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6" r:id="rId7"/>
    <p:sldId id="265" r:id="rId8"/>
    <p:sldId id="271" r:id="rId9"/>
    <p:sldId id="261" r:id="rId10"/>
    <p:sldId id="262" r:id="rId11"/>
    <p:sldId id="263" r:id="rId12"/>
    <p:sldId id="268" r:id="rId13"/>
    <p:sldId id="277" r:id="rId14"/>
    <p:sldId id="278" r:id="rId15"/>
    <p:sldId id="272" r:id="rId16"/>
    <p:sldId id="270" r:id="rId17"/>
    <p:sldId id="273" r:id="rId18"/>
    <p:sldId id="275" r:id="rId19"/>
    <p:sldId id="279" r:id="rId20"/>
    <p:sldId id="280"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03:37:04.138"/>
    </inkml:context>
    <inkml:brush xml:id="br0">
      <inkml:brushProperty name="width" value="0.05" units="cm"/>
      <inkml:brushProperty name="height" value="0.05" units="cm"/>
    </inkml:brush>
  </inkml:definitions>
  <inkml:trace contextRef="#ctx0" brushRef="#br0">0 0 24575,'931'0'0,"-930"0"0,15 0 0,1 1 0,27 5 0,-40-6 0,-1 1 0,1 0 0,-1 0 0,1 1 0,-1-1 0,1 1 0,-1 0 0,4 2 0,-6-3 0,0 0 0,0 0 0,0-1 0,0 1 0,-1 0 0,1 0 0,0 0 0,-1 0 0,1 0 0,-1 0 0,1 0 0,-1 0 0,0 0 0,1 0 0,-1 0 0,0 0 0,0 0 0,1 0 0,-1 1 0,0-1 0,0 0 0,0 0 0,0 0 0,-1 0 0,1 0 0,-1 2 0,0 0 0,0-1 0,0 0 0,0 0 0,0 0 0,-1 0 0,1 0 0,-1-1 0,1 1 0,-1 0 0,0-1 0,0 1 0,1-1 0,-1 1 0,0-1 0,0 0 0,-1 0 0,1 0 0,0 0 0,0 0 0,0-1 0,-1 1 0,-2 0 0,-61 6 0,42-6 0,-1 3 38,0 1-1,-42 14 0,44-11-406,0-2 0,0 0-1,-32 2 1,29-6-6457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03:37:13.191"/>
    </inkml:context>
    <inkml:brush xml:id="br0">
      <inkml:brushProperty name="width" value="0.05" units="cm"/>
      <inkml:brushProperty name="height" value="0.05" units="cm"/>
    </inkml:brush>
  </inkml:definitions>
  <inkml:trace contextRef="#ctx0" brushRef="#br0">4 1 24575,'106'14'0,"0"-4"0,146-4 0,-187-6 0,27 0 0,-71-1 0,-63 1 0,-442 0 0,468 1-242,0 1 1,0 0-1,0 1 0,-17 6 0,31-8 86,-18 4-6670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85F4"/>
          </a:solidFill>
        </p:spPr>
        <p:txBody>
          <a:bodyPr wrap="square" lIns="0" tIns="0" rIns="0" bIns="0" rtlCol="0"/>
          <a:lstStyle/>
          <a:p>
            <a:endParaRPr/>
          </a:p>
        </p:txBody>
      </p:sp>
      <p:sp>
        <p:nvSpPr>
          <p:cNvPr id="2" name="Holder 2"/>
          <p:cNvSpPr>
            <a:spLocks noGrp="1"/>
          </p:cNvSpPr>
          <p:nvPr>
            <p:ph type="title"/>
          </p:nvPr>
        </p:nvSpPr>
        <p:spPr>
          <a:xfrm>
            <a:off x="2837420" y="279322"/>
            <a:ext cx="3469158" cy="391159"/>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384724" y="1283018"/>
            <a:ext cx="8374551" cy="34391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AAFDBC-00F1-51B6-DD34-04CBDF33F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AE3A2770-DE95-867F-FAE9-40ABB053D6B2}"/>
                  </a:ext>
                </a:extLst>
              </p14:cNvPr>
              <p14:cNvContentPartPr/>
              <p14:nvPr/>
            </p14:nvContentPartPr>
            <p14:xfrm>
              <a:off x="4975652" y="1998544"/>
              <a:ext cx="379800" cy="54000"/>
            </p14:xfrm>
          </p:contentPart>
        </mc:Choice>
        <mc:Fallback>
          <p:pic>
            <p:nvPicPr>
              <p:cNvPr id="9" name="Ink 8">
                <a:extLst>
                  <a:ext uri="{FF2B5EF4-FFF2-40B4-BE49-F238E27FC236}">
                    <a16:creationId xmlns:a16="http://schemas.microsoft.com/office/drawing/2014/main" id="{AE3A2770-DE95-867F-FAE9-40ABB053D6B2}"/>
                  </a:ext>
                </a:extLst>
              </p:cNvPr>
              <p:cNvPicPr/>
              <p:nvPr/>
            </p:nvPicPr>
            <p:blipFill>
              <a:blip r:embed="rId4"/>
              <a:stretch>
                <a:fillRect/>
              </a:stretch>
            </p:blipFill>
            <p:spPr>
              <a:xfrm>
                <a:off x="4966652" y="1989544"/>
                <a:ext cx="3974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F04B9334-0E92-1451-12C2-3590277F29B4}"/>
                  </a:ext>
                </a:extLst>
              </p14:cNvPr>
              <p14:cNvContentPartPr/>
              <p14:nvPr/>
            </p14:nvContentPartPr>
            <p14:xfrm>
              <a:off x="4942532" y="2041024"/>
              <a:ext cx="232920" cy="19440"/>
            </p14:xfrm>
          </p:contentPart>
        </mc:Choice>
        <mc:Fallback>
          <p:pic>
            <p:nvPicPr>
              <p:cNvPr id="10" name="Ink 9">
                <a:extLst>
                  <a:ext uri="{FF2B5EF4-FFF2-40B4-BE49-F238E27FC236}">
                    <a16:creationId xmlns:a16="http://schemas.microsoft.com/office/drawing/2014/main" id="{F04B9334-0E92-1451-12C2-3590277F29B4}"/>
                  </a:ext>
                </a:extLst>
              </p:cNvPr>
              <p:cNvPicPr/>
              <p:nvPr/>
            </p:nvPicPr>
            <p:blipFill>
              <a:blip r:embed="rId6"/>
              <a:stretch>
                <a:fillRect/>
              </a:stretch>
            </p:blipFill>
            <p:spPr>
              <a:xfrm>
                <a:off x="4933892" y="2032384"/>
                <a:ext cx="250560" cy="37080"/>
              </a:xfrm>
              <a:prstGeom prst="rect">
                <a:avLst/>
              </a:prstGeom>
            </p:spPr>
          </p:pic>
        </mc:Fallback>
      </mc:AlternateContent>
      <p:sp>
        <p:nvSpPr>
          <p:cNvPr id="11" name="Rectangle 10">
            <a:extLst>
              <a:ext uri="{FF2B5EF4-FFF2-40B4-BE49-F238E27FC236}">
                <a16:creationId xmlns:a16="http://schemas.microsoft.com/office/drawing/2014/main" id="{3FEE71BB-5CA0-24BE-3E7E-F144F19D2667}"/>
              </a:ext>
            </a:extLst>
          </p:cNvPr>
          <p:cNvSpPr/>
          <p:nvPr/>
        </p:nvSpPr>
        <p:spPr>
          <a:xfrm>
            <a:off x="4572000" y="1885950"/>
            <a:ext cx="441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3B30971-291D-7576-8EF7-69C0E5BCF2AF}"/>
              </a:ext>
            </a:extLst>
          </p:cNvPr>
          <p:cNvSpPr/>
          <p:nvPr/>
        </p:nvSpPr>
        <p:spPr>
          <a:xfrm>
            <a:off x="4572000" y="3181350"/>
            <a:ext cx="4495800" cy="1600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6F57C9C-1C45-076E-233F-99985D0D05AC}"/>
              </a:ext>
            </a:extLst>
          </p:cNvPr>
          <p:cNvSpPr txBox="1"/>
          <p:nvPr/>
        </p:nvSpPr>
        <p:spPr>
          <a:xfrm>
            <a:off x="4572000" y="3530378"/>
            <a:ext cx="4572000" cy="1077218"/>
          </a:xfrm>
          <a:prstGeom prst="rect">
            <a:avLst/>
          </a:prstGeom>
          <a:noFill/>
        </p:spPr>
        <p:txBody>
          <a:bodyPr wrap="square" rtlCol="0">
            <a:spAutoFit/>
          </a:bodyPr>
          <a:lstStyle/>
          <a:p>
            <a:pPr algn="ctr"/>
            <a:r>
              <a:rPr lang="en-US" sz="3200" b="1" u="sng" dirty="0">
                <a:solidFill>
                  <a:srgbClr val="FFFF00"/>
                </a:solidFill>
                <a:effectLst>
                  <a:outerShdw blurRad="38100" dist="38100" dir="2700000" algn="tl">
                    <a:srgbClr val="000000">
                      <a:alpha val="43137"/>
                    </a:srgbClr>
                  </a:outerShdw>
                </a:effectLst>
                <a:latin typeface="Castellar" panose="020A0402060406010301" pitchFamily="18" charset="0"/>
              </a:rPr>
              <a:t>Multiple Disease</a:t>
            </a:r>
          </a:p>
          <a:p>
            <a:pPr algn="ctr"/>
            <a:r>
              <a:rPr lang="en-US" sz="3200" b="1" u="sng" dirty="0">
                <a:solidFill>
                  <a:srgbClr val="FFFF00"/>
                </a:solidFill>
                <a:effectLst>
                  <a:outerShdw blurRad="38100" dist="38100" dir="2700000" algn="tl">
                    <a:srgbClr val="000000">
                      <a:alpha val="43137"/>
                    </a:srgbClr>
                  </a:outerShdw>
                </a:effectLst>
                <a:latin typeface="Castellar" panose="020A0402060406010301" pitchFamily="18" charset="0"/>
              </a:rPr>
              <a:t> Prediction</a:t>
            </a:r>
            <a:endParaRPr lang="en-IN" sz="3200" b="1" u="sng" dirty="0">
              <a:solidFill>
                <a:srgbClr val="FFFF00"/>
              </a:solidFill>
              <a:effectLst>
                <a:outerShdw blurRad="38100" dist="38100" dir="2700000" algn="tl">
                  <a:srgbClr val="000000">
                    <a:alpha val="43137"/>
                  </a:srgbClr>
                </a:outerShdw>
              </a:effectLst>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5524" y="187487"/>
            <a:ext cx="2923540" cy="45212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Includes input data</a:t>
            </a:r>
            <a:r>
              <a:rPr sz="1400" b="1" spc="-20" dirty="0">
                <a:latin typeface="Arial"/>
                <a:cs typeface="Arial"/>
              </a:rPr>
              <a:t> </a:t>
            </a:r>
            <a:r>
              <a:rPr sz="1400" b="1" dirty="0">
                <a:latin typeface="Arial"/>
                <a:cs typeface="Arial"/>
              </a:rPr>
              <a:t>for:-</a:t>
            </a:r>
            <a:endParaRPr sz="1400">
              <a:latin typeface="Arial"/>
              <a:cs typeface="Arial"/>
            </a:endParaRPr>
          </a:p>
          <a:p>
            <a:pPr marL="12700">
              <a:lnSpc>
                <a:spcPct val="100000"/>
              </a:lnSpc>
            </a:pPr>
            <a:r>
              <a:rPr sz="1400" spc="-5" dirty="0">
                <a:latin typeface="Arial"/>
                <a:cs typeface="Arial"/>
              </a:rPr>
              <a:t>i)Diabetes ii)Breast Cancer</a:t>
            </a:r>
            <a:r>
              <a:rPr sz="1400" spc="45" dirty="0">
                <a:latin typeface="Arial"/>
                <a:cs typeface="Arial"/>
              </a:rPr>
              <a:t> </a:t>
            </a:r>
            <a:r>
              <a:rPr sz="1400" spc="-5" dirty="0">
                <a:latin typeface="Arial"/>
                <a:cs typeface="Arial"/>
              </a:rPr>
              <a:t>iii)Heart</a:t>
            </a:r>
            <a:endParaRPr sz="1400">
              <a:latin typeface="Arial"/>
              <a:cs typeface="Arial"/>
            </a:endParaRPr>
          </a:p>
        </p:txBody>
      </p:sp>
      <p:sp>
        <p:nvSpPr>
          <p:cNvPr id="3" name="object 3"/>
          <p:cNvSpPr txBox="1"/>
          <p:nvPr/>
        </p:nvSpPr>
        <p:spPr>
          <a:xfrm>
            <a:off x="3290474" y="400846"/>
            <a:ext cx="75628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iv)Kidney</a:t>
            </a:r>
            <a:endParaRPr sz="1400">
              <a:latin typeface="Arial"/>
              <a:cs typeface="Arial"/>
            </a:endParaRPr>
          </a:p>
        </p:txBody>
      </p:sp>
      <p:sp>
        <p:nvSpPr>
          <p:cNvPr id="4" name="object 4"/>
          <p:cNvSpPr txBox="1"/>
          <p:nvPr/>
        </p:nvSpPr>
        <p:spPr>
          <a:xfrm>
            <a:off x="4218193" y="400846"/>
            <a:ext cx="5594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v)Liver</a:t>
            </a:r>
            <a:endParaRPr sz="1400">
              <a:latin typeface="Arial"/>
              <a:cs typeface="Arial"/>
            </a:endParaRPr>
          </a:p>
        </p:txBody>
      </p:sp>
      <p:sp>
        <p:nvSpPr>
          <p:cNvPr id="5" name="object 5"/>
          <p:cNvSpPr txBox="1"/>
          <p:nvPr/>
        </p:nvSpPr>
        <p:spPr>
          <a:xfrm>
            <a:off x="3851474" y="4565999"/>
            <a:ext cx="14827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Sample </a:t>
            </a:r>
            <a:r>
              <a:rPr sz="1400" spc="-15" dirty="0">
                <a:latin typeface="Arial"/>
                <a:cs typeface="Arial"/>
              </a:rPr>
              <a:t>Web</a:t>
            </a:r>
            <a:r>
              <a:rPr sz="1400" spc="-80" dirty="0">
                <a:latin typeface="Arial"/>
                <a:cs typeface="Arial"/>
              </a:rPr>
              <a:t> </a:t>
            </a:r>
            <a:r>
              <a:rPr sz="1400" spc="-5" dirty="0">
                <a:latin typeface="Arial"/>
                <a:cs typeface="Arial"/>
              </a:rPr>
              <a:t>page</a:t>
            </a:r>
            <a:endParaRPr sz="1400">
              <a:latin typeface="Arial"/>
              <a:cs typeface="Arial"/>
            </a:endParaRPr>
          </a:p>
        </p:txBody>
      </p:sp>
      <p:sp>
        <p:nvSpPr>
          <p:cNvPr id="6" name="object 6"/>
          <p:cNvSpPr/>
          <p:nvPr/>
        </p:nvSpPr>
        <p:spPr>
          <a:xfrm>
            <a:off x="737798" y="889573"/>
            <a:ext cx="7711484" cy="345811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09550"/>
            <a:ext cx="8077200" cy="4537139"/>
          </a:xfrm>
          <a:prstGeom prst="rect">
            <a:avLst/>
          </a:prstGeom>
        </p:spPr>
        <p:txBody>
          <a:bodyPr vert="horz" wrap="square" lIns="0" tIns="12700" rIns="0" bIns="0" rtlCol="0">
            <a:spAutoFit/>
          </a:bodyPr>
          <a:lstStyle/>
          <a:p>
            <a:pPr marL="63500">
              <a:lnSpc>
                <a:spcPct val="100000"/>
              </a:lnSpc>
              <a:spcBef>
                <a:spcPts val="100"/>
              </a:spcBef>
            </a:pPr>
            <a:r>
              <a:rPr sz="1400" spc="-5" dirty="0">
                <a:latin typeface="Arial"/>
                <a:cs typeface="Arial"/>
              </a:rPr>
              <a:t>Our Contribution in this</a:t>
            </a:r>
            <a:r>
              <a:rPr sz="1400" spc="-10" dirty="0">
                <a:latin typeface="Arial"/>
                <a:cs typeface="Arial"/>
              </a:rPr>
              <a:t> </a:t>
            </a:r>
            <a:r>
              <a:rPr sz="1400" spc="-5" dirty="0">
                <a:latin typeface="Arial"/>
                <a:cs typeface="Arial"/>
              </a:rPr>
              <a:t>project:-</a:t>
            </a:r>
            <a:endParaRPr sz="1400" dirty="0">
              <a:latin typeface="Arial"/>
              <a:cs typeface="Arial"/>
            </a:endParaRPr>
          </a:p>
          <a:p>
            <a:pPr>
              <a:lnSpc>
                <a:spcPct val="100000"/>
              </a:lnSpc>
              <a:spcBef>
                <a:spcPts val="10"/>
              </a:spcBef>
            </a:pPr>
            <a:endParaRPr sz="1400" dirty="0">
              <a:latin typeface="Arial"/>
              <a:cs typeface="Arial"/>
            </a:endParaRPr>
          </a:p>
          <a:p>
            <a:pPr marL="63500">
              <a:lnSpc>
                <a:spcPct val="100000"/>
              </a:lnSpc>
            </a:pPr>
            <a:r>
              <a:rPr sz="1400" spc="-10" dirty="0">
                <a:latin typeface="Arial"/>
                <a:cs typeface="Arial"/>
              </a:rPr>
              <a:t>Let’s </a:t>
            </a:r>
            <a:r>
              <a:rPr sz="1400" spc="-5" dirty="0">
                <a:latin typeface="Arial"/>
                <a:cs typeface="Arial"/>
              </a:rPr>
              <a:t>take diabetes as an example in this project we used KNN algorithm to evaluate the</a:t>
            </a:r>
            <a:r>
              <a:rPr sz="1400" spc="-10" dirty="0">
                <a:latin typeface="Arial"/>
                <a:cs typeface="Arial"/>
              </a:rPr>
              <a:t> </a:t>
            </a:r>
            <a:r>
              <a:rPr sz="1400" spc="-5" dirty="0">
                <a:latin typeface="Arial"/>
                <a:cs typeface="Arial"/>
              </a:rPr>
              <a:t>diabetes</a:t>
            </a:r>
            <a:endParaRPr sz="1400" dirty="0">
              <a:latin typeface="Arial"/>
              <a:cs typeface="Arial"/>
            </a:endParaRPr>
          </a:p>
          <a:p>
            <a:pPr>
              <a:lnSpc>
                <a:spcPct val="100000"/>
              </a:lnSpc>
              <a:spcBef>
                <a:spcPts val="20"/>
              </a:spcBef>
            </a:pPr>
            <a:endParaRPr sz="1400" dirty="0">
              <a:latin typeface="Arial"/>
              <a:cs typeface="Arial"/>
            </a:endParaRPr>
          </a:p>
          <a:p>
            <a:pPr marL="63500">
              <a:lnSpc>
                <a:spcPct val="100000"/>
              </a:lnSpc>
            </a:pPr>
            <a:r>
              <a:rPr sz="1400" spc="-5" dirty="0">
                <a:latin typeface="Arial"/>
                <a:cs typeface="Arial"/>
              </a:rPr>
              <a:t>The working of the K-NN algorithm is as</a:t>
            </a:r>
            <a:r>
              <a:rPr sz="1400" spc="-10" dirty="0">
                <a:latin typeface="Arial"/>
                <a:cs typeface="Arial"/>
              </a:rPr>
              <a:t> </a:t>
            </a:r>
            <a:r>
              <a:rPr sz="1400" spc="-5" dirty="0">
                <a:latin typeface="Arial"/>
                <a:cs typeface="Arial"/>
              </a:rPr>
              <a:t>followed:-</a:t>
            </a:r>
            <a:endParaRPr sz="1400" dirty="0">
              <a:latin typeface="Arial"/>
              <a:cs typeface="Arial"/>
            </a:endParaRPr>
          </a:p>
          <a:p>
            <a:pPr>
              <a:lnSpc>
                <a:spcPct val="100000"/>
              </a:lnSpc>
              <a:spcBef>
                <a:spcPts val="5"/>
              </a:spcBef>
            </a:pPr>
            <a:endParaRPr sz="1400" dirty="0">
              <a:latin typeface="Arial"/>
              <a:cs typeface="Arial"/>
            </a:endParaRPr>
          </a:p>
          <a:p>
            <a:pPr marL="520700" indent="-324485">
              <a:lnSpc>
                <a:spcPct val="100000"/>
              </a:lnSpc>
              <a:buChar char="●"/>
              <a:tabLst>
                <a:tab pos="520065" algn="l"/>
                <a:tab pos="520700" algn="l"/>
              </a:tabLst>
            </a:pPr>
            <a:r>
              <a:rPr sz="1400" spc="-5" dirty="0">
                <a:latin typeface="Arial"/>
                <a:cs typeface="Arial"/>
              </a:rPr>
              <a:t>Step-1: Start to </a:t>
            </a:r>
            <a:r>
              <a:rPr sz="1400" dirty="0">
                <a:latin typeface="Arial"/>
                <a:cs typeface="Arial"/>
              </a:rPr>
              <a:t>select </a:t>
            </a:r>
            <a:r>
              <a:rPr sz="1400" spc="-5" dirty="0">
                <a:latin typeface="Arial"/>
                <a:cs typeface="Arial"/>
              </a:rPr>
              <a:t>the </a:t>
            </a:r>
            <a:r>
              <a:rPr sz="1400" dirty="0">
                <a:latin typeface="Arial"/>
                <a:cs typeface="Arial"/>
              </a:rPr>
              <a:t>value </a:t>
            </a:r>
            <a:r>
              <a:rPr sz="1400" spc="-5" dirty="0">
                <a:latin typeface="Arial"/>
                <a:cs typeface="Arial"/>
              </a:rPr>
              <a:t>of </a:t>
            </a:r>
            <a:r>
              <a:rPr sz="1400" dirty="0">
                <a:latin typeface="Arial"/>
                <a:cs typeface="Arial"/>
              </a:rPr>
              <a:t>k </a:t>
            </a:r>
            <a:r>
              <a:rPr sz="1400" spc="-10" dirty="0">
                <a:latin typeface="Arial"/>
                <a:cs typeface="Arial"/>
              </a:rPr>
              <a:t>let’s </a:t>
            </a:r>
            <a:r>
              <a:rPr sz="1400" dirty="0">
                <a:latin typeface="Arial"/>
                <a:cs typeface="Arial"/>
              </a:rPr>
              <a:t>say </a:t>
            </a:r>
            <a:r>
              <a:rPr sz="1400" spc="-5" dirty="0">
                <a:latin typeface="Arial"/>
                <a:cs typeface="Arial"/>
              </a:rPr>
              <a:t>for example</a:t>
            </a:r>
            <a:r>
              <a:rPr sz="1400" spc="-30" dirty="0">
                <a:latin typeface="Arial"/>
                <a:cs typeface="Arial"/>
              </a:rPr>
              <a:t> </a:t>
            </a:r>
            <a:r>
              <a:rPr sz="1400" dirty="0">
                <a:latin typeface="Arial"/>
                <a:cs typeface="Arial"/>
              </a:rPr>
              <a:t>k=5.</a:t>
            </a:r>
          </a:p>
          <a:p>
            <a:pPr>
              <a:lnSpc>
                <a:spcPct val="100000"/>
              </a:lnSpc>
              <a:spcBef>
                <a:spcPts val="5"/>
              </a:spcBef>
              <a:buFont typeface="Arial"/>
              <a:buChar char="●"/>
            </a:pPr>
            <a:endParaRPr sz="1400" dirty="0">
              <a:latin typeface="Arial"/>
              <a:cs typeface="Arial"/>
            </a:endParaRPr>
          </a:p>
          <a:p>
            <a:pPr marL="520065" marR="1594485" indent="-520065">
              <a:lnSpc>
                <a:spcPct val="100000"/>
              </a:lnSpc>
              <a:buChar char="●"/>
              <a:tabLst>
                <a:tab pos="520065" algn="l"/>
                <a:tab pos="520700" algn="l"/>
              </a:tabLst>
            </a:pPr>
            <a:r>
              <a:rPr sz="1400" spc="-5" dirty="0">
                <a:latin typeface="Arial"/>
                <a:cs typeface="Arial"/>
              </a:rPr>
              <a:t>Step-2: Then we will find the Euclidean distance between the points. It is </a:t>
            </a:r>
            <a:r>
              <a:rPr sz="1400" dirty="0">
                <a:latin typeface="Arial"/>
                <a:cs typeface="Arial"/>
              </a:rPr>
              <a:t>calculated </a:t>
            </a:r>
            <a:r>
              <a:rPr sz="1400" spc="-5" dirty="0">
                <a:latin typeface="Arial"/>
                <a:cs typeface="Arial"/>
              </a:rPr>
              <a:t>by the as:  Euclidean</a:t>
            </a:r>
            <a:r>
              <a:rPr lang="en-US" sz="1400" spc="-5" dirty="0">
                <a:latin typeface="Arial"/>
                <a:cs typeface="Arial"/>
              </a:rPr>
              <a:t> distance = root[(x2-x1)^2 + (y2-y1)^2)]</a:t>
            </a:r>
          </a:p>
          <a:p>
            <a:pPr marL="520065" marR="1594485" indent="-520065">
              <a:lnSpc>
                <a:spcPct val="100000"/>
              </a:lnSpc>
              <a:buChar char="●"/>
              <a:tabLst>
                <a:tab pos="520065" algn="l"/>
                <a:tab pos="520700" algn="l"/>
              </a:tabLst>
            </a:pPr>
            <a:endParaRPr lang="en-IN" sz="1400" dirty="0">
              <a:latin typeface="Arial"/>
              <a:cs typeface="Arial"/>
            </a:endParaRPr>
          </a:p>
          <a:p>
            <a:pPr marL="520700" indent="-324485">
              <a:lnSpc>
                <a:spcPct val="100000"/>
              </a:lnSpc>
              <a:buChar char="●"/>
              <a:tabLst>
                <a:tab pos="520065" algn="l"/>
                <a:tab pos="520700" algn="l"/>
              </a:tabLst>
            </a:pPr>
            <a:r>
              <a:rPr sz="1400" spc="-5" dirty="0">
                <a:latin typeface="Arial"/>
                <a:cs typeface="Arial"/>
              </a:rPr>
              <a:t>Step-3: Then we will </a:t>
            </a:r>
            <a:r>
              <a:rPr sz="1400" dirty="0">
                <a:latin typeface="Arial"/>
                <a:cs typeface="Arial"/>
              </a:rPr>
              <a:t>calculate </a:t>
            </a:r>
            <a:r>
              <a:rPr sz="1400" spc="-5" dirty="0">
                <a:latin typeface="Arial"/>
                <a:cs typeface="Arial"/>
              </a:rPr>
              <a:t>the Euclidean distance of the nearest</a:t>
            </a:r>
            <a:r>
              <a:rPr sz="1400" spc="-40" dirty="0">
                <a:latin typeface="Arial"/>
                <a:cs typeface="Arial"/>
              </a:rPr>
              <a:t> </a:t>
            </a:r>
            <a:r>
              <a:rPr sz="1400" spc="-15" dirty="0">
                <a:latin typeface="Arial"/>
                <a:cs typeface="Arial"/>
              </a:rPr>
              <a:t>neighbour.</a:t>
            </a:r>
            <a:endParaRPr sz="1400" dirty="0">
              <a:latin typeface="Arial"/>
              <a:cs typeface="Arial"/>
            </a:endParaRPr>
          </a:p>
          <a:p>
            <a:pPr>
              <a:lnSpc>
                <a:spcPct val="100000"/>
              </a:lnSpc>
              <a:spcBef>
                <a:spcPts val="5"/>
              </a:spcBef>
              <a:buFont typeface="Arial"/>
              <a:buChar char="●"/>
            </a:pPr>
            <a:endParaRPr sz="1400" dirty="0">
              <a:latin typeface="Arial"/>
              <a:cs typeface="Arial"/>
            </a:endParaRPr>
          </a:p>
          <a:p>
            <a:pPr marL="520065" marR="949325" indent="-520065">
              <a:lnSpc>
                <a:spcPct val="100000"/>
              </a:lnSpc>
              <a:buChar char="●"/>
              <a:tabLst>
                <a:tab pos="520065" algn="l"/>
                <a:tab pos="520700" algn="l"/>
              </a:tabLst>
            </a:pPr>
            <a:r>
              <a:rPr sz="1400" spc="-5" dirty="0">
                <a:latin typeface="Arial"/>
                <a:cs typeface="Arial"/>
              </a:rPr>
              <a:t>Step-4: Then </a:t>
            </a:r>
            <a:r>
              <a:rPr sz="1400" dirty="0">
                <a:latin typeface="Arial"/>
                <a:cs typeface="Arial"/>
              </a:rPr>
              <a:t>count </a:t>
            </a:r>
            <a:r>
              <a:rPr sz="1400" spc="-5" dirty="0">
                <a:latin typeface="Arial"/>
                <a:cs typeface="Arial"/>
              </a:rPr>
              <a:t>the number of the data points in each </a:t>
            </a:r>
            <a:r>
              <a:rPr sz="1400" dirty="0">
                <a:latin typeface="Arial"/>
                <a:cs typeface="Arial"/>
              </a:rPr>
              <a:t>category </a:t>
            </a:r>
            <a:r>
              <a:rPr sz="1400" spc="-5" dirty="0">
                <a:latin typeface="Arial"/>
                <a:cs typeface="Arial"/>
              </a:rPr>
              <a:t>.For example found three </a:t>
            </a:r>
            <a:r>
              <a:rPr sz="1400" dirty="0">
                <a:latin typeface="Arial"/>
                <a:cs typeface="Arial"/>
              </a:rPr>
              <a:t>values </a:t>
            </a:r>
            <a:r>
              <a:rPr sz="1400" spc="-5" dirty="0">
                <a:latin typeface="Arial"/>
                <a:cs typeface="Arial"/>
              </a:rPr>
              <a:t>for  Category </a:t>
            </a:r>
            <a:r>
              <a:rPr sz="1400" dirty="0">
                <a:latin typeface="Arial"/>
                <a:cs typeface="Arial"/>
              </a:rPr>
              <a:t>A </a:t>
            </a:r>
            <a:r>
              <a:rPr sz="1400" spc="-5" dirty="0">
                <a:latin typeface="Arial"/>
                <a:cs typeface="Arial"/>
              </a:rPr>
              <a:t>and two </a:t>
            </a:r>
            <a:r>
              <a:rPr sz="1400" dirty="0">
                <a:latin typeface="Arial"/>
                <a:cs typeface="Arial"/>
              </a:rPr>
              <a:t>values </a:t>
            </a:r>
            <a:r>
              <a:rPr sz="1400" spc="-5" dirty="0">
                <a:latin typeface="Arial"/>
                <a:cs typeface="Arial"/>
              </a:rPr>
              <a:t>for </a:t>
            </a:r>
            <a:r>
              <a:rPr sz="1400" dirty="0">
                <a:latin typeface="Arial"/>
                <a:cs typeface="Arial"/>
              </a:rPr>
              <a:t>category</a:t>
            </a:r>
            <a:r>
              <a:rPr sz="1400" spc="-165" dirty="0">
                <a:latin typeface="Arial"/>
                <a:cs typeface="Arial"/>
              </a:rPr>
              <a:t> </a:t>
            </a:r>
            <a:r>
              <a:rPr sz="1400" spc="-5" dirty="0">
                <a:latin typeface="Arial"/>
                <a:cs typeface="Arial"/>
              </a:rPr>
              <a:t>B.</a:t>
            </a:r>
            <a:endParaRPr sz="1400" dirty="0">
              <a:latin typeface="Arial"/>
              <a:cs typeface="Arial"/>
            </a:endParaRPr>
          </a:p>
          <a:p>
            <a:pPr>
              <a:lnSpc>
                <a:spcPct val="100000"/>
              </a:lnSpc>
              <a:spcBef>
                <a:spcPts val="5"/>
              </a:spcBef>
              <a:buFont typeface="Arial"/>
              <a:buChar char="●"/>
            </a:pPr>
            <a:endParaRPr sz="1400" dirty="0">
              <a:latin typeface="Arial"/>
              <a:cs typeface="Arial"/>
            </a:endParaRPr>
          </a:p>
          <a:p>
            <a:pPr marL="520065" marR="30480" indent="-520065">
              <a:lnSpc>
                <a:spcPct val="100000"/>
              </a:lnSpc>
              <a:buChar char="●"/>
              <a:tabLst>
                <a:tab pos="520065" algn="l"/>
                <a:tab pos="520700" algn="l"/>
              </a:tabLst>
            </a:pPr>
            <a:r>
              <a:rPr sz="1400" spc="-5" dirty="0">
                <a:latin typeface="Arial"/>
                <a:cs typeface="Arial"/>
              </a:rPr>
              <a:t>Step-5: Then assign the new point to the </a:t>
            </a:r>
            <a:r>
              <a:rPr sz="1400" dirty="0">
                <a:latin typeface="Arial"/>
                <a:cs typeface="Arial"/>
              </a:rPr>
              <a:t>category </a:t>
            </a:r>
            <a:r>
              <a:rPr sz="1400" spc="-5" dirty="0">
                <a:latin typeface="Arial"/>
                <a:cs typeface="Arial"/>
              </a:rPr>
              <a:t>having </a:t>
            </a:r>
            <a:r>
              <a:rPr sz="1400" dirty="0">
                <a:latin typeface="Arial"/>
                <a:cs typeface="Arial"/>
              </a:rPr>
              <a:t>maximum </a:t>
            </a:r>
            <a:r>
              <a:rPr sz="1400" spc="-5" dirty="0">
                <a:latin typeface="Arial"/>
                <a:cs typeface="Arial"/>
              </a:rPr>
              <a:t>number of neighbours. For example Category </a:t>
            </a:r>
            <a:r>
              <a:rPr sz="1400" dirty="0">
                <a:latin typeface="Arial"/>
                <a:cs typeface="Arial"/>
              </a:rPr>
              <a:t>A  </a:t>
            </a:r>
            <a:r>
              <a:rPr sz="1400" spc="-5" dirty="0">
                <a:latin typeface="Arial"/>
                <a:cs typeface="Arial"/>
              </a:rPr>
              <a:t>has highest number of neighbour </a:t>
            </a:r>
            <a:r>
              <a:rPr sz="1400" dirty="0">
                <a:latin typeface="Arial"/>
                <a:cs typeface="Arial"/>
              </a:rPr>
              <a:t>so </a:t>
            </a:r>
            <a:r>
              <a:rPr sz="1400" spc="-5" dirty="0">
                <a:latin typeface="Arial"/>
                <a:cs typeface="Arial"/>
              </a:rPr>
              <a:t>we will assign the new data point to </a:t>
            </a:r>
            <a:r>
              <a:rPr sz="1400" dirty="0">
                <a:latin typeface="Arial"/>
                <a:cs typeface="Arial"/>
              </a:rPr>
              <a:t>category</a:t>
            </a:r>
            <a:r>
              <a:rPr sz="1400" spc="-85" dirty="0">
                <a:latin typeface="Arial"/>
                <a:cs typeface="Arial"/>
              </a:rPr>
              <a:t> </a:t>
            </a:r>
            <a:r>
              <a:rPr sz="1400" spc="-5" dirty="0">
                <a:latin typeface="Arial"/>
                <a:cs typeface="Arial"/>
              </a:rPr>
              <a:t>A.</a:t>
            </a:r>
            <a:endParaRPr sz="1400" dirty="0">
              <a:latin typeface="Arial"/>
              <a:cs typeface="Arial"/>
            </a:endParaRPr>
          </a:p>
          <a:p>
            <a:pPr>
              <a:lnSpc>
                <a:spcPct val="100000"/>
              </a:lnSpc>
              <a:spcBef>
                <a:spcPts val="5"/>
              </a:spcBef>
              <a:buFont typeface="Arial"/>
              <a:buChar char="●"/>
            </a:pPr>
            <a:endParaRPr sz="1400" dirty="0">
              <a:latin typeface="Arial"/>
              <a:cs typeface="Arial"/>
            </a:endParaRPr>
          </a:p>
          <a:p>
            <a:pPr marL="520700" indent="-324485">
              <a:lnSpc>
                <a:spcPct val="100000"/>
              </a:lnSpc>
              <a:buChar char="●"/>
              <a:tabLst>
                <a:tab pos="520065" algn="l"/>
                <a:tab pos="520700" algn="l"/>
              </a:tabLst>
            </a:pPr>
            <a:r>
              <a:rPr sz="1400" spc="-5" dirty="0">
                <a:latin typeface="Arial"/>
                <a:cs typeface="Arial"/>
              </a:rPr>
              <a:t>Step-6: So finally our Knn </a:t>
            </a:r>
            <a:r>
              <a:rPr sz="1400" dirty="0">
                <a:latin typeface="Arial"/>
                <a:cs typeface="Arial"/>
              </a:rPr>
              <a:t>model </a:t>
            </a:r>
            <a:r>
              <a:rPr sz="1400" spc="-5" dirty="0">
                <a:latin typeface="Arial"/>
                <a:cs typeface="Arial"/>
              </a:rPr>
              <a:t>is</a:t>
            </a:r>
            <a:r>
              <a:rPr sz="1400" spc="-15" dirty="0">
                <a:latin typeface="Arial"/>
                <a:cs typeface="Arial"/>
              </a:rPr>
              <a:t> </a:t>
            </a:r>
            <a:r>
              <a:rPr sz="1400" spc="-20" dirty="0">
                <a:latin typeface="Arial"/>
                <a:cs typeface="Arial"/>
              </a:rPr>
              <a:t>ready.</a:t>
            </a:r>
            <a:endParaRPr sz="14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E7AE13-1722-BEC5-C9BB-C262126FED12}"/>
              </a:ext>
            </a:extLst>
          </p:cNvPr>
          <p:cNvSpPr txBox="1"/>
          <p:nvPr/>
        </p:nvSpPr>
        <p:spPr>
          <a:xfrm>
            <a:off x="2057400" y="158175"/>
            <a:ext cx="3886200" cy="584775"/>
          </a:xfrm>
          <a:prstGeom prst="rect">
            <a:avLst/>
          </a:prstGeom>
          <a:noFill/>
        </p:spPr>
        <p:txBody>
          <a:bodyPr wrap="square" rtlCol="0">
            <a:spAutoFit/>
          </a:bodyPr>
          <a:lstStyle/>
          <a:p>
            <a:pPr algn="ctr"/>
            <a:r>
              <a:rPr lang="en-IN" sz="3200" b="1" u="sng" dirty="0">
                <a:latin typeface="Arial Black" panose="020B0A04020102020204" pitchFamily="34" charset="0"/>
                <a:cs typeface="Arial" panose="020B0604020202020204" pitchFamily="34" charset="0"/>
              </a:rPr>
              <a:t>METHODOLOGY</a:t>
            </a:r>
          </a:p>
        </p:txBody>
      </p:sp>
      <p:pic>
        <p:nvPicPr>
          <p:cNvPr id="7" name="Picture 6">
            <a:extLst>
              <a:ext uri="{FF2B5EF4-FFF2-40B4-BE49-F238E27FC236}">
                <a16:creationId xmlns:a16="http://schemas.microsoft.com/office/drawing/2014/main" id="{B87CD42E-CFF2-41BF-4128-417BC5888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742950"/>
            <a:ext cx="3281756" cy="3733800"/>
          </a:xfrm>
          <a:prstGeom prst="rect">
            <a:avLst/>
          </a:prstGeom>
        </p:spPr>
      </p:pic>
      <p:sp>
        <p:nvSpPr>
          <p:cNvPr id="8" name="TextBox 7">
            <a:extLst>
              <a:ext uri="{FF2B5EF4-FFF2-40B4-BE49-F238E27FC236}">
                <a16:creationId xmlns:a16="http://schemas.microsoft.com/office/drawing/2014/main" id="{79698599-FE97-EAC2-E19E-A00F2E3F74E1}"/>
              </a:ext>
            </a:extLst>
          </p:cNvPr>
          <p:cNvSpPr txBox="1"/>
          <p:nvPr/>
        </p:nvSpPr>
        <p:spPr>
          <a:xfrm>
            <a:off x="304800" y="742950"/>
            <a:ext cx="5105400" cy="403187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Our project is stand on multiple disease prediction in accordance with symptoms entered by patient. The first task is to determine the problem statement. Then making the dataset ready to work on. After that we conceptualize our data using scatter plot, distribution graph, etc. by doing so we can find out anomalies, missing values, etc. on our data and make our dataset perfect for prediction. And finally the main feature will be Machine Learning in which we will be using algorithms like Decision Tree, Random Forest, Naive Bayes and KNN which will predict accurate disease for early prediction and better patient care. For this model, we have used python as a platform to execute our Machine Learning algorithms. We have also developed an elegant GUI to provide interaction with system.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90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1E19F5-FA41-1E09-BD2C-526FB715B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95250"/>
            <a:ext cx="3084253" cy="4953000"/>
          </a:xfrm>
          <a:prstGeom prst="rect">
            <a:avLst/>
          </a:prstGeom>
        </p:spPr>
      </p:pic>
      <p:sp>
        <p:nvSpPr>
          <p:cNvPr id="4" name="TextBox 3">
            <a:extLst>
              <a:ext uri="{FF2B5EF4-FFF2-40B4-BE49-F238E27FC236}">
                <a16:creationId xmlns:a16="http://schemas.microsoft.com/office/drawing/2014/main" id="{635D6BD4-8FD8-0ECC-C52E-5C905F9FCC3F}"/>
              </a:ext>
            </a:extLst>
          </p:cNvPr>
          <p:cNvSpPr txBox="1"/>
          <p:nvPr/>
        </p:nvSpPr>
        <p:spPr>
          <a:xfrm>
            <a:off x="304800" y="361950"/>
            <a:ext cx="5410200" cy="452431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Decision Tree:-</a:t>
            </a:r>
          </a:p>
          <a:p>
            <a:r>
              <a:rPr lang="en-US" sz="1600" dirty="0"/>
              <a:t>It is a type of supervised Machine Learning algorithm that mainly deal with classification problem. The main objective of using decision tree is to make a training model that can be used to predict the class or values of the desired value by learning elementary decision procedure surmise from existing data (training data). In Decision Tree algorithm, we start from root of the tree to predict the class. We collate the values of the root trait with data's trait. On the basis of differentiation we go ground with the branch parallel to that value and move to next node. In this system Decision Tree splits the symptoms as per its classification and lowers down the dataset complexity. It is most effective Machine Learning algorithm to describe Decision tree in graphical manner. It deals with huge and complicated datasets without involvement of multiple parametric structure. With the help of training datasets , decision tree model is decided and a validation dataset decides appropriate tree size to achieve the optimal final model. </a:t>
            </a:r>
            <a:endParaRPr lang="en-IN" sz="1600" dirty="0"/>
          </a:p>
        </p:txBody>
      </p:sp>
    </p:spTree>
    <p:extLst>
      <p:ext uri="{BB962C8B-B14F-4D97-AF65-F5344CB8AC3E}">
        <p14:creationId xmlns:p14="http://schemas.microsoft.com/office/powerpoint/2010/main" val="178942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D8166-5506-E51F-972D-A594420A2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6675"/>
            <a:ext cx="2963297" cy="5010150"/>
          </a:xfrm>
          <a:prstGeom prst="rect">
            <a:avLst/>
          </a:prstGeom>
        </p:spPr>
      </p:pic>
      <p:sp>
        <p:nvSpPr>
          <p:cNvPr id="4" name="TextBox 3">
            <a:extLst>
              <a:ext uri="{FF2B5EF4-FFF2-40B4-BE49-F238E27FC236}">
                <a16:creationId xmlns:a16="http://schemas.microsoft.com/office/drawing/2014/main" id="{3CEA1A2A-0F63-86F0-917F-F67E26055D34}"/>
              </a:ext>
            </a:extLst>
          </p:cNvPr>
          <p:cNvSpPr txBox="1"/>
          <p:nvPr/>
        </p:nvSpPr>
        <p:spPr>
          <a:xfrm>
            <a:off x="228600" y="285750"/>
            <a:ext cx="5638800" cy="4801314"/>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Random Forest:-</a:t>
            </a:r>
          </a:p>
          <a:p>
            <a:r>
              <a:rPr lang="en-US" sz="1600" dirty="0"/>
              <a:t>Random Forest comes under category of supervised Machine Learning algorithm. It is used for classification and regression but mainly deal with classification problems. The implementation of Random Forest is very easy and easy in use as well. Random Forest is a perfect substitute if we would like to develop a model in short notice. Random Forest is an ensemble learning method that works by creating a horde of decision tree at training time. It selects the best solution by means of voting. Simply Random Forest is composed of multiple decision tree. It creates forest of trees. The number of tress in the forest is directly proportional to the accuracy rate and it prevents the problem of overfitting. Random Forest produces good results over actual problems mainly due to insensitive to noise in the dataset and is not based on overfitting. It works greatly and shows an excellent execution over other tree based algorithms. For tree learning, it mainly use bootstrap aggregation or bagging.</a:t>
            </a:r>
          </a:p>
          <a:p>
            <a:r>
              <a:rPr lang="en-US" sz="1600" dirty="0"/>
              <a:t>For a given data, X = {m1,m2,m3,…</a:t>
            </a:r>
            <a:r>
              <a:rPr lang="en-US" sz="1600" dirty="0" err="1"/>
              <a:t>mn</a:t>
            </a:r>
            <a:r>
              <a:rPr lang="en-US" sz="1600" dirty="0"/>
              <a:t>} with responses Y = {m1,m2,m3,….</a:t>
            </a:r>
            <a:r>
              <a:rPr lang="en-US" sz="1600" dirty="0" err="1"/>
              <a:t>mn</a:t>
            </a:r>
            <a:r>
              <a:rPr lang="en-US" sz="1600" dirty="0"/>
              <a:t>} which repeats the bagging from b=1 to B.</a:t>
            </a:r>
            <a:endParaRPr lang="en-IN" sz="1600" dirty="0"/>
          </a:p>
        </p:txBody>
      </p:sp>
    </p:spTree>
    <p:extLst>
      <p:ext uri="{BB962C8B-B14F-4D97-AF65-F5344CB8AC3E}">
        <p14:creationId xmlns:p14="http://schemas.microsoft.com/office/powerpoint/2010/main" val="192001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A865C-1A2C-9DD1-8638-24D01807CB9F}"/>
              </a:ext>
            </a:extLst>
          </p:cNvPr>
          <p:cNvSpPr txBox="1"/>
          <p:nvPr/>
        </p:nvSpPr>
        <p:spPr>
          <a:xfrm>
            <a:off x="457200" y="333126"/>
            <a:ext cx="8229600" cy="2585323"/>
          </a:xfrm>
          <a:prstGeom prst="rect">
            <a:avLst/>
          </a:prstGeom>
          <a:noFill/>
        </p:spPr>
        <p:txBody>
          <a:bodyPr wrap="square" rtlCol="0">
            <a:spAutoFit/>
          </a:bodyPr>
          <a:lstStyle/>
          <a:p>
            <a:r>
              <a:rPr lang="en-US" b="1" u="sng" dirty="0"/>
              <a:t>Naïve Bayes Classifier:-</a:t>
            </a:r>
          </a:p>
          <a:p>
            <a:r>
              <a:rPr lang="en-US" sz="1600" dirty="0"/>
              <a:t>Naive Bayes classifier is a series of simple probability classifiers based on the use of Bayes' theorem under the assumption of strong (naive) independence between features. The classifier model assigns class labels represented by feature values to problem instances, and class labels are taken from a limited set. For the given item to be classified, the probability of each category appearing under the condition of the occurrence of the item is solved, whichever is the largest, and the category to be classified is considered to be. This prediction of the most likely class by probability is suitable for diabetic prediction. The specific classification formulas are shown. Where represents people who are at risk of diabetes, represents people who are not at risk of diabetes, and X is the data set. Here D is the attribute with D dimension. </a:t>
            </a:r>
            <a:endParaRPr lang="en-IN" sz="1600" dirty="0"/>
          </a:p>
        </p:txBody>
      </p:sp>
      <p:pic>
        <p:nvPicPr>
          <p:cNvPr id="4" name="Picture 3">
            <a:extLst>
              <a:ext uri="{FF2B5EF4-FFF2-40B4-BE49-F238E27FC236}">
                <a16:creationId xmlns:a16="http://schemas.microsoft.com/office/drawing/2014/main" id="{9E697196-F7CF-2B9F-042D-0266420B3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028950"/>
            <a:ext cx="6019800" cy="1781424"/>
          </a:xfrm>
          <a:prstGeom prst="rect">
            <a:avLst/>
          </a:prstGeom>
        </p:spPr>
      </p:pic>
    </p:spTree>
    <p:extLst>
      <p:ext uri="{BB962C8B-B14F-4D97-AF65-F5344CB8AC3E}">
        <p14:creationId xmlns:p14="http://schemas.microsoft.com/office/powerpoint/2010/main" val="153624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73AB99-F8D5-AF93-0D1A-815D3C84212C}"/>
              </a:ext>
            </a:extLst>
          </p:cNvPr>
          <p:cNvSpPr txBox="1"/>
          <p:nvPr/>
        </p:nvSpPr>
        <p:spPr>
          <a:xfrm>
            <a:off x="228600" y="285750"/>
            <a:ext cx="8610600" cy="2831544"/>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KNN:-</a:t>
            </a:r>
          </a:p>
          <a:p>
            <a:r>
              <a:rPr lang="en-US" sz="1600" dirty="0"/>
              <a:t>KNN is a supervised learning algorithm that use data and classify new data points on similarity measures . It is a non parametric method that implies it does not consider any assumption on underlying data. KNN is also a lazy learner method because it does not perform training at all and it does not pursue any discriminatory function from training data instead it retains the training dataset. KNN based on the idea of feature similarity approach i.e. it considers that the homogeneous things exist in a close proximity. It is also an instance based learning algorithm where the function is approximately locally [2]. This algorithm handles large of amount of data and used where there are non linear decision division between classes .KNN not only handles function approximation problem but also robust to noisy training data. KNN is used to calculate distance between new data point and each training point using distance function.</a:t>
            </a:r>
            <a:endParaRPr lang="en-IN" sz="1600" dirty="0"/>
          </a:p>
        </p:txBody>
      </p:sp>
      <p:pic>
        <p:nvPicPr>
          <p:cNvPr id="8" name="Picture 7">
            <a:extLst>
              <a:ext uri="{FF2B5EF4-FFF2-40B4-BE49-F238E27FC236}">
                <a16:creationId xmlns:a16="http://schemas.microsoft.com/office/drawing/2014/main" id="{E136564B-7842-BCB3-33C8-891596D59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3144318"/>
            <a:ext cx="7467600" cy="1740456"/>
          </a:xfrm>
          <a:prstGeom prst="rect">
            <a:avLst/>
          </a:prstGeom>
        </p:spPr>
      </p:pic>
    </p:spTree>
    <p:extLst>
      <p:ext uri="{BB962C8B-B14F-4D97-AF65-F5344CB8AC3E}">
        <p14:creationId xmlns:p14="http://schemas.microsoft.com/office/powerpoint/2010/main" val="8168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38AB61-36A9-2FB8-F946-018BA68C95F1}"/>
              </a:ext>
            </a:extLst>
          </p:cNvPr>
          <p:cNvSpPr txBox="1"/>
          <p:nvPr/>
        </p:nvSpPr>
        <p:spPr>
          <a:xfrm>
            <a:off x="228600" y="285750"/>
            <a:ext cx="8686800" cy="483209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Dataset And Model Description:-</a:t>
            </a:r>
          </a:p>
          <a:p>
            <a:r>
              <a:rPr lang="en-US" sz="1600" dirty="0">
                <a:latin typeface="Arial" panose="020B0604020202020204" pitchFamily="34" charset="0"/>
                <a:cs typeface="Arial" panose="020B0604020202020204" pitchFamily="34" charset="0"/>
              </a:rPr>
              <a:t> In this section we are going to elaborate the dataset which is used in this project to train the Machine Learning model. The dataset we have used for this project is in the structured format. The dataset which is being used contains all the names of diseases with its respective symptoms. Since this system is based on supervised Machine Learning algorithm, the dataset is labelled with 0 or 1. After this, we have divided the dataset into two phases i.e. training dataset and testing dataset . we trained our models using training dataset and then we applied our all Machine Learning algorithms to this training dataset to get trained Machine Learning model. At last we provided the testing dataset to this trained model to test the accuracy of model.</a:t>
            </a:r>
          </a:p>
          <a:p>
            <a:endParaRPr lang="en-US" sz="1100"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Dataset Of Hospital:-</a:t>
            </a:r>
          </a:p>
          <a:p>
            <a:r>
              <a:rPr lang="en-US" sz="1600" dirty="0">
                <a:latin typeface="Arial" panose="020B0604020202020204" pitchFamily="34" charset="0"/>
                <a:cs typeface="Arial" panose="020B0604020202020204" pitchFamily="34" charset="0"/>
              </a:rPr>
              <a:t>The dataset of hospital will be in the form of structured format .The dataset that we used is real life hospital data and data stored in data center. The data provided by hospital contains symptoms of patients. The dataset is connected into either 0 or 1 where the value 0 represents feature/ symptoms impacts on disease and the value 1 represents that it does not have any impact on disease. This dataset is a disease symptoms produced by a mechanized system on the basis of information in textual discharge summaries of patients at New York Presbyterian hospital.</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613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E503B-6036-00B7-C203-36D77BD0C71A}"/>
              </a:ext>
            </a:extLst>
          </p:cNvPr>
          <p:cNvSpPr txBox="1"/>
          <p:nvPr/>
        </p:nvSpPr>
        <p:spPr>
          <a:xfrm>
            <a:off x="228600" y="285750"/>
            <a:ext cx="8610600" cy="135421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Results:-</a:t>
            </a:r>
          </a:p>
          <a:p>
            <a:r>
              <a:rPr lang="en-US" sz="1600" dirty="0"/>
              <a:t>This section represents the proposed system results which can predict the disease faster, more accurate and with high reliability than the existing system. The results are obtained by implementing various Machine Learning algorithms. The Machine Learning classification techniques namely decision Tree, Random forest, Naïve Bayes and KNN are implemented using Python programming.</a:t>
            </a:r>
            <a:endParaRPr lang="en-IN" sz="1600" dirty="0"/>
          </a:p>
        </p:txBody>
      </p:sp>
      <p:pic>
        <p:nvPicPr>
          <p:cNvPr id="4" name="Picture 3">
            <a:extLst>
              <a:ext uri="{FF2B5EF4-FFF2-40B4-BE49-F238E27FC236}">
                <a16:creationId xmlns:a16="http://schemas.microsoft.com/office/drawing/2014/main" id="{C265EB12-2169-FC04-3B52-1CB1A9858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809750"/>
            <a:ext cx="4800600" cy="2895600"/>
          </a:xfrm>
          <a:prstGeom prst="rect">
            <a:avLst/>
          </a:prstGeom>
        </p:spPr>
      </p:pic>
      <p:sp>
        <p:nvSpPr>
          <p:cNvPr id="5" name="TextBox 4">
            <a:extLst>
              <a:ext uri="{FF2B5EF4-FFF2-40B4-BE49-F238E27FC236}">
                <a16:creationId xmlns:a16="http://schemas.microsoft.com/office/drawing/2014/main" id="{6B8246A1-8739-8AEC-93F9-0094E9F1D442}"/>
              </a:ext>
            </a:extLst>
          </p:cNvPr>
          <p:cNvSpPr txBox="1"/>
          <p:nvPr/>
        </p:nvSpPr>
        <p:spPr>
          <a:xfrm>
            <a:off x="228600" y="1620917"/>
            <a:ext cx="3733800" cy="3539430"/>
          </a:xfrm>
          <a:prstGeom prst="rect">
            <a:avLst/>
          </a:prstGeom>
          <a:noFill/>
        </p:spPr>
        <p:txBody>
          <a:bodyPr wrap="square" rtlCol="0">
            <a:spAutoFit/>
          </a:bodyPr>
          <a:lstStyle/>
          <a:p>
            <a:r>
              <a:rPr lang="en-US" sz="1600" dirty="0">
                <a:cs typeface="Arial" panose="020B0604020202020204" pitchFamily="34" charset="0"/>
              </a:rPr>
              <a:t>This system also has an elegant interface which takes all the necessary inputs for the evaluation and to facilitate with the system which is very easy to use. The final result of our proposed system can be viewed from this GUI.</a:t>
            </a:r>
          </a:p>
          <a:p>
            <a:endParaRPr lang="en-US" sz="800" dirty="0">
              <a:cs typeface="Arial" panose="020B0604020202020204" pitchFamily="34" charset="0"/>
            </a:endParaRPr>
          </a:p>
          <a:p>
            <a:r>
              <a:rPr lang="en-US" sz="1600" dirty="0"/>
              <a:t>The proposed system also has a facility of Database for storing the data entered by the end users along with the name of the disease the patient is suffering from that may be used for future references thereby making this system more helpful and easier than the other system for this job.</a:t>
            </a:r>
            <a:endParaRPr lang="en-IN" sz="1600" dirty="0">
              <a:cs typeface="Arial" panose="020B0604020202020204" pitchFamily="34" charset="0"/>
            </a:endParaRPr>
          </a:p>
        </p:txBody>
      </p:sp>
    </p:spTree>
    <p:extLst>
      <p:ext uri="{BB962C8B-B14F-4D97-AF65-F5344CB8AC3E}">
        <p14:creationId xmlns:p14="http://schemas.microsoft.com/office/powerpoint/2010/main" val="3436786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79A73C-3F0B-AD17-A0CF-981BD6CD4F8F}"/>
              </a:ext>
            </a:extLst>
          </p:cNvPr>
          <p:cNvSpPr txBox="1"/>
          <p:nvPr/>
        </p:nvSpPr>
        <p:spPr>
          <a:xfrm>
            <a:off x="2971800" y="133350"/>
            <a:ext cx="3886200" cy="523220"/>
          </a:xfrm>
          <a:prstGeom prst="rect">
            <a:avLst/>
          </a:prstGeom>
          <a:noFill/>
        </p:spPr>
        <p:txBody>
          <a:bodyPr wrap="square" rtlCol="0">
            <a:spAutoFit/>
          </a:bodyPr>
          <a:lstStyle/>
          <a:p>
            <a:r>
              <a:rPr lang="en-IN" sz="2800" b="1" u="sng" dirty="0">
                <a:latin typeface="Arial Black" panose="020B0A04020102020204" pitchFamily="34" charset="0"/>
              </a:rPr>
              <a:t>Conclusion</a:t>
            </a:r>
          </a:p>
        </p:txBody>
      </p:sp>
      <p:sp>
        <p:nvSpPr>
          <p:cNvPr id="3" name="TextBox 2">
            <a:extLst>
              <a:ext uri="{FF2B5EF4-FFF2-40B4-BE49-F238E27FC236}">
                <a16:creationId xmlns:a16="http://schemas.microsoft.com/office/drawing/2014/main" id="{94E435DA-1EFD-B331-319B-D64C87219D90}"/>
              </a:ext>
            </a:extLst>
          </p:cNvPr>
          <p:cNvSpPr txBox="1"/>
          <p:nvPr/>
        </p:nvSpPr>
        <p:spPr>
          <a:xfrm>
            <a:off x="304800" y="590550"/>
            <a:ext cx="8534400" cy="4370427"/>
          </a:xfrm>
          <a:prstGeom prst="rect">
            <a:avLst/>
          </a:prstGeom>
          <a:noFill/>
        </p:spPr>
        <p:txBody>
          <a:bodyPr wrap="square" rtlCol="0">
            <a:spAutoFit/>
          </a:bodyPr>
          <a:lstStyle/>
          <a:p>
            <a:r>
              <a:rPr lang="en-US" sz="1500" dirty="0"/>
              <a:t>The main aim of this paper is to predict the disease in accordance with symptoms put down by the patients with proper implementation of Machine Learning algorithm. In this paper we have used four Machine Learning algorithm for prediction and achieved the mean accuracy of more than 95% which shows remarkable rectification and high accuracy than previous work and also makes this system more reliable than the existing one for this job and hence provides better satisfaction to the user in comparison with the other one. It also stores the data entered by the user and the name of the disease the patient is suffering from in the Database which can be used as past record and will help in future for future treatment and thus contributing in easier health management .We have also created a GUI for better interaction with the system by users which is very easy to operate .This paper shows that Machine Learning algorithm can be used to predict the disease easily with different parameters and models. In the end we can say that our system has no threshold of the users because everyone can use this system. </a:t>
            </a:r>
          </a:p>
          <a:p>
            <a:endParaRPr lang="en-US" sz="800" dirty="0"/>
          </a:p>
          <a:p>
            <a:r>
              <a:rPr lang="en-US" sz="1500" b="1" dirty="0">
                <a:latin typeface="Arial" panose="020B0604020202020204" pitchFamily="34" charset="0"/>
                <a:cs typeface="Arial" panose="020B0604020202020204" pitchFamily="34" charset="0"/>
              </a:rPr>
              <a:t>Future Scope:-</a:t>
            </a:r>
          </a:p>
          <a:p>
            <a:r>
              <a:rPr lang="en-US" sz="1500" dirty="0"/>
              <a:t>There are many possible improvements that could be explore to diversify the research by discovering and considering extra features. Due to time </a:t>
            </a:r>
            <a:r>
              <a:rPr lang="en-US" sz="1500" dirty="0" err="1"/>
              <a:t>boundation</a:t>
            </a:r>
            <a:r>
              <a:rPr lang="en-US" sz="1500" dirty="0"/>
              <a:t> , the following work required to be performed in future. There is plan to use more classification techniques/methods, different discretization techniques, multiple classifier voting methods. Would like to use different rules such as association rule and various algorithms like logistic regression and clustering algorithms. In future, willing to make use of filter based feature selection methods in order to achieve more appropriate as well as functional result.</a:t>
            </a:r>
            <a:endParaRPr lang="en-IN" sz="1500" dirty="0"/>
          </a:p>
        </p:txBody>
      </p:sp>
    </p:spTree>
    <p:extLst>
      <p:ext uri="{BB962C8B-B14F-4D97-AF65-F5344CB8AC3E}">
        <p14:creationId xmlns:p14="http://schemas.microsoft.com/office/powerpoint/2010/main" val="203380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17755" y="279322"/>
            <a:ext cx="3444875" cy="391160"/>
          </a:xfrm>
          <a:prstGeom prst="rect">
            <a:avLst/>
          </a:prstGeom>
        </p:spPr>
        <p:txBody>
          <a:bodyPr vert="horz" wrap="square" lIns="0" tIns="12700" rIns="0" bIns="0" rtlCol="0">
            <a:spAutoFit/>
          </a:bodyPr>
          <a:lstStyle/>
          <a:p>
            <a:pPr marL="12700">
              <a:lnSpc>
                <a:spcPct val="100000"/>
              </a:lnSpc>
              <a:spcBef>
                <a:spcPts val="100"/>
              </a:spcBef>
            </a:pPr>
            <a:r>
              <a:rPr spc="-5" dirty="0"/>
              <a:t>PROBLEM</a:t>
            </a:r>
            <a:r>
              <a:rPr spc="-85" dirty="0"/>
              <a:t> </a:t>
            </a:r>
            <a:r>
              <a:rPr spc="-45" dirty="0"/>
              <a:t>STATEMENT</a:t>
            </a:r>
          </a:p>
        </p:txBody>
      </p:sp>
      <p:sp>
        <p:nvSpPr>
          <p:cNvPr id="4" name="object 4"/>
          <p:cNvSpPr txBox="1"/>
          <p:nvPr/>
        </p:nvSpPr>
        <p:spPr>
          <a:xfrm>
            <a:off x="539199" y="937199"/>
            <a:ext cx="7857490" cy="1273810"/>
          </a:xfrm>
          <a:prstGeom prst="rect">
            <a:avLst/>
          </a:prstGeom>
        </p:spPr>
        <p:txBody>
          <a:bodyPr vert="horz" wrap="square" lIns="0" tIns="21590" rIns="0" bIns="0" rtlCol="0">
            <a:spAutoFit/>
          </a:bodyPr>
          <a:lstStyle/>
          <a:p>
            <a:pPr marL="12700" marR="5080" indent="719455">
              <a:lnSpc>
                <a:spcPct val="116199"/>
              </a:lnSpc>
              <a:spcBef>
                <a:spcPts val="170"/>
              </a:spcBef>
            </a:pPr>
            <a:r>
              <a:rPr sz="1000" b="1" dirty="0">
                <a:latin typeface="Arial"/>
                <a:cs typeface="Arial"/>
              </a:rPr>
              <a:t>Many </a:t>
            </a:r>
            <a:r>
              <a:rPr sz="1000" b="1" spc="-5" dirty="0">
                <a:latin typeface="Arial"/>
                <a:cs typeface="Arial"/>
              </a:rPr>
              <a:t>of </a:t>
            </a:r>
            <a:r>
              <a:rPr sz="1000" b="1" dirty="0">
                <a:latin typeface="Arial"/>
                <a:cs typeface="Arial"/>
              </a:rPr>
              <a:t>the </a:t>
            </a:r>
            <a:r>
              <a:rPr sz="1000" b="1" spc="-5" dirty="0">
                <a:latin typeface="Arial"/>
                <a:cs typeface="Arial"/>
              </a:rPr>
              <a:t>existing machine learning models </a:t>
            </a:r>
            <a:r>
              <a:rPr sz="1000" b="1" dirty="0">
                <a:latin typeface="Arial"/>
                <a:cs typeface="Arial"/>
              </a:rPr>
              <a:t>for </a:t>
            </a:r>
            <a:r>
              <a:rPr sz="1000" b="1" spc="-5" dirty="0">
                <a:latin typeface="Arial"/>
                <a:cs typeface="Arial"/>
              </a:rPr>
              <a:t>health care analysis are concentrating on one disease per analysis.  For example </a:t>
            </a:r>
            <a:r>
              <a:rPr sz="1000" b="1" dirty="0">
                <a:latin typeface="Arial"/>
                <a:cs typeface="Arial"/>
              </a:rPr>
              <a:t>first </a:t>
            </a:r>
            <a:r>
              <a:rPr sz="1000" b="1" spc="-5" dirty="0">
                <a:latin typeface="Arial"/>
                <a:cs typeface="Arial"/>
              </a:rPr>
              <a:t>is </a:t>
            </a:r>
            <a:r>
              <a:rPr sz="1000" b="1" dirty="0">
                <a:latin typeface="Arial"/>
                <a:cs typeface="Arial"/>
              </a:rPr>
              <a:t>for </a:t>
            </a:r>
            <a:r>
              <a:rPr sz="1000" b="1" spc="-5" dirty="0">
                <a:latin typeface="Arial"/>
                <a:cs typeface="Arial"/>
              </a:rPr>
              <a:t>liver analysis, one </a:t>
            </a:r>
            <a:r>
              <a:rPr sz="1000" b="1" dirty="0">
                <a:latin typeface="Arial"/>
                <a:cs typeface="Arial"/>
              </a:rPr>
              <a:t>for </a:t>
            </a:r>
            <a:r>
              <a:rPr sz="1000" b="1" spc="-5" dirty="0">
                <a:latin typeface="Arial"/>
                <a:cs typeface="Arial"/>
              </a:rPr>
              <a:t>cancer analysis, one </a:t>
            </a:r>
            <a:r>
              <a:rPr sz="1000" b="1" dirty="0">
                <a:latin typeface="Arial"/>
                <a:cs typeface="Arial"/>
              </a:rPr>
              <a:t>for </a:t>
            </a:r>
            <a:r>
              <a:rPr sz="1000" b="1" spc="-5" dirty="0">
                <a:latin typeface="Arial"/>
                <a:cs typeface="Arial"/>
              </a:rPr>
              <a:t>lung diseases like </a:t>
            </a:r>
            <a:r>
              <a:rPr sz="1000" b="1" dirty="0">
                <a:latin typeface="Arial"/>
                <a:cs typeface="Arial"/>
              </a:rPr>
              <a:t>that. </a:t>
            </a:r>
            <a:r>
              <a:rPr sz="1000" b="1" spc="-5" dirty="0">
                <a:latin typeface="Arial"/>
                <a:cs typeface="Arial"/>
              </a:rPr>
              <a:t>If </a:t>
            </a:r>
            <a:r>
              <a:rPr sz="1000" b="1" dirty="0">
                <a:latin typeface="Arial"/>
                <a:cs typeface="Arial"/>
              </a:rPr>
              <a:t>a </a:t>
            </a:r>
            <a:r>
              <a:rPr sz="1000" b="1" spc="-5" dirty="0">
                <a:latin typeface="Arial"/>
                <a:cs typeface="Arial"/>
              </a:rPr>
              <a:t>user wants </a:t>
            </a:r>
            <a:r>
              <a:rPr sz="1000" b="1" dirty="0">
                <a:latin typeface="Arial"/>
                <a:cs typeface="Arial"/>
              </a:rPr>
              <a:t>to </a:t>
            </a:r>
            <a:r>
              <a:rPr sz="1000" b="1" spc="-5" dirty="0">
                <a:latin typeface="Arial"/>
                <a:cs typeface="Arial"/>
              </a:rPr>
              <a:t>predict more </a:t>
            </a:r>
            <a:r>
              <a:rPr sz="1000" b="1" dirty="0">
                <a:latin typeface="Arial"/>
                <a:cs typeface="Arial"/>
              </a:rPr>
              <a:t>than  </a:t>
            </a:r>
            <a:r>
              <a:rPr sz="1000" b="1" spc="-5" dirty="0">
                <a:latin typeface="Arial"/>
                <a:cs typeface="Arial"/>
              </a:rPr>
              <a:t>one disease, he/she has </a:t>
            </a:r>
            <a:r>
              <a:rPr sz="1000" b="1" dirty="0">
                <a:latin typeface="Arial"/>
                <a:cs typeface="Arial"/>
              </a:rPr>
              <a:t>to </a:t>
            </a:r>
            <a:r>
              <a:rPr sz="1000" b="1" spc="-5" dirty="0">
                <a:latin typeface="Arial"/>
                <a:cs typeface="Arial"/>
              </a:rPr>
              <a:t>go </a:t>
            </a:r>
            <a:r>
              <a:rPr sz="1000" b="1" dirty="0">
                <a:latin typeface="Arial"/>
                <a:cs typeface="Arial"/>
              </a:rPr>
              <a:t>through </a:t>
            </a:r>
            <a:r>
              <a:rPr sz="1000" b="1" spc="-5" dirty="0">
                <a:latin typeface="Arial"/>
                <a:cs typeface="Arial"/>
              </a:rPr>
              <a:t>different sites. There is no common system where one analysis can perform more </a:t>
            </a:r>
            <a:r>
              <a:rPr sz="1000" b="1" dirty="0">
                <a:latin typeface="Arial"/>
                <a:cs typeface="Arial"/>
              </a:rPr>
              <a:t>than </a:t>
            </a:r>
            <a:r>
              <a:rPr sz="1000" b="1" spc="-5" dirty="0">
                <a:latin typeface="Arial"/>
                <a:cs typeface="Arial"/>
              </a:rPr>
              <a:t>one  disease prediction. Some of </a:t>
            </a:r>
            <a:r>
              <a:rPr sz="1000" b="1" dirty="0">
                <a:latin typeface="Arial"/>
                <a:cs typeface="Arial"/>
              </a:rPr>
              <a:t>the </a:t>
            </a:r>
            <a:r>
              <a:rPr sz="1000" b="1" spc="-5" dirty="0">
                <a:latin typeface="Arial"/>
                <a:cs typeface="Arial"/>
              </a:rPr>
              <a:t>models have lower accuracy which can seriously affect </a:t>
            </a:r>
            <a:r>
              <a:rPr sz="1000" b="1" spc="-10" dirty="0">
                <a:latin typeface="Arial"/>
                <a:cs typeface="Arial"/>
              </a:rPr>
              <a:t>patient’s </a:t>
            </a:r>
            <a:r>
              <a:rPr sz="1000" b="1" spc="-5" dirty="0">
                <a:latin typeface="Arial"/>
                <a:cs typeface="Arial"/>
              </a:rPr>
              <a:t>health. When an organization  wants </a:t>
            </a:r>
            <a:r>
              <a:rPr sz="1000" b="1" dirty="0">
                <a:latin typeface="Arial"/>
                <a:cs typeface="Arial"/>
              </a:rPr>
              <a:t>to </a:t>
            </a:r>
            <a:r>
              <a:rPr sz="1000" b="1" spc="-5" dirty="0">
                <a:latin typeface="Arial"/>
                <a:cs typeface="Arial"/>
              </a:rPr>
              <a:t>analyse </a:t>
            </a:r>
            <a:r>
              <a:rPr sz="1000" b="1" dirty="0">
                <a:latin typeface="Arial"/>
                <a:cs typeface="Arial"/>
              </a:rPr>
              <a:t>their </a:t>
            </a:r>
            <a:r>
              <a:rPr sz="1000" b="1" spc="-10" dirty="0">
                <a:latin typeface="Arial"/>
                <a:cs typeface="Arial"/>
              </a:rPr>
              <a:t>patient’s </a:t>
            </a:r>
            <a:r>
              <a:rPr sz="1000" b="1" spc="-5" dirty="0">
                <a:latin typeface="Arial"/>
                <a:cs typeface="Arial"/>
              </a:rPr>
              <a:t>health reports, </a:t>
            </a:r>
            <a:r>
              <a:rPr sz="1000" b="1" dirty="0">
                <a:latin typeface="Arial"/>
                <a:cs typeface="Arial"/>
              </a:rPr>
              <a:t>they </a:t>
            </a:r>
            <a:r>
              <a:rPr sz="1000" b="1" spc="-5" dirty="0">
                <a:latin typeface="Arial"/>
                <a:cs typeface="Arial"/>
              </a:rPr>
              <a:t>have </a:t>
            </a:r>
            <a:r>
              <a:rPr sz="1000" b="1" dirty="0">
                <a:latin typeface="Arial"/>
                <a:cs typeface="Arial"/>
              </a:rPr>
              <a:t>to </a:t>
            </a:r>
            <a:r>
              <a:rPr sz="1000" b="1" spc="-5" dirty="0">
                <a:latin typeface="Arial"/>
                <a:cs typeface="Arial"/>
              </a:rPr>
              <a:t>deploy many models which in </a:t>
            </a:r>
            <a:r>
              <a:rPr sz="1000" b="1" dirty="0">
                <a:latin typeface="Arial"/>
                <a:cs typeface="Arial"/>
              </a:rPr>
              <a:t>turn </a:t>
            </a:r>
            <a:r>
              <a:rPr sz="1000" b="1" spc="-5" dirty="0">
                <a:latin typeface="Arial"/>
                <a:cs typeface="Arial"/>
              </a:rPr>
              <a:t>increases </a:t>
            </a:r>
            <a:r>
              <a:rPr sz="1000" b="1" dirty="0">
                <a:latin typeface="Arial"/>
                <a:cs typeface="Arial"/>
              </a:rPr>
              <a:t>the </a:t>
            </a:r>
            <a:r>
              <a:rPr sz="1000" b="1" spc="-5" dirty="0">
                <a:latin typeface="Arial"/>
                <a:cs typeface="Arial"/>
              </a:rPr>
              <a:t>cost as well as </a:t>
            </a:r>
            <a:r>
              <a:rPr sz="1000" b="1" dirty="0">
                <a:latin typeface="Arial"/>
                <a:cs typeface="Arial"/>
              </a:rPr>
              <a:t>time  </a:t>
            </a:r>
            <a:r>
              <a:rPr sz="1000" b="1" spc="-5" dirty="0">
                <a:latin typeface="Arial"/>
                <a:cs typeface="Arial"/>
              </a:rPr>
              <a:t>Some of </a:t>
            </a:r>
            <a:r>
              <a:rPr sz="1000" b="1" dirty="0">
                <a:latin typeface="Arial"/>
                <a:cs typeface="Arial"/>
              </a:rPr>
              <a:t>the </a:t>
            </a:r>
            <a:r>
              <a:rPr sz="1000" b="1" spc="-5" dirty="0">
                <a:latin typeface="Arial"/>
                <a:cs typeface="Arial"/>
              </a:rPr>
              <a:t>existing systems consider very </a:t>
            </a:r>
            <a:r>
              <a:rPr sz="1000" b="1" dirty="0">
                <a:latin typeface="Arial"/>
                <a:cs typeface="Arial"/>
              </a:rPr>
              <a:t>few </a:t>
            </a:r>
            <a:r>
              <a:rPr sz="1000" b="1" spc="-5" dirty="0">
                <a:latin typeface="Arial"/>
                <a:cs typeface="Arial"/>
              </a:rPr>
              <a:t>parameters which can yield </a:t>
            </a:r>
            <a:r>
              <a:rPr sz="1000" b="1" dirty="0">
                <a:latin typeface="Arial"/>
                <a:cs typeface="Arial"/>
              </a:rPr>
              <a:t>false </a:t>
            </a:r>
            <a:r>
              <a:rPr sz="1000" b="1" spc="-5" dirty="0">
                <a:latin typeface="Arial"/>
                <a:cs typeface="Arial"/>
              </a:rPr>
              <a:t>results. So, our model will predict </a:t>
            </a:r>
            <a:r>
              <a:rPr sz="1000" b="1" dirty="0">
                <a:latin typeface="Arial"/>
                <a:cs typeface="Arial"/>
              </a:rPr>
              <a:t>five types </a:t>
            </a:r>
            <a:r>
              <a:rPr sz="1000" b="1" spc="-5" dirty="0">
                <a:latin typeface="Arial"/>
                <a:cs typeface="Arial"/>
              </a:rPr>
              <a:t>of  diseases. They</a:t>
            </a:r>
            <a:r>
              <a:rPr sz="1000" b="1" spc="-10" dirty="0">
                <a:latin typeface="Arial"/>
                <a:cs typeface="Arial"/>
              </a:rPr>
              <a:t> </a:t>
            </a:r>
            <a:r>
              <a:rPr sz="1000" b="1" spc="-5" dirty="0">
                <a:latin typeface="Arial"/>
                <a:cs typeface="Arial"/>
              </a:rPr>
              <a:t>are:</a:t>
            </a:r>
            <a:endParaRPr sz="1000">
              <a:latin typeface="Arial"/>
              <a:cs typeface="Arial"/>
            </a:endParaRPr>
          </a:p>
        </p:txBody>
      </p:sp>
      <p:sp>
        <p:nvSpPr>
          <p:cNvPr id="5" name="object 5"/>
          <p:cNvSpPr txBox="1"/>
          <p:nvPr/>
        </p:nvSpPr>
        <p:spPr>
          <a:xfrm>
            <a:off x="539199" y="2638673"/>
            <a:ext cx="4140835" cy="1943735"/>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DIABETES</a:t>
            </a:r>
            <a:endParaRPr sz="1200">
              <a:latin typeface="Arial"/>
              <a:cs typeface="Arial"/>
            </a:endParaRPr>
          </a:p>
          <a:p>
            <a:pPr>
              <a:lnSpc>
                <a:spcPct val="100000"/>
              </a:lnSpc>
              <a:spcBef>
                <a:spcPts val="35"/>
              </a:spcBef>
            </a:pPr>
            <a:endParaRPr sz="1050">
              <a:latin typeface="Arial"/>
              <a:cs typeface="Arial"/>
            </a:endParaRPr>
          </a:p>
          <a:p>
            <a:pPr marL="12700" marR="5080">
              <a:lnSpc>
                <a:spcPct val="114999"/>
              </a:lnSpc>
            </a:pPr>
            <a:r>
              <a:rPr sz="1000" b="1" spc="-5" dirty="0">
                <a:latin typeface="Arial"/>
                <a:cs typeface="Arial"/>
              </a:rPr>
              <a:t>Doctors rely on common knowledge </a:t>
            </a:r>
            <a:r>
              <a:rPr sz="1000" b="1" dirty="0">
                <a:latin typeface="Arial"/>
                <a:cs typeface="Arial"/>
              </a:rPr>
              <a:t>for treatment. </a:t>
            </a:r>
            <a:r>
              <a:rPr sz="1000" b="1" spc="-5" dirty="0">
                <a:latin typeface="Arial"/>
                <a:cs typeface="Arial"/>
              </a:rPr>
              <a:t>When common  knowledge is lacking, studies are summarized after some number of  cases have been studied. But </a:t>
            </a:r>
            <a:r>
              <a:rPr sz="1000" b="1" dirty="0">
                <a:latin typeface="Arial"/>
                <a:cs typeface="Arial"/>
              </a:rPr>
              <a:t>this </a:t>
            </a:r>
            <a:r>
              <a:rPr sz="1000" b="1" spc="-5" dirty="0">
                <a:latin typeface="Arial"/>
                <a:cs typeface="Arial"/>
              </a:rPr>
              <a:t>process </a:t>
            </a:r>
            <a:r>
              <a:rPr sz="1000" b="1" dirty="0">
                <a:latin typeface="Arial"/>
                <a:cs typeface="Arial"/>
              </a:rPr>
              <a:t>takes time, </a:t>
            </a:r>
            <a:r>
              <a:rPr sz="1000" b="1" spc="-5" dirty="0">
                <a:latin typeface="Arial"/>
                <a:cs typeface="Arial"/>
              </a:rPr>
              <a:t>whereas if  machine learning is used, </a:t>
            </a:r>
            <a:r>
              <a:rPr sz="1000" b="1" dirty="0">
                <a:latin typeface="Arial"/>
                <a:cs typeface="Arial"/>
              </a:rPr>
              <a:t>the </a:t>
            </a:r>
            <a:r>
              <a:rPr sz="1000" b="1" spc="-5" dirty="0">
                <a:latin typeface="Arial"/>
                <a:cs typeface="Arial"/>
              </a:rPr>
              <a:t>patterns can be identified </a:t>
            </a:r>
            <a:r>
              <a:rPr sz="1000" b="1" spc="-15" dirty="0">
                <a:latin typeface="Arial"/>
                <a:cs typeface="Arial"/>
              </a:rPr>
              <a:t>earlier.  </a:t>
            </a:r>
            <a:r>
              <a:rPr sz="1000" b="1" spc="-10" dirty="0">
                <a:latin typeface="Arial"/>
                <a:cs typeface="Arial"/>
              </a:rPr>
              <a:t>(Perner, </a:t>
            </a:r>
            <a:r>
              <a:rPr sz="1000" b="1" spc="-5" dirty="0">
                <a:latin typeface="Arial"/>
                <a:cs typeface="Arial"/>
              </a:rPr>
              <a:t>2006) For using machine learning, </a:t>
            </a:r>
            <a:r>
              <a:rPr sz="1000" b="1" dirty="0">
                <a:latin typeface="Arial"/>
                <a:cs typeface="Arial"/>
              </a:rPr>
              <a:t>a </a:t>
            </a:r>
            <a:r>
              <a:rPr sz="1000" b="1" spc="-5" dirty="0">
                <a:latin typeface="Arial"/>
                <a:cs typeface="Arial"/>
              </a:rPr>
              <a:t>huge amount of data is  required. There is very limited amount of data available depending  on </a:t>
            </a:r>
            <a:r>
              <a:rPr sz="1000" b="1" dirty="0">
                <a:latin typeface="Arial"/>
                <a:cs typeface="Arial"/>
              </a:rPr>
              <a:t>the </a:t>
            </a:r>
            <a:r>
              <a:rPr sz="1000" b="1" spc="-5" dirty="0">
                <a:latin typeface="Arial"/>
                <a:cs typeface="Arial"/>
              </a:rPr>
              <a:t>disease. Also, </a:t>
            </a:r>
            <a:r>
              <a:rPr sz="1000" b="1" dirty="0">
                <a:latin typeface="Arial"/>
                <a:cs typeface="Arial"/>
              </a:rPr>
              <a:t>the </a:t>
            </a:r>
            <a:r>
              <a:rPr sz="1000" b="1" spc="-5" dirty="0">
                <a:latin typeface="Arial"/>
                <a:cs typeface="Arial"/>
              </a:rPr>
              <a:t>number of samples having no diseases is  very high compared </a:t>
            </a:r>
            <a:r>
              <a:rPr sz="1000" b="1" dirty="0">
                <a:latin typeface="Arial"/>
                <a:cs typeface="Arial"/>
              </a:rPr>
              <a:t>to </a:t>
            </a:r>
            <a:r>
              <a:rPr sz="1000" b="1" spc="-5" dirty="0">
                <a:latin typeface="Arial"/>
                <a:cs typeface="Arial"/>
              </a:rPr>
              <a:t>number of samples actually having </a:t>
            </a:r>
            <a:r>
              <a:rPr sz="1000" b="1" dirty="0">
                <a:latin typeface="Arial"/>
                <a:cs typeface="Arial"/>
              </a:rPr>
              <a:t>the  </a:t>
            </a:r>
            <a:r>
              <a:rPr sz="1000" b="1" spc="-5" dirty="0">
                <a:latin typeface="Arial"/>
                <a:cs typeface="Arial"/>
              </a:rPr>
              <a:t>disease.</a:t>
            </a:r>
            <a:endParaRPr sz="1000">
              <a:latin typeface="Arial"/>
              <a:cs typeface="Arial"/>
            </a:endParaRPr>
          </a:p>
        </p:txBody>
      </p:sp>
      <p:sp>
        <p:nvSpPr>
          <p:cNvPr id="6" name="object 6"/>
          <p:cNvSpPr/>
          <p:nvPr/>
        </p:nvSpPr>
        <p:spPr>
          <a:xfrm>
            <a:off x="5180064" y="2692244"/>
            <a:ext cx="3315218" cy="208559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ECCCA-A41F-8B10-1372-6D6A81FB72BC}"/>
              </a:ext>
            </a:extLst>
          </p:cNvPr>
          <p:cNvSpPr txBox="1"/>
          <p:nvPr/>
        </p:nvSpPr>
        <p:spPr>
          <a:xfrm>
            <a:off x="2971800" y="133350"/>
            <a:ext cx="2438400" cy="523220"/>
          </a:xfrm>
          <a:prstGeom prst="rect">
            <a:avLst/>
          </a:prstGeom>
          <a:noFill/>
        </p:spPr>
        <p:txBody>
          <a:bodyPr wrap="square" rtlCol="0">
            <a:spAutoFit/>
          </a:bodyPr>
          <a:lstStyle/>
          <a:p>
            <a:r>
              <a:rPr lang="en-IN" sz="2800" b="1" u="sng" dirty="0">
                <a:latin typeface="Arial Black" panose="020B0A04020102020204" pitchFamily="34" charset="0"/>
              </a:rPr>
              <a:t>References</a:t>
            </a:r>
          </a:p>
        </p:txBody>
      </p:sp>
      <p:sp>
        <p:nvSpPr>
          <p:cNvPr id="3" name="TextBox 2">
            <a:extLst>
              <a:ext uri="{FF2B5EF4-FFF2-40B4-BE49-F238E27FC236}">
                <a16:creationId xmlns:a16="http://schemas.microsoft.com/office/drawing/2014/main" id="{A06858C8-BEAB-068C-F9A3-90AF6EFB77B3}"/>
              </a:ext>
            </a:extLst>
          </p:cNvPr>
          <p:cNvSpPr txBox="1"/>
          <p:nvPr/>
        </p:nvSpPr>
        <p:spPr>
          <a:xfrm>
            <a:off x="304800" y="656570"/>
            <a:ext cx="8382000" cy="4247317"/>
          </a:xfrm>
          <a:prstGeom prst="rect">
            <a:avLst/>
          </a:prstGeom>
          <a:noFill/>
        </p:spPr>
        <p:txBody>
          <a:bodyPr wrap="square" rtlCol="0">
            <a:spAutoFit/>
          </a:bodyPr>
          <a:lstStyle/>
          <a:p>
            <a:r>
              <a:rPr lang="en-IN" sz="1500" dirty="0"/>
              <a:t>1. Khurana, Sarthak . , Jain, </a:t>
            </a:r>
            <a:r>
              <a:rPr lang="en-IN" sz="1500" dirty="0" err="1"/>
              <a:t>Atishay</a:t>
            </a:r>
            <a:r>
              <a:rPr lang="en-IN" sz="1500" dirty="0"/>
              <a:t> ., </a:t>
            </a:r>
            <a:r>
              <a:rPr lang="en-IN" sz="1500" dirty="0" err="1"/>
              <a:t>Kataria</a:t>
            </a:r>
            <a:r>
              <a:rPr lang="en-IN" sz="1500" dirty="0"/>
              <a:t> ,Shikhar. ,Bhasin ,Kunal . , Arora ,Sunny . ,&amp; Gupta , </a:t>
            </a:r>
            <a:r>
              <a:rPr lang="en-IN" sz="1500" dirty="0" err="1"/>
              <a:t>Dr.Akhilesh</a:t>
            </a:r>
            <a:r>
              <a:rPr lang="en-IN" sz="1500" dirty="0"/>
              <a:t> . Das. (2019). Disease Prediction </a:t>
            </a:r>
            <a:r>
              <a:rPr lang="en-IN" sz="1500" dirty="0" err="1"/>
              <a:t>System.International</a:t>
            </a:r>
            <a:r>
              <a:rPr lang="en-IN" sz="1500" dirty="0"/>
              <a:t> Research Journal Of Engineering and Technology , 6(5) , 5178-5184.</a:t>
            </a:r>
          </a:p>
          <a:p>
            <a:endParaRPr lang="en-IN" sz="1500" dirty="0"/>
          </a:p>
          <a:p>
            <a:r>
              <a:rPr lang="en-IN" sz="1500" dirty="0"/>
              <a:t>2. Kamboj ,</a:t>
            </a:r>
            <a:r>
              <a:rPr lang="en-IN" sz="1500" dirty="0" err="1"/>
              <a:t>Mgha</a:t>
            </a:r>
            <a:r>
              <a:rPr lang="en-IN" sz="1500" dirty="0"/>
              <a:t>. (2020).Heart Disease Prediction with Machine Learning </a:t>
            </a:r>
            <a:r>
              <a:rPr lang="en-IN" sz="1500" dirty="0" err="1"/>
              <a:t>Approaches.International</a:t>
            </a:r>
            <a:r>
              <a:rPr lang="en-IN" sz="1500" dirty="0"/>
              <a:t> Journal Of Science and Research , 9(7) , 1454-1458.</a:t>
            </a:r>
          </a:p>
          <a:p>
            <a:endParaRPr lang="en-IN" sz="1500" dirty="0"/>
          </a:p>
          <a:p>
            <a:r>
              <a:rPr lang="en-IN" sz="1500" dirty="0"/>
              <a:t>3. </a:t>
            </a:r>
            <a:r>
              <a:rPr lang="en-IN" sz="1500" dirty="0" err="1"/>
              <a:t>Ware,Miss.Sangya</a:t>
            </a:r>
            <a:r>
              <a:rPr lang="en-IN" sz="1500" dirty="0"/>
              <a:t> . , </a:t>
            </a:r>
            <a:r>
              <a:rPr lang="en-IN" sz="1500" dirty="0" err="1"/>
              <a:t>Rakesh,Mrs.Shanu</a:t>
            </a:r>
            <a:r>
              <a:rPr lang="en-IN" sz="1500" dirty="0"/>
              <a:t>. K.,&amp;</a:t>
            </a:r>
            <a:r>
              <a:rPr lang="en-IN" sz="1500" dirty="0" err="1"/>
              <a:t>Choudhary,Mr.Bharat</a:t>
            </a:r>
            <a:r>
              <a:rPr lang="en-IN" sz="1500" dirty="0"/>
              <a:t> . (2020). Heart Attack Prediction By Using Machine Learning Techniques. International Journal Of Recent Technology and Engineering , 8(5), 1577- 1580.</a:t>
            </a:r>
          </a:p>
          <a:p>
            <a:endParaRPr lang="en-IN" sz="1500" dirty="0"/>
          </a:p>
          <a:p>
            <a:r>
              <a:rPr lang="en-IN" sz="1500" dirty="0"/>
              <a:t>4. </a:t>
            </a:r>
            <a:r>
              <a:rPr lang="en-IN" sz="1500" dirty="0" err="1"/>
              <a:t>Shirsath</a:t>
            </a:r>
            <a:r>
              <a:rPr lang="en-IN" sz="1500" dirty="0"/>
              <a:t> ,</a:t>
            </a:r>
            <a:r>
              <a:rPr lang="en-IN" sz="1500" dirty="0" err="1"/>
              <a:t>Shraddha.Subhash</a:t>
            </a:r>
            <a:r>
              <a:rPr lang="en-IN" sz="1500" dirty="0"/>
              <a:t> .,&amp; Patil , Prof. </a:t>
            </a:r>
            <a:r>
              <a:rPr lang="en-IN" sz="1500" dirty="0" err="1"/>
              <a:t>Shubhangi</a:t>
            </a:r>
            <a:r>
              <a:rPr lang="en-IN" sz="1500" dirty="0"/>
              <a:t> . (2018).Disease Prediction Using Machine Learning over Big Data .International Journal Of Innovative Research in Science and Technology , 7(6), 6752-6757.</a:t>
            </a:r>
          </a:p>
          <a:p>
            <a:endParaRPr lang="en-IN" sz="1500" dirty="0"/>
          </a:p>
          <a:p>
            <a:r>
              <a:rPr lang="en-IN" sz="1500" dirty="0"/>
              <a:t>5. </a:t>
            </a:r>
            <a:r>
              <a:rPr lang="en-IN" sz="1500" dirty="0" err="1"/>
              <a:t>Marimuthu</a:t>
            </a:r>
            <a:r>
              <a:rPr lang="en-IN" sz="1500" dirty="0"/>
              <a:t> , M. , </a:t>
            </a:r>
            <a:r>
              <a:rPr lang="en-IN" sz="1500" dirty="0" err="1"/>
              <a:t>Abinaya</a:t>
            </a:r>
            <a:r>
              <a:rPr lang="en-IN" sz="1500" dirty="0"/>
              <a:t>, M. ,</a:t>
            </a:r>
            <a:r>
              <a:rPr lang="en-IN" sz="1500" dirty="0" err="1"/>
              <a:t>Hariesh,K.S</a:t>
            </a:r>
            <a:r>
              <a:rPr lang="en-IN" sz="1500" dirty="0"/>
              <a:t>., </a:t>
            </a:r>
            <a:r>
              <a:rPr lang="en-IN" sz="1500" dirty="0" err="1"/>
              <a:t>Madhan,K</a:t>
            </a:r>
            <a:r>
              <a:rPr lang="en-IN" sz="1500" dirty="0"/>
              <a:t>.,&amp; Pavithra, Kumar. V.(2018).A Review of Heart Disease Prediction Using Machine Learning and Data Analytics Approach .International Journal of Computer Application , 181(18), 20-25.</a:t>
            </a:r>
          </a:p>
        </p:txBody>
      </p:sp>
    </p:spTree>
    <p:extLst>
      <p:ext uri="{BB962C8B-B14F-4D97-AF65-F5344CB8AC3E}">
        <p14:creationId xmlns:p14="http://schemas.microsoft.com/office/powerpoint/2010/main" val="344733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36830">
              <a:lnSpc>
                <a:spcPct val="100000"/>
              </a:lnSpc>
              <a:spcBef>
                <a:spcPts val="100"/>
              </a:spcBef>
            </a:pPr>
            <a:r>
              <a:rPr spc="-5" dirty="0"/>
              <a:t>PROBLEM</a:t>
            </a:r>
            <a:r>
              <a:rPr spc="-85" dirty="0"/>
              <a:t> </a:t>
            </a:r>
            <a:r>
              <a:rPr spc="-45" dirty="0"/>
              <a:t>STATEMENT</a:t>
            </a:r>
          </a:p>
        </p:txBody>
      </p:sp>
      <p:sp>
        <p:nvSpPr>
          <p:cNvPr id="4" name="object 4"/>
          <p:cNvSpPr txBox="1"/>
          <p:nvPr/>
        </p:nvSpPr>
        <p:spPr>
          <a:xfrm>
            <a:off x="816522" y="1398025"/>
            <a:ext cx="3919854" cy="2995295"/>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BREAST</a:t>
            </a:r>
            <a:r>
              <a:rPr sz="1200" b="1" spc="-10" dirty="0">
                <a:latin typeface="Arial"/>
                <a:cs typeface="Arial"/>
              </a:rPr>
              <a:t> </a:t>
            </a:r>
            <a:r>
              <a:rPr sz="1200" b="1" spc="-5" dirty="0">
                <a:latin typeface="Arial"/>
                <a:cs typeface="Arial"/>
              </a:rPr>
              <a:t>CANCER</a:t>
            </a:r>
            <a:endParaRPr sz="1200">
              <a:latin typeface="Arial"/>
              <a:cs typeface="Arial"/>
            </a:endParaRPr>
          </a:p>
          <a:p>
            <a:pPr>
              <a:lnSpc>
                <a:spcPct val="100000"/>
              </a:lnSpc>
              <a:spcBef>
                <a:spcPts val="35"/>
              </a:spcBef>
            </a:pPr>
            <a:endParaRPr sz="1050">
              <a:latin typeface="Arial"/>
              <a:cs typeface="Arial"/>
            </a:endParaRPr>
          </a:p>
          <a:p>
            <a:pPr marL="12700" marR="5080">
              <a:lnSpc>
                <a:spcPct val="114999"/>
              </a:lnSpc>
            </a:pPr>
            <a:r>
              <a:rPr sz="1000" b="1" spc="-5" dirty="0">
                <a:latin typeface="Arial"/>
                <a:cs typeface="Arial"/>
              </a:rPr>
              <a:t>Breast Cancer is one of </a:t>
            </a:r>
            <a:r>
              <a:rPr sz="1000" b="1" dirty="0">
                <a:latin typeface="Arial"/>
                <a:cs typeface="Arial"/>
              </a:rPr>
              <a:t>the </a:t>
            </a:r>
            <a:r>
              <a:rPr sz="1000" b="1" spc="-5" dirty="0">
                <a:latin typeface="Arial"/>
                <a:cs typeface="Arial"/>
              </a:rPr>
              <a:t>leading cancer developed in many  countries including India. Though </a:t>
            </a:r>
            <a:r>
              <a:rPr sz="1000" b="1" dirty="0">
                <a:latin typeface="Arial"/>
                <a:cs typeface="Arial"/>
              </a:rPr>
              <a:t>the </a:t>
            </a:r>
            <a:r>
              <a:rPr sz="1000" b="1" spc="-5" dirty="0">
                <a:latin typeface="Arial"/>
                <a:cs typeface="Arial"/>
              </a:rPr>
              <a:t>endurance rate is high </a:t>
            </a:r>
            <a:r>
              <a:rPr sz="1000" b="1" dirty="0">
                <a:latin typeface="Arial"/>
                <a:cs typeface="Arial"/>
              </a:rPr>
              <a:t>–  </a:t>
            </a:r>
            <a:r>
              <a:rPr sz="1000" b="1" spc="-5" dirty="0">
                <a:latin typeface="Arial"/>
                <a:cs typeface="Arial"/>
              </a:rPr>
              <a:t>with early diagnosis 97% women can survive </a:t>
            </a:r>
            <a:r>
              <a:rPr sz="1000" b="1" dirty="0">
                <a:latin typeface="Arial"/>
                <a:cs typeface="Arial"/>
              </a:rPr>
              <a:t>for </a:t>
            </a:r>
            <a:r>
              <a:rPr sz="1000" b="1" spc="-5" dirty="0">
                <a:latin typeface="Arial"/>
                <a:cs typeface="Arial"/>
              </a:rPr>
              <a:t>more </a:t>
            </a:r>
            <a:r>
              <a:rPr sz="1000" b="1" dirty="0">
                <a:latin typeface="Arial"/>
                <a:cs typeface="Arial"/>
              </a:rPr>
              <a:t>than 5  </a:t>
            </a:r>
            <a:r>
              <a:rPr sz="1000" b="1" spc="-5" dirty="0">
                <a:latin typeface="Arial"/>
                <a:cs typeface="Arial"/>
              </a:rPr>
              <a:t>years. </a:t>
            </a:r>
            <a:r>
              <a:rPr sz="1000" b="1" spc="-10" dirty="0">
                <a:latin typeface="Arial"/>
                <a:cs typeface="Arial"/>
              </a:rPr>
              <a:t>Statistically, </a:t>
            </a:r>
            <a:r>
              <a:rPr sz="1000" b="1" dirty="0">
                <a:latin typeface="Arial"/>
                <a:cs typeface="Arial"/>
              </a:rPr>
              <a:t>the </a:t>
            </a:r>
            <a:r>
              <a:rPr sz="1000" b="1" spc="-5" dirty="0">
                <a:latin typeface="Arial"/>
                <a:cs typeface="Arial"/>
              </a:rPr>
              <a:t>death </a:t>
            </a:r>
            <a:r>
              <a:rPr sz="1000" b="1" dirty="0">
                <a:latin typeface="Arial"/>
                <a:cs typeface="Arial"/>
              </a:rPr>
              <a:t>toll </a:t>
            </a:r>
            <a:r>
              <a:rPr sz="1000" b="1" spc="-5" dirty="0">
                <a:latin typeface="Arial"/>
                <a:cs typeface="Arial"/>
              </a:rPr>
              <a:t>due </a:t>
            </a:r>
            <a:r>
              <a:rPr sz="1000" b="1" dirty="0">
                <a:latin typeface="Arial"/>
                <a:cs typeface="Arial"/>
              </a:rPr>
              <a:t>to this </a:t>
            </a:r>
            <a:r>
              <a:rPr sz="1000" b="1" spc="-5" dirty="0">
                <a:latin typeface="Arial"/>
                <a:cs typeface="Arial"/>
              </a:rPr>
              <a:t>disease has  increased drastically in last </a:t>
            </a:r>
            <a:r>
              <a:rPr sz="1000" b="1" dirty="0">
                <a:latin typeface="Arial"/>
                <a:cs typeface="Arial"/>
              </a:rPr>
              <a:t>few </a:t>
            </a:r>
            <a:r>
              <a:rPr sz="1000" b="1" spc="-5" dirty="0">
                <a:latin typeface="Arial"/>
                <a:cs typeface="Arial"/>
              </a:rPr>
              <a:t>decades. The main issue  pertaining </a:t>
            </a:r>
            <a:r>
              <a:rPr sz="1000" b="1" dirty="0">
                <a:latin typeface="Arial"/>
                <a:cs typeface="Arial"/>
              </a:rPr>
              <a:t>to </a:t>
            </a:r>
            <a:r>
              <a:rPr sz="1000" b="1" spc="-5" dirty="0">
                <a:latin typeface="Arial"/>
                <a:cs typeface="Arial"/>
              </a:rPr>
              <a:t>its cure is early recognition. Hence, apart </a:t>
            </a:r>
            <a:r>
              <a:rPr sz="1000" b="1" dirty="0">
                <a:latin typeface="Arial"/>
                <a:cs typeface="Arial"/>
              </a:rPr>
              <a:t>from  </a:t>
            </a:r>
            <a:r>
              <a:rPr sz="1000" b="1" spc="-5" dirty="0">
                <a:latin typeface="Arial"/>
                <a:cs typeface="Arial"/>
              </a:rPr>
              <a:t>medicinal solutions some Data Science solution needs </a:t>
            </a:r>
            <a:r>
              <a:rPr sz="1000" b="1" dirty="0">
                <a:latin typeface="Arial"/>
                <a:cs typeface="Arial"/>
              </a:rPr>
              <a:t>to </a:t>
            </a:r>
            <a:r>
              <a:rPr sz="1000" b="1" spc="-5" dirty="0">
                <a:latin typeface="Arial"/>
                <a:cs typeface="Arial"/>
              </a:rPr>
              <a:t>be  integrated </a:t>
            </a:r>
            <a:r>
              <a:rPr sz="1000" b="1" dirty="0">
                <a:latin typeface="Arial"/>
                <a:cs typeface="Arial"/>
              </a:rPr>
              <a:t>for </a:t>
            </a:r>
            <a:r>
              <a:rPr sz="1000" b="1" spc="-5" dirty="0">
                <a:latin typeface="Arial"/>
                <a:cs typeface="Arial"/>
              </a:rPr>
              <a:t>resolving </a:t>
            </a:r>
            <a:r>
              <a:rPr sz="1000" b="1" dirty="0">
                <a:latin typeface="Arial"/>
                <a:cs typeface="Arial"/>
              </a:rPr>
              <a:t>the </a:t>
            </a:r>
            <a:r>
              <a:rPr sz="1000" b="1" spc="-5" dirty="0">
                <a:latin typeface="Arial"/>
                <a:cs typeface="Arial"/>
              </a:rPr>
              <a:t>death causing issue. This analysis  aims </a:t>
            </a:r>
            <a:r>
              <a:rPr sz="1000" b="1" dirty="0">
                <a:latin typeface="Arial"/>
                <a:cs typeface="Arial"/>
              </a:rPr>
              <a:t>to </a:t>
            </a:r>
            <a:r>
              <a:rPr sz="1000" b="1" spc="-5" dirty="0">
                <a:latin typeface="Arial"/>
                <a:cs typeface="Arial"/>
              </a:rPr>
              <a:t>observe which </a:t>
            </a:r>
            <a:r>
              <a:rPr sz="1000" b="1" dirty="0">
                <a:latin typeface="Arial"/>
                <a:cs typeface="Arial"/>
              </a:rPr>
              <a:t>features </a:t>
            </a:r>
            <a:r>
              <a:rPr sz="1000" b="1" spc="-5" dirty="0">
                <a:latin typeface="Arial"/>
                <a:cs typeface="Arial"/>
              </a:rPr>
              <a:t>are most helpful in predicting  malignant or benign cancer and </a:t>
            </a:r>
            <a:r>
              <a:rPr sz="1000" b="1" dirty="0">
                <a:latin typeface="Arial"/>
                <a:cs typeface="Arial"/>
              </a:rPr>
              <a:t>to </a:t>
            </a:r>
            <a:r>
              <a:rPr sz="1000" b="1" spc="-5" dirty="0">
                <a:latin typeface="Arial"/>
                <a:cs typeface="Arial"/>
              </a:rPr>
              <a:t>see general </a:t>
            </a:r>
            <a:r>
              <a:rPr sz="1000" b="1" dirty="0">
                <a:latin typeface="Arial"/>
                <a:cs typeface="Arial"/>
              </a:rPr>
              <a:t>trends that </a:t>
            </a:r>
            <a:r>
              <a:rPr sz="1000" b="1" spc="-5" dirty="0">
                <a:latin typeface="Arial"/>
                <a:cs typeface="Arial"/>
              </a:rPr>
              <a:t>may  aid us in model selection and hyper parameter selection. The  goal is </a:t>
            </a:r>
            <a:r>
              <a:rPr sz="1000" b="1" dirty="0">
                <a:latin typeface="Arial"/>
                <a:cs typeface="Arial"/>
              </a:rPr>
              <a:t>to </a:t>
            </a:r>
            <a:r>
              <a:rPr sz="1000" b="1" spc="-5" dirty="0">
                <a:latin typeface="Arial"/>
                <a:cs typeface="Arial"/>
              </a:rPr>
              <a:t>classify whether </a:t>
            </a:r>
            <a:r>
              <a:rPr sz="1000" b="1" dirty="0">
                <a:latin typeface="Arial"/>
                <a:cs typeface="Arial"/>
              </a:rPr>
              <a:t>the </a:t>
            </a:r>
            <a:r>
              <a:rPr sz="1000" b="1" spc="-5" dirty="0">
                <a:latin typeface="Arial"/>
                <a:cs typeface="Arial"/>
              </a:rPr>
              <a:t>breast cancer is benign or  malignant. </a:t>
            </a:r>
            <a:r>
              <a:rPr sz="1000" b="1" spc="-40" dirty="0">
                <a:latin typeface="Arial"/>
                <a:cs typeface="Arial"/>
              </a:rPr>
              <a:t>To </a:t>
            </a:r>
            <a:r>
              <a:rPr sz="1000" b="1" spc="-5" dirty="0">
                <a:latin typeface="Arial"/>
                <a:cs typeface="Arial"/>
              </a:rPr>
              <a:t>achieve </a:t>
            </a:r>
            <a:r>
              <a:rPr sz="1000" b="1" dirty="0">
                <a:latin typeface="Arial"/>
                <a:cs typeface="Arial"/>
              </a:rPr>
              <a:t>this </a:t>
            </a:r>
            <a:r>
              <a:rPr sz="1000" b="1" spc="-5" dirty="0">
                <a:latin typeface="Arial"/>
                <a:cs typeface="Arial"/>
              </a:rPr>
              <a:t>we have used machine learning  classification methods </a:t>
            </a:r>
            <a:r>
              <a:rPr sz="1000" b="1" dirty="0">
                <a:latin typeface="Arial"/>
                <a:cs typeface="Arial"/>
              </a:rPr>
              <a:t>to fit a function that </a:t>
            </a:r>
            <a:r>
              <a:rPr sz="1000" b="1" spc="-5" dirty="0">
                <a:latin typeface="Arial"/>
                <a:cs typeface="Arial"/>
              </a:rPr>
              <a:t>can predict </a:t>
            </a:r>
            <a:r>
              <a:rPr sz="1000" b="1" dirty="0">
                <a:latin typeface="Arial"/>
                <a:cs typeface="Arial"/>
              </a:rPr>
              <a:t>the  </a:t>
            </a:r>
            <a:r>
              <a:rPr sz="1000" b="1" spc="-5" dirty="0">
                <a:latin typeface="Arial"/>
                <a:cs typeface="Arial"/>
              </a:rPr>
              <a:t>discrete class of new</a:t>
            </a:r>
            <a:r>
              <a:rPr sz="1000" b="1" spc="-10" dirty="0">
                <a:latin typeface="Arial"/>
                <a:cs typeface="Arial"/>
              </a:rPr>
              <a:t> </a:t>
            </a:r>
            <a:r>
              <a:rPr sz="1000" b="1" spc="-5" dirty="0">
                <a:latin typeface="Arial"/>
                <a:cs typeface="Arial"/>
              </a:rPr>
              <a:t>input.</a:t>
            </a:r>
            <a:endParaRPr sz="1000">
              <a:latin typeface="Arial"/>
              <a:cs typeface="Arial"/>
            </a:endParaRPr>
          </a:p>
        </p:txBody>
      </p:sp>
      <p:sp>
        <p:nvSpPr>
          <p:cNvPr id="5" name="object 5"/>
          <p:cNvSpPr/>
          <p:nvPr/>
        </p:nvSpPr>
        <p:spPr>
          <a:xfrm>
            <a:off x="5428114" y="1048197"/>
            <a:ext cx="3333743" cy="372964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769556" y="279322"/>
            <a:ext cx="344487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0000"/>
                </a:solidFill>
              </a:rPr>
              <a:t>PROBLEM</a:t>
            </a:r>
            <a:r>
              <a:rPr spc="-85" dirty="0">
                <a:solidFill>
                  <a:srgbClr val="FF0000"/>
                </a:solidFill>
              </a:rPr>
              <a:t> </a:t>
            </a:r>
            <a:r>
              <a:rPr spc="-45" dirty="0">
                <a:solidFill>
                  <a:srgbClr val="FF0000"/>
                </a:solidFill>
              </a:rPr>
              <a:t>STATEMENT</a:t>
            </a:r>
          </a:p>
        </p:txBody>
      </p:sp>
      <p:sp>
        <p:nvSpPr>
          <p:cNvPr id="4" name="object 4"/>
          <p:cNvSpPr txBox="1"/>
          <p:nvPr/>
        </p:nvSpPr>
        <p:spPr>
          <a:xfrm>
            <a:off x="426498" y="822627"/>
            <a:ext cx="5488940" cy="352107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00"/>
                </a:solidFill>
                <a:latin typeface="Arial"/>
                <a:cs typeface="Arial"/>
              </a:rPr>
              <a:t>HEART</a:t>
            </a:r>
            <a:r>
              <a:rPr sz="1200" b="1" spc="-10" dirty="0">
                <a:solidFill>
                  <a:srgbClr val="FFFF00"/>
                </a:solidFill>
                <a:latin typeface="Arial"/>
                <a:cs typeface="Arial"/>
              </a:rPr>
              <a:t> </a:t>
            </a:r>
            <a:r>
              <a:rPr sz="1200" b="1" spc="-5" dirty="0">
                <a:solidFill>
                  <a:srgbClr val="FFFF00"/>
                </a:solidFill>
                <a:latin typeface="Arial"/>
                <a:cs typeface="Arial"/>
              </a:rPr>
              <a:t>DISEASE</a:t>
            </a:r>
            <a:endParaRPr sz="1200">
              <a:latin typeface="Arial"/>
              <a:cs typeface="Arial"/>
            </a:endParaRPr>
          </a:p>
          <a:p>
            <a:pPr>
              <a:lnSpc>
                <a:spcPct val="100000"/>
              </a:lnSpc>
              <a:spcBef>
                <a:spcPts val="35"/>
              </a:spcBef>
            </a:pPr>
            <a:endParaRPr sz="1050">
              <a:latin typeface="Arial"/>
              <a:cs typeface="Arial"/>
            </a:endParaRPr>
          </a:p>
          <a:p>
            <a:pPr marL="12700" marR="7620">
              <a:lnSpc>
                <a:spcPct val="114999"/>
              </a:lnSpc>
            </a:pPr>
            <a:r>
              <a:rPr sz="1000" b="1" spc="-5" dirty="0">
                <a:solidFill>
                  <a:srgbClr val="FFFF00"/>
                </a:solidFill>
                <a:latin typeface="Arial"/>
                <a:cs typeface="Arial"/>
              </a:rPr>
              <a:t>Heart disease can be managed effectively with </a:t>
            </a:r>
            <a:r>
              <a:rPr sz="1000" b="1" dirty="0">
                <a:solidFill>
                  <a:srgbClr val="FFFF00"/>
                </a:solidFill>
                <a:latin typeface="Arial"/>
                <a:cs typeface="Arial"/>
              </a:rPr>
              <a:t>a </a:t>
            </a:r>
            <a:r>
              <a:rPr sz="1000" b="1" spc="-5" dirty="0">
                <a:solidFill>
                  <a:srgbClr val="FFFF00"/>
                </a:solidFill>
                <a:latin typeface="Arial"/>
                <a:cs typeface="Arial"/>
              </a:rPr>
              <a:t>combination of lifestyle changes,  medicine and, in some cases, </a:t>
            </a:r>
            <a:r>
              <a:rPr sz="1000" b="1" spc="-15" dirty="0">
                <a:solidFill>
                  <a:srgbClr val="FFFF00"/>
                </a:solidFill>
                <a:latin typeface="Arial"/>
                <a:cs typeface="Arial"/>
              </a:rPr>
              <a:t>surgery. </a:t>
            </a:r>
            <a:r>
              <a:rPr sz="1000" b="1" spc="-5" dirty="0">
                <a:solidFill>
                  <a:srgbClr val="FFFF00"/>
                </a:solidFill>
                <a:latin typeface="Arial"/>
                <a:cs typeface="Arial"/>
              </a:rPr>
              <a:t>With </a:t>
            </a:r>
            <a:r>
              <a:rPr sz="1000" b="1" dirty="0">
                <a:solidFill>
                  <a:srgbClr val="FFFF00"/>
                </a:solidFill>
                <a:latin typeface="Arial"/>
                <a:cs typeface="Arial"/>
              </a:rPr>
              <a:t>the </a:t>
            </a:r>
            <a:r>
              <a:rPr sz="1000" b="1" spc="-5" dirty="0">
                <a:solidFill>
                  <a:srgbClr val="FFFF00"/>
                </a:solidFill>
                <a:latin typeface="Arial"/>
                <a:cs typeface="Arial"/>
              </a:rPr>
              <a:t>right </a:t>
            </a:r>
            <a:r>
              <a:rPr sz="1000" b="1" dirty="0">
                <a:solidFill>
                  <a:srgbClr val="FFFF00"/>
                </a:solidFill>
                <a:latin typeface="Arial"/>
                <a:cs typeface="Arial"/>
              </a:rPr>
              <a:t>treatment, the </a:t>
            </a:r>
            <a:r>
              <a:rPr sz="1000" b="1" spc="-5" dirty="0">
                <a:solidFill>
                  <a:srgbClr val="FFFF00"/>
                </a:solidFill>
                <a:latin typeface="Arial"/>
                <a:cs typeface="Arial"/>
              </a:rPr>
              <a:t>symptoms of heart  disease can be reduced and </a:t>
            </a:r>
            <a:r>
              <a:rPr sz="1000" b="1" dirty="0">
                <a:solidFill>
                  <a:srgbClr val="FFFF00"/>
                </a:solidFill>
                <a:latin typeface="Arial"/>
                <a:cs typeface="Arial"/>
              </a:rPr>
              <a:t>the functioning </a:t>
            </a:r>
            <a:r>
              <a:rPr sz="1000" b="1" spc="-5" dirty="0">
                <a:solidFill>
                  <a:srgbClr val="FFFF00"/>
                </a:solidFill>
                <a:latin typeface="Arial"/>
                <a:cs typeface="Arial"/>
              </a:rPr>
              <a:t>of </a:t>
            </a:r>
            <a:r>
              <a:rPr sz="1000" b="1" dirty="0">
                <a:solidFill>
                  <a:srgbClr val="FFFF00"/>
                </a:solidFill>
                <a:latin typeface="Arial"/>
                <a:cs typeface="Arial"/>
              </a:rPr>
              <a:t>the </a:t>
            </a:r>
            <a:r>
              <a:rPr sz="1000" b="1" spc="-5" dirty="0">
                <a:solidFill>
                  <a:srgbClr val="FFFF00"/>
                </a:solidFill>
                <a:latin typeface="Arial"/>
                <a:cs typeface="Arial"/>
              </a:rPr>
              <a:t>heart improved. The predicted results  can be used </a:t>
            </a:r>
            <a:r>
              <a:rPr sz="1000" b="1" dirty="0">
                <a:solidFill>
                  <a:srgbClr val="FFFF00"/>
                </a:solidFill>
                <a:latin typeface="Arial"/>
                <a:cs typeface="Arial"/>
              </a:rPr>
              <a:t>to </a:t>
            </a:r>
            <a:r>
              <a:rPr sz="1000" b="1" spc="-5" dirty="0">
                <a:solidFill>
                  <a:srgbClr val="FFFF00"/>
                </a:solidFill>
                <a:latin typeface="Arial"/>
                <a:cs typeface="Arial"/>
              </a:rPr>
              <a:t>prevent and </a:t>
            </a:r>
            <a:r>
              <a:rPr sz="1000" b="1" dirty="0">
                <a:solidFill>
                  <a:srgbClr val="FFFF00"/>
                </a:solidFill>
                <a:latin typeface="Arial"/>
                <a:cs typeface="Arial"/>
              </a:rPr>
              <a:t>thus </a:t>
            </a:r>
            <a:r>
              <a:rPr sz="1000" b="1" spc="-5" dirty="0">
                <a:solidFill>
                  <a:srgbClr val="FFFF00"/>
                </a:solidFill>
                <a:latin typeface="Arial"/>
                <a:cs typeface="Arial"/>
              </a:rPr>
              <a:t>reduce cost </a:t>
            </a:r>
            <a:r>
              <a:rPr sz="1000" b="1" dirty="0">
                <a:solidFill>
                  <a:srgbClr val="FFFF00"/>
                </a:solidFill>
                <a:latin typeface="Arial"/>
                <a:cs typeface="Arial"/>
              </a:rPr>
              <a:t>for </a:t>
            </a:r>
            <a:r>
              <a:rPr sz="1000" b="1" spc="-5" dirty="0">
                <a:solidFill>
                  <a:srgbClr val="FFFF00"/>
                </a:solidFill>
                <a:latin typeface="Arial"/>
                <a:cs typeface="Arial"/>
              </a:rPr>
              <a:t>surgical </a:t>
            </a:r>
            <a:r>
              <a:rPr sz="1000" b="1" dirty="0">
                <a:solidFill>
                  <a:srgbClr val="FFFF00"/>
                </a:solidFill>
                <a:latin typeface="Arial"/>
                <a:cs typeface="Arial"/>
              </a:rPr>
              <a:t>treatment </a:t>
            </a:r>
            <a:r>
              <a:rPr sz="1000" b="1" spc="-5" dirty="0">
                <a:solidFill>
                  <a:srgbClr val="FFFF00"/>
                </a:solidFill>
                <a:latin typeface="Arial"/>
                <a:cs typeface="Arial"/>
              </a:rPr>
              <a:t>and other expensive.  The overall objective of our work will be </a:t>
            </a:r>
            <a:r>
              <a:rPr sz="1000" b="1" dirty="0">
                <a:solidFill>
                  <a:srgbClr val="FFFF00"/>
                </a:solidFill>
                <a:latin typeface="Arial"/>
                <a:cs typeface="Arial"/>
              </a:rPr>
              <a:t>to </a:t>
            </a:r>
            <a:r>
              <a:rPr sz="1000" b="1" spc="-5" dirty="0">
                <a:solidFill>
                  <a:srgbClr val="FFFF00"/>
                </a:solidFill>
                <a:latin typeface="Arial"/>
                <a:cs typeface="Arial"/>
              </a:rPr>
              <a:t>predict accurately with </a:t>
            </a:r>
            <a:r>
              <a:rPr sz="1000" b="1" dirty="0">
                <a:solidFill>
                  <a:srgbClr val="FFFF00"/>
                </a:solidFill>
                <a:latin typeface="Arial"/>
                <a:cs typeface="Arial"/>
              </a:rPr>
              <a:t>few tests </a:t>
            </a:r>
            <a:r>
              <a:rPr sz="1000" b="1" spc="-5" dirty="0">
                <a:solidFill>
                  <a:srgbClr val="FFFF00"/>
                </a:solidFill>
                <a:latin typeface="Arial"/>
                <a:cs typeface="Arial"/>
              </a:rPr>
              <a:t>and attributes  </a:t>
            </a:r>
            <a:r>
              <a:rPr sz="1000" b="1" dirty="0">
                <a:solidFill>
                  <a:srgbClr val="FFFF00"/>
                </a:solidFill>
                <a:latin typeface="Arial"/>
                <a:cs typeface="Arial"/>
              </a:rPr>
              <a:t>the </a:t>
            </a:r>
            <a:r>
              <a:rPr sz="1000" b="1" spc="-5" dirty="0">
                <a:solidFill>
                  <a:srgbClr val="FFFF00"/>
                </a:solidFill>
                <a:latin typeface="Arial"/>
                <a:cs typeface="Arial"/>
              </a:rPr>
              <a:t>presence of heart disease. Attributes considered </a:t>
            </a:r>
            <a:r>
              <a:rPr sz="1000" b="1" dirty="0">
                <a:solidFill>
                  <a:srgbClr val="FFFF00"/>
                </a:solidFill>
                <a:latin typeface="Arial"/>
                <a:cs typeface="Arial"/>
              </a:rPr>
              <a:t>form the </a:t>
            </a:r>
            <a:r>
              <a:rPr sz="1000" b="1" spc="-5" dirty="0">
                <a:solidFill>
                  <a:srgbClr val="FFFF00"/>
                </a:solidFill>
                <a:latin typeface="Arial"/>
                <a:cs typeface="Arial"/>
              </a:rPr>
              <a:t>primary basis </a:t>
            </a:r>
            <a:r>
              <a:rPr sz="1000" b="1" dirty="0">
                <a:solidFill>
                  <a:srgbClr val="FFFF00"/>
                </a:solidFill>
                <a:latin typeface="Arial"/>
                <a:cs typeface="Arial"/>
              </a:rPr>
              <a:t>for tests </a:t>
            </a:r>
            <a:r>
              <a:rPr sz="1000" b="1" spc="-5" dirty="0">
                <a:solidFill>
                  <a:srgbClr val="FFFF00"/>
                </a:solidFill>
                <a:latin typeface="Arial"/>
                <a:cs typeface="Arial"/>
              </a:rPr>
              <a:t>and  give accurate results more or less. </a:t>
            </a:r>
            <a:r>
              <a:rPr sz="1000" b="1" dirty="0">
                <a:solidFill>
                  <a:srgbClr val="FFFF00"/>
                </a:solidFill>
                <a:latin typeface="Arial"/>
                <a:cs typeface="Arial"/>
              </a:rPr>
              <a:t>Many </a:t>
            </a:r>
            <a:r>
              <a:rPr sz="1000" b="1" spc="-5" dirty="0">
                <a:solidFill>
                  <a:srgbClr val="FFFF00"/>
                </a:solidFill>
                <a:latin typeface="Arial"/>
                <a:cs typeface="Arial"/>
              </a:rPr>
              <a:t>more input attributes can be </a:t>
            </a:r>
            <a:r>
              <a:rPr sz="1000" b="1" dirty="0">
                <a:solidFill>
                  <a:srgbClr val="FFFF00"/>
                </a:solidFill>
                <a:latin typeface="Arial"/>
                <a:cs typeface="Arial"/>
              </a:rPr>
              <a:t>taken </a:t>
            </a:r>
            <a:r>
              <a:rPr sz="1000" b="1" spc="-5" dirty="0">
                <a:solidFill>
                  <a:srgbClr val="FFFF00"/>
                </a:solidFill>
                <a:latin typeface="Arial"/>
                <a:cs typeface="Arial"/>
              </a:rPr>
              <a:t>but our goal is  </a:t>
            </a:r>
            <a:r>
              <a:rPr sz="1000" b="1" dirty="0">
                <a:solidFill>
                  <a:srgbClr val="FFFF00"/>
                </a:solidFill>
                <a:latin typeface="Arial"/>
                <a:cs typeface="Arial"/>
              </a:rPr>
              <a:t>to </a:t>
            </a:r>
            <a:r>
              <a:rPr sz="1000" b="1" spc="-5" dirty="0">
                <a:solidFill>
                  <a:srgbClr val="FFFF00"/>
                </a:solidFill>
                <a:latin typeface="Arial"/>
                <a:cs typeface="Arial"/>
              </a:rPr>
              <a:t>predict with </a:t>
            </a:r>
            <a:r>
              <a:rPr sz="1000" b="1" dirty="0">
                <a:solidFill>
                  <a:srgbClr val="FFFF00"/>
                </a:solidFill>
                <a:latin typeface="Arial"/>
                <a:cs typeface="Arial"/>
              </a:rPr>
              <a:t>few </a:t>
            </a:r>
            <a:r>
              <a:rPr sz="1000" b="1" spc="-5" dirty="0">
                <a:solidFill>
                  <a:srgbClr val="FFFF00"/>
                </a:solidFill>
                <a:latin typeface="Arial"/>
                <a:cs typeface="Arial"/>
              </a:rPr>
              <a:t>attributes and </a:t>
            </a:r>
            <a:r>
              <a:rPr sz="1000" b="1" dirty="0">
                <a:solidFill>
                  <a:srgbClr val="FFFF00"/>
                </a:solidFill>
                <a:latin typeface="Arial"/>
                <a:cs typeface="Arial"/>
              </a:rPr>
              <a:t>faster </a:t>
            </a:r>
            <a:r>
              <a:rPr sz="1000" b="1" spc="-5" dirty="0">
                <a:solidFill>
                  <a:srgbClr val="FFFF00"/>
                </a:solidFill>
                <a:latin typeface="Arial"/>
                <a:cs typeface="Arial"/>
              </a:rPr>
              <a:t>efficiency </a:t>
            </a:r>
            <a:r>
              <a:rPr sz="1000" b="1" dirty="0">
                <a:solidFill>
                  <a:srgbClr val="FFFF00"/>
                </a:solidFill>
                <a:latin typeface="Arial"/>
                <a:cs typeface="Arial"/>
              </a:rPr>
              <a:t>the </a:t>
            </a:r>
            <a:r>
              <a:rPr sz="1000" b="1" spc="-5" dirty="0">
                <a:solidFill>
                  <a:srgbClr val="FFFF00"/>
                </a:solidFill>
                <a:latin typeface="Arial"/>
                <a:cs typeface="Arial"/>
              </a:rPr>
              <a:t>risk of having heart</a:t>
            </a:r>
            <a:r>
              <a:rPr sz="1000" b="1" spc="-50" dirty="0">
                <a:solidFill>
                  <a:srgbClr val="FFFF00"/>
                </a:solidFill>
                <a:latin typeface="Arial"/>
                <a:cs typeface="Arial"/>
              </a:rPr>
              <a:t> </a:t>
            </a:r>
            <a:r>
              <a:rPr sz="1000" b="1" spc="-5" dirty="0">
                <a:solidFill>
                  <a:srgbClr val="FFFF00"/>
                </a:solidFill>
                <a:latin typeface="Arial"/>
                <a:cs typeface="Arial"/>
              </a:rPr>
              <a:t>disease.</a:t>
            </a:r>
            <a:endParaRPr sz="1000">
              <a:latin typeface="Arial"/>
              <a:cs typeface="Arial"/>
            </a:endParaRPr>
          </a:p>
          <a:p>
            <a:pPr marL="12700" marR="5080">
              <a:lnSpc>
                <a:spcPct val="114999"/>
              </a:lnSpc>
            </a:pPr>
            <a:r>
              <a:rPr sz="1000" b="1" spc="-5" dirty="0">
                <a:solidFill>
                  <a:srgbClr val="FFFF00"/>
                </a:solidFill>
                <a:latin typeface="Arial"/>
                <a:cs typeface="Arial"/>
              </a:rPr>
              <a:t>Decisions are often made based on doctor’s intuition and experience rather </a:t>
            </a:r>
            <a:r>
              <a:rPr sz="1000" b="1" dirty="0">
                <a:solidFill>
                  <a:srgbClr val="FFFF00"/>
                </a:solidFill>
                <a:latin typeface="Arial"/>
                <a:cs typeface="Arial"/>
              </a:rPr>
              <a:t>than </a:t>
            </a:r>
            <a:r>
              <a:rPr sz="1000" b="1" spc="-5" dirty="0">
                <a:solidFill>
                  <a:srgbClr val="FFFF00"/>
                </a:solidFill>
                <a:latin typeface="Arial"/>
                <a:cs typeface="Arial"/>
              </a:rPr>
              <a:t>on </a:t>
            </a:r>
            <a:r>
              <a:rPr sz="1000" b="1" dirty="0">
                <a:solidFill>
                  <a:srgbClr val="FFFF00"/>
                </a:solidFill>
                <a:latin typeface="Arial"/>
                <a:cs typeface="Arial"/>
              </a:rPr>
              <a:t>the  </a:t>
            </a:r>
            <a:r>
              <a:rPr sz="1000" b="1" spc="-5" dirty="0">
                <a:solidFill>
                  <a:srgbClr val="FFFF00"/>
                </a:solidFill>
                <a:latin typeface="Arial"/>
                <a:cs typeface="Arial"/>
              </a:rPr>
              <a:t>knowledge rich data hidden in </a:t>
            </a:r>
            <a:r>
              <a:rPr sz="1000" b="1" dirty="0">
                <a:solidFill>
                  <a:srgbClr val="FFFF00"/>
                </a:solidFill>
                <a:latin typeface="Arial"/>
                <a:cs typeface="Arial"/>
              </a:rPr>
              <a:t>the </a:t>
            </a:r>
            <a:r>
              <a:rPr sz="1000" b="1" spc="-5" dirty="0">
                <a:solidFill>
                  <a:srgbClr val="FFFF00"/>
                </a:solidFill>
                <a:latin typeface="Arial"/>
                <a:cs typeface="Arial"/>
              </a:rPr>
              <a:t>data set and databases. This practice leads </a:t>
            </a:r>
            <a:r>
              <a:rPr sz="1000" b="1" dirty="0">
                <a:solidFill>
                  <a:srgbClr val="FFFF00"/>
                </a:solidFill>
                <a:latin typeface="Arial"/>
                <a:cs typeface="Arial"/>
              </a:rPr>
              <a:t>to </a:t>
            </a:r>
            <a:r>
              <a:rPr sz="1000" b="1" spc="-5" dirty="0">
                <a:solidFill>
                  <a:srgbClr val="FFFF00"/>
                </a:solidFill>
                <a:latin typeface="Arial"/>
                <a:cs typeface="Arial"/>
              </a:rPr>
              <a:t>unwanted  biases, errors and excessive medical costs which affects </a:t>
            </a:r>
            <a:r>
              <a:rPr sz="1000" b="1" dirty="0">
                <a:solidFill>
                  <a:srgbClr val="FFFF00"/>
                </a:solidFill>
                <a:latin typeface="Arial"/>
                <a:cs typeface="Arial"/>
              </a:rPr>
              <a:t>the </a:t>
            </a:r>
            <a:r>
              <a:rPr sz="1000" b="1" spc="-5" dirty="0">
                <a:solidFill>
                  <a:srgbClr val="FFFF00"/>
                </a:solidFill>
                <a:latin typeface="Arial"/>
                <a:cs typeface="Arial"/>
              </a:rPr>
              <a:t>quality of service provided </a:t>
            </a:r>
            <a:r>
              <a:rPr sz="1000" b="1" dirty="0">
                <a:solidFill>
                  <a:srgbClr val="FFFF00"/>
                </a:solidFill>
                <a:latin typeface="Arial"/>
                <a:cs typeface="Arial"/>
              </a:rPr>
              <a:t>to  </a:t>
            </a:r>
            <a:r>
              <a:rPr sz="1000" b="1" spc="-5" dirty="0">
                <a:solidFill>
                  <a:srgbClr val="FFFF00"/>
                </a:solidFill>
                <a:latin typeface="Arial"/>
                <a:cs typeface="Arial"/>
              </a:rPr>
              <a:t>patients. Data mining holds great potential </a:t>
            </a:r>
            <a:r>
              <a:rPr sz="1000" b="1" dirty="0">
                <a:solidFill>
                  <a:srgbClr val="FFFF00"/>
                </a:solidFill>
                <a:latin typeface="Arial"/>
                <a:cs typeface="Arial"/>
              </a:rPr>
              <a:t>for the </a:t>
            </a:r>
            <a:r>
              <a:rPr sz="1000" b="1" spc="-5" dirty="0">
                <a:solidFill>
                  <a:srgbClr val="FFFF00"/>
                </a:solidFill>
                <a:latin typeface="Arial"/>
                <a:cs typeface="Arial"/>
              </a:rPr>
              <a:t>healthcare industry </a:t>
            </a:r>
            <a:r>
              <a:rPr sz="1000" b="1" dirty="0">
                <a:solidFill>
                  <a:srgbClr val="FFFF00"/>
                </a:solidFill>
                <a:latin typeface="Arial"/>
                <a:cs typeface="Arial"/>
              </a:rPr>
              <a:t>to </a:t>
            </a:r>
            <a:r>
              <a:rPr sz="1000" b="1" spc="-5" dirty="0">
                <a:solidFill>
                  <a:srgbClr val="FFFF00"/>
                </a:solidFill>
                <a:latin typeface="Arial"/>
                <a:cs typeface="Arial"/>
              </a:rPr>
              <a:t>enable health  systems </a:t>
            </a:r>
            <a:r>
              <a:rPr sz="1000" b="1" dirty="0">
                <a:solidFill>
                  <a:srgbClr val="FFFF00"/>
                </a:solidFill>
                <a:latin typeface="Arial"/>
                <a:cs typeface="Arial"/>
              </a:rPr>
              <a:t>to </a:t>
            </a:r>
            <a:r>
              <a:rPr sz="1000" b="1" spc="-5" dirty="0">
                <a:solidFill>
                  <a:srgbClr val="FFFF00"/>
                </a:solidFill>
                <a:latin typeface="Arial"/>
                <a:cs typeface="Arial"/>
              </a:rPr>
              <a:t>systematically use data and analytics </a:t>
            </a:r>
            <a:r>
              <a:rPr sz="1000" b="1" dirty="0">
                <a:solidFill>
                  <a:srgbClr val="FFFF00"/>
                </a:solidFill>
                <a:latin typeface="Arial"/>
                <a:cs typeface="Arial"/>
              </a:rPr>
              <a:t>to </a:t>
            </a:r>
            <a:r>
              <a:rPr sz="1000" b="1" spc="-5" dirty="0">
                <a:solidFill>
                  <a:srgbClr val="FFFF00"/>
                </a:solidFill>
                <a:latin typeface="Arial"/>
                <a:cs typeface="Arial"/>
              </a:rPr>
              <a:t>identify inefficiencies and best  practices </a:t>
            </a:r>
            <a:r>
              <a:rPr sz="1000" b="1" dirty="0">
                <a:solidFill>
                  <a:srgbClr val="FFFF00"/>
                </a:solidFill>
                <a:latin typeface="Arial"/>
                <a:cs typeface="Arial"/>
              </a:rPr>
              <a:t>that </a:t>
            </a:r>
            <a:r>
              <a:rPr sz="1000" b="1" spc="-5" dirty="0">
                <a:solidFill>
                  <a:srgbClr val="FFFF00"/>
                </a:solidFill>
                <a:latin typeface="Arial"/>
                <a:cs typeface="Arial"/>
              </a:rPr>
              <a:t>improve care and reduce costs. According </a:t>
            </a:r>
            <a:r>
              <a:rPr sz="1000" b="1" dirty="0">
                <a:solidFill>
                  <a:srgbClr val="FFFF00"/>
                </a:solidFill>
                <a:latin typeface="Arial"/>
                <a:cs typeface="Arial"/>
              </a:rPr>
              <a:t>to </a:t>
            </a:r>
            <a:r>
              <a:rPr sz="1000" b="1" spc="-10" dirty="0">
                <a:solidFill>
                  <a:srgbClr val="FFFF00"/>
                </a:solidFill>
                <a:latin typeface="Arial"/>
                <a:cs typeface="Arial"/>
              </a:rPr>
              <a:t>(Wurz </a:t>
            </a:r>
            <a:r>
              <a:rPr sz="1000" b="1" dirty="0">
                <a:solidFill>
                  <a:srgbClr val="FFFF00"/>
                </a:solidFill>
                <a:latin typeface="Arial"/>
                <a:cs typeface="Arial"/>
              </a:rPr>
              <a:t>&amp; </a:t>
            </a:r>
            <a:r>
              <a:rPr sz="1000" b="1" spc="-15" dirty="0">
                <a:solidFill>
                  <a:srgbClr val="FFFF00"/>
                </a:solidFill>
                <a:latin typeface="Arial"/>
                <a:cs typeface="Arial"/>
              </a:rPr>
              <a:t>Takala, </a:t>
            </a:r>
            <a:r>
              <a:rPr sz="1000" b="1" spc="-5" dirty="0">
                <a:solidFill>
                  <a:srgbClr val="FFFF00"/>
                </a:solidFill>
                <a:latin typeface="Arial"/>
                <a:cs typeface="Arial"/>
              </a:rPr>
              <a:t>2006) </a:t>
            </a:r>
            <a:r>
              <a:rPr sz="1000" b="1" dirty="0">
                <a:solidFill>
                  <a:srgbClr val="FFFF00"/>
                </a:solidFill>
                <a:latin typeface="Arial"/>
                <a:cs typeface="Arial"/>
              </a:rPr>
              <a:t>the  </a:t>
            </a:r>
            <a:r>
              <a:rPr sz="1000" b="1" spc="-5" dirty="0">
                <a:solidFill>
                  <a:srgbClr val="FFFF00"/>
                </a:solidFill>
                <a:latin typeface="Arial"/>
                <a:cs typeface="Arial"/>
              </a:rPr>
              <a:t>opportunities </a:t>
            </a:r>
            <a:r>
              <a:rPr sz="1000" b="1" dirty="0">
                <a:solidFill>
                  <a:srgbClr val="FFFF00"/>
                </a:solidFill>
                <a:latin typeface="Arial"/>
                <a:cs typeface="Arial"/>
              </a:rPr>
              <a:t>to </a:t>
            </a:r>
            <a:r>
              <a:rPr sz="1000" b="1" spc="-5" dirty="0">
                <a:solidFill>
                  <a:srgbClr val="FFFF00"/>
                </a:solidFill>
                <a:latin typeface="Arial"/>
                <a:cs typeface="Arial"/>
              </a:rPr>
              <a:t>improve care and reduce costs concurrently could apply </a:t>
            </a:r>
            <a:r>
              <a:rPr sz="1000" b="1" dirty="0">
                <a:solidFill>
                  <a:srgbClr val="FFFF00"/>
                </a:solidFill>
                <a:latin typeface="Arial"/>
                <a:cs typeface="Arial"/>
              </a:rPr>
              <a:t>to </a:t>
            </a:r>
            <a:r>
              <a:rPr sz="1000" b="1" spc="-5" dirty="0">
                <a:solidFill>
                  <a:srgbClr val="FFFF00"/>
                </a:solidFill>
                <a:latin typeface="Arial"/>
                <a:cs typeface="Arial"/>
              </a:rPr>
              <a:t>as much as  30% of overall healthcare spending. The successful application of data mining in highly  visible </a:t>
            </a:r>
            <a:r>
              <a:rPr sz="1000" b="1" dirty="0">
                <a:solidFill>
                  <a:srgbClr val="FFFF00"/>
                </a:solidFill>
                <a:latin typeface="Arial"/>
                <a:cs typeface="Arial"/>
              </a:rPr>
              <a:t>fields </a:t>
            </a:r>
            <a:r>
              <a:rPr sz="1000" b="1" spc="-5" dirty="0">
                <a:solidFill>
                  <a:srgbClr val="FFFF00"/>
                </a:solidFill>
                <a:latin typeface="Arial"/>
                <a:cs typeface="Arial"/>
              </a:rPr>
              <a:t>like e-business, marketing and retail has led </a:t>
            </a:r>
            <a:r>
              <a:rPr sz="1000" b="1" dirty="0">
                <a:solidFill>
                  <a:srgbClr val="FFFF00"/>
                </a:solidFill>
                <a:latin typeface="Arial"/>
                <a:cs typeface="Arial"/>
              </a:rPr>
              <a:t>to </a:t>
            </a:r>
            <a:r>
              <a:rPr sz="1000" b="1" spc="-5" dirty="0">
                <a:solidFill>
                  <a:srgbClr val="FFFF00"/>
                </a:solidFill>
                <a:latin typeface="Arial"/>
                <a:cs typeface="Arial"/>
              </a:rPr>
              <a:t>its application in other  industries and</a:t>
            </a:r>
            <a:r>
              <a:rPr sz="1000" b="1" spc="-10" dirty="0">
                <a:solidFill>
                  <a:srgbClr val="FFFF00"/>
                </a:solidFill>
                <a:latin typeface="Arial"/>
                <a:cs typeface="Arial"/>
              </a:rPr>
              <a:t> </a:t>
            </a:r>
            <a:r>
              <a:rPr sz="1000" b="1" spc="-5" dirty="0">
                <a:solidFill>
                  <a:srgbClr val="FFFF00"/>
                </a:solidFill>
                <a:latin typeface="Arial"/>
                <a:cs typeface="Arial"/>
              </a:rPr>
              <a:t>sectors.</a:t>
            </a:r>
            <a:endParaRPr sz="1000">
              <a:latin typeface="Arial"/>
              <a:cs typeface="Arial"/>
            </a:endParaRPr>
          </a:p>
        </p:txBody>
      </p:sp>
      <p:sp>
        <p:nvSpPr>
          <p:cNvPr id="5" name="object 5"/>
          <p:cNvSpPr/>
          <p:nvPr/>
        </p:nvSpPr>
        <p:spPr>
          <a:xfrm>
            <a:off x="6082162" y="1574171"/>
            <a:ext cx="2824119" cy="260831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19555" y="242722"/>
            <a:ext cx="344487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FFFF"/>
                </a:solidFill>
              </a:rPr>
              <a:t>PROBLEM</a:t>
            </a:r>
            <a:r>
              <a:rPr spc="-85" dirty="0">
                <a:solidFill>
                  <a:srgbClr val="00FFFF"/>
                </a:solidFill>
              </a:rPr>
              <a:t> </a:t>
            </a:r>
            <a:r>
              <a:rPr spc="-45" dirty="0">
                <a:solidFill>
                  <a:srgbClr val="00FFFF"/>
                </a:solidFill>
              </a:rPr>
              <a:t>STATEMENT</a:t>
            </a:r>
          </a:p>
        </p:txBody>
      </p:sp>
      <p:sp>
        <p:nvSpPr>
          <p:cNvPr id="4" name="object 4"/>
          <p:cNvSpPr txBox="1"/>
          <p:nvPr/>
        </p:nvSpPr>
        <p:spPr>
          <a:xfrm>
            <a:off x="389923" y="846977"/>
            <a:ext cx="5112385" cy="403606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FFFF"/>
                </a:solidFill>
                <a:latin typeface="Arial"/>
                <a:cs typeface="Arial"/>
              </a:rPr>
              <a:t>CHRONIC KIDNEY</a:t>
            </a:r>
            <a:r>
              <a:rPr sz="1200" b="1" spc="-30" dirty="0">
                <a:solidFill>
                  <a:srgbClr val="00FFFF"/>
                </a:solidFill>
                <a:latin typeface="Arial"/>
                <a:cs typeface="Arial"/>
              </a:rPr>
              <a:t> </a:t>
            </a:r>
            <a:r>
              <a:rPr sz="1200" b="1" spc="-5" dirty="0">
                <a:solidFill>
                  <a:srgbClr val="00FFFF"/>
                </a:solidFill>
                <a:latin typeface="Arial"/>
                <a:cs typeface="Arial"/>
              </a:rPr>
              <a:t>DISEASE</a:t>
            </a:r>
            <a:endParaRPr sz="1200">
              <a:latin typeface="Arial"/>
              <a:cs typeface="Arial"/>
            </a:endParaRPr>
          </a:p>
          <a:p>
            <a:pPr>
              <a:lnSpc>
                <a:spcPct val="100000"/>
              </a:lnSpc>
              <a:spcBef>
                <a:spcPts val="35"/>
              </a:spcBef>
            </a:pPr>
            <a:endParaRPr sz="1050">
              <a:latin typeface="Arial"/>
              <a:cs typeface="Arial"/>
            </a:endParaRPr>
          </a:p>
          <a:p>
            <a:pPr marL="12700" marR="5080">
              <a:lnSpc>
                <a:spcPct val="114999"/>
              </a:lnSpc>
            </a:pPr>
            <a:r>
              <a:rPr sz="1000" b="1" spc="-5" dirty="0">
                <a:solidFill>
                  <a:srgbClr val="FFFFFF"/>
                </a:solidFill>
                <a:latin typeface="Arial"/>
                <a:cs typeface="Arial"/>
              </a:rPr>
              <a:t>CKD, in its early stages, has no symptoms; </a:t>
            </a:r>
            <a:r>
              <a:rPr sz="1000" b="1" dirty="0">
                <a:solidFill>
                  <a:srgbClr val="FFFFFF"/>
                </a:solidFill>
                <a:latin typeface="Arial"/>
                <a:cs typeface="Arial"/>
              </a:rPr>
              <a:t>testing </a:t>
            </a:r>
            <a:r>
              <a:rPr sz="1000" b="1" spc="-5" dirty="0">
                <a:solidFill>
                  <a:srgbClr val="FFFFFF"/>
                </a:solidFill>
                <a:latin typeface="Arial"/>
                <a:cs typeface="Arial"/>
              </a:rPr>
              <a:t>may be </a:t>
            </a:r>
            <a:r>
              <a:rPr sz="1000" b="1" dirty="0">
                <a:solidFill>
                  <a:srgbClr val="FFFFFF"/>
                </a:solidFill>
                <a:latin typeface="Arial"/>
                <a:cs typeface="Arial"/>
              </a:rPr>
              <a:t>the </a:t>
            </a:r>
            <a:r>
              <a:rPr sz="1000" b="1" spc="-5" dirty="0">
                <a:solidFill>
                  <a:srgbClr val="FFFFFF"/>
                </a:solidFill>
                <a:latin typeface="Arial"/>
                <a:cs typeface="Arial"/>
              </a:rPr>
              <a:t>only way </a:t>
            </a:r>
            <a:r>
              <a:rPr sz="1000" b="1" dirty="0">
                <a:solidFill>
                  <a:srgbClr val="FFFFFF"/>
                </a:solidFill>
                <a:latin typeface="Arial"/>
                <a:cs typeface="Arial"/>
              </a:rPr>
              <a:t>to find </a:t>
            </a:r>
            <a:r>
              <a:rPr sz="1000" b="1" spc="-5" dirty="0">
                <a:solidFill>
                  <a:srgbClr val="FFFFFF"/>
                </a:solidFill>
                <a:latin typeface="Arial"/>
                <a:cs typeface="Arial"/>
              </a:rPr>
              <a:t>out if  </a:t>
            </a:r>
            <a:r>
              <a:rPr sz="1000" b="1" dirty="0">
                <a:solidFill>
                  <a:srgbClr val="FFFFFF"/>
                </a:solidFill>
                <a:latin typeface="Arial"/>
                <a:cs typeface="Arial"/>
              </a:rPr>
              <a:t>the </a:t>
            </a:r>
            <a:r>
              <a:rPr sz="1000" b="1" spc="-5" dirty="0">
                <a:solidFill>
                  <a:srgbClr val="FFFFFF"/>
                </a:solidFill>
                <a:latin typeface="Arial"/>
                <a:cs typeface="Arial"/>
              </a:rPr>
              <a:t>patient has kidney disease. Early detection of CKD in its initial stages can help  </a:t>
            </a:r>
            <a:r>
              <a:rPr sz="1000" b="1" dirty="0">
                <a:solidFill>
                  <a:srgbClr val="FFFFFF"/>
                </a:solidFill>
                <a:latin typeface="Arial"/>
                <a:cs typeface="Arial"/>
              </a:rPr>
              <a:t>the </a:t>
            </a:r>
            <a:r>
              <a:rPr sz="1000" b="1" spc="-5" dirty="0">
                <a:solidFill>
                  <a:srgbClr val="FFFFFF"/>
                </a:solidFill>
                <a:latin typeface="Arial"/>
                <a:cs typeface="Arial"/>
              </a:rPr>
              <a:t>patient get effective </a:t>
            </a:r>
            <a:r>
              <a:rPr sz="1000" b="1" dirty="0">
                <a:solidFill>
                  <a:srgbClr val="FFFFFF"/>
                </a:solidFill>
                <a:latin typeface="Arial"/>
                <a:cs typeface="Arial"/>
              </a:rPr>
              <a:t>treatment. </a:t>
            </a:r>
            <a:r>
              <a:rPr sz="1000" b="1" spc="-5" dirty="0">
                <a:solidFill>
                  <a:srgbClr val="FFFFFF"/>
                </a:solidFill>
                <a:latin typeface="Arial"/>
                <a:cs typeface="Arial"/>
              </a:rPr>
              <a:t>It is argued </a:t>
            </a:r>
            <a:r>
              <a:rPr sz="1000" b="1" dirty="0">
                <a:solidFill>
                  <a:srgbClr val="FFFFFF"/>
                </a:solidFill>
                <a:latin typeface="Arial"/>
                <a:cs typeface="Arial"/>
              </a:rPr>
              <a:t>that </a:t>
            </a:r>
            <a:r>
              <a:rPr sz="1000" b="1" spc="-5" dirty="0">
                <a:solidFill>
                  <a:srgbClr val="FFFFFF"/>
                </a:solidFill>
                <a:latin typeface="Arial"/>
                <a:cs typeface="Arial"/>
              </a:rPr>
              <a:t>every </a:t>
            </a:r>
            <a:r>
              <a:rPr sz="1000" b="1" spc="-15" dirty="0">
                <a:solidFill>
                  <a:srgbClr val="FFFFFF"/>
                </a:solidFill>
                <a:latin typeface="Arial"/>
                <a:cs typeface="Arial"/>
              </a:rPr>
              <a:t>year, </a:t>
            </a:r>
            <a:r>
              <a:rPr sz="1000" b="1" dirty="0">
                <a:solidFill>
                  <a:srgbClr val="FFFFFF"/>
                </a:solidFill>
                <a:latin typeface="Arial"/>
                <a:cs typeface="Arial"/>
              </a:rPr>
              <a:t>a </a:t>
            </a:r>
            <a:r>
              <a:rPr sz="1000" b="1" spc="-5" dirty="0">
                <a:solidFill>
                  <a:srgbClr val="FFFFFF"/>
                </a:solidFill>
                <a:latin typeface="Arial"/>
                <a:cs typeface="Arial"/>
              </a:rPr>
              <a:t>person </a:t>
            </a:r>
            <a:r>
              <a:rPr sz="1000" b="1" dirty="0">
                <a:solidFill>
                  <a:srgbClr val="FFFFFF"/>
                </a:solidFill>
                <a:latin typeface="Arial"/>
                <a:cs typeface="Arial"/>
              </a:rPr>
              <a:t>that </a:t>
            </a:r>
            <a:r>
              <a:rPr sz="1000" b="1" spc="-5" dirty="0">
                <a:solidFill>
                  <a:srgbClr val="FFFFFF"/>
                </a:solidFill>
                <a:latin typeface="Arial"/>
                <a:cs typeface="Arial"/>
              </a:rPr>
              <a:t>has one  of </a:t>
            </a:r>
            <a:r>
              <a:rPr sz="1000" b="1" dirty="0">
                <a:solidFill>
                  <a:srgbClr val="FFFFFF"/>
                </a:solidFill>
                <a:latin typeface="Arial"/>
                <a:cs typeface="Arial"/>
              </a:rPr>
              <a:t>the </a:t>
            </a:r>
            <a:r>
              <a:rPr sz="1000" b="1" spc="-5" dirty="0">
                <a:solidFill>
                  <a:srgbClr val="FFFFFF"/>
                </a:solidFill>
                <a:latin typeface="Arial"/>
                <a:cs typeface="Arial"/>
              </a:rPr>
              <a:t>CKD risk </a:t>
            </a:r>
            <a:r>
              <a:rPr sz="1000" b="1" dirty="0">
                <a:solidFill>
                  <a:srgbClr val="FFFFFF"/>
                </a:solidFill>
                <a:latin typeface="Arial"/>
                <a:cs typeface="Arial"/>
              </a:rPr>
              <a:t>factors, </a:t>
            </a:r>
            <a:r>
              <a:rPr sz="1000" b="1" spc="-5" dirty="0">
                <a:solidFill>
                  <a:srgbClr val="FFFFFF"/>
                </a:solidFill>
                <a:latin typeface="Arial"/>
                <a:cs typeface="Arial"/>
              </a:rPr>
              <a:t>such as </a:t>
            </a:r>
            <a:r>
              <a:rPr sz="1000" b="1" dirty="0">
                <a:solidFill>
                  <a:srgbClr val="FFFFFF"/>
                </a:solidFill>
                <a:latin typeface="Arial"/>
                <a:cs typeface="Arial"/>
              </a:rPr>
              <a:t>a family </a:t>
            </a:r>
            <a:r>
              <a:rPr sz="1000" b="1" spc="-5" dirty="0">
                <a:solidFill>
                  <a:srgbClr val="FFFFFF"/>
                </a:solidFill>
                <a:latin typeface="Arial"/>
                <a:cs typeface="Arial"/>
              </a:rPr>
              <a:t>history of kidney </a:t>
            </a:r>
            <a:r>
              <a:rPr sz="1000" b="1" dirty="0">
                <a:solidFill>
                  <a:srgbClr val="FFFFFF"/>
                </a:solidFill>
                <a:latin typeface="Arial"/>
                <a:cs typeface="Arial"/>
              </a:rPr>
              <a:t>failure, </a:t>
            </a:r>
            <a:r>
              <a:rPr sz="1000" b="1" spc="-5" dirty="0">
                <a:solidFill>
                  <a:srgbClr val="FFFFFF"/>
                </a:solidFill>
                <a:latin typeface="Arial"/>
                <a:cs typeface="Arial"/>
              </a:rPr>
              <a:t>hypertension, or  diabetes, get checked. The sooner </a:t>
            </a:r>
            <a:r>
              <a:rPr sz="1000" b="1" dirty="0">
                <a:solidFill>
                  <a:srgbClr val="FFFFFF"/>
                </a:solidFill>
                <a:latin typeface="Arial"/>
                <a:cs typeface="Arial"/>
              </a:rPr>
              <a:t>they </a:t>
            </a:r>
            <a:r>
              <a:rPr sz="1000" b="1" spc="-5" dirty="0">
                <a:solidFill>
                  <a:srgbClr val="FFFFFF"/>
                </a:solidFill>
                <a:latin typeface="Arial"/>
                <a:cs typeface="Arial"/>
              </a:rPr>
              <a:t>know about having </a:t>
            </a:r>
            <a:r>
              <a:rPr sz="1000" b="1" dirty="0">
                <a:solidFill>
                  <a:srgbClr val="FFFFFF"/>
                </a:solidFill>
                <a:latin typeface="Arial"/>
                <a:cs typeface="Arial"/>
              </a:rPr>
              <a:t>this </a:t>
            </a:r>
            <a:r>
              <a:rPr sz="1000" b="1" spc="-5" dirty="0">
                <a:solidFill>
                  <a:srgbClr val="FFFFFF"/>
                </a:solidFill>
                <a:latin typeface="Arial"/>
                <a:cs typeface="Arial"/>
              </a:rPr>
              <a:t>disease, </a:t>
            </a:r>
            <a:r>
              <a:rPr sz="1000" b="1" dirty="0">
                <a:solidFill>
                  <a:srgbClr val="FFFFFF"/>
                </a:solidFill>
                <a:latin typeface="Arial"/>
                <a:cs typeface="Arial"/>
              </a:rPr>
              <a:t>the </a:t>
            </a:r>
            <a:r>
              <a:rPr sz="1000" b="1" spc="-5" dirty="0">
                <a:solidFill>
                  <a:srgbClr val="FFFFFF"/>
                </a:solidFill>
                <a:latin typeface="Arial"/>
                <a:cs typeface="Arial"/>
              </a:rPr>
              <a:t>sooner  </a:t>
            </a:r>
            <a:r>
              <a:rPr sz="1000" b="1" dirty="0">
                <a:solidFill>
                  <a:srgbClr val="FFFFFF"/>
                </a:solidFill>
                <a:latin typeface="Arial"/>
                <a:cs typeface="Arial"/>
              </a:rPr>
              <a:t>they </a:t>
            </a:r>
            <a:r>
              <a:rPr sz="1000" b="1" spc="-5" dirty="0">
                <a:solidFill>
                  <a:srgbClr val="FFFFFF"/>
                </a:solidFill>
                <a:latin typeface="Arial"/>
                <a:cs typeface="Arial"/>
              </a:rPr>
              <a:t>can get </a:t>
            </a:r>
            <a:r>
              <a:rPr sz="1000" b="1" dirty="0">
                <a:solidFill>
                  <a:srgbClr val="FFFFFF"/>
                </a:solidFill>
                <a:latin typeface="Arial"/>
                <a:cs typeface="Arial"/>
              </a:rPr>
              <a:t>treatment. </a:t>
            </a:r>
            <a:r>
              <a:rPr sz="1000" b="1" spc="-40" dirty="0">
                <a:solidFill>
                  <a:srgbClr val="FFFFFF"/>
                </a:solidFill>
                <a:latin typeface="Arial"/>
                <a:cs typeface="Arial"/>
              </a:rPr>
              <a:t>To </a:t>
            </a:r>
            <a:r>
              <a:rPr sz="1000" b="1" spc="-5" dirty="0">
                <a:solidFill>
                  <a:srgbClr val="FFFFFF"/>
                </a:solidFill>
                <a:latin typeface="Arial"/>
                <a:cs typeface="Arial"/>
              </a:rPr>
              <a:t>raise awareness and </a:t>
            </a:r>
            <a:r>
              <a:rPr sz="1000" b="1" dirty="0">
                <a:solidFill>
                  <a:srgbClr val="FFFFFF"/>
                </a:solidFill>
                <a:latin typeface="Arial"/>
                <a:cs typeface="Arial"/>
              </a:rPr>
              <a:t>to </a:t>
            </a:r>
            <a:r>
              <a:rPr sz="1000" b="1" spc="-5" dirty="0">
                <a:solidFill>
                  <a:srgbClr val="FFFFFF"/>
                </a:solidFill>
                <a:latin typeface="Arial"/>
                <a:cs typeface="Arial"/>
              </a:rPr>
              <a:t>encourage </a:t>
            </a:r>
            <a:r>
              <a:rPr sz="1000" b="1" dirty="0">
                <a:solidFill>
                  <a:srgbClr val="FFFFFF"/>
                </a:solidFill>
                <a:latin typeface="Arial"/>
                <a:cs typeface="Arial"/>
              </a:rPr>
              <a:t>those </a:t>
            </a:r>
            <a:r>
              <a:rPr sz="1000" b="1" spc="-5" dirty="0">
                <a:solidFill>
                  <a:srgbClr val="FFFFFF"/>
                </a:solidFill>
                <a:latin typeface="Arial"/>
                <a:cs typeface="Arial"/>
              </a:rPr>
              <a:t>who are most  susceptible </a:t>
            </a:r>
            <a:r>
              <a:rPr sz="1000" b="1" dirty="0">
                <a:solidFill>
                  <a:srgbClr val="FFFFFF"/>
                </a:solidFill>
                <a:latin typeface="Arial"/>
                <a:cs typeface="Arial"/>
              </a:rPr>
              <a:t>to the </a:t>
            </a:r>
            <a:r>
              <a:rPr sz="1000" b="1" spc="-5" dirty="0">
                <a:solidFill>
                  <a:srgbClr val="FFFFFF"/>
                </a:solidFill>
                <a:latin typeface="Arial"/>
                <a:cs typeface="Arial"/>
              </a:rPr>
              <a:t>disease </a:t>
            </a:r>
            <a:r>
              <a:rPr sz="1000" b="1" dirty="0">
                <a:solidFill>
                  <a:srgbClr val="FFFFFF"/>
                </a:solidFill>
                <a:latin typeface="Arial"/>
                <a:cs typeface="Arial"/>
              </a:rPr>
              <a:t>to </a:t>
            </a:r>
            <a:r>
              <a:rPr sz="1000" b="1" spc="-5" dirty="0">
                <a:solidFill>
                  <a:srgbClr val="FFFFFF"/>
                </a:solidFill>
                <a:latin typeface="Arial"/>
                <a:cs typeface="Arial"/>
              </a:rPr>
              <a:t>perform </a:t>
            </a:r>
            <a:r>
              <a:rPr sz="1000" b="1" dirty="0">
                <a:solidFill>
                  <a:srgbClr val="FFFFFF"/>
                </a:solidFill>
                <a:latin typeface="Arial"/>
                <a:cs typeface="Arial"/>
              </a:rPr>
              <a:t>the tests </a:t>
            </a:r>
            <a:r>
              <a:rPr sz="1000" b="1" spc="-10" dirty="0">
                <a:solidFill>
                  <a:srgbClr val="FFFFFF"/>
                </a:solidFill>
                <a:latin typeface="Arial"/>
                <a:cs typeface="Arial"/>
              </a:rPr>
              <a:t>periodically, </a:t>
            </a:r>
            <a:r>
              <a:rPr sz="1000" b="1" spc="-5" dirty="0">
                <a:solidFill>
                  <a:srgbClr val="FFFFFF"/>
                </a:solidFill>
                <a:latin typeface="Arial"/>
                <a:cs typeface="Arial"/>
              </a:rPr>
              <a:t>we hope </a:t>
            </a:r>
            <a:r>
              <a:rPr sz="1000" b="1" dirty="0">
                <a:solidFill>
                  <a:srgbClr val="FFFFFF"/>
                </a:solidFill>
                <a:latin typeface="Arial"/>
                <a:cs typeface="Arial"/>
              </a:rPr>
              <a:t>that the  </a:t>
            </a:r>
            <a:r>
              <a:rPr sz="1000" b="1" spc="-5" dirty="0">
                <a:solidFill>
                  <a:srgbClr val="FFFFFF"/>
                </a:solidFill>
                <a:latin typeface="Arial"/>
                <a:cs typeface="Arial"/>
              </a:rPr>
              <a:t>disease can be detected with </a:t>
            </a:r>
            <a:r>
              <a:rPr sz="1000" b="1" dirty="0">
                <a:solidFill>
                  <a:srgbClr val="FFFFFF"/>
                </a:solidFill>
                <a:latin typeface="Arial"/>
                <a:cs typeface="Arial"/>
              </a:rPr>
              <a:t>the </a:t>
            </a:r>
            <a:r>
              <a:rPr sz="1000" b="1" spc="-5" dirty="0">
                <a:solidFill>
                  <a:srgbClr val="FFFFFF"/>
                </a:solidFill>
                <a:latin typeface="Arial"/>
                <a:cs typeface="Arial"/>
              </a:rPr>
              <a:t>least possible </a:t>
            </a:r>
            <a:r>
              <a:rPr sz="1000" b="1" dirty="0">
                <a:solidFill>
                  <a:srgbClr val="FFFFFF"/>
                </a:solidFill>
                <a:latin typeface="Arial"/>
                <a:cs typeface="Arial"/>
              </a:rPr>
              <a:t>tests </a:t>
            </a:r>
            <a:r>
              <a:rPr sz="1000" b="1" spc="-5" dirty="0">
                <a:solidFill>
                  <a:srgbClr val="FFFFFF"/>
                </a:solidFill>
                <a:latin typeface="Arial"/>
                <a:cs typeface="Arial"/>
              </a:rPr>
              <a:t>and at low cost. So, </a:t>
            </a:r>
            <a:r>
              <a:rPr sz="1000" b="1" dirty="0">
                <a:solidFill>
                  <a:srgbClr val="FFFFFF"/>
                </a:solidFill>
                <a:latin typeface="Arial"/>
                <a:cs typeface="Arial"/>
              </a:rPr>
              <a:t>the  </a:t>
            </a:r>
            <a:r>
              <a:rPr sz="1000" b="1" spc="-5" dirty="0">
                <a:solidFill>
                  <a:srgbClr val="FFFFFF"/>
                </a:solidFill>
                <a:latin typeface="Arial"/>
                <a:cs typeface="Arial"/>
              </a:rPr>
              <a:t>objective of </a:t>
            </a:r>
            <a:r>
              <a:rPr sz="1000" b="1" dirty="0">
                <a:solidFill>
                  <a:srgbClr val="FFFFFF"/>
                </a:solidFill>
                <a:latin typeface="Arial"/>
                <a:cs typeface="Arial"/>
              </a:rPr>
              <a:t>this </a:t>
            </a:r>
            <a:r>
              <a:rPr sz="1000" b="1" spc="-5" dirty="0">
                <a:solidFill>
                  <a:srgbClr val="FFFFFF"/>
                </a:solidFill>
                <a:latin typeface="Arial"/>
                <a:cs typeface="Arial"/>
              </a:rPr>
              <a:t>project is </a:t>
            </a:r>
            <a:r>
              <a:rPr sz="1000" b="1" dirty="0">
                <a:solidFill>
                  <a:srgbClr val="FFFFFF"/>
                </a:solidFill>
                <a:latin typeface="Arial"/>
                <a:cs typeface="Arial"/>
              </a:rPr>
              <a:t>to </a:t>
            </a:r>
            <a:r>
              <a:rPr sz="1000" b="1" spc="-5" dirty="0">
                <a:solidFill>
                  <a:srgbClr val="FFFFFF"/>
                </a:solidFill>
                <a:latin typeface="Arial"/>
                <a:cs typeface="Arial"/>
              </a:rPr>
              <a:t>provide an effective model </a:t>
            </a:r>
            <a:r>
              <a:rPr sz="1000" b="1" dirty="0">
                <a:solidFill>
                  <a:srgbClr val="FFFFFF"/>
                </a:solidFill>
                <a:latin typeface="Arial"/>
                <a:cs typeface="Arial"/>
              </a:rPr>
              <a:t>to </a:t>
            </a:r>
            <a:r>
              <a:rPr sz="1000" b="1" spc="-5" dirty="0">
                <a:solidFill>
                  <a:srgbClr val="FFFFFF"/>
                </a:solidFill>
                <a:latin typeface="Arial"/>
                <a:cs typeface="Arial"/>
              </a:rPr>
              <a:t>predict </a:t>
            </a:r>
            <a:r>
              <a:rPr sz="1000" b="1" dirty="0">
                <a:solidFill>
                  <a:srgbClr val="FFFFFF"/>
                </a:solidFill>
                <a:latin typeface="Arial"/>
                <a:cs typeface="Arial"/>
              </a:rPr>
              <a:t>the </a:t>
            </a:r>
            <a:r>
              <a:rPr sz="1000" b="1" spc="-5" dirty="0">
                <a:solidFill>
                  <a:srgbClr val="FFFFFF"/>
                </a:solidFill>
                <a:latin typeface="Arial"/>
                <a:cs typeface="Arial"/>
              </a:rPr>
              <a:t>CKD by least  number of</a:t>
            </a:r>
            <a:r>
              <a:rPr sz="1000" b="1" spc="-10" dirty="0">
                <a:solidFill>
                  <a:srgbClr val="FFFFFF"/>
                </a:solidFill>
                <a:latin typeface="Arial"/>
                <a:cs typeface="Arial"/>
              </a:rPr>
              <a:t> </a:t>
            </a:r>
            <a:r>
              <a:rPr sz="1000" b="1" spc="-5" dirty="0">
                <a:solidFill>
                  <a:srgbClr val="FFFFFF"/>
                </a:solidFill>
                <a:latin typeface="Arial"/>
                <a:cs typeface="Arial"/>
              </a:rPr>
              <a:t>predictors.</a:t>
            </a:r>
            <a:endParaRPr sz="1000">
              <a:latin typeface="Arial"/>
              <a:cs typeface="Arial"/>
            </a:endParaRPr>
          </a:p>
          <a:p>
            <a:pPr>
              <a:lnSpc>
                <a:spcPct val="100000"/>
              </a:lnSpc>
              <a:spcBef>
                <a:spcPts val="50"/>
              </a:spcBef>
            </a:pPr>
            <a:endParaRPr sz="1150">
              <a:latin typeface="Arial"/>
              <a:cs typeface="Arial"/>
            </a:endParaRPr>
          </a:p>
          <a:p>
            <a:pPr marL="12700">
              <a:lnSpc>
                <a:spcPct val="100000"/>
              </a:lnSpc>
            </a:pPr>
            <a:r>
              <a:rPr sz="1200" b="1" spc="-5" dirty="0">
                <a:solidFill>
                  <a:srgbClr val="00FFFF"/>
                </a:solidFill>
                <a:latin typeface="Arial"/>
                <a:cs typeface="Arial"/>
              </a:rPr>
              <a:t>LIVER</a:t>
            </a:r>
            <a:r>
              <a:rPr sz="1200" b="1" spc="-10" dirty="0">
                <a:solidFill>
                  <a:srgbClr val="00FFFF"/>
                </a:solidFill>
                <a:latin typeface="Arial"/>
                <a:cs typeface="Arial"/>
              </a:rPr>
              <a:t> </a:t>
            </a:r>
            <a:r>
              <a:rPr sz="1200" b="1" spc="-5" dirty="0">
                <a:solidFill>
                  <a:srgbClr val="00FFFF"/>
                </a:solidFill>
                <a:latin typeface="Arial"/>
                <a:cs typeface="Arial"/>
              </a:rPr>
              <a:t>DISEASE</a:t>
            </a:r>
            <a:endParaRPr sz="1200">
              <a:latin typeface="Arial"/>
              <a:cs typeface="Arial"/>
            </a:endParaRPr>
          </a:p>
          <a:p>
            <a:pPr>
              <a:lnSpc>
                <a:spcPct val="100000"/>
              </a:lnSpc>
              <a:spcBef>
                <a:spcPts val="35"/>
              </a:spcBef>
            </a:pPr>
            <a:endParaRPr sz="1050">
              <a:latin typeface="Arial"/>
              <a:cs typeface="Arial"/>
            </a:endParaRPr>
          </a:p>
          <a:p>
            <a:pPr marL="12700" marR="16510">
              <a:lnSpc>
                <a:spcPct val="114999"/>
              </a:lnSpc>
            </a:pPr>
            <a:r>
              <a:rPr sz="1000" b="1" spc="-5" dirty="0">
                <a:solidFill>
                  <a:srgbClr val="FFFFFF"/>
                </a:solidFill>
                <a:latin typeface="Arial"/>
                <a:cs typeface="Arial"/>
              </a:rPr>
              <a:t>This project aims </a:t>
            </a:r>
            <a:r>
              <a:rPr sz="1000" b="1" dirty="0">
                <a:solidFill>
                  <a:srgbClr val="FFFFFF"/>
                </a:solidFill>
                <a:latin typeface="Arial"/>
                <a:cs typeface="Arial"/>
              </a:rPr>
              <a:t>to </a:t>
            </a:r>
            <a:r>
              <a:rPr sz="1000" b="1" spc="-5" dirty="0">
                <a:solidFill>
                  <a:srgbClr val="FFFFFF"/>
                </a:solidFill>
                <a:latin typeface="Arial"/>
                <a:cs typeface="Arial"/>
              </a:rPr>
              <a:t>identify </a:t>
            </a:r>
            <a:r>
              <a:rPr sz="1000" b="1" dirty="0">
                <a:solidFill>
                  <a:srgbClr val="FFFFFF"/>
                </a:solidFill>
                <a:latin typeface="Arial"/>
                <a:cs typeface="Arial"/>
              </a:rPr>
              <a:t>a </a:t>
            </a:r>
            <a:r>
              <a:rPr sz="1000" b="1" spc="-5" dirty="0">
                <a:solidFill>
                  <a:srgbClr val="FFFFFF"/>
                </a:solidFill>
                <a:latin typeface="Arial"/>
                <a:cs typeface="Arial"/>
              </a:rPr>
              <a:t>suitable machine learning algorithm which is capable  of identifying whether </a:t>
            </a:r>
            <a:r>
              <a:rPr sz="1000" b="1" dirty="0">
                <a:solidFill>
                  <a:srgbClr val="FFFFFF"/>
                </a:solidFill>
                <a:latin typeface="Arial"/>
                <a:cs typeface="Arial"/>
              </a:rPr>
              <a:t>a </a:t>
            </a:r>
            <a:r>
              <a:rPr sz="1000" b="1" spc="-5" dirty="0">
                <a:solidFill>
                  <a:srgbClr val="FFFFFF"/>
                </a:solidFill>
                <a:latin typeface="Arial"/>
                <a:cs typeface="Arial"/>
              </a:rPr>
              <a:t>person has liver disease or not. This is </a:t>
            </a:r>
            <a:r>
              <a:rPr sz="1000" b="1" dirty="0">
                <a:solidFill>
                  <a:srgbClr val="FFFFFF"/>
                </a:solidFill>
                <a:latin typeface="Arial"/>
                <a:cs typeface="Arial"/>
              </a:rPr>
              <a:t>a </a:t>
            </a:r>
            <a:r>
              <a:rPr sz="1000" b="1" spc="-5" dirty="0">
                <a:solidFill>
                  <a:srgbClr val="FFFFFF"/>
                </a:solidFill>
                <a:latin typeface="Arial"/>
                <a:cs typeface="Arial"/>
              </a:rPr>
              <a:t>binary  classification problem </a:t>
            </a:r>
            <a:r>
              <a:rPr sz="1000" b="1" dirty="0">
                <a:solidFill>
                  <a:srgbClr val="FFFFFF"/>
                </a:solidFill>
                <a:latin typeface="Arial"/>
                <a:cs typeface="Arial"/>
              </a:rPr>
              <a:t>to </a:t>
            </a:r>
            <a:r>
              <a:rPr sz="1000" b="1" spc="-5" dirty="0">
                <a:solidFill>
                  <a:srgbClr val="FFFFFF"/>
                </a:solidFill>
                <a:latin typeface="Arial"/>
                <a:cs typeface="Arial"/>
              </a:rPr>
              <a:t>be solved using supervised learning. </a:t>
            </a:r>
            <a:r>
              <a:rPr sz="1000" b="1" spc="-10" dirty="0">
                <a:solidFill>
                  <a:srgbClr val="FFFFFF"/>
                </a:solidFill>
                <a:latin typeface="Arial"/>
                <a:cs typeface="Arial"/>
              </a:rPr>
              <a:t>We </a:t>
            </a:r>
            <a:r>
              <a:rPr sz="1000" b="1" spc="-5" dirty="0">
                <a:solidFill>
                  <a:srgbClr val="FFFFFF"/>
                </a:solidFill>
                <a:latin typeface="Arial"/>
                <a:cs typeface="Arial"/>
              </a:rPr>
              <a:t>have </a:t>
            </a:r>
            <a:r>
              <a:rPr sz="1000" b="1" dirty="0">
                <a:solidFill>
                  <a:srgbClr val="FFFFFF"/>
                </a:solidFill>
                <a:latin typeface="Arial"/>
                <a:cs typeface="Arial"/>
              </a:rPr>
              <a:t>a </a:t>
            </a:r>
            <a:r>
              <a:rPr sz="1000" b="1" spc="-5" dirty="0">
                <a:solidFill>
                  <a:srgbClr val="FFFFFF"/>
                </a:solidFill>
                <a:latin typeface="Arial"/>
                <a:cs typeface="Arial"/>
              </a:rPr>
              <a:t>label  which identifies whether </a:t>
            </a:r>
            <a:r>
              <a:rPr sz="1000" b="1" dirty="0">
                <a:solidFill>
                  <a:srgbClr val="FFFFFF"/>
                </a:solidFill>
                <a:latin typeface="Arial"/>
                <a:cs typeface="Arial"/>
              </a:rPr>
              <a:t>the </a:t>
            </a:r>
            <a:r>
              <a:rPr sz="1000" b="1" spc="-5" dirty="0">
                <a:solidFill>
                  <a:srgbClr val="FFFFFF"/>
                </a:solidFill>
                <a:latin typeface="Arial"/>
                <a:cs typeface="Arial"/>
              </a:rPr>
              <a:t>patient is suffering </a:t>
            </a:r>
            <a:r>
              <a:rPr sz="1000" b="1" dirty="0">
                <a:solidFill>
                  <a:srgbClr val="FFFFFF"/>
                </a:solidFill>
                <a:latin typeface="Arial"/>
                <a:cs typeface="Arial"/>
              </a:rPr>
              <a:t>from </a:t>
            </a:r>
            <a:r>
              <a:rPr sz="1000" b="1" spc="-5" dirty="0">
                <a:solidFill>
                  <a:srgbClr val="FFFFFF"/>
                </a:solidFill>
                <a:latin typeface="Arial"/>
                <a:cs typeface="Arial"/>
              </a:rPr>
              <a:t>liver disease or not. In order </a:t>
            </a:r>
            <a:r>
              <a:rPr sz="1000" b="1" dirty="0">
                <a:solidFill>
                  <a:srgbClr val="FFFFFF"/>
                </a:solidFill>
                <a:latin typeface="Arial"/>
                <a:cs typeface="Arial"/>
              </a:rPr>
              <a:t>to  </a:t>
            </a:r>
            <a:r>
              <a:rPr sz="1000" b="1" spc="-5" dirty="0">
                <a:solidFill>
                  <a:srgbClr val="FFFFFF"/>
                </a:solidFill>
                <a:latin typeface="Arial"/>
                <a:cs typeface="Arial"/>
              </a:rPr>
              <a:t>arrive at </a:t>
            </a:r>
            <a:r>
              <a:rPr sz="1000" b="1" dirty="0">
                <a:solidFill>
                  <a:srgbClr val="FFFFFF"/>
                </a:solidFill>
                <a:latin typeface="Arial"/>
                <a:cs typeface="Arial"/>
              </a:rPr>
              <a:t>the </a:t>
            </a:r>
            <a:r>
              <a:rPr sz="1000" b="1" spc="-5" dirty="0">
                <a:solidFill>
                  <a:srgbClr val="FFFFFF"/>
                </a:solidFill>
                <a:latin typeface="Arial"/>
                <a:cs typeface="Arial"/>
              </a:rPr>
              <a:t>solution, our aim should be </a:t>
            </a:r>
            <a:r>
              <a:rPr sz="1000" b="1" dirty="0">
                <a:solidFill>
                  <a:srgbClr val="FFFFFF"/>
                </a:solidFill>
                <a:latin typeface="Arial"/>
                <a:cs typeface="Arial"/>
              </a:rPr>
              <a:t>to train </a:t>
            </a:r>
            <a:r>
              <a:rPr sz="1000" b="1" spc="-5" dirty="0">
                <a:solidFill>
                  <a:srgbClr val="FFFFFF"/>
                </a:solidFill>
                <a:latin typeface="Arial"/>
                <a:cs typeface="Arial"/>
              </a:rPr>
              <a:t>various supervised learning models  on </a:t>
            </a:r>
            <a:r>
              <a:rPr sz="1000" b="1" dirty="0">
                <a:solidFill>
                  <a:srgbClr val="FFFFFF"/>
                </a:solidFill>
                <a:latin typeface="Arial"/>
                <a:cs typeface="Arial"/>
              </a:rPr>
              <a:t>this </a:t>
            </a:r>
            <a:r>
              <a:rPr sz="1000" b="1" spc="-5" dirty="0">
                <a:solidFill>
                  <a:srgbClr val="FFFFFF"/>
                </a:solidFill>
                <a:latin typeface="Arial"/>
                <a:cs typeface="Arial"/>
              </a:rPr>
              <a:t>dataset so </a:t>
            </a:r>
            <a:r>
              <a:rPr sz="1000" b="1" dirty="0">
                <a:solidFill>
                  <a:srgbClr val="FFFFFF"/>
                </a:solidFill>
                <a:latin typeface="Arial"/>
                <a:cs typeface="Arial"/>
              </a:rPr>
              <a:t>that </a:t>
            </a:r>
            <a:r>
              <a:rPr sz="1000" b="1" spc="-5" dirty="0">
                <a:solidFill>
                  <a:srgbClr val="FFFFFF"/>
                </a:solidFill>
                <a:latin typeface="Arial"/>
                <a:cs typeface="Arial"/>
              </a:rPr>
              <a:t>we have </a:t>
            </a:r>
            <a:r>
              <a:rPr sz="1000" b="1" dirty="0">
                <a:solidFill>
                  <a:srgbClr val="FFFFFF"/>
                </a:solidFill>
                <a:latin typeface="Arial"/>
                <a:cs typeface="Arial"/>
              </a:rPr>
              <a:t>a </a:t>
            </a:r>
            <a:r>
              <a:rPr sz="1000" b="1" spc="-5" dirty="0">
                <a:solidFill>
                  <a:srgbClr val="FFFFFF"/>
                </a:solidFill>
                <a:latin typeface="Arial"/>
                <a:cs typeface="Arial"/>
              </a:rPr>
              <a:t>well performing model which is able </a:t>
            </a:r>
            <a:r>
              <a:rPr sz="1000" b="1" dirty="0">
                <a:solidFill>
                  <a:srgbClr val="FFFFFF"/>
                </a:solidFill>
                <a:latin typeface="Arial"/>
                <a:cs typeface="Arial"/>
              </a:rPr>
              <a:t>to </a:t>
            </a:r>
            <a:r>
              <a:rPr sz="1000" b="1" spc="-5" dirty="0">
                <a:solidFill>
                  <a:srgbClr val="FFFFFF"/>
                </a:solidFill>
                <a:latin typeface="Arial"/>
                <a:cs typeface="Arial"/>
              </a:rPr>
              <a:t>classify  any new data point as </a:t>
            </a:r>
            <a:r>
              <a:rPr sz="1000" b="1" dirty="0">
                <a:solidFill>
                  <a:srgbClr val="FFFFFF"/>
                </a:solidFill>
                <a:latin typeface="Arial"/>
                <a:cs typeface="Arial"/>
              </a:rPr>
              <a:t>a </a:t>
            </a:r>
            <a:r>
              <a:rPr sz="1000" b="1" spc="-5" dirty="0">
                <a:solidFill>
                  <a:srgbClr val="FFFFFF"/>
                </a:solidFill>
                <a:latin typeface="Arial"/>
                <a:cs typeface="Arial"/>
              </a:rPr>
              <a:t>positive or negative with </a:t>
            </a:r>
            <a:r>
              <a:rPr sz="1000" b="1" dirty="0">
                <a:solidFill>
                  <a:srgbClr val="FFFFFF"/>
                </a:solidFill>
                <a:latin typeface="Arial"/>
                <a:cs typeface="Arial"/>
              </a:rPr>
              <a:t>a </a:t>
            </a:r>
            <a:r>
              <a:rPr sz="1000" b="1" spc="-5" dirty="0">
                <a:solidFill>
                  <a:srgbClr val="FFFFFF"/>
                </a:solidFill>
                <a:latin typeface="Arial"/>
                <a:cs typeface="Arial"/>
              </a:rPr>
              <a:t>reasonable degree of accuracy  and perform better </a:t>
            </a:r>
            <a:r>
              <a:rPr sz="1000" b="1" dirty="0">
                <a:solidFill>
                  <a:srgbClr val="FFFFFF"/>
                </a:solidFill>
                <a:latin typeface="Arial"/>
                <a:cs typeface="Arial"/>
              </a:rPr>
              <a:t>than the</a:t>
            </a:r>
            <a:r>
              <a:rPr sz="1000" b="1" spc="-20" dirty="0">
                <a:solidFill>
                  <a:srgbClr val="FFFFFF"/>
                </a:solidFill>
                <a:latin typeface="Arial"/>
                <a:cs typeface="Arial"/>
              </a:rPr>
              <a:t> </a:t>
            </a:r>
            <a:r>
              <a:rPr sz="1000" b="1" spc="-5" dirty="0">
                <a:solidFill>
                  <a:srgbClr val="FFFFFF"/>
                </a:solidFill>
                <a:latin typeface="Arial"/>
                <a:cs typeface="Arial"/>
              </a:rPr>
              <a:t>benchmarks.</a:t>
            </a:r>
            <a:endParaRPr sz="1000">
              <a:latin typeface="Arial"/>
              <a:cs typeface="Arial"/>
            </a:endParaRPr>
          </a:p>
        </p:txBody>
      </p:sp>
      <p:grpSp>
        <p:nvGrpSpPr>
          <p:cNvPr id="5" name="object 5"/>
          <p:cNvGrpSpPr/>
          <p:nvPr/>
        </p:nvGrpSpPr>
        <p:grpSpPr>
          <a:xfrm>
            <a:off x="5765088" y="1127422"/>
            <a:ext cx="2913380" cy="3710304"/>
            <a:chOff x="5765088" y="1127422"/>
            <a:chExt cx="2913380" cy="3710304"/>
          </a:xfrm>
        </p:grpSpPr>
        <p:sp>
          <p:nvSpPr>
            <p:cNvPr id="6" name="object 6"/>
            <p:cNvSpPr/>
            <p:nvPr/>
          </p:nvSpPr>
          <p:spPr>
            <a:xfrm>
              <a:off x="5765088" y="1127422"/>
              <a:ext cx="2913019" cy="16441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765088" y="3193343"/>
              <a:ext cx="2913019" cy="1644196"/>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2F2A52-22D5-08E0-08BC-0A1843F73302}"/>
              </a:ext>
            </a:extLst>
          </p:cNvPr>
          <p:cNvSpPr txBox="1"/>
          <p:nvPr/>
        </p:nvSpPr>
        <p:spPr>
          <a:xfrm>
            <a:off x="990600" y="285750"/>
            <a:ext cx="7010400" cy="830997"/>
          </a:xfrm>
          <a:prstGeom prst="rect">
            <a:avLst/>
          </a:prstGeom>
          <a:noFill/>
        </p:spPr>
        <p:txBody>
          <a:bodyPr wrap="square" rtlCol="0">
            <a:spAutoFit/>
          </a:bodyPr>
          <a:lstStyle/>
          <a:p>
            <a:pPr algn="ctr"/>
            <a:r>
              <a:rPr lang="en-US" sz="2400" b="1" u="sng" spc="-5" dirty="0">
                <a:uFill>
                  <a:solidFill>
                    <a:srgbClr val="000000"/>
                  </a:solidFill>
                </a:uFill>
                <a:latin typeface="Arial"/>
                <a:cs typeface="Arial"/>
              </a:rPr>
              <a:t>Existing </a:t>
            </a:r>
            <a:r>
              <a:rPr lang="en-US" sz="2400" b="1" u="sng" spc="-15" dirty="0">
                <a:uFill>
                  <a:solidFill>
                    <a:srgbClr val="000000"/>
                  </a:solidFill>
                </a:uFill>
                <a:latin typeface="Arial"/>
                <a:cs typeface="Arial"/>
              </a:rPr>
              <a:t>Work </a:t>
            </a:r>
            <a:r>
              <a:rPr lang="en-US" sz="2400" b="1" u="sng" dirty="0">
                <a:uFill>
                  <a:solidFill>
                    <a:srgbClr val="000000"/>
                  </a:solidFill>
                </a:uFill>
                <a:latin typeface="Arial"/>
                <a:cs typeface="Arial"/>
              </a:rPr>
              <a:t>( </a:t>
            </a:r>
            <a:r>
              <a:rPr lang="en-US" sz="2400" b="1" u="sng" spc="-5" dirty="0">
                <a:uFill>
                  <a:solidFill>
                    <a:srgbClr val="000000"/>
                  </a:solidFill>
                </a:uFill>
                <a:latin typeface="Arial"/>
                <a:cs typeface="Arial"/>
              </a:rPr>
              <a:t>Other researchers’ contribution on </a:t>
            </a:r>
            <a:r>
              <a:rPr lang="en-US" sz="2400" b="1" u="sng" dirty="0">
                <a:uFill>
                  <a:solidFill>
                    <a:srgbClr val="000000"/>
                  </a:solidFill>
                </a:uFill>
                <a:latin typeface="Arial"/>
                <a:cs typeface="Arial"/>
              </a:rPr>
              <a:t>the</a:t>
            </a:r>
            <a:r>
              <a:rPr lang="en-US" sz="2400" b="1" u="sng" spc="-200" dirty="0">
                <a:uFill>
                  <a:solidFill>
                    <a:srgbClr val="000000"/>
                  </a:solidFill>
                </a:uFill>
                <a:latin typeface="Arial"/>
                <a:cs typeface="Arial"/>
              </a:rPr>
              <a:t> </a:t>
            </a:r>
            <a:r>
              <a:rPr lang="en-US" sz="2400" b="1" u="sng" spc="-5" dirty="0">
                <a:uFill>
                  <a:solidFill>
                    <a:srgbClr val="000000"/>
                  </a:solidFill>
                </a:uFill>
                <a:latin typeface="Arial"/>
                <a:cs typeface="Arial"/>
              </a:rPr>
              <a:t>same </a:t>
            </a:r>
            <a:r>
              <a:rPr lang="en-US" sz="2400" b="1" u="sng" spc="-5" dirty="0">
                <a:latin typeface="Arial"/>
                <a:cs typeface="Arial"/>
              </a:rPr>
              <a:t> </a:t>
            </a:r>
            <a:r>
              <a:rPr lang="en-US" sz="2400" b="1" u="sng" spc="-5" dirty="0">
                <a:uFill>
                  <a:solidFill>
                    <a:srgbClr val="000000"/>
                  </a:solidFill>
                </a:uFill>
                <a:latin typeface="Arial"/>
                <a:cs typeface="Arial"/>
              </a:rPr>
              <a:t>problem)</a:t>
            </a:r>
            <a:endParaRPr lang="en-US" sz="2400" b="1" u="sng" dirty="0">
              <a:latin typeface="Arial"/>
              <a:cs typeface="Arial"/>
            </a:endParaRPr>
          </a:p>
        </p:txBody>
      </p:sp>
      <p:sp>
        <p:nvSpPr>
          <p:cNvPr id="3" name="TextBox 2">
            <a:extLst>
              <a:ext uri="{FF2B5EF4-FFF2-40B4-BE49-F238E27FC236}">
                <a16:creationId xmlns:a16="http://schemas.microsoft.com/office/drawing/2014/main" id="{8361BED1-54D8-7443-5F4A-A4AE38166A54}"/>
              </a:ext>
            </a:extLst>
          </p:cNvPr>
          <p:cNvSpPr txBox="1"/>
          <p:nvPr/>
        </p:nvSpPr>
        <p:spPr>
          <a:xfrm>
            <a:off x="533400" y="1352550"/>
            <a:ext cx="8001000" cy="1107996"/>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Anuj Kumar , </a:t>
            </a:r>
            <a:r>
              <a:rPr lang="en-IN" b="1" dirty="0" err="1">
                <a:latin typeface="Arial" panose="020B0604020202020204" pitchFamily="34" charset="0"/>
                <a:cs typeface="Arial" panose="020B0604020202020204" pitchFamily="34" charset="0"/>
              </a:rPr>
              <a:t>Analp</a:t>
            </a:r>
            <a:r>
              <a:rPr lang="en-IN" b="1" dirty="0">
                <a:latin typeface="Arial" panose="020B0604020202020204" pitchFamily="34" charset="0"/>
                <a:cs typeface="Arial" panose="020B0604020202020204" pitchFamily="34" charset="0"/>
              </a:rPr>
              <a:t> Pathak</a:t>
            </a:r>
          </a:p>
          <a:p>
            <a:r>
              <a:rPr lang="en-US" sz="1600" dirty="0"/>
              <a:t>Student, Department of CSE &amp; SRM Institute Of Science And Technology, NCR Campus , India Assistant Professor , Department of CSE &amp; SRM Institute Of Science And Technology, NCR Campus , India</a:t>
            </a:r>
            <a:endParaRPr lang="en-IN" sz="1600" dirty="0"/>
          </a:p>
        </p:txBody>
      </p:sp>
      <p:sp>
        <p:nvSpPr>
          <p:cNvPr id="4" name="TextBox 3">
            <a:extLst>
              <a:ext uri="{FF2B5EF4-FFF2-40B4-BE49-F238E27FC236}">
                <a16:creationId xmlns:a16="http://schemas.microsoft.com/office/drawing/2014/main" id="{6CEF066E-BAD1-E1F9-40F5-1A1D16104F95}"/>
              </a:ext>
            </a:extLst>
          </p:cNvPr>
          <p:cNvSpPr txBox="1"/>
          <p:nvPr/>
        </p:nvSpPr>
        <p:spPr>
          <a:xfrm>
            <a:off x="531628" y="2540899"/>
            <a:ext cx="7924800" cy="209288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Abstract=&gt; </a:t>
            </a:r>
            <a:r>
              <a:rPr lang="en-US" sz="1600" dirty="0"/>
              <a:t>Machine Learning Approach for Identifying Disease Prediction Using Machine Learning is based on prediction modelling that predicts disease of the patients according to the symptoms provided by the users as an </a:t>
            </a:r>
            <a:r>
              <a:rPr lang="en-US" sz="1600" dirty="0" err="1"/>
              <a:t>i</a:t>
            </a:r>
            <a:r>
              <a:rPr lang="en-US" sz="1600" dirty="0"/>
              <a:t>/p to the system. This paper gives an idea of predicting multiple diseases using Machine Learning algorithms. Here we will use the concept of supervised Machine Learning in which implementation will be done by applying Decision Tree, Random Forest, Naïve Bayes and KNN algorithms which will help in early prediction of diseases accurately and better patients care. The results ensured that the system would be functional and user oriented for patients for timely diagnoses of diseases in a patient. </a:t>
            </a:r>
            <a:endParaRPr lang="en-IN" sz="1600" dirty="0"/>
          </a:p>
        </p:txBody>
      </p:sp>
    </p:spTree>
    <p:extLst>
      <p:ext uri="{BB962C8B-B14F-4D97-AF65-F5344CB8AC3E}">
        <p14:creationId xmlns:p14="http://schemas.microsoft.com/office/powerpoint/2010/main" val="342471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0399" y="514350"/>
            <a:ext cx="6997201" cy="843821"/>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a:cs typeface="Arial"/>
              </a:rPr>
              <a:t>Jingwen </a:t>
            </a:r>
            <a:r>
              <a:rPr b="1" spc="-10" dirty="0">
                <a:latin typeface="Arial"/>
                <a:cs typeface="Arial"/>
              </a:rPr>
              <a:t>Sun,Weixing </a:t>
            </a:r>
            <a:r>
              <a:rPr b="1" spc="-5" dirty="0">
                <a:latin typeface="Arial"/>
                <a:cs typeface="Arial"/>
              </a:rPr>
              <a:t>Du,Niancai Shi</a:t>
            </a:r>
            <a:endParaRPr dirty="0">
              <a:latin typeface="Arial"/>
              <a:cs typeface="Arial"/>
            </a:endParaRPr>
          </a:p>
          <a:p>
            <a:pPr marL="12700">
              <a:lnSpc>
                <a:spcPct val="100000"/>
              </a:lnSpc>
            </a:pPr>
            <a:r>
              <a:rPr spc="-5" dirty="0">
                <a:latin typeface="Arial"/>
                <a:cs typeface="Arial"/>
              </a:rPr>
              <a:t>Information Engineering College, Panzhihua University of </a:t>
            </a:r>
            <a:r>
              <a:rPr spc="-30" dirty="0">
                <a:latin typeface="Arial"/>
                <a:cs typeface="Arial"/>
              </a:rPr>
              <a:t>Technology, </a:t>
            </a:r>
            <a:r>
              <a:rPr spc="-5" dirty="0">
                <a:latin typeface="Arial"/>
                <a:cs typeface="Arial"/>
              </a:rPr>
              <a:t>Sichuan,</a:t>
            </a:r>
            <a:r>
              <a:rPr spc="-45" dirty="0">
                <a:latin typeface="Arial"/>
                <a:cs typeface="Arial"/>
              </a:rPr>
              <a:t> </a:t>
            </a:r>
            <a:r>
              <a:rPr spc="-5" dirty="0">
                <a:latin typeface="Arial"/>
                <a:cs typeface="Arial"/>
              </a:rPr>
              <a:t>China</a:t>
            </a:r>
            <a:endParaRPr dirty="0">
              <a:latin typeface="Arial"/>
              <a:cs typeface="Arial"/>
            </a:endParaRPr>
          </a:p>
        </p:txBody>
      </p:sp>
      <p:sp>
        <p:nvSpPr>
          <p:cNvPr id="3" name="object 3"/>
          <p:cNvSpPr txBox="1"/>
          <p:nvPr/>
        </p:nvSpPr>
        <p:spPr>
          <a:xfrm>
            <a:off x="470399" y="1657350"/>
            <a:ext cx="3890010" cy="365760"/>
          </a:xfrm>
          <a:prstGeom prst="rect">
            <a:avLst/>
          </a:prstGeom>
          <a:solidFill>
            <a:srgbClr val="FFFFFF"/>
          </a:solidFill>
        </p:spPr>
        <p:txBody>
          <a:bodyPr vert="horz" wrap="square" lIns="0" tIns="0" rIns="0" bIns="0" rtlCol="0">
            <a:spAutoFit/>
          </a:bodyPr>
          <a:lstStyle/>
          <a:p>
            <a:pPr>
              <a:lnSpc>
                <a:spcPts val="2785"/>
              </a:lnSpc>
            </a:pPr>
            <a:r>
              <a:rPr sz="2400" b="1" dirty="0">
                <a:latin typeface="Arial"/>
                <a:cs typeface="Arial"/>
              </a:rPr>
              <a:t>A </a:t>
            </a:r>
            <a:r>
              <a:rPr sz="2400" b="1" spc="-5" dirty="0">
                <a:latin typeface="Arial"/>
                <a:cs typeface="Arial"/>
              </a:rPr>
              <a:t>Survey of kNN</a:t>
            </a:r>
            <a:r>
              <a:rPr sz="2400" b="1" spc="-285" dirty="0">
                <a:latin typeface="Arial"/>
                <a:cs typeface="Arial"/>
              </a:rPr>
              <a:t> </a:t>
            </a:r>
            <a:r>
              <a:rPr sz="2400" b="1" spc="-5" dirty="0">
                <a:latin typeface="Arial"/>
                <a:cs typeface="Arial"/>
              </a:rPr>
              <a:t>Algorithm</a:t>
            </a:r>
            <a:endParaRPr sz="2400" dirty="0">
              <a:latin typeface="Arial"/>
              <a:cs typeface="Arial"/>
            </a:endParaRPr>
          </a:p>
        </p:txBody>
      </p:sp>
      <p:sp>
        <p:nvSpPr>
          <p:cNvPr id="4" name="object 4"/>
          <p:cNvSpPr txBox="1"/>
          <p:nvPr/>
        </p:nvSpPr>
        <p:spPr>
          <a:xfrm>
            <a:off x="472171" y="2343150"/>
            <a:ext cx="8440420" cy="2439129"/>
          </a:xfrm>
          <a:prstGeom prst="rect">
            <a:avLst/>
          </a:prstGeom>
        </p:spPr>
        <p:txBody>
          <a:bodyPr vert="horz" wrap="square" lIns="0" tIns="12700" rIns="0" bIns="0" rtlCol="0">
            <a:spAutoFit/>
          </a:bodyPr>
          <a:lstStyle/>
          <a:p>
            <a:pPr marL="12700">
              <a:lnSpc>
                <a:spcPct val="100000"/>
              </a:lnSpc>
              <a:spcBef>
                <a:spcPts val="100"/>
              </a:spcBef>
            </a:pPr>
            <a:r>
              <a:rPr b="1" spc="-5" dirty="0">
                <a:uFill>
                  <a:solidFill>
                    <a:srgbClr val="000000"/>
                  </a:solidFill>
                </a:uFill>
                <a:latin typeface="Arial"/>
                <a:cs typeface="Arial"/>
              </a:rPr>
              <a:t>A</a:t>
            </a:r>
            <a:r>
              <a:rPr lang="en-US" b="1" spc="-5" dirty="0">
                <a:uFill>
                  <a:solidFill>
                    <a:srgbClr val="000000"/>
                  </a:solidFill>
                </a:uFill>
                <a:latin typeface="Arial"/>
                <a:cs typeface="Arial"/>
              </a:rPr>
              <a:t>bstract</a:t>
            </a:r>
            <a:endParaRPr b="1" dirty="0">
              <a:latin typeface="Arial"/>
              <a:cs typeface="Arial"/>
            </a:endParaRPr>
          </a:p>
          <a:p>
            <a:pPr marL="12700" marR="5080" algn="just">
              <a:lnSpc>
                <a:spcPct val="100000"/>
              </a:lnSpc>
              <a:spcBef>
                <a:spcPts val="1360"/>
              </a:spcBef>
            </a:pPr>
            <a:r>
              <a:rPr sz="1600" spc="-5" dirty="0">
                <a:latin typeface="Arial"/>
                <a:cs typeface="Arial"/>
              </a:rPr>
              <a:t>The </a:t>
            </a:r>
            <a:r>
              <a:rPr sz="1600" dirty="0">
                <a:latin typeface="Arial"/>
                <a:cs typeface="Arial"/>
              </a:rPr>
              <a:t>kNN </a:t>
            </a:r>
            <a:r>
              <a:rPr sz="1600" spc="-5" dirty="0">
                <a:latin typeface="Arial"/>
                <a:cs typeface="Arial"/>
              </a:rPr>
              <a:t>algorithm is </a:t>
            </a:r>
            <a:r>
              <a:rPr sz="1600" dirty="0">
                <a:latin typeface="Arial"/>
                <a:cs typeface="Arial"/>
              </a:rPr>
              <a:t>a </a:t>
            </a:r>
            <a:r>
              <a:rPr sz="1600" spc="-5" dirty="0">
                <a:latin typeface="Arial"/>
                <a:cs typeface="Arial"/>
              </a:rPr>
              <a:t>well-known pattern </a:t>
            </a:r>
            <a:r>
              <a:rPr sz="1600" dirty="0">
                <a:latin typeface="Arial"/>
                <a:cs typeface="Arial"/>
              </a:rPr>
              <a:t>recognition method, </a:t>
            </a:r>
            <a:r>
              <a:rPr sz="1600" spc="-5" dirty="0">
                <a:latin typeface="Arial"/>
                <a:cs typeface="Arial"/>
              </a:rPr>
              <a:t>which is one of the best text </a:t>
            </a:r>
            <a:r>
              <a:rPr sz="1600" dirty="0">
                <a:latin typeface="Arial"/>
                <a:cs typeface="Arial"/>
              </a:rPr>
              <a:t>classification  </a:t>
            </a:r>
            <a:r>
              <a:rPr sz="1600" spc="-5" dirty="0">
                <a:latin typeface="Arial"/>
                <a:cs typeface="Arial"/>
              </a:rPr>
              <a:t>algorithms. It is one of the </a:t>
            </a:r>
            <a:r>
              <a:rPr sz="1600" dirty="0">
                <a:latin typeface="Arial"/>
                <a:cs typeface="Arial"/>
              </a:rPr>
              <a:t>simplest machine </a:t>
            </a:r>
            <a:r>
              <a:rPr sz="1600" spc="-5" dirty="0">
                <a:latin typeface="Arial"/>
                <a:cs typeface="Arial"/>
              </a:rPr>
              <a:t>learning algorithms in </a:t>
            </a:r>
            <a:r>
              <a:rPr sz="1600" dirty="0">
                <a:latin typeface="Arial"/>
                <a:cs typeface="Arial"/>
              </a:rPr>
              <a:t>machine </a:t>
            </a:r>
            <a:r>
              <a:rPr sz="1600" spc="-5" dirty="0">
                <a:latin typeface="Arial"/>
                <a:cs typeface="Arial"/>
              </a:rPr>
              <a:t>learning </a:t>
            </a:r>
            <a:r>
              <a:rPr sz="1600" dirty="0">
                <a:latin typeface="Arial"/>
                <a:cs typeface="Arial"/>
              </a:rPr>
              <a:t>classification </a:t>
            </a:r>
            <a:r>
              <a:rPr sz="1600" spc="-5" dirty="0">
                <a:latin typeface="Arial"/>
                <a:cs typeface="Arial"/>
              </a:rPr>
              <a:t>algorithm. In this  </a:t>
            </a:r>
            <a:r>
              <a:rPr sz="1600" spc="-20" dirty="0">
                <a:latin typeface="Arial"/>
                <a:cs typeface="Arial"/>
              </a:rPr>
              <a:t>paper, </a:t>
            </a:r>
            <a:r>
              <a:rPr sz="1600" spc="-5" dirty="0">
                <a:latin typeface="Arial"/>
                <a:cs typeface="Arial"/>
              </a:rPr>
              <a:t>we </a:t>
            </a:r>
            <a:r>
              <a:rPr sz="1600" dirty="0">
                <a:latin typeface="Arial"/>
                <a:cs typeface="Arial"/>
              </a:rPr>
              <a:t>summarize </a:t>
            </a:r>
            <a:r>
              <a:rPr sz="1600" spc="-5" dirty="0">
                <a:latin typeface="Arial"/>
                <a:cs typeface="Arial"/>
              </a:rPr>
              <a:t>the </a:t>
            </a:r>
            <a:r>
              <a:rPr sz="1600" dirty="0">
                <a:latin typeface="Arial"/>
                <a:cs typeface="Arial"/>
              </a:rPr>
              <a:t>kNN </a:t>
            </a:r>
            <a:r>
              <a:rPr sz="1600" spc="-5" dirty="0">
                <a:latin typeface="Arial"/>
                <a:cs typeface="Arial"/>
              </a:rPr>
              <a:t>algorithm and </a:t>
            </a:r>
            <a:r>
              <a:rPr sz="1600" dirty="0">
                <a:latin typeface="Arial"/>
                <a:cs typeface="Arial"/>
              </a:rPr>
              <a:t>related </a:t>
            </a:r>
            <a:r>
              <a:rPr sz="1600" spc="-5" dirty="0">
                <a:latin typeface="Arial"/>
                <a:cs typeface="Arial"/>
              </a:rPr>
              <a:t>literature, introduce the idea, principle, implementation </a:t>
            </a:r>
            <a:r>
              <a:rPr sz="1600" dirty="0">
                <a:latin typeface="Arial"/>
                <a:cs typeface="Arial"/>
              </a:rPr>
              <a:t>steps  </a:t>
            </a:r>
            <a:r>
              <a:rPr sz="1600" spc="-5" dirty="0">
                <a:latin typeface="Arial"/>
                <a:cs typeface="Arial"/>
              </a:rPr>
              <a:t>and implementation </a:t>
            </a:r>
            <a:r>
              <a:rPr sz="1600" dirty="0">
                <a:latin typeface="Arial"/>
                <a:cs typeface="Arial"/>
              </a:rPr>
              <a:t>code </a:t>
            </a:r>
            <a:r>
              <a:rPr sz="1600" spc="-5" dirty="0">
                <a:latin typeface="Arial"/>
                <a:cs typeface="Arial"/>
              </a:rPr>
              <a:t>of </a:t>
            </a:r>
            <a:r>
              <a:rPr sz="1600" dirty="0">
                <a:latin typeface="Arial"/>
                <a:cs typeface="Arial"/>
              </a:rPr>
              <a:t>kNN </a:t>
            </a:r>
            <a:r>
              <a:rPr sz="1600" spc="-5" dirty="0">
                <a:latin typeface="Arial"/>
                <a:cs typeface="Arial"/>
              </a:rPr>
              <a:t>algorithm in detail, and analyze the advantages and disadvantages of the  algorithm and its </a:t>
            </a:r>
            <a:r>
              <a:rPr sz="1600" dirty="0">
                <a:latin typeface="Arial"/>
                <a:cs typeface="Arial"/>
              </a:rPr>
              <a:t>various </a:t>
            </a:r>
            <a:r>
              <a:rPr sz="1600" spc="-5" dirty="0">
                <a:latin typeface="Arial"/>
                <a:cs typeface="Arial"/>
              </a:rPr>
              <a:t>improvement </a:t>
            </a:r>
            <a:r>
              <a:rPr sz="1600" dirty="0">
                <a:latin typeface="Arial"/>
                <a:cs typeface="Arial"/>
              </a:rPr>
              <a:t>schemes. </a:t>
            </a:r>
            <a:r>
              <a:rPr sz="1600" spc="-5" dirty="0">
                <a:latin typeface="Arial"/>
                <a:cs typeface="Arial"/>
              </a:rPr>
              <a:t>This paper also introduces the development of </a:t>
            </a:r>
            <a:r>
              <a:rPr sz="1600" dirty="0">
                <a:latin typeface="Arial"/>
                <a:cs typeface="Arial"/>
              </a:rPr>
              <a:t>kNN </a:t>
            </a:r>
            <a:r>
              <a:rPr sz="1600" spc="-5" dirty="0">
                <a:latin typeface="Arial"/>
                <a:cs typeface="Arial"/>
              </a:rPr>
              <a:t>algorithm, the  important published papers. At the end of this </a:t>
            </a:r>
            <a:r>
              <a:rPr sz="1600" spc="-20" dirty="0">
                <a:latin typeface="Arial"/>
                <a:cs typeface="Arial"/>
              </a:rPr>
              <a:t>paper, </a:t>
            </a:r>
            <a:r>
              <a:rPr sz="1600" spc="-5" dirty="0">
                <a:latin typeface="Arial"/>
                <a:cs typeface="Arial"/>
              </a:rPr>
              <a:t>the application of </a:t>
            </a:r>
            <a:r>
              <a:rPr sz="1600" dirty="0">
                <a:latin typeface="Arial"/>
                <a:cs typeface="Arial"/>
              </a:rPr>
              <a:t>kNN </a:t>
            </a:r>
            <a:r>
              <a:rPr sz="1600" spc="-5" dirty="0">
                <a:latin typeface="Arial"/>
                <a:cs typeface="Arial"/>
              </a:rPr>
              <a:t>algorithm is introduced, and its  implementation in text </a:t>
            </a:r>
            <a:r>
              <a:rPr sz="1600" dirty="0">
                <a:latin typeface="Arial"/>
                <a:cs typeface="Arial"/>
              </a:rPr>
              <a:t>classification </a:t>
            </a:r>
            <a:r>
              <a:rPr sz="1600" spc="-5" dirty="0">
                <a:latin typeface="Arial"/>
                <a:cs typeface="Arial"/>
              </a:rPr>
              <a:t>is</a:t>
            </a:r>
            <a:r>
              <a:rPr sz="1600" spc="-15" dirty="0">
                <a:latin typeface="Arial"/>
                <a:cs typeface="Arial"/>
              </a:rPr>
              <a:t> </a:t>
            </a:r>
            <a:r>
              <a:rPr sz="1600" spc="-5" dirty="0">
                <a:latin typeface="Arial"/>
                <a:cs typeface="Arial"/>
              </a:rPr>
              <a:t>emphasized.</a:t>
            </a:r>
            <a:endParaRPr sz="16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9A2EA-EAE1-B012-5871-62F56EA3CF73}"/>
              </a:ext>
            </a:extLst>
          </p:cNvPr>
          <p:cNvSpPr txBox="1"/>
          <p:nvPr/>
        </p:nvSpPr>
        <p:spPr>
          <a:xfrm>
            <a:off x="419100" y="157520"/>
            <a:ext cx="8305800" cy="4985980"/>
          </a:xfrm>
          <a:prstGeom prst="rect">
            <a:avLst/>
          </a:prstGeom>
          <a:noFill/>
        </p:spPr>
        <p:txBody>
          <a:bodyPr wrap="square" rtlCol="0">
            <a:spAutoFit/>
          </a:bodyPr>
          <a:lstStyle/>
          <a:p>
            <a:r>
              <a:rPr lang="en-US" sz="2000" b="1" dirty="0" err="1">
                <a:latin typeface="Arial" panose="020B0604020202020204" pitchFamily="34" charset="0"/>
                <a:cs typeface="Arial" panose="020B0604020202020204" pitchFamily="34" charset="0"/>
              </a:rPr>
              <a:t>Jingyu</a:t>
            </a:r>
            <a:r>
              <a:rPr lang="en-US" sz="2000" b="1" dirty="0">
                <a:latin typeface="Arial" panose="020B0604020202020204" pitchFamily="34" charset="0"/>
                <a:cs typeface="Arial" panose="020B0604020202020204" pitchFamily="34" charset="0"/>
              </a:rPr>
              <a:t> Xue1st, </a:t>
            </a:r>
            <a:r>
              <a:rPr lang="en-US" sz="2000" b="1" dirty="0" err="1">
                <a:latin typeface="Arial" panose="020B0604020202020204" pitchFamily="34" charset="0"/>
                <a:cs typeface="Arial" panose="020B0604020202020204" pitchFamily="34" charset="0"/>
              </a:rPr>
              <a:t>Fanchao</a:t>
            </a:r>
            <a:r>
              <a:rPr lang="en-US" sz="2000" b="1" dirty="0">
                <a:latin typeface="Arial" panose="020B0604020202020204" pitchFamily="34" charset="0"/>
                <a:cs typeface="Arial" panose="020B0604020202020204" pitchFamily="34" charset="0"/>
              </a:rPr>
              <a:t> Min2rd, </a:t>
            </a:r>
            <a:r>
              <a:rPr lang="en-US" sz="2000" b="1" dirty="0" err="1">
                <a:latin typeface="Arial" panose="020B0604020202020204" pitchFamily="34" charset="0"/>
                <a:cs typeface="Arial" panose="020B0604020202020204" pitchFamily="34" charset="0"/>
              </a:rPr>
              <a:t>Fengying</a:t>
            </a:r>
            <a:r>
              <a:rPr lang="en-US" sz="2000" b="1" dirty="0">
                <a:latin typeface="Arial" panose="020B0604020202020204" pitchFamily="34" charset="0"/>
                <a:cs typeface="Arial" panose="020B0604020202020204" pitchFamily="34" charset="0"/>
              </a:rPr>
              <a:t> Ma3nd, </a:t>
            </a:r>
          </a:p>
          <a:p>
            <a:r>
              <a:rPr lang="en-US" sz="2000" b="1" dirty="0" err="1">
                <a:latin typeface="Arial" panose="020B0604020202020204" pitchFamily="34" charset="0"/>
                <a:cs typeface="Arial" panose="020B0604020202020204" pitchFamily="34" charset="0"/>
              </a:rPr>
              <a:t>Qilu</a:t>
            </a:r>
            <a:r>
              <a:rPr lang="en-US" sz="2000" b="1" dirty="0">
                <a:latin typeface="Arial" panose="020B0604020202020204" pitchFamily="34" charset="0"/>
                <a:cs typeface="Arial" panose="020B0604020202020204" pitchFamily="34" charset="0"/>
              </a:rPr>
              <a:t> University of Technology, Jinan, Shandong, China</a:t>
            </a:r>
          </a:p>
          <a:p>
            <a:r>
              <a:rPr lang="en-US" sz="1200" b="1"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e-mail: daoxiang.mo@163.com, e-mail: Min_FC@163.com,  </a:t>
            </a:r>
          </a:p>
          <a:p>
            <a:r>
              <a:rPr lang="en-US" sz="1600" dirty="0">
                <a:latin typeface="Arial" panose="020B0604020202020204" pitchFamily="34" charset="0"/>
                <a:cs typeface="Arial" panose="020B0604020202020204" pitchFamily="34" charset="0"/>
              </a:rPr>
              <a:t>Corresponding author: mafengy@163.com </a:t>
            </a:r>
          </a:p>
          <a:p>
            <a:endParaRPr lang="en-US" sz="1600"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Abstract</a:t>
            </a:r>
            <a:r>
              <a:rPr lang="en-US" sz="1600" dirty="0">
                <a:latin typeface="Arial" panose="020B0604020202020204" pitchFamily="34" charset="0"/>
                <a:cs typeface="Arial" panose="020B0604020202020204" pitchFamily="34" charset="0"/>
              </a:rPr>
              <a:t> =&gt; Diabetes mellitus (DM) is a metabolic disease characterized by high blood sugar. The main clinical types are type 1 diabetes and type 2 diabetes. Now, the proportion of young people suffering from type 1 diabetes has increased significantly. Type 1 diabetes is chronic when it occurs in childhood and adolescence, and has a long incubation period. The early symptoms of the onset are not obvious, which may lead to failure to detect in time and delay treatment. Long-term high blood sugar can cause chronic damage and dysfunction of various tissues, especially eyes, kidneys, heart, blood vessels and nerves. Therefore, the early prediction of diabetes is particularly important. In this paper, we use supervised machine-learning algorithms like Support Vector Machine (SVM), Naive Bayes classifier and </a:t>
            </a:r>
            <a:r>
              <a:rPr lang="en-US" sz="1600" dirty="0" err="1">
                <a:latin typeface="Arial" panose="020B0604020202020204" pitchFamily="34" charset="0"/>
                <a:cs typeface="Arial" panose="020B0604020202020204" pitchFamily="34" charset="0"/>
              </a:rPr>
              <a:t>LightGBM</a:t>
            </a:r>
            <a:r>
              <a:rPr lang="en-US" sz="1600" dirty="0">
                <a:latin typeface="Arial" panose="020B0604020202020204" pitchFamily="34" charset="0"/>
                <a:cs typeface="Arial" panose="020B0604020202020204" pitchFamily="34" charset="0"/>
              </a:rPr>
              <a:t> to train on the actual data of 520 diabetic patients and potential diabetic patients aged 16 to 90. Through comparative analysis of classification and recognition accuracy, the performance of support vector machine is the best.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310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85F4"/>
          </a:solidFill>
        </p:spPr>
        <p:txBody>
          <a:bodyPr wrap="square" lIns="0" tIns="0" rIns="0" bIns="0" rtlCol="0"/>
          <a:lstStyle/>
          <a:p>
            <a:endParaRPr/>
          </a:p>
        </p:txBody>
      </p:sp>
      <p:sp>
        <p:nvSpPr>
          <p:cNvPr id="3" name="object 3"/>
          <p:cNvSpPr txBox="1"/>
          <p:nvPr/>
        </p:nvSpPr>
        <p:spPr>
          <a:xfrm>
            <a:off x="178324" y="796511"/>
            <a:ext cx="4287520" cy="13055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Mechanism </a:t>
            </a:r>
            <a:r>
              <a:rPr sz="1400" b="1" spc="-5" dirty="0">
                <a:latin typeface="Arial"/>
                <a:cs typeface="Arial"/>
              </a:rPr>
              <a:t>of our</a:t>
            </a:r>
            <a:r>
              <a:rPr sz="1400" b="1" spc="-20" dirty="0">
                <a:latin typeface="Arial"/>
                <a:cs typeface="Arial"/>
              </a:rPr>
              <a:t> </a:t>
            </a:r>
            <a:r>
              <a:rPr sz="1400" b="1" spc="-5" dirty="0">
                <a:latin typeface="Arial"/>
                <a:cs typeface="Arial"/>
              </a:rPr>
              <a:t>Project:-</a:t>
            </a:r>
            <a:endParaRPr sz="1400">
              <a:latin typeface="Arial"/>
              <a:cs typeface="Arial"/>
            </a:endParaRPr>
          </a:p>
          <a:p>
            <a:pPr>
              <a:lnSpc>
                <a:spcPct val="100000"/>
              </a:lnSpc>
              <a:spcBef>
                <a:spcPts val="10"/>
              </a:spcBef>
            </a:pPr>
            <a:endParaRPr sz="1450">
              <a:latin typeface="Arial"/>
              <a:cs typeface="Arial"/>
            </a:endParaRPr>
          </a:p>
          <a:p>
            <a:pPr marL="12700">
              <a:lnSpc>
                <a:spcPct val="100000"/>
              </a:lnSpc>
            </a:pPr>
            <a:r>
              <a:rPr sz="1400" spc="-5" dirty="0">
                <a:latin typeface="Arial"/>
                <a:cs typeface="Arial"/>
              </a:rPr>
              <a:t>Our Project include </a:t>
            </a:r>
            <a:r>
              <a:rPr sz="1400" dirty="0">
                <a:latin typeface="Arial"/>
                <a:cs typeface="Arial"/>
              </a:rPr>
              <a:t>3</a:t>
            </a:r>
            <a:r>
              <a:rPr sz="1400" spc="-15" dirty="0">
                <a:latin typeface="Arial"/>
                <a:cs typeface="Arial"/>
              </a:rPr>
              <a:t> </a:t>
            </a:r>
            <a:r>
              <a:rPr sz="1400" spc="-5" dirty="0">
                <a:latin typeface="Arial"/>
                <a:cs typeface="Arial"/>
              </a:rPr>
              <a:t>Libraries:-</a:t>
            </a:r>
            <a:endParaRPr sz="1400">
              <a:latin typeface="Arial"/>
              <a:cs typeface="Arial"/>
            </a:endParaRPr>
          </a:p>
          <a:p>
            <a:pPr marL="12700">
              <a:lnSpc>
                <a:spcPct val="100000"/>
              </a:lnSpc>
              <a:tabLst>
                <a:tab pos="926465" algn="l"/>
                <a:tab pos="2298065" algn="l"/>
              </a:tabLst>
            </a:pPr>
            <a:r>
              <a:rPr sz="1400" spc="-5" dirty="0">
                <a:latin typeface="Arial"/>
                <a:cs typeface="Arial"/>
              </a:rPr>
              <a:t>i)pickle	ii)streamlit	iii)streamlit_option_menu</a:t>
            </a:r>
            <a:endParaRPr sz="1400">
              <a:latin typeface="Arial"/>
              <a:cs typeface="Arial"/>
            </a:endParaRPr>
          </a:p>
          <a:p>
            <a:pPr>
              <a:lnSpc>
                <a:spcPct val="100000"/>
              </a:lnSpc>
              <a:spcBef>
                <a:spcPts val="15"/>
              </a:spcBef>
            </a:pPr>
            <a:endParaRPr sz="1450">
              <a:latin typeface="Arial"/>
              <a:cs typeface="Arial"/>
            </a:endParaRPr>
          </a:p>
          <a:p>
            <a:pPr marL="12700">
              <a:lnSpc>
                <a:spcPct val="100000"/>
              </a:lnSpc>
            </a:pPr>
            <a:r>
              <a:rPr sz="1400" spc="-5" dirty="0">
                <a:latin typeface="Arial"/>
                <a:cs typeface="Arial"/>
              </a:rPr>
              <a:t>Flow </a:t>
            </a:r>
            <a:r>
              <a:rPr sz="1400" dirty="0">
                <a:latin typeface="Arial"/>
                <a:cs typeface="Arial"/>
              </a:rPr>
              <a:t>chart </a:t>
            </a:r>
            <a:r>
              <a:rPr sz="1400" spc="-5" dirty="0">
                <a:latin typeface="Arial"/>
                <a:cs typeface="Arial"/>
              </a:rPr>
              <a:t>of our</a:t>
            </a:r>
            <a:r>
              <a:rPr sz="1400" spc="-20" dirty="0">
                <a:latin typeface="Arial"/>
                <a:cs typeface="Arial"/>
              </a:rPr>
              <a:t> </a:t>
            </a:r>
            <a:r>
              <a:rPr sz="1400" spc="-5" dirty="0">
                <a:latin typeface="Arial"/>
                <a:cs typeface="Arial"/>
              </a:rPr>
              <a:t>project</a:t>
            </a:r>
            <a:endParaRPr sz="1400">
              <a:latin typeface="Arial"/>
              <a:cs typeface="Arial"/>
            </a:endParaRPr>
          </a:p>
        </p:txBody>
      </p:sp>
      <p:sp>
        <p:nvSpPr>
          <p:cNvPr id="4" name="object 4"/>
          <p:cNvSpPr txBox="1">
            <a:spLocks noGrp="1"/>
          </p:cNvSpPr>
          <p:nvPr>
            <p:ph type="title"/>
          </p:nvPr>
        </p:nvSpPr>
        <p:spPr>
          <a:xfrm>
            <a:off x="2582460" y="244302"/>
            <a:ext cx="3258852" cy="382156"/>
          </a:xfrm>
          <a:prstGeom prst="rect">
            <a:avLst/>
          </a:prstGeom>
        </p:spPr>
        <p:txBody>
          <a:bodyPr vert="horz" wrap="square" lIns="0" tIns="12700" rIns="0" bIns="0" rtlCol="0">
            <a:spAutoFit/>
          </a:bodyPr>
          <a:lstStyle/>
          <a:p>
            <a:pPr marL="12700">
              <a:lnSpc>
                <a:spcPct val="100000"/>
              </a:lnSpc>
              <a:spcBef>
                <a:spcPts val="100"/>
              </a:spcBef>
            </a:pPr>
            <a:r>
              <a:rPr u="sng" spc="-5" dirty="0">
                <a:uFill>
                  <a:solidFill>
                    <a:srgbClr val="000000"/>
                  </a:solidFill>
                </a:uFill>
                <a:latin typeface="Arial Black" panose="020B0A04020102020204" pitchFamily="34" charset="0"/>
              </a:rPr>
              <a:t>Scope Of </a:t>
            </a:r>
            <a:r>
              <a:rPr u="sng" dirty="0">
                <a:uFill>
                  <a:solidFill>
                    <a:srgbClr val="000000"/>
                  </a:solidFill>
                </a:uFill>
                <a:latin typeface="Arial Black" panose="020B0A04020102020204" pitchFamily="34" charset="0"/>
              </a:rPr>
              <a:t>the</a:t>
            </a:r>
            <a:r>
              <a:rPr u="sng" spc="-80" dirty="0">
                <a:uFill>
                  <a:solidFill>
                    <a:srgbClr val="000000"/>
                  </a:solidFill>
                </a:uFill>
                <a:latin typeface="Arial Black" panose="020B0A04020102020204" pitchFamily="34" charset="0"/>
              </a:rPr>
              <a:t> </a:t>
            </a:r>
            <a:r>
              <a:rPr u="sng" spc="-15" dirty="0">
                <a:uFill>
                  <a:solidFill>
                    <a:srgbClr val="000000"/>
                  </a:solidFill>
                </a:uFill>
                <a:latin typeface="Arial Black" panose="020B0A04020102020204" pitchFamily="34" charset="0"/>
              </a:rPr>
              <a:t>Work</a:t>
            </a:r>
            <a:endParaRPr u="sng" dirty="0">
              <a:latin typeface="Arial Black" panose="020B0A04020102020204" pitchFamily="34" charset="0"/>
            </a:endParaRPr>
          </a:p>
        </p:txBody>
      </p:sp>
      <p:grpSp>
        <p:nvGrpSpPr>
          <p:cNvPr id="5" name="object 5"/>
          <p:cNvGrpSpPr/>
          <p:nvPr/>
        </p:nvGrpSpPr>
        <p:grpSpPr>
          <a:xfrm>
            <a:off x="355761" y="2487532"/>
            <a:ext cx="1295400" cy="456565"/>
            <a:chOff x="355761" y="2487532"/>
            <a:chExt cx="1295400" cy="456565"/>
          </a:xfrm>
        </p:grpSpPr>
        <p:sp>
          <p:nvSpPr>
            <p:cNvPr id="6" name="object 6"/>
            <p:cNvSpPr/>
            <p:nvPr/>
          </p:nvSpPr>
          <p:spPr>
            <a:xfrm>
              <a:off x="360524" y="2492295"/>
              <a:ext cx="1285875" cy="447040"/>
            </a:xfrm>
            <a:custGeom>
              <a:avLst/>
              <a:gdLst/>
              <a:ahLst/>
              <a:cxnLst/>
              <a:rect l="l" t="t" r="r" b="b"/>
              <a:pathLst>
                <a:path w="1285875" h="447039">
                  <a:moveTo>
                    <a:pt x="1078615" y="446424"/>
                  </a:moveTo>
                  <a:lnTo>
                    <a:pt x="206797" y="446424"/>
                  </a:lnTo>
                  <a:lnTo>
                    <a:pt x="159380" y="440528"/>
                  </a:lnTo>
                  <a:lnTo>
                    <a:pt x="115853" y="423733"/>
                  </a:lnTo>
                  <a:lnTo>
                    <a:pt x="77456" y="397381"/>
                  </a:lnTo>
                  <a:lnTo>
                    <a:pt x="45431" y="362811"/>
                  </a:lnTo>
                  <a:lnTo>
                    <a:pt x="21019" y="321364"/>
                  </a:lnTo>
                  <a:lnTo>
                    <a:pt x="5461" y="274380"/>
                  </a:lnTo>
                  <a:lnTo>
                    <a:pt x="0" y="223199"/>
                  </a:lnTo>
                  <a:lnTo>
                    <a:pt x="5461" y="172020"/>
                  </a:lnTo>
                  <a:lnTo>
                    <a:pt x="21019" y="125039"/>
                  </a:lnTo>
                  <a:lnTo>
                    <a:pt x="45431" y="83597"/>
                  </a:lnTo>
                  <a:lnTo>
                    <a:pt x="77456" y="49032"/>
                  </a:lnTo>
                  <a:lnTo>
                    <a:pt x="115853" y="22685"/>
                  </a:lnTo>
                  <a:lnTo>
                    <a:pt x="159380" y="5894"/>
                  </a:lnTo>
                  <a:lnTo>
                    <a:pt x="206797" y="0"/>
                  </a:lnTo>
                  <a:lnTo>
                    <a:pt x="1078615" y="0"/>
                  </a:lnTo>
                  <a:lnTo>
                    <a:pt x="1126032" y="5894"/>
                  </a:lnTo>
                  <a:lnTo>
                    <a:pt x="1169560" y="22685"/>
                  </a:lnTo>
                  <a:lnTo>
                    <a:pt x="1207956" y="49032"/>
                  </a:lnTo>
                  <a:lnTo>
                    <a:pt x="1239981" y="83597"/>
                  </a:lnTo>
                  <a:lnTo>
                    <a:pt x="1264393" y="125039"/>
                  </a:lnTo>
                  <a:lnTo>
                    <a:pt x="1279950" y="172020"/>
                  </a:lnTo>
                  <a:lnTo>
                    <a:pt x="1285412" y="223199"/>
                  </a:lnTo>
                  <a:lnTo>
                    <a:pt x="1279950" y="274380"/>
                  </a:lnTo>
                  <a:lnTo>
                    <a:pt x="1264393" y="321364"/>
                  </a:lnTo>
                  <a:lnTo>
                    <a:pt x="1239981" y="362811"/>
                  </a:lnTo>
                  <a:lnTo>
                    <a:pt x="1207956" y="397381"/>
                  </a:lnTo>
                  <a:lnTo>
                    <a:pt x="1169560" y="423733"/>
                  </a:lnTo>
                  <a:lnTo>
                    <a:pt x="1126032" y="440528"/>
                  </a:lnTo>
                  <a:lnTo>
                    <a:pt x="1078615" y="446424"/>
                  </a:lnTo>
                  <a:close/>
                </a:path>
              </a:pathLst>
            </a:custGeom>
            <a:solidFill>
              <a:srgbClr val="000000"/>
            </a:solidFill>
          </p:spPr>
          <p:txBody>
            <a:bodyPr wrap="square" lIns="0" tIns="0" rIns="0" bIns="0" rtlCol="0"/>
            <a:lstStyle/>
            <a:p>
              <a:endParaRPr/>
            </a:p>
          </p:txBody>
        </p:sp>
        <p:sp>
          <p:nvSpPr>
            <p:cNvPr id="7" name="object 7"/>
            <p:cNvSpPr/>
            <p:nvPr/>
          </p:nvSpPr>
          <p:spPr>
            <a:xfrm>
              <a:off x="360524" y="2492294"/>
              <a:ext cx="1285875" cy="447040"/>
            </a:xfrm>
            <a:custGeom>
              <a:avLst/>
              <a:gdLst/>
              <a:ahLst/>
              <a:cxnLst/>
              <a:rect l="l" t="t" r="r" b="b"/>
              <a:pathLst>
                <a:path w="1285875" h="447039">
                  <a:moveTo>
                    <a:pt x="206797" y="0"/>
                  </a:moveTo>
                  <a:lnTo>
                    <a:pt x="1078615" y="0"/>
                  </a:lnTo>
                  <a:lnTo>
                    <a:pt x="1126032" y="5894"/>
                  </a:lnTo>
                  <a:lnTo>
                    <a:pt x="1169560" y="22685"/>
                  </a:lnTo>
                  <a:lnTo>
                    <a:pt x="1207956" y="49032"/>
                  </a:lnTo>
                  <a:lnTo>
                    <a:pt x="1239981" y="83597"/>
                  </a:lnTo>
                  <a:lnTo>
                    <a:pt x="1264393" y="125039"/>
                  </a:lnTo>
                  <a:lnTo>
                    <a:pt x="1279950" y="172020"/>
                  </a:lnTo>
                  <a:lnTo>
                    <a:pt x="1285412" y="223199"/>
                  </a:lnTo>
                  <a:lnTo>
                    <a:pt x="1279950" y="274380"/>
                  </a:lnTo>
                  <a:lnTo>
                    <a:pt x="1264393" y="321364"/>
                  </a:lnTo>
                  <a:lnTo>
                    <a:pt x="1239981" y="362811"/>
                  </a:lnTo>
                  <a:lnTo>
                    <a:pt x="1207956" y="397381"/>
                  </a:lnTo>
                  <a:lnTo>
                    <a:pt x="1169560" y="423733"/>
                  </a:lnTo>
                  <a:lnTo>
                    <a:pt x="1126032" y="440528"/>
                  </a:lnTo>
                  <a:lnTo>
                    <a:pt x="1078615" y="446424"/>
                  </a:lnTo>
                  <a:lnTo>
                    <a:pt x="206797" y="446424"/>
                  </a:lnTo>
                  <a:lnTo>
                    <a:pt x="159380" y="440528"/>
                  </a:lnTo>
                  <a:lnTo>
                    <a:pt x="115853" y="423733"/>
                  </a:lnTo>
                  <a:lnTo>
                    <a:pt x="77456" y="397381"/>
                  </a:lnTo>
                  <a:lnTo>
                    <a:pt x="45431" y="362811"/>
                  </a:lnTo>
                  <a:lnTo>
                    <a:pt x="21019" y="321364"/>
                  </a:lnTo>
                  <a:lnTo>
                    <a:pt x="5461" y="274380"/>
                  </a:lnTo>
                  <a:lnTo>
                    <a:pt x="0" y="223199"/>
                  </a:lnTo>
                  <a:lnTo>
                    <a:pt x="5461" y="172020"/>
                  </a:lnTo>
                  <a:lnTo>
                    <a:pt x="21019" y="125039"/>
                  </a:lnTo>
                  <a:lnTo>
                    <a:pt x="45431" y="83597"/>
                  </a:lnTo>
                  <a:lnTo>
                    <a:pt x="77456" y="49032"/>
                  </a:lnTo>
                  <a:lnTo>
                    <a:pt x="115853" y="22685"/>
                  </a:lnTo>
                  <a:lnTo>
                    <a:pt x="159380" y="5894"/>
                  </a:lnTo>
                  <a:lnTo>
                    <a:pt x="206797" y="0"/>
                  </a:lnTo>
                  <a:close/>
                </a:path>
              </a:pathLst>
            </a:custGeom>
            <a:ln w="9524">
              <a:solidFill>
                <a:srgbClr val="000000"/>
              </a:solidFill>
            </a:ln>
          </p:spPr>
          <p:txBody>
            <a:bodyPr wrap="square" lIns="0" tIns="0" rIns="0" bIns="0" rtlCol="0"/>
            <a:lstStyle/>
            <a:p>
              <a:endParaRPr/>
            </a:p>
          </p:txBody>
        </p:sp>
      </p:grpSp>
      <p:sp>
        <p:nvSpPr>
          <p:cNvPr id="8" name="object 8"/>
          <p:cNvSpPr txBox="1"/>
          <p:nvPr/>
        </p:nvSpPr>
        <p:spPr>
          <a:xfrm>
            <a:off x="802895" y="2590917"/>
            <a:ext cx="40005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Start</a:t>
            </a:r>
            <a:endParaRPr sz="1400">
              <a:latin typeface="Arial"/>
              <a:cs typeface="Arial"/>
            </a:endParaRPr>
          </a:p>
        </p:txBody>
      </p:sp>
      <p:sp>
        <p:nvSpPr>
          <p:cNvPr id="9" name="object 9"/>
          <p:cNvSpPr txBox="1"/>
          <p:nvPr/>
        </p:nvSpPr>
        <p:spPr>
          <a:xfrm>
            <a:off x="5708438" y="2395832"/>
            <a:ext cx="2165985" cy="625475"/>
          </a:xfrm>
          <a:prstGeom prst="rect">
            <a:avLst/>
          </a:prstGeom>
          <a:solidFill>
            <a:srgbClr val="000000"/>
          </a:solidFill>
          <a:ln w="9524">
            <a:solidFill>
              <a:srgbClr val="595959"/>
            </a:solidFill>
          </a:ln>
        </p:spPr>
        <p:txBody>
          <a:bodyPr vert="horz" wrap="square" lIns="0" tIns="3175" rIns="0" bIns="0" rtlCol="0">
            <a:spAutoFit/>
          </a:bodyPr>
          <a:lstStyle/>
          <a:p>
            <a:pPr>
              <a:lnSpc>
                <a:spcPct val="100000"/>
              </a:lnSpc>
              <a:spcBef>
                <a:spcPts val="25"/>
              </a:spcBef>
            </a:pPr>
            <a:endParaRPr sz="1350">
              <a:latin typeface="Times New Roman"/>
              <a:cs typeface="Times New Roman"/>
            </a:endParaRPr>
          </a:p>
          <a:p>
            <a:pPr marL="485140">
              <a:lnSpc>
                <a:spcPct val="100000"/>
              </a:lnSpc>
            </a:pPr>
            <a:r>
              <a:rPr sz="1400" spc="-5" dirty="0">
                <a:solidFill>
                  <a:srgbClr val="FFFFFF"/>
                </a:solidFill>
                <a:latin typeface="Arial"/>
                <a:cs typeface="Arial"/>
              </a:rPr>
              <a:t>Pre-processing</a:t>
            </a:r>
            <a:endParaRPr sz="1400">
              <a:latin typeface="Arial"/>
              <a:cs typeface="Arial"/>
            </a:endParaRPr>
          </a:p>
        </p:txBody>
      </p:sp>
      <p:grpSp>
        <p:nvGrpSpPr>
          <p:cNvPr id="10" name="object 10"/>
          <p:cNvGrpSpPr/>
          <p:nvPr/>
        </p:nvGrpSpPr>
        <p:grpSpPr>
          <a:xfrm>
            <a:off x="2957156" y="2344132"/>
            <a:ext cx="1499235" cy="728345"/>
            <a:chOff x="2957156" y="2344132"/>
            <a:chExt cx="1499235" cy="728345"/>
          </a:xfrm>
        </p:grpSpPr>
        <p:sp>
          <p:nvSpPr>
            <p:cNvPr id="11" name="object 11"/>
            <p:cNvSpPr/>
            <p:nvPr/>
          </p:nvSpPr>
          <p:spPr>
            <a:xfrm>
              <a:off x="2961919" y="2348895"/>
              <a:ext cx="1489710" cy="718820"/>
            </a:xfrm>
            <a:custGeom>
              <a:avLst/>
              <a:gdLst/>
              <a:ahLst/>
              <a:cxnLst/>
              <a:rect l="l" t="t" r="r" b="b"/>
              <a:pathLst>
                <a:path w="1489710" h="718819">
                  <a:moveTo>
                    <a:pt x="1369397" y="718798"/>
                  </a:moveTo>
                  <a:lnTo>
                    <a:pt x="119824" y="718798"/>
                  </a:lnTo>
                  <a:lnTo>
                    <a:pt x="73184" y="709385"/>
                  </a:lnTo>
                  <a:lnTo>
                    <a:pt x="35096" y="683714"/>
                  </a:lnTo>
                  <a:lnTo>
                    <a:pt x="9416" y="645635"/>
                  </a:lnTo>
                  <a:lnTo>
                    <a:pt x="0" y="598998"/>
                  </a:lnTo>
                  <a:lnTo>
                    <a:pt x="0" y="119802"/>
                  </a:lnTo>
                  <a:lnTo>
                    <a:pt x="9416" y="73169"/>
                  </a:lnTo>
                  <a:lnTo>
                    <a:pt x="35096" y="35089"/>
                  </a:lnTo>
                  <a:lnTo>
                    <a:pt x="73184" y="9414"/>
                  </a:lnTo>
                  <a:lnTo>
                    <a:pt x="119824" y="0"/>
                  </a:lnTo>
                  <a:lnTo>
                    <a:pt x="1369397" y="0"/>
                  </a:lnTo>
                  <a:lnTo>
                    <a:pt x="1415247" y="9119"/>
                  </a:lnTo>
                  <a:lnTo>
                    <a:pt x="1454122" y="35089"/>
                  </a:lnTo>
                  <a:lnTo>
                    <a:pt x="1480087" y="73956"/>
                  </a:lnTo>
                  <a:lnTo>
                    <a:pt x="1489197" y="119802"/>
                  </a:lnTo>
                  <a:lnTo>
                    <a:pt x="1489197" y="598998"/>
                  </a:lnTo>
                  <a:lnTo>
                    <a:pt x="1479784" y="645635"/>
                  </a:lnTo>
                  <a:lnTo>
                    <a:pt x="1454112" y="683714"/>
                  </a:lnTo>
                  <a:lnTo>
                    <a:pt x="1416033" y="709385"/>
                  </a:lnTo>
                  <a:lnTo>
                    <a:pt x="1369397" y="718798"/>
                  </a:lnTo>
                  <a:close/>
                </a:path>
              </a:pathLst>
            </a:custGeom>
            <a:solidFill>
              <a:srgbClr val="000000"/>
            </a:solidFill>
          </p:spPr>
          <p:txBody>
            <a:bodyPr wrap="square" lIns="0" tIns="0" rIns="0" bIns="0" rtlCol="0"/>
            <a:lstStyle/>
            <a:p>
              <a:endParaRPr/>
            </a:p>
          </p:txBody>
        </p:sp>
        <p:sp>
          <p:nvSpPr>
            <p:cNvPr id="12" name="object 12"/>
            <p:cNvSpPr/>
            <p:nvPr/>
          </p:nvSpPr>
          <p:spPr>
            <a:xfrm>
              <a:off x="2961919" y="2348895"/>
              <a:ext cx="1489710" cy="718820"/>
            </a:xfrm>
            <a:custGeom>
              <a:avLst/>
              <a:gdLst/>
              <a:ahLst/>
              <a:cxnLst/>
              <a:rect l="l" t="t" r="r" b="b"/>
              <a:pathLst>
                <a:path w="1489710" h="718819">
                  <a:moveTo>
                    <a:pt x="0" y="119802"/>
                  </a:moveTo>
                  <a:lnTo>
                    <a:pt x="9416" y="73169"/>
                  </a:lnTo>
                  <a:lnTo>
                    <a:pt x="35096" y="35089"/>
                  </a:lnTo>
                  <a:lnTo>
                    <a:pt x="73184" y="9414"/>
                  </a:lnTo>
                  <a:lnTo>
                    <a:pt x="119824" y="0"/>
                  </a:lnTo>
                  <a:lnTo>
                    <a:pt x="1369397" y="0"/>
                  </a:lnTo>
                  <a:lnTo>
                    <a:pt x="1415247" y="9119"/>
                  </a:lnTo>
                  <a:lnTo>
                    <a:pt x="1454122" y="35089"/>
                  </a:lnTo>
                  <a:lnTo>
                    <a:pt x="1480087" y="73956"/>
                  </a:lnTo>
                  <a:lnTo>
                    <a:pt x="1489197" y="119802"/>
                  </a:lnTo>
                  <a:lnTo>
                    <a:pt x="1489197" y="598998"/>
                  </a:lnTo>
                  <a:lnTo>
                    <a:pt x="1479784" y="645635"/>
                  </a:lnTo>
                  <a:lnTo>
                    <a:pt x="1454112" y="683714"/>
                  </a:lnTo>
                  <a:lnTo>
                    <a:pt x="1416033" y="709385"/>
                  </a:lnTo>
                  <a:lnTo>
                    <a:pt x="1369397" y="718798"/>
                  </a:lnTo>
                  <a:lnTo>
                    <a:pt x="119824" y="718798"/>
                  </a:lnTo>
                  <a:lnTo>
                    <a:pt x="73184" y="709385"/>
                  </a:lnTo>
                  <a:lnTo>
                    <a:pt x="35096" y="683714"/>
                  </a:lnTo>
                  <a:lnTo>
                    <a:pt x="9416" y="645635"/>
                  </a:lnTo>
                  <a:lnTo>
                    <a:pt x="0" y="598998"/>
                  </a:lnTo>
                  <a:lnTo>
                    <a:pt x="0" y="119802"/>
                  </a:lnTo>
                  <a:close/>
                </a:path>
              </a:pathLst>
            </a:custGeom>
            <a:ln w="9524">
              <a:solidFill>
                <a:srgbClr val="595959"/>
              </a:solidFill>
            </a:ln>
          </p:spPr>
          <p:txBody>
            <a:bodyPr wrap="square" lIns="0" tIns="0" rIns="0" bIns="0" rtlCol="0"/>
            <a:lstStyle/>
            <a:p>
              <a:endParaRPr/>
            </a:p>
          </p:txBody>
        </p:sp>
      </p:grpSp>
      <p:sp>
        <p:nvSpPr>
          <p:cNvPr id="13" name="object 13"/>
          <p:cNvSpPr txBox="1"/>
          <p:nvPr/>
        </p:nvSpPr>
        <p:spPr>
          <a:xfrm>
            <a:off x="3130746" y="2374162"/>
            <a:ext cx="1149985" cy="657860"/>
          </a:xfrm>
          <a:prstGeom prst="rect">
            <a:avLst/>
          </a:prstGeom>
        </p:spPr>
        <p:txBody>
          <a:bodyPr vert="horz" wrap="square" lIns="0" tIns="22860" rIns="0" bIns="0" rtlCol="0">
            <a:spAutoFit/>
          </a:bodyPr>
          <a:lstStyle/>
          <a:p>
            <a:pPr marL="12065" marR="5080" algn="ctr">
              <a:lnSpc>
                <a:spcPts val="1650"/>
              </a:lnSpc>
              <a:spcBef>
                <a:spcPts val="180"/>
              </a:spcBef>
            </a:pPr>
            <a:r>
              <a:rPr sz="1400" spc="-5" dirty="0">
                <a:solidFill>
                  <a:srgbClr val="FFFFFF"/>
                </a:solidFill>
                <a:latin typeface="Arial"/>
                <a:cs typeface="Arial"/>
              </a:rPr>
              <a:t>Select</a:t>
            </a:r>
            <a:r>
              <a:rPr sz="1400" spc="-95" dirty="0">
                <a:solidFill>
                  <a:srgbClr val="FFFFFF"/>
                </a:solidFill>
                <a:latin typeface="Arial"/>
                <a:cs typeface="Arial"/>
              </a:rPr>
              <a:t> </a:t>
            </a:r>
            <a:r>
              <a:rPr sz="1400" spc="-5" dirty="0">
                <a:solidFill>
                  <a:srgbClr val="FFFFFF"/>
                </a:solidFill>
                <a:latin typeface="Arial"/>
                <a:cs typeface="Arial"/>
              </a:rPr>
              <a:t>dataset  And</a:t>
            </a:r>
            <a:endParaRPr sz="1400">
              <a:latin typeface="Arial"/>
              <a:cs typeface="Arial"/>
            </a:endParaRPr>
          </a:p>
          <a:p>
            <a:pPr marL="1270" algn="ctr">
              <a:lnSpc>
                <a:spcPts val="1600"/>
              </a:lnSpc>
            </a:pPr>
            <a:r>
              <a:rPr sz="1400" spc="-5" dirty="0">
                <a:solidFill>
                  <a:srgbClr val="FFFFFF"/>
                </a:solidFill>
                <a:latin typeface="Arial"/>
                <a:cs typeface="Arial"/>
              </a:rPr>
              <a:t>Load</a:t>
            </a:r>
            <a:r>
              <a:rPr sz="1400" spc="-50" dirty="0">
                <a:solidFill>
                  <a:srgbClr val="FFFFFF"/>
                </a:solidFill>
                <a:latin typeface="Arial"/>
                <a:cs typeface="Arial"/>
              </a:rPr>
              <a:t> </a:t>
            </a:r>
            <a:r>
              <a:rPr sz="1400" spc="-5" dirty="0">
                <a:solidFill>
                  <a:srgbClr val="FFFFFF"/>
                </a:solidFill>
                <a:latin typeface="Arial"/>
                <a:cs typeface="Arial"/>
              </a:rPr>
              <a:t>dataset</a:t>
            </a:r>
            <a:endParaRPr sz="1400">
              <a:latin typeface="Arial"/>
              <a:cs typeface="Arial"/>
            </a:endParaRPr>
          </a:p>
        </p:txBody>
      </p:sp>
      <p:sp>
        <p:nvSpPr>
          <p:cNvPr id="14" name="object 14"/>
          <p:cNvSpPr txBox="1"/>
          <p:nvPr/>
        </p:nvSpPr>
        <p:spPr>
          <a:xfrm>
            <a:off x="5708438" y="3383643"/>
            <a:ext cx="2165985" cy="625475"/>
          </a:xfrm>
          <a:prstGeom prst="rect">
            <a:avLst/>
          </a:prstGeom>
          <a:solidFill>
            <a:srgbClr val="000000"/>
          </a:solidFill>
          <a:ln w="9524">
            <a:solidFill>
              <a:srgbClr val="595959"/>
            </a:solidFill>
          </a:ln>
        </p:spPr>
        <p:txBody>
          <a:bodyPr vert="horz" wrap="square" lIns="0" tIns="3175" rIns="0" bIns="0" rtlCol="0">
            <a:spAutoFit/>
          </a:bodyPr>
          <a:lstStyle/>
          <a:p>
            <a:pPr>
              <a:lnSpc>
                <a:spcPct val="100000"/>
              </a:lnSpc>
              <a:spcBef>
                <a:spcPts val="25"/>
              </a:spcBef>
            </a:pPr>
            <a:endParaRPr sz="1350">
              <a:latin typeface="Times New Roman"/>
              <a:cs typeface="Times New Roman"/>
            </a:endParaRPr>
          </a:p>
          <a:p>
            <a:pPr marL="386080">
              <a:lnSpc>
                <a:spcPct val="100000"/>
              </a:lnSpc>
            </a:pPr>
            <a:r>
              <a:rPr sz="1400" spc="-5" dirty="0">
                <a:solidFill>
                  <a:srgbClr val="FFFFFF"/>
                </a:solidFill>
                <a:latin typeface="Arial"/>
                <a:cs typeface="Arial"/>
              </a:rPr>
              <a:t>Feature</a:t>
            </a:r>
            <a:r>
              <a:rPr sz="1400" spc="-20" dirty="0">
                <a:solidFill>
                  <a:srgbClr val="FFFFFF"/>
                </a:solidFill>
                <a:latin typeface="Arial"/>
                <a:cs typeface="Arial"/>
              </a:rPr>
              <a:t> </a:t>
            </a:r>
            <a:r>
              <a:rPr sz="1400" spc="-5" dirty="0">
                <a:solidFill>
                  <a:srgbClr val="FFFFFF"/>
                </a:solidFill>
                <a:latin typeface="Arial"/>
                <a:cs typeface="Arial"/>
              </a:rPr>
              <a:t>Selection</a:t>
            </a:r>
            <a:endParaRPr sz="1400">
              <a:latin typeface="Arial"/>
              <a:cs typeface="Arial"/>
            </a:endParaRPr>
          </a:p>
        </p:txBody>
      </p:sp>
      <p:sp>
        <p:nvSpPr>
          <p:cNvPr id="15" name="object 15"/>
          <p:cNvSpPr txBox="1"/>
          <p:nvPr/>
        </p:nvSpPr>
        <p:spPr>
          <a:xfrm>
            <a:off x="2623844" y="3383643"/>
            <a:ext cx="2165985" cy="625475"/>
          </a:xfrm>
          <a:prstGeom prst="rect">
            <a:avLst/>
          </a:prstGeom>
          <a:solidFill>
            <a:srgbClr val="000000"/>
          </a:solidFill>
          <a:ln w="9524">
            <a:solidFill>
              <a:srgbClr val="595959"/>
            </a:solidFill>
          </a:ln>
        </p:spPr>
        <p:txBody>
          <a:bodyPr vert="horz" wrap="square" lIns="0" tIns="3175" rIns="0" bIns="0" rtlCol="0">
            <a:spAutoFit/>
          </a:bodyPr>
          <a:lstStyle/>
          <a:p>
            <a:pPr>
              <a:lnSpc>
                <a:spcPct val="100000"/>
              </a:lnSpc>
              <a:spcBef>
                <a:spcPts val="25"/>
              </a:spcBef>
            </a:pPr>
            <a:endParaRPr sz="1350">
              <a:latin typeface="Times New Roman"/>
              <a:cs typeface="Times New Roman"/>
            </a:endParaRPr>
          </a:p>
          <a:p>
            <a:pPr marL="558800">
              <a:lnSpc>
                <a:spcPct val="100000"/>
              </a:lnSpc>
            </a:pPr>
            <a:r>
              <a:rPr sz="1400" spc="-5" dirty="0">
                <a:solidFill>
                  <a:srgbClr val="FFFFFF"/>
                </a:solidFill>
                <a:latin typeface="Arial"/>
                <a:cs typeface="Arial"/>
              </a:rPr>
              <a:t>Classification</a:t>
            </a:r>
            <a:endParaRPr sz="1400">
              <a:latin typeface="Arial"/>
              <a:cs typeface="Arial"/>
            </a:endParaRPr>
          </a:p>
        </p:txBody>
      </p:sp>
      <p:grpSp>
        <p:nvGrpSpPr>
          <p:cNvPr id="16" name="object 16"/>
          <p:cNvGrpSpPr/>
          <p:nvPr/>
        </p:nvGrpSpPr>
        <p:grpSpPr>
          <a:xfrm>
            <a:off x="3059056" y="4511853"/>
            <a:ext cx="1295400" cy="456565"/>
            <a:chOff x="3059056" y="4511853"/>
            <a:chExt cx="1295400" cy="456565"/>
          </a:xfrm>
        </p:grpSpPr>
        <p:sp>
          <p:nvSpPr>
            <p:cNvPr id="17" name="object 17"/>
            <p:cNvSpPr/>
            <p:nvPr/>
          </p:nvSpPr>
          <p:spPr>
            <a:xfrm>
              <a:off x="3063818" y="4516615"/>
              <a:ext cx="1285875" cy="447040"/>
            </a:xfrm>
            <a:custGeom>
              <a:avLst/>
              <a:gdLst/>
              <a:ahLst/>
              <a:cxnLst/>
              <a:rect l="l" t="t" r="r" b="b"/>
              <a:pathLst>
                <a:path w="1285875" h="447039">
                  <a:moveTo>
                    <a:pt x="1078622" y="446424"/>
                  </a:moveTo>
                  <a:lnTo>
                    <a:pt x="206799" y="446424"/>
                  </a:lnTo>
                  <a:lnTo>
                    <a:pt x="159378" y="440528"/>
                  </a:lnTo>
                  <a:lnTo>
                    <a:pt x="115848" y="423733"/>
                  </a:lnTo>
                  <a:lnTo>
                    <a:pt x="77451" y="397381"/>
                  </a:lnTo>
                  <a:lnTo>
                    <a:pt x="45427" y="362811"/>
                  </a:lnTo>
                  <a:lnTo>
                    <a:pt x="21017" y="321364"/>
                  </a:lnTo>
                  <a:lnTo>
                    <a:pt x="5461" y="274380"/>
                  </a:lnTo>
                  <a:lnTo>
                    <a:pt x="0" y="223199"/>
                  </a:lnTo>
                  <a:lnTo>
                    <a:pt x="5461" y="172020"/>
                  </a:lnTo>
                  <a:lnTo>
                    <a:pt x="21017" y="125039"/>
                  </a:lnTo>
                  <a:lnTo>
                    <a:pt x="45427" y="83597"/>
                  </a:lnTo>
                  <a:lnTo>
                    <a:pt x="77451" y="49032"/>
                  </a:lnTo>
                  <a:lnTo>
                    <a:pt x="115848" y="22685"/>
                  </a:lnTo>
                  <a:lnTo>
                    <a:pt x="159378" y="5894"/>
                  </a:lnTo>
                  <a:lnTo>
                    <a:pt x="206799" y="0"/>
                  </a:lnTo>
                  <a:lnTo>
                    <a:pt x="1078622" y="0"/>
                  </a:lnTo>
                  <a:lnTo>
                    <a:pt x="1126036" y="5894"/>
                  </a:lnTo>
                  <a:lnTo>
                    <a:pt x="1169562" y="22685"/>
                  </a:lnTo>
                  <a:lnTo>
                    <a:pt x="1207960" y="49032"/>
                  </a:lnTo>
                  <a:lnTo>
                    <a:pt x="1239986" y="83597"/>
                  </a:lnTo>
                  <a:lnTo>
                    <a:pt x="1264400" y="125039"/>
                  </a:lnTo>
                  <a:lnTo>
                    <a:pt x="1279960" y="172020"/>
                  </a:lnTo>
                  <a:lnTo>
                    <a:pt x="1285422" y="223199"/>
                  </a:lnTo>
                  <a:lnTo>
                    <a:pt x="1279960" y="274380"/>
                  </a:lnTo>
                  <a:lnTo>
                    <a:pt x="1264400" y="321364"/>
                  </a:lnTo>
                  <a:lnTo>
                    <a:pt x="1239986" y="362811"/>
                  </a:lnTo>
                  <a:lnTo>
                    <a:pt x="1207960" y="397381"/>
                  </a:lnTo>
                  <a:lnTo>
                    <a:pt x="1169562" y="423733"/>
                  </a:lnTo>
                  <a:lnTo>
                    <a:pt x="1126036" y="440528"/>
                  </a:lnTo>
                  <a:lnTo>
                    <a:pt x="1078622" y="446424"/>
                  </a:lnTo>
                  <a:close/>
                </a:path>
              </a:pathLst>
            </a:custGeom>
            <a:solidFill>
              <a:srgbClr val="000000"/>
            </a:solidFill>
          </p:spPr>
          <p:txBody>
            <a:bodyPr wrap="square" lIns="0" tIns="0" rIns="0" bIns="0" rtlCol="0"/>
            <a:lstStyle/>
            <a:p>
              <a:endParaRPr/>
            </a:p>
          </p:txBody>
        </p:sp>
        <p:sp>
          <p:nvSpPr>
            <p:cNvPr id="18" name="object 18"/>
            <p:cNvSpPr/>
            <p:nvPr/>
          </p:nvSpPr>
          <p:spPr>
            <a:xfrm>
              <a:off x="3063818" y="4516615"/>
              <a:ext cx="1285875" cy="447040"/>
            </a:xfrm>
            <a:custGeom>
              <a:avLst/>
              <a:gdLst/>
              <a:ahLst/>
              <a:cxnLst/>
              <a:rect l="l" t="t" r="r" b="b"/>
              <a:pathLst>
                <a:path w="1285875" h="447039">
                  <a:moveTo>
                    <a:pt x="206799" y="0"/>
                  </a:moveTo>
                  <a:lnTo>
                    <a:pt x="1078622" y="0"/>
                  </a:lnTo>
                  <a:lnTo>
                    <a:pt x="1126036" y="5894"/>
                  </a:lnTo>
                  <a:lnTo>
                    <a:pt x="1169562" y="22685"/>
                  </a:lnTo>
                  <a:lnTo>
                    <a:pt x="1207960" y="49032"/>
                  </a:lnTo>
                  <a:lnTo>
                    <a:pt x="1239986" y="83597"/>
                  </a:lnTo>
                  <a:lnTo>
                    <a:pt x="1264400" y="125039"/>
                  </a:lnTo>
                  <a:lnTo>
                    <a:pt x="1279960" y="172020"/>
                  </a:lnTo>
                  <a:lnTo>
                    <a:pt x="1285422" y="223199"/>
                  </a:lnTo>
                  <a:lnTo>
                    <a:pt x="1279960" y="274380"/>
                  </a:lnTo>
                  <a:lnTo>
                    <a:pt x="1264400" y="321364"/>
                  </a:lnTo>
                  <a:lnTo>
                    <a:pt x="1239986" y="362811"/>
                  </a:lnTo>
                  <a:lnTo>
                    <a:pt x="1207960" y="397381"/>
                  </a:lnTo>
                  <a:lnTo>
                    <a:pt x="1169562" y="423733"/>
                  </a:lnTo>
                  <a:lnTo>
                    <a:pt x="1126036" y="440528"/>
                  </a:lnTo>
                  <a:lnTo>
                    <a:pt x="1078622" y="446424"/>
                  </a:lnTo>
                  <a:lnTo>
                    <a:pt x="206799" y="446424"/>
                  </a:lnTo>
                  <a:lnTo>
                    <a:pt x="159378" y="440528"/>
                  </a:lnTo>
                  <a:lnTo>
                    <a:pt x="115848" y="423733"/>
                  </a:lnTo>
                  <a:lnTo>
                    <a:pt x="77451" y="397381"/>
                  </a:lnTo>
                  <a:lnTo>
                    <a:pt x="45427" y="362811"/>
                  </a:lnTo>
                  <a:lnTo>
                    <a:pt x="21017" y="321364"/>
                  </a:lnTo>
                  <a:lnTo>
                    <a:pt x="5461" y="274380"/>
                  </a:lnTo>
                  <a:lnTo>
                    <a:pt x="0" y="223199"/>
                  </a:lnTo>
                  <a:lnTo>
                    <a:pt x="5461" y="172020"/>
                  </a:lnTo>
                  <a:lnTo>
                    <a:pt x="21017" y="125039"/>
                  </a:lnTo>
                  <a:lnTo>
                    <a:pt x="45427" y="83597"/>
                  </a:lnTo>
                  <a:lnTo>
                    <a:pt x="77451" y="49032"/>
                  </a:lnTo>
                  <a:lnTo>
                    <a:pt x="115848" y="22685"/>
                  </a:lnTo>
                  <a:lnTo>
                    <a:pt x="159378" y="5894"/>
                  </a:lnTo>
                  <a:lnTo>
                    <a:pt x="206799" y="0"/>
                  </a:lnTo>
                  <a:close/>
                </a:path>
              </a:pathLst>
            </a:custGeom>
            <a:ln w="9524">
              <a:solidFill>
                <a:srgbClr val="000000"/>
              </a:solidFill>
            </a:ln>
          </p:spPr>
          <p:txBody>
            <a:bodyPr wrap="square" lIns="0" tIns="0" rIns="0" bIns="0" rtlCol="0"/>
            <a:lstStyle/>
            <a:p>
              <a:endParaRPr/>
            </a:p>
          </p:txBody>
        </p:sp>
      </p:grpSp>
      <p:sp>
        <p:nvSpPr>
          <p:cNvPr id="19" name="object 19"/>
          <p:cNvSpPr txBox="1"/>
          <p:nvPr/>
        </p:nvSpPr>
        <p:spPr>
          <a:xfrm>
            <a:off x="3441985" y="4615233"/>
            <a:ext cx="52959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Result</a:t>
            </a:r>
            <a:endParaRPr sz="1400">
              <a:latin typeface="Arial"/>
              <a:cs typeface="Arial"/>
            </a:endParaRPr>
          </a:p>
        </p:txBody>
      </p:sp>
      <p:grpSp>
        <p:nvGrpSpPr>
          <p:cNvPr id="20" name="object 20"/>
          <p:cNvGrpSpPr/>
          <p:nvPr/>
        </p:nvGrpSpPr>
        <p:grpSpPr>
          <a:xfrm>
            <a:off x="1636309" y="2667919"/>
            <a:ext cx="4063365" cy="82550"/>
            <a:chOff x="1636309" y="2667919"/>
            <a:chExt cx="4063365" cy="82550"/>
          </a:xfrm>
        </p:grpSpPr>
        <p:sp>
          <p:nvSpPr>
            <p:cNvPr id="21" name="object 21"/>
            <p:cNvSpPr/>
            <p:nvPr/>
          </p:nvSpPr>
          <p:spPr>
            <a:xfrm>
              <a:off x="1645834" y="2708919"/>
              <a:ext cx="1202055" cy="6985"/>
            </a:xfrm>
            <a:custGeom>
              <a:avLst/>
              <a:gdLst/>
              <a:ahLst/>
              <a:cxnLst/>
              <a:rect l="l" t="t" r="r" b="b"/>
              <a:pathLst>
                <a:path w="1202055" h="6985">
                  <a:moveTo>
                    <a:pt x="0" y="6574"/>
                  </a:moveTo>
                  <a:lnTo>
                    <a:pt x="1201810" y="0"/>
                  </a:lnTo>
                </a:path>
              </a:pathLst>
            </a:custGeom>
            <a:ln w="19049">
              <a:solidFill>
                <a:srgbClr val="595959"/>
              </a:solidFill>
            </a:ln>
          </p:spPr>
          <p:txBody>
            <a:bodyPr wrap="square" lIns="0" tIns="0" rIns="0" bIns="0" rtlCol="0"/>
            <a:lstStyle/>
            <a:p>
              <a:endParaRPr/>
            </a:p>
          </p:txBody>
        </p:sp>
        <p:sp>
          <p:nvSpPr>
            <p:cNvPr id="22" name="object 22"/>
            <p:cNvSpPr/>
            <p:nvPr/>
          </p:nvSpPr>
          <p:spPr>
            <a:xfrm>
              <a:off x="2837944" y="2667919"/>
              <a:ext cx="105674" cy="81999"/>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4451116" y="2708294"/>
              <a:ext cx="1200150" cy="0"/>
            </a:xfrm>
            <a:custGeom>
              <a:avLst/>
              <a:gdLst/>
              <a:ahLst/>
              <a:cxnLst/>
              <a:rect l="l" t="t" r="r" b="b"/>
              <a:pathLst>
                <a:path w="1200150">
                  <a:moveTo>
                    <a:pt x="0" y="0"/>
                  </a:moveTo>
                  <a:lnTo>
                    <a:pt x="1200147" y="0"/>
                  </a:lnTo>
                </a:path>
              </a:pathLst>
            </a:custGeom>
            <a:ln w="9524">
              <a:solidFill>
                <a:srgbClr val="595959"/>
              </a:solidFill>
            </a:ln>
          </p:spPr>
          <p:txBody>
            <a:bodyPr wrap="square" lIns="0" tIns="0" rIns="0" bIns="0" rtlCol="0"/>
            <a:lstStyle/>
            <a:p>
              <a:endParaRPr/>
            </a:p>
          </p:txBody>
        </p:sp>
        <p:sp>
          <p:nvSpPr>
            <p:cNvPr id="24" name="object 24"/>
            <p:cNvSpPr/>
            <p:nvPr/>
          </p:nvSpPr>
          <p:spPr>
            <a:xfrm>
              <a:off x="5651263" y="2692569"/>
              <a:ext cx="43815" cy="31750"/>
            </a:xfrm>
            <a:custGeom>
              <a:avLst/>
              <a:gdLst/>
              <a:ahLst/>
              <a:cxnLst/>
              <a:rect l="l" t="t" r="r" b="b"/>
              <a:pathLst>
                <a:path w="43814" h="31750">
                  <a:moveTo>
                    <a:pt x="0" y="31449"/>
                  </a:moveTo>
                  <a:lnTo>
                    <a:pt x="0" y="0"/>
                  </a:lnTo>
                  <a:lnTo>
                    <a:pt x="43249" y="15724"/>
                  </a:lnTo>
                  <a:lnTo>
                    <a:pt x="0" y="31449"/>
                  </a:lnTo>
                  <a:close/>
                </a:path>
              </a:pathLst>
            </a:custGeom>
            <a:solidFill>
              <a:srgbClr val="595959"/>
            </a:solidFill>
          </p:spPr>
          <p:txBody>
            <a:bodyPr wrap="square" lIns="0" tIns="0" rIns="0" bIns="0" rtlCol="0"/>
            <a:lstStyle/>
            <a:p>
              <a:endParaRPr/>
            </a:p>
          </p:txBody>
        </p:sp>
        <p:sp>
          <p:nvSpPr>
            <p:cNvPr id="25" name="object 25"/>
            <p:cNvSpPr/>
            <p:nvPr/>
          </p:nvSpPr>
          <p:spPr>
            <a:xfrm>
              <a:off x="5651263" y="2692569"/>
              <a:ext cx="43815" cy="31750"/>
            </a:xfrm>
            <a:custGeom>
              <a:avLst/>
              <a:gdLst/>
              <a:ahLst/>
              <a:cxnLst/>
              <a:rect l="l" t="t" r="r" b="b"/>
              <a:pathLst>
                <a:path w="43814" h="31750">
                  <a:moveTo>
                    <a:pt x="0" y="31449"/>
                  </a:moveTo>
                  <a:lnTo>
                    <a:pt x="43249" y="15724"/>
                  </a:lnTo>
                  <a:lnTo>
                    <a:pt x="0" y="0"/>
                  </a:lnTo>
                  <a:lnTo>
                    <a:pt x="0" y="31449"/>
                  </a:lnTo>
                  <a:close/>
                </a:path>
              </a:pathLst>
            </a:custGeom>
            <a:ln w="9524">
              <a:solidFill>
                <a:srgbClr val="595959"/>
              </a:solidFill>
            </a:ln>
          </p:spPr>
          <p:txBody>
            <a:bodyPr wrap="square" lIns="0" tIns="0" rIns="0" bIns="0" rtlCol="0"/>
            <a:lstStyle/>
            <a:p>
              <a:endParaRPr/>
            </a:p>
          </p:txBody>
        </p:sp>
      </p:grpSp>
      <p:grpSp>
        <p:nvGrpSpPr>
          <p:cNvPr id="26" name="object 26"/>
          <p:cNvGrpSpPr/>
          <p:nvPr/>
        </p:nvGrpSpPr>
        <p:grpSpPr>
          <a:xfrm>
            <a:off x="6770648" y="3020718"/>
            <a:ext cx="41275" cy="354330"/>
            <a:chOff x="6770648" y="3020718"/>
            <a:chExt cx="41275" cy="354330"/>
          </a:xfrm>
        </p:grpSpPr>
        <p:sp>
          <p:nvSpPr>
            <p:cNvPr id="27" name="object 27"/>
            <p:cNvSpPr/>
            <p:nvPr/>
          </p:nvSpPr>
          <p:spPr>
            <a:xfrm>
              <a:off x="6791136" y="3020718"/>
              <a:ext cx="0" cy="306070"/>
            </a:xfrm>
            <a:custGeom>
              <a:avLst/>
              <a:gdLst/>
              <a:ahLst/>
              <a:cxnLst/>
              <a:rect l="l" t="t" r="r" b="b"/>
              <a:pathLst>
                <a:path h="306070">
                  <a:moveTo>
                    <a:pt x="0" y="0"/>
                  </a:moveTo>
                  <a:lnTo>
                    <a:pt x="0" y="305874"/>
                  </a:lnTo>
                </a:path>
              </a:pathLst>
            </a:custGeom>
            <a:ln w="9524">
              <a:solidFill>
                <a:srgbClr val="595959"/>
              </a:solidFill>
            </a:ln>
          </p:spPr>
          <p:txBody>
            <a:bodyPr wrap="square" lIns="0" tIns="0" rIns="0" bIns="0" rtlCol="0"/>
            <a:lstStyle/>
            <a:p>
              <a:endParaRPr/>
            </a:p>
          </p:txBody>
        </p:sp>
        <p:sp>
          <p:nvSpPr>
            <p:cNvPr id="28" name="object 28"/>
            <p:cNvSpPr/>
            <p:nvPr/>
          </p:nvSpPr>
          <p:spPr>
            <a:xfrm>
              <a:off x="6775411" y="3326593"/>
              <a:ext cx="31750" cy="43815"/>
            </a:xfrm>
            <a:custGeom>
              <a:avLst/>
              <a:gdLst/>
              <a:ahLst/>
              <a:cxnLst/>
              <a:rect l="l" t="t" r="r" b="b"/>
              <a:pathLst>
                <a:path w="31750" h="43814">
                  <a:moveTo>
                    <a:pt x="15724" y="43224"/>
                  </a:moveTo>
                  <a:lnTo>
                    <a:pt x="0" y="0"/>
                  </a:lnTo>
                  <a:lnTo>
                    <a:pt x="31449" y="0"/>
                  </a:lnTo>
                  <a:lnTo>
                    <a:pt x="15724" y="43224"/>
                  </a:lnTo>
                  <a:close/>
                </a:path>
              </a:pathLst>
            </a:custGeom>
            <a:solidFill>
              <a:srgbClr val="595959"/>
            </a:solidFill>
          </p:spPr>
          <p:txBody>
            <a:bodyPr wrap="square" lIns="0" tIns="0" rIns="0" bIns="0" rtlCol="0"/>
            <a:lstStyle/>
            <a:p>
              <a:endParaRPr/>
            </a:p>
          </p:txBody>
        </p:sp>
        <p:sp>
          <p:nvSpPr>
            <p:cNvPr id="29" name="object 29"/>
            <p:cNvSpPr/>
            <p:nvPr/>
          </p:nvSpPr>
          <p:spPr>
            <a:xfrm>
              <a:off x="6775411" y="3326593"/>
              <a:ext cx="31750" cy="43815"/>
            </a:xfrm>
            <a:custGeom>
              <a:avLst/>
              <a:gdLst/>
              <a:ahLst/>
              <a:cxnLst/>
              <a:rect l="l" t="t" r="r" b="b"/>
              <a:pathLst>
                <a:path w="31750" h="43814">
                  <a:moveTo>
                    <a:pt x="0" y="0"/>
                  </a:moveTo>
                  <a:lnTo>
                    <a:pt x="15724" y="43224"/>
                  </a:lnTo>
                  <a:lnTo>
                    <a:pt x="31449" y="0"/>
                  </a:lnTo>
                  <a:lnTo>
                    <a:pt x="0" y="0"/>
                  </a:lnTo>
                  <a:close/>
                </a:path>
              </a:pathLst>
            </a:custGeom>
            <a:ln w="9524">
              <a:solidFill>
                <a:srgbClr val="595959"/>
              </a:solidFill>
            </a:ln>
          </p:spPr>
          <p:txBody>
            <a:bodyPr wrap="square" lIns="0" tIns="0" rIns="0" bIns="0" rtlCol="0"/>
            <a:lstStyle/>
            <a:p>
              <a:endParaRPr/>
            </a:p>
          </p:txBody>
        </p:sp>
      </p:grpSp>
      <p:grpSp>
        <p:nvGrpSpPr>
          <p:cNvPr id="30" name="object 30"/>
          <p:cNvGrpSpPr/>
          <p:nvPr/>
        </p:nvGrpSpPr>
        <p:grpSpPr>
          <a:xfrm>
            <a:off x="4798402" y="3675579"/>
            <a:ext cx="910590" cy="41275"/>
            <a:chOff x="4798402" y="3675579"/>
            <a:chExt cx="910590" cy="41275"/>
          </a:xfrm>
        </p:grpSpPr>
        <p:sp>
          <p:nvSpPr>
            <p:cNvPr id="31" name="object 31"/>
            <p:cNvSpPr/>
            <p:nvPr/>
          </p:nvSpPr>
          <p:spPr>
            <a:xfrm>
              <a:off x="4846390" y="3696067"/>
              <a:ext cx="862330" cy="0"/>
            </a:xfrm>
            <a:custGeom>
              <a:avLst/>
              <a:gdLst/>
              <a:ahLst/>
              <a:cxnLst/>
              <a:rect l="l" t="t" r="r" b="b"/>
              <a:pathLst>
                <a:path w="862329">
                  <a:moveTo>
                    <a:pt x="862048" y="0"/>
                  </a:moveTo>
                  <a:lnTo>
                    <a:pt x="0" y="0"/>
                  </a:lnTo>
                </a:path>
              </a:pathLst>
            </a:custGeom>
            <a:ln w="9524">
              <a:solidFill>
                <a:srgbClr val="595959"/>
              </a:solidFill>
            </a:ln>
          </p:spPr>
          <p:txBody>
            <a:bodyPr wrap="square" lIns="0" tIns="0" rIns="0" bIns="0" rtlCol="0"/>
            <a:lstStyle/>
            <a:p>
              <a:endParaRPr/>
            </a:p>
          </p:txBody>
        </p:sp>
        <p:sp>
          <p:nvSpPr>
            <p:cNvPr id="32" name="object 32"/>
            <p:cNvSpPr/>
            <p:nvPr/>
          </p:nvSpPr>
          <p:spPr>
            <a:xfrm>
              <a:off x="4803165" y="3680342"/>
              <a:ext cx="43815" cy="31750"/>
            </a:xfrm>
            <a:custGeom>
              <a:avLst/>
              <a:gdLst/>
              <a:ahLst/>
              <a:cxnLst/>
              <a:rect l="l" t="t" r="r" b="b"/>
              <a:pathLst>
                <a:path w="43814" h="31750">
                  <a:moveTo>
                    <a:pt x="43224" y="31474"/>
                  </a:moveTo>
                  <a:lnTo>
                    <a:pt x="0" y="15724"/>
                  </a:lnTo>
                  <a:lnTo>
                    <a:pt x="43224" y="0"/>
                  </a:lnTo>
                  <a:lnTo>
                    <a:pt x="43224" y="31474"/>
                  </a:lnTo>
                  <a:close/>
                </a:path>
              </a:pathLst>
            </a:custGeom>
            <a:solidFill>
              <a:srgbClr val="595959"/>
            </a:solidFill>
          </p:spPr>
          <p:txBody>
            <a:bodyPr wrap="square" lIns="0" tIns="0" rIns="0" bIns="0" rtlCol="0"/>
            <a:lstStyle/>
            <a:p>
              <a:endParaRPr/>
            </a:p>
          </p:txBody>
        </p:sp>
        <p:sp>
          <p:nvSpPr>
            <p:cNvPr id="33" name="object 33"/>
            <p:cNvSpPr/>
            <p:nvPr/>
          </p:nvSpPr>
          <p:spPr>
            <a:xfrm>
              <a:off x="4803165" y="3680342"/>
              <a:ext cx="43815" cy="31750"/>
            </a:xfrm>
            <a:custGeom>
              <a:avLst/>
              <a:gdLst/>
              <a:ahLst/>
              <a:cxnLst/>
              <a:rect l="l" t="t" r="r" b="b"/>
              <a:pathLst>
                <a:path w="43814" h="31750">
                  <a:moveTo>
                    <a:pt x="43224" y="0"/>
                  </a:moveTo>
                  <a:lnTo>
                    <a:pt x="0" y="15724"/>
                  </a:lnTo>
                  <a:lnTo>
                    <a:pt x="43224" y="31474"/>
                  </a:lnTo>
                  <a:lnTo>
                    <a:pt x="43224" y="0"/>
                  </a:lnTo>
                  <a:close/>
                </a:path>
              </a:pathLst>
            </a:custGeom>
            <a:ln w="9524">
              <a:solidFill>
                <a:srgbClr val="595959"/>
              </a:solidFill>
            </a:ln>
          </p:spPr>
          <p:txBody>
            <a:bodyPr wrap="square" lIns="0" tIns="0" rIns="0" bIns="0" rtlCol="0"/>
            <a:lstStyle/>
            <a:p>
              <a:endParaRPr/>
            </a:p>
          </p:txBody>
        </p:sp>
      </p:grpSp>
      <p:grpSp>
        <p:nvGrpSpPr>
          <p:cNvPr id="34" name="object 34"/>
          <p:cNvGrpSpPr/>
          <p:nvPr/>
        </p:nvGrpSpPr>
        <p:grpSpPr>
          <a:xfrm>
            <a:off x="3686030" y="4008541"/>
            <a:ext cx="41275" cy="499109"/>
            <a:chOff x="3686030" y="4008541"/>
            <a:chExt cx="41275" cy="499109"/>
          </a:xfrm>
        </p:grpSpPr>
        <p:sp>
          <p:nvSpPr>
            <p:cNvPr id="35" name="object 35"/>
            <p:cNvSpPr/>
            <p:nvPr/>
          </p:nvSpPr>
          <p:spPr>
            <a:xfrm>
              <a:off x="3706542" y="4008541"/>
              <a:ext cx="0" cy="451484"/>
            </a:xfrm>
            <a:custGeom>
              <a:avLst/>
              <a:gdLst/>
              <a:ahLst/>
              <a:cxnLst/>
              <a:rect l="l" t="t" r="r" b="b"/>
              <a:pathLst>
                <a:path h="451485">
                  <a:moveTo>
                    <a:pt x="0" y="0"/>
                  </a:moveTo>
                  <a:lnTo>
                    <a:pt x="0" y="451049"/>
                  </a:lnTo>
                </a:path>
              </a:pathLst>
            </a:custGeom>
            <a:ln w="9524">
              <a:solidFill>
                <a:srgbClr val="595959"/>
              </a:solidFill>
            </a:ln>
          </p:spPr>
          <p:txBody>
            <a:bodyPr wrap="square" lIns="0" tIns="0" rIns="0" bIns="0" rtlCol="0"/>
            <a:lstStyle/>
            <a:p>
              <a:endParaRPr/>
            </a:p>
          </p:txBody>
        </p:sp>
        <p:sp>
          <p:nvSpPr>
            <p:cNvPr id="36" name="object 36"/>
            <p:cNvSpPr/>
            <p:nvPr/>
          </p:nvSpPr>
          <p:spPr>
            <a:xfrm>
              <a:off x="3690792" y="4459590"/>
              <a:ext cx="31750" cy="43815"/>
            </a:xfrm>
            <a:custGeom>
              <a:avLst/>
              <a:gdLst/>
              <a:ahLst/>
              <a:cxnLst/>
              <a:rect l="l" t="t" r="r" b="b"/>
              <a:pathLst>
                <a:path w="31750" h="43814">
                  <a:moveTo>
                    <a:pt x="15749" y="43224"/>
                  </a:moveTo>
                  <a:lnTo>
                    <a:pt x="0" y="0"/>
                  </a:lnTo>
                  <a:lnTo>
                    <a:pt x="31474" y="0"/>
                  </a:lnTo>
                  <a:lnTo>
                    <a:pt x="15749" y="43224"/>
                  </a:lnTo>
                  <a:close/>
                </a:path>
              </a:pathLst>
            </a:custGeom>
            <a:solidFill>
              <a:srgbClr val="595959"/>
            </a:solidFill>
          </p:spPr>
          <p:txBody>
            <a:bodyPr wrap="square" lIns="0" tIns="0" rIns="0" bIns="0" rtlCol="0"/>
            <a:lstStyle/>
            <a:p>
              <a:endParaRPr/>
            </a:p>
          </p:txBody>
        </p:sp>
        <p:sp>
          <p:nvSpPr>
            <p:cNvPr id="37" name="object 37"/>
            <p:cNvSpPr/>
            <p:nvPr/>
          </p:nvSpPr>
          <p:spPr>
            <a:xfrm>
              <a:off x="3690792" y="4459590"/>
              <a:ext cx="31750" cy="43815"/>
            </a:xfrm>
            <a:custGeom>
              <a:avLst/>
              <a:gdLst/>
              <a:ahLst/>
              <a:cxnLst/>
              <a:rect l="l" t="t" r="r" b="b"/>
              <a:pathLst>
                <a:path w="31750" h="43814">
                  <a:moveTo>
                    <a:pt x="0" y="0"/>
                  </a:moveTo>
                  <a:lnTo>
                    <a:pt x="15749" y="43224"/>
                  </a:lnTo>
                  <a:lnTo>
                    <a:pt x="31474" y="0"/>
                  </a:lnTo>
                  <a:lnTo>
                    <a:pt x="0" y="0"/>
                  </a:lnTo>
                  <a:close/>
                </a:path>
              </a:pathLst>
            </a:custGeom>
            <a:ln w="9524">
              <a:solidFill>
                <a:srgbClr val="595959"/>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3558</Words>
  <Application>Microsoft Office PowerPoint</Application>
  <PresentationFormat>On-screen Show (16:9)</PresentationFormat>
  <Paragraphs>115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Castellar</vt:lpstr>
      <vt:lpstr>Times New Roman</vt:lpstr>
      <vt:lpstr>Office Theme</vt:lpstr>
      <vt:lpstr>PowerPoint Presentation</vt:lpstr>
      <vt:lpstr>PROBLEM STATEMENT</vt:lpstr>
      <vt:lpstr>PROBLEM STATEMENT</vt:lpstr>
      <vt:lpstr>PROBLEM STATEMENT</vt:lpstr>
      <vt:lpstr>PROBLEM STATEMENT</vt:lpstr>
      <vt:lpstr>PowerPoint Presentation</vt:lpstr>
      <vt:lpstr>PowerPoint Presentation</vt:lpstr>
      <vt:lpstr>PowerPoint Presentation</vt:lpstr>
      <vt:lpstr>Scope Of the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  SYSTEM USING MACHINE  LEARNING</dc:title>
  <cp:lastModifiedBy>MINTU CHAUDHARY</cp:lastModifiedBy>
  <cp:revision>14</cp:revision>
  <dcterms:created xsi:type="dcterms:W3CDTF">2022-11-17T20:16:26Z</dcterms:created>
  <dcterms:modified xsi:type="dcterms:W3CDTF">2023-01-25T03:41:58Z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2022-11-18T00:00:00Z</vt:filetime>
  </property>
  <property fmtid="{D5CDD505-2E9C-101B-9397-08002B2CF9AE}" pid="3" name="Creator">
    <vt:lpwstr>PDFium</vt:lpwstr>
  </property>
  <property fmtid="{D5CDD505-2E9C-101B-9397-08002B2CF9AE}" pid="4" name="LastSaved">
    <vt:filetime>2022-11-17T00:00:00Z</vt:filetime>
  </property>
</Properties>
</file>