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5" r:id="rId7"/>
    <p:sldId id="261" r:id="rId8"/>
    <p:sldId id="262" r:id="rId9"/>
    <p:sldId id="266"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94"/>
  </p:normalViewPr>
  <p:slideViewPr>
    <p:cSldViewPr snapToGrid="0" snapToObjects="1">
      <p:cViewPr varScale="1">
        <p:scale>
          <a:sx n="121" d="100"/>
          <a:sy n="121" d="100"/>
        </p:scale>
        <p:origin x="40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B28B93-7D70-4F85-BE23-ECAABF6C6D5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38508A4-AB75-4711-A6AA-609653FC9520}">
      <dgm:prSet/>
      <dgm:spPr/>
      <dgm:t>
        <a:bodyPr/>
        <a:lstStyle/>
        <a:p>
          <a:r>
            <a:rPr lang="en-US"/>
            <a:t>1. Data Cleaning: Removing duplicates and handling missing values.</a:t>
          </a:r>
        </a:p>
      </dgm:t>
    </dgm:pt>
    <dgm:pt modelId="{DBD0FB66-8787-44E4-AFD6-641344C55F88}" type="parTrans" cxnId="{C3E0A9E5-C16A-4DA9-A2A4-D0CE0A25945C}">
      <dgm:prSet/>
      <dgm:spPr/>
      <dgm:t>
        <a:bodyPr/>
        <a:lstStyle/>
        <a:p>
          <a:endParaRPr lang="en-US"/>
        </a:p>
      </dgm:t>
    </dgm:pt>
    <dgm:pt modelId="{C4055025-A0A3-4ABD-B52C-95DE82ED2A65}" type="sibTrans" cxnId="{C3E0A9E5-C16A-4DA9-A2A4-D0CE0A25945C}">
      <dgm:prSet/>
      <dgm:spPr/>
      <dgm:t>
        <a:bodyPr/>
        <a:lstStyle/>
        <a:p>
          <a:endParaRPr lang="en-US"/>
        </a:p>
      </dgm:t>
    </dgm:pt>
    <dgm:pt modelId="{B962F5BE-BA9F-4A85-8B53-05CE76DE771E}">
      <dgm:prSet/>
      <dgm:spPr/>
      <dgm:t>
        <a:bodyPr/>
        <a:lstStyle/>
        <a:p>
          <a:r>
            <a:rPr lang="en-US"/>
            <a:t>2. Univariate Analysis: Exploring the distribution of individual variables.</a:t>
          </a:r>
        </a:p>
      </dgm:t>
    </dgm:pt>
    <dgm:pt modelId="{41A581AC-E815-43C6-A088-4A4DFB1770CB}" type="parTrans" cxnId="{63EF709A-D8C7-4EDF-B759-49FC25F79DC9}">
      <dgm:prSet/>
      <dgm:spPr/>
      <dgm:t>
        <a:bodyPr/>
        <a:lstStyle/>
        <a:p>
          <a:endParaRPr lang="en-US"/>
        </a:p>
      </dgm:t>
    </dgm:pt>
    <dgm:pt modelId="{CC86B8FF-9C62-4994-BA2A-B99BF4478752}" type="sibTrans" cxnId="{63EF709A-D8C7-4EDF-B759-49FC25F79DC9}">
      <dgm:prSet/>
      <dgm:spPr/>
      <dgm:t>
        <a:bodyPr/>
        <a:lstStyle/>
        <a:p>
          <a:endParaRPr lang="en-US"/>
        </a:p>
      </dgm:t>
    </dgm:pt>
    <dgm:pt modelId="{EDC0C9B6-27F1-4E0A-8CB8-DD0C22ED0563}">
      <dgm:prSet/>
      <dgm:spPr/>
      <dgm:t>
        <a:bodyPr/>
        <a:lstStyle/>
        <a:p>
          <a:r>
            <a:rPr lang="en-US"/>
            <a:t>3. Bivariate Analysis: Exploring relationships between two variables.</a:t>
          </a:r>
        </a:p>
      </dgm:t>
    </dgm:pt>
    <dgm:pt modelId="{900B3D99-6BE9-4C82-A5DC-63E3FC8C566A}" type="parTrans" cxnId="{06056D50-6BB7-4EC2-9A4F-DC31748237CA}">
      <dgm:prSet/>
      <dgm:spPr/>
      <dgm:t>
        <a:bodyPr/>
        <a:lstStyle/>
        <a:p>
          <a:endParaRPr lang="en-US"/>
        </a:p>
      </dgm:t>
    </dgm:pt>
    <dgm:pt modelId="{78662CC9-5A9D-4549-A83E-392FDF2EE6CF}" type="sibTrans" cxnId="{06056D50-6BB7-4EC2-9A4F-DC31748237CA}">
      <dgm:prSet/>
      <dgm:spPr/>
      <dgm:t>
        <a:bodyPr/>
        <a:lstStyle/>
        <a:p>
          <a:endParaRPr lang="en-US"/>
        </a:p>
      </dgm:t>
    </dgm:pt>
    <dgm:pt modelId="{C430921C-B528-4364-A87D-4A59D0DBEF97}">
      <dgm:prSet/>
      <dgm:spPr/>
      <dgm:t>
        <a:bodyPr/>
        <a:lstStyle/>
        <a:p>
          <a:r>
            <a:rPr lang="en-US"/>
            <a:t>4. Multivariate Analysis: Understanding the correlation between multiple variables.</a:t>
          </a:r>
        </a:p>
      </dgm:t>
    </dgm:pt>
    <dgm:pt modelId="{B5F26682-05D9-4A5D-AF5F-10DAB7810FB4}" type="parTrans" cxnId="{6E887798-2676-4CE5-8D89-8F8C3B400926}">
      <dgm:prSet/>
      <dgm:spPr/>
      <dgm:t>
        <a:bodyPr/>
        <a:lstStyle/>
        <a:p>
          <a:endParaRPr lang="en-US"/>
        </a:p>
      </dgm:t>
    </dgm:pt>
    <dgm:pt modelId="{0D21287B-662E-47CD-9B21-079B15D87B0A}" type="sibTrans" cxnId="{6E887798-2676-4CE5-8D89-8F8C3B400926}">
      <dgm:prSet/>
      <dgm:spPr/>
      <dgm:t>
        <a:bodyPr/>
        <a:lstStyle/>
        <a:p>
          <a:endParaRPr lang="en-US"/>
        </a:p>
      </dgm:t>
    </dgm:pt>
    <dgm:pt modelId="{AEAAB762-AA31-4CEC-A2C8-54FC54B4EB8A}">
      <dgm:prSet/>
      <dgm:spPr/>
      <dgm:t>
        <a:bodyPr/>
        <a:lstStyle/>
        <a:p>
          <a:r>
            <a:rPr lang="en-US"/>
            <a:t>5. Data Visualization: Plotting graphs to better understand data.</a:t>
          </a:r>
        </a:p>
      </dgm:t>
    </dgm:pt>
    <dgm:pt modelId="{9A8021E1-09EA-4BDB-BEBB-4F0C286413BB}" type="parTrans" cxnId="{C2D5340E-361C-4BD6-A4D3-B76377F3305A}">
      <dgm:prSet/>
      <dgm:spPr/>
      <dgm:t>
        <a:bodyPr/>
        <a:lstStyle/>
        <a:p>
          <a:endParaRPr lang="en-US"/>
        </a:p>
      </dgm:t>
    </dgm:pt>
    <dgm:pt modelId="{4496910A-6E56-4262-90F0-B5EEEA9EBBFC}" type="sibTrans" cxnId="{C2D5340E-361C-4BD6-A4D3-B76377F3305A}">
      <dgm:prSet/>
      <dgm:spPr/>
      <dgm:t>
        <a:bodyPr/>
        <a:lstStyle/>
        <a:p>
          <a:endParaRPr lang="en-US"/>
        </a:p>
      </dgm:t>
    </dgm:pt>
    <dgm:pt modelId="{F98F6973-A233-2F4B-9794-4F2C53B1B11F}" type="pres">
      <dgm:prSet presAssocID="{D7B28B93-7D70-4F85-BE23-ECAABF6C6D53}" presName="linear" presStyleCnt="0">
        <dgm:presLayoutVars>
          <dgm:animLvl val="lvl"/>
          <dgm:resizeHandles val="exact"/>
        </dgm:presLayoutVars>
      </dgm:prSet>
      <dgm:spPr/>
    </dgm:pt>
    <dgm:pt modelId="{F8546DB3-0E7A-FD40-B457-61CC5D404E49}" type="pres">
      <dgm:prSet presAssocID="{038508A4-AB75-4711-A6AA-609653FC9520}" presName="parentText" presStyleLbl="node1" presStyleIdx="0" presStyleCnt="5">
        <dgm:presLayoutVars>
          <dgm:chMax val="0"/>
          <dgm:bulletEnabled val="1"/>
        </dgm:presLayoutVars>
      </dgm:prSet>
      <dgm:spPr/>
    </dgm:pt>
    <dgm:pt modelId="{2894B91C-89E8-DF4C-B15D-1C34961016DA}" type="pres">
      <dgm:prSet presAssocID="{C4055025-A0A3-4ABD-B52C-95DE82ED2A65}" presName="spacer" presStyleCnt="0"/>
      <dgm:spPr/>
    </dgm:pt>
    <dgm:pt modelId="{91BDB10A-7079-B24B-B4B7-FCA9B7B576B4}" type="pres">
      <dgm:prSet presAssocID="{B962F5BE-BA9F-4A85-8B53-05CE76DE771E}" presName="parentText" presStyleLbl="node1" presStyleIdx="1" presStyleCnt="5">
        <dgm:presLayoutVars>
          <dgm:chMax val="0"/>
          <dgm:bulletEnabled val="1"/>
        </dgm:presLayoutVars>
      </dgm:prSet>
      <dgm:spPr/>
    </dgm:pt>
    <dgm:pt modelId="{604E74D1-08F3-AB44-9A14-C5D27D38020E}" type="pres">
      <dgm:prSet presAssocID="{CC86B8FF-9C62-4994-BA2A-B99BF4478752}" presName="spacer" presStyleCnt="0"/>
      <dgm:spPr/>
    </dgm:pt>
    <dgm:pt modelId="{5C3B3EEB-DBD1-1749-85B3-63F0B912E92E}" type="pres">
      <dgm:prSet presAssocID="{EDC0C9B6-27F1-4E0A-8CB8-DD0C22ED0563}" presName="parentText" presStyleLbl="node1" presStyleIdx="2" presStyleCnt="5">
        <dgm:presLayoutVars>
          <dgm:chMax val="0"/>
          <dgm:bulletEnabled val="1"/>
        </dgm:presLayoutVars>
      </dgm:prSet>
      <dgm:spPr/>
    </dgm:pt>
    <dgm:pt modelId="{9121475B-FD25-2748-88B9-7D8F001F7EB9}" type="pres">
      <dgm:prSet presAssocID="{78662CC9-5A9D-4549-A83E-392FDF2EE6CF}" presName="spacer" presStyleCnt="0"/>
      <dgm:spPr/>
    </dgm:pt>
    <dgm:pt modelId="{866DB588-FBA1-8B44-933C-0D29AB4F443E}" type="pres">
      <dgm:prSet presAssocID="{C430921C-B528-4364-A87D-4A59D0DBEF97}" presName="parentText" presStyleLbl="node1" presStyleIdx="3" presStyleCnt="5">
        <dgm:presLayoutVars>
          <dgm:chMax val="0"/>
          <dgm:bulletEnabled val="1"/>
        </dgm:presLayoutVars>
      </dgm:prSet>
      <dgm:spPr/>
    </dgm:pt>
    <dgm:pt modelId="{BB7FC170-FC48-0D4E-BA55-CFF672DD36F2}" type="pres">
      <dgm:prSet presAssocID="{0D21287B-662E-47CD-9B21-079B15D87B0A}" presName="spacer" presStyleCnt="0"/>
      <dgm:spPr/>
    </dgm:pt>
    <dgm:pt modelId="{EB4896E9-D86C-D142-BDEF-AED4F0AD39DB}" type="pres">
      <dgm:prSet presAssocID="{AEAAB762-AA31-4CEC-A2C8-54FC54B4EB8A}" presName="parentText" presStyleLbl="node1" presStyleIdx="4" presStyleCnt="5">
        <dgm:presLayoutVars>
          <dgm:chMax val="0"/>
          <dgm:bulletEnabled val="1"/>
        </dgm:presLayoutVars>
      </dgm:prSet>
      <dgm:spPr/>
    </dgm:pt>
  </dgm:ptLst>
  <dgm:cxnLst>
    <dgm:cxn modelId="{C2D5340E-361C-4BD6-A4D3-B76377F3305A}" srcId="{D7B28B93-7D70-4F85-BE23-ECAABF6C6D53}" destId="{AEAAB762-AA31-4CEC-A2C8-54FC54B4EB8A}" srcOrd="4" destOrd="0" parTransId="{9A8021E1-09EA-4BDB-BEBB-4F0C286413BB}" sibTransId="{4496910A-6E56-4262-90F0-B5EEEA9EBBFC}"/>
    <dgm:cxn modelId="{CC94DA2E-EDC2-DB47-9715-0B14735C5613}" type="presOf" srcId="{038508A4-AB75-4711-A6AA-609653FC9520}" destId="{F8546DB3-0E7A-FD40-B457-61CC5D404E49}" srcOrd="0" destOrd="0" presId="urn:microsoft.com/office/officeart/2005/8/layout/vList2"/>
    <dgm:cxn modelId="{DFDDA74B-F72C-0C4F-943D-DF713735CD5A}" type="presOf" srcId="{D7B28B93-7D70-4F85-BE23-ECAABF6C6D53}" destId="{F98F6973-A233-2F4B-9794-4F2C53B1B11F}" srcOrd="0" destOrd="0" presId="urn:microsoft.com/office/officeart/2005/8/layout/vList2"/>
    <dgm:cxn modelId="{06056D50-6BB7-4EC2-9A4F-DC31748237CA}" srcId="{D7B28B93-7D70-4F85-BE23-ECAABF6C6D53}" destId="{EDC0C9B6-27F1-4E0A-8CB8-DD0C22ED0563}" srcOrd="2" destOrd="0" parTransId="{900B3D99-6BE9-4C82-A5DC-63E3FC8C566A}" sibTransId="{78662CC9-5A9D-4549-A83E-392FDF2EE6CF}"/>
    <dgm:cxn modelId="{6E887798-2676-4CE5-8D89-8F8C3B400926}" srcId="{D7B28B93-7D70-4F85-BE23-ECAABF6C6D53}" destId="{C430921C-B528-4364-A87D-4A59D0DBEF97}" srcOrd="3" destOrd="0" parTransId="{B5F26682-05D9-4A5D-AF5F-10DAB7810FB4}" sibTransId="{0D21287B-662E-47CD-9B21-079B15D87B0A}"/>
    <dgm:cxn modelId="{63EF709A-D8C7-4EDF-B759-49FC25F79DC9}" srcId="{D7B28B93-7D70-4F85-BE23-ECAABF6C6D53}" destId="{B962F5BE-BA9F-4A85-8B53-05CE76DE771E}" srcOrd="1" destOrd="0" parTransId="{41A581AC-E815-43C6-A088-4A4DFB1770CB}" sibTransId="{CC86B8FF-9C62-4994-BA2A-B99BF4478752}"/>
    <dgm:cxn modelId="{243C18A6-3371-8B42-A43D-135E7910E51C}" type="presOf" srcId="{B962F5BE-BA9F-4A85-8B53-05CE76DE771E}" destId="{91BDB10A-7079-B24B-B4B7-FCA9B7B576B4}" srcOrd="0" destOrd="0" presId="urn:microsoft.com/office/officeart/2005/8/layout/vList2"/>
    <dgm:cxn modelId="{C087C4AB-7188-4646-914F-F5A49E16C592}" type="presOf" srcId="{EDC0C9B6-27F1-4E0A-8CB8-DD0C22ED0563}" destId="{5C3B3EEB-DBD1-1749-85B3-63F0B912E92E}" srcOrd="0" destOrd="0" presId="urn:microsoft.com/office/officeart/2005/8/layout/vList2"/>
    <dgm:cxn modelId="{81F710BB-4F8F-7144-A569-6CE3034DD052}" type="presOf" srcId="{AEAAB762-AA31-4CEC-A2C8-54FC54B4EB8A}" destId="{EB4896E9-D86C-D142-BDEF-AED4F0AD39DB}" srcOrd="0" destOrd="0" presId="urn:microsoft.com/office/officeart/2005/8/layout/vList2"/>
    <dgm:cxn modelId="{13A19EC9-EF38-7B4C-9320-78703D13D3AE}" type="presOf" srcId="{C430921C-B528-4364-A87D-4A59D0DBEF97}" destId="{866DB588-FBA1-8B44-933C-0D29AB4F443E}" srcOrd="0" destOrd="0" presId="urn:microsoft.com/office/officeart/2005/8/layout/vList2"/>
    <dgm:cxn modelId="{C3E0A9E5-C16A-4DA9-A2A4-D0CE0A25945C}" srcId="{D7B28B93-7D70-4F85-BE23-ECAABF6C6D53}" destId="{038508A4-AB75-4711-A6AA-609653FC9520}" srcOrd="0" destOrd="0" parTransId="{DBD0FB66-8787-44E4-AFD6-641344C55F88}" sibTransId="{C4055025-A0A3-4ABD-B52C-95DE82ED2A65}"/>
    <dgm:cxn modelId="{53084452-5C2F-2F42-B6D4-0A17EB510EDE}" type="presParOf" srcId="{F98F6973-A233-2F4B-9794-4F2C53B1B11F}" destId="{F8546DB3-0E7A-FD40-B457-61CC5D404E49}" srcOrd="0" destOrd="0" presId="urn:microsoft.com/office/officeart/2005/8/layout/vList2"/>
    <dgm:cxn modelId="{902C4E37-92CD-1948-AB76-E8824511C375}" type="presParOf" srcId="{F98F6973-A233-2F4B-9794-4F2C53B1B11F}" destId="{2894B91C-89E8-DF4C-B15D-1C34961016DA}" srcOrd="1" destOrd="0" presId="urn:microsoft.com/office/officeart/2005/8/layout/vList2"/>
    <dgm:cxn modelId="{AA1D03D8-A966-474F-87D3-EB4F1DAE7509}" type="presParOf" srcId="{F98F6973-A233-2F4B-9794-4F2C53B1B11F}" destId="{91BDB10A-7079-B24B-B4B7-FCA9B7B576B4}" srcOrd="2" destOrd="0" presId="urn:microsoft.com/office/officeart/2005/8/layout/vList2"/>
    <dgm:cxn modelId="{5627057F-EF3D-CE43-991E-B7AC2AA3BB99}" type="presParOf" srcId="{F98F6973-A233-2F4B-9794-4F2C53B1B11F}" destId="{604E74D1-08F3-AB44-9A14-C5D27D38020E}" srcOrd="3" destOrd="0" presId="urn:microsoft.com/office/officeart/2005/8/layout/vList2"/>
    <dgm:cxn modelId="{E44CFF9F-AE61-8F4F-8883-20E2DBEA2DAD}" type="presParOf" srcId="{F98F6973-A233-2F4B-9794-4F2C53B1B11F}" destId="{5C3B3EEB-DBD1-1749-85B3-63F0B912E92E}" srcOrd="4" destOrd="0" presId="urn:microsoft.com/office/officeart/2005/8/layout/vList2"/>
    <dgm:cxn modelId="{6FE30721-4A2B-1A49-A76A-1764554E477A}" type="presParOf" srcId="{F98F6973-A233-2F4B-9794-4F2C53B1B11F}" destId="{9121475B-FD25-2748-88B9-7D8F001F7EB9}" srcOrd="5" destOrd="0" presId="urn:microsoft.com/office/officeart/2005/8/layout/vList2"/>
    <dgm:cxn modelId="{73AB5F07-FDD2-8347-A0C8-F90F0D36FF38}" type="presParOf" srcId="{F98F6973-A233-2F4B-9794-4F2C53B1B11F}" destId="{866DB588-FBA1-8B44-933C-0D29AB4F443E}" srcOrd="6" destOrd="0" presId="urn:microsoft.com/office/officeart/2005/8/layout/vList2"/>
    <dgm:cxn modelId="{B1460D93-06E7-1742-A563-3E286FD07631}" type="presParOf" srcId="{F98F6973-A233-2F4B-9794-4F2C53B1B11F}" destId="{BB7FC170-FC48-0D4E-BA55-CFF672DD36F2}" srcOrd="7" destOrd="0" presId="urn:microsoft.com/office/officeart/2005/8/layout/vList2"/>
    <dgm:cxn modelId="{52C255B5-485B-DF4A-9EAA-B0CF58554AA9}" type="presParOf" srcId="{F98F6973-A233-2F4B-9794-4F2C53B1B11F}" destId="{EB4896E9-D86C-D142-BDEF-AED4F0AD39D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AED5A5-67F3-4F25-950A-8CFF5AC3ED11}"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4604C124-2E48-42E9-BDFC-AB4B7444E7AA}">
      <dgm:prSet/>
      <dgm:spPr/>
      <dgm:t>
        <a:bodyPr/>
        <a:lstStyle/>
        <a:p>
          <a:r>
            <a:rPr lang="en-US"/>
            <a:t>Higher</a:t>
          </a:r>
          <a:r>
            <a:rPr lang="en-US" b="1" i="0"/>
            <a:t> </a:t>
          </a:r>
          <a:r>
            <a:rPr lang="en-US"/>
            <a:t>Interest Rates Signal Risk: There’s a moderate link between high interest rates and loan defaults. The company should be careful when issuing loans with higher interest rates and might need to tighten its lending criteria for applicants considered to be at higher risk.</a:t>
          </a:r>
        </a:p>
      </dgm:t>
    </dgm:pt>
    <dgm:pt modelId="{5336DD10-C998-4B23-B75C-9BE921731A10}" type="parTrans" cxnId="{C34766C2-CC62-4F61-8824-C1CA90886261}">
      <dgm:prSet/>
      <dgm:spPr/>
      <dgm:t>
        <a:bodyPr/>
        <a:lstStyle/>
        <a:p>
          <a:endParaRPr lang="en-US"/>
        </a:p>
      </dgm:t>
    </dgm:pt>
    <dgm:pt modelId="{7540C587-A9C8-4BFC-BC4C-0053FFE84C2A}" type="sibTrans" cxnId="{C34766C2-CC62-4F61-8824-C1CA90886261}">
      <dgm:prSet/>
      <dgm:spPr/>
      <dgm:t>
        <a:bodyPr/>
        <a:lstStyle/>
        <a:p>
          <a:endParaRPr lang="en-US"/>
        </a:p>
      </dgm:t>
    </dgm:pt>
    <dgm:pt modelId="{3EE740C3-E060-4A72-9F8E-143DAFE3DBD3}">
      <dgm:prSet/>
      <dgm:spPr/>
      <dgm:t>
        <a:bodyPr/>
        <a:lstStyle/>
        <a:p>
          <a:r>
            <a:rPr lang="en-US"/>
            <a:t>Keep an Eye on the Debt-to-Income (DTI) Ratio: Borrowers with a high DTI ratio are more likely to default on their loans. To mitigate this risk, the company should consider stricter standards for applicants with a high DTI, potentially denying loans or adjusting the terms for these borrowers.</a:t>
          </a:r>
        </a:p>
      </dgm:t>
    </dgm:pt>
    <dgm:pt modelId="{2E0E7AD1-8D8C-4327-B1DA-630E2E91EC0C}" type="parTrans" cxnId="{F5957BF5-6E2F-4F9F-A23F-CB72EC81CEF2}">
      <dgm:prSet/>
      <dgm:spPr/>
      <dgm:t>
        <a:bodyPr/>
        <a:lstStyle/>
        <a:p>
          <a:endParaRPr lang="en-US"/>
        </a:p>
      </dgm:t>
    </dgm:pt>
    <dgm:pt modelId="{913BC621-8778-48E7-8C04-D8226AA9BBD9}" type="sibTrans" cxnId="{F5957BF5-6E2F-4F9F-A23F-CB72EC81CEF2}">
      <dgm:prSet/>
      <dgm:spPr/>
      <dgm:t>
        <a:bodyPr/>
        <a:lstStyle/>
        <a:p>
          <a:endParaRPr lang="en-US"/>
        </a:p>
      </dgm:t>
    </dgm:pt>
    <dgm:pt modelId="{527D4638-D69C-4BEB-9C9A-82E10EE88549}">
      <dgm:prSet/>
      <dgm:spPr/>
      <dgm:t>
        <a:bodyPr/>
        <a:lstStyle/>
        <a:p>
          <a:r>
            <a:rPr lang="en-US"/>
            <a:t>Use DTI Categories: Including DTI categories in future risk assessments could help the company evaluate loan applicants more accurately. By separating applicants into groups based on their DTI—such as low, medium, or high-risk—the company can adjust its lending strategies to better fit each group’s risk level.</a:t>
          </a:r>
        </a:p>
      </dgm:t>
    </dgm:pt>
    <dgm:pt modelId="{1F6EBD6C-011E-4A10-9089-6D3610AC0DBF}" type="parTrans" cxnId="{1DAB4DD5-67B2-443C-B98A-8E4A0BC1079C}">
      <dgm:prSet/>
      <dgm:spPr/>
      <dgm:t>
        <a:bodyPr/>
        <a:lstStyle/>
        <a:p>
          <a:endParaRPr lang="en-US"/>
        </a:p>
      </dgm:t>
    </dgm:pt>
    <dgm:pt modelId="{05A7E030-24D1-4DAA-A684-082584B360F3}" type="sibTrans" cxnId="{1DAB4DD5-67B2-443C-B98A-8E4A0BC1079C}">
      <dgm:prSet/>
      <dgm:spPr/>
      <dgm:t>
        <a:bodyPr/>
        <a:lstStyle/>
        <a:p>
          <a:endParaRPr lang="en-US"/>
        </a:p>
      </dgm:t>
    </dgm:pt>
    <dgm:pt modelId="{82E94B94-D847-4EC7-B4A4-1806CB7F00C6}">
      <dgm:prSet/>
      <dgm:spPr/>
      <dgm:t>
        <a:bodyPr/>
        <a:lstStyle/>
        <a:p>
          <a:r>
            <a:rPr lang="en-US"/>
            <a:t>Examine Income and Loan Outliers: Investigating unusual patterns in annual income and loan amounts could provide insights into the behaviors of borrowers who default versus those who don't default.</a:t>
          </a:r>
        </a:p>
      </dgm:t>
    </dgm:pt>
    <dgm:pt modelId="{CFD2FAE9-EA22-4B96-8D9C-672C675F7629}" type="parTrans" cxnId="{A092F013-9EAF-4696-BE46-BDC7CDE50EFE}">
      <dgm:prSet/>
      <dgm:spPr/>
      <dgm:t>
        <a:bodyPr/>
        <a:lstStyle/>
        <a:p>
          <a:endParaRPr lang="en-US"/>
        </a:p>
      </dgm:t>
    </dgm:pt>
    <dgm:pt modelId="{39FD890B-EEA1-4B31-87DD-B3A24167D790}" type="sibTrans" cxnId="{A092F013-9EAF-4696-BE46-BDC7CDE50EFE}">
      <dgm:prSet/>
      <dgm:spPr/>
      <dgm:t>
        <a:bodyPr/>
        <a:lstStyle/>
        <a:p>
          <a:endParaRPr lang="en-US"/>
        </a:p>
      </dgm:t>
    </dgm:pt>
    <dgm:pt modelId="{D0106F4E-91A8-4E06-8D00-28B941CCB7BB}">
      <dgm:prSet/>
      <dgm:spPr/>
      <dgm:t>
        <a:bodyPr/>
        <a:lstStyle/>
        <a:p>
          <a:r>
            <a:rPr lang="en-US"/>
            <a:t>Interest Rate Adjustments: The company should consider offering variable interest rates based on the risk profile of the borrower. For higher-risk applicants, either deny the loan or offer it at significantly higher interest rates with stricter repayment conditions.</a:t>
          </a:r>
        </a:p>
      </dgm:t>
    </dgm:pt>
    <dgm:pt modelId="{A7E21324-61F0-4EC8-8990-E98F6BDED292}" type="parTrans" cxnId="{CBE1B2ED-A03D-42E3-B8C8-6817F010740C}">
      <dgm:prSet/>
      <dgm:spPr/>
      <dgm:t>
        <a:bodyPr/>
        <a:lstStyle/>
        <a:p>
          <a:endParaRPr lang="en-US"/>
        </a:p>
      </dgm:t>
    </dgm:pt>
    <dgm:pt modelId="{426ECB4F-DA17-4557-AC17-2A739D0D4AD8}" type="sibTrans" cxnId="{CBE1B2ED-A03D-42E3-B8C8-6817F010740C}">
      <dgm:prSet/>
      <dgm:spPr/>
      <dgm:t>
        <a:bodyPr/>
        <a:lstStyle/>
        <a:p>
          <a:endParaRPr lang="en-US"/>
        </a:p>
      </dgm:t>
    </dgm:pt>
    <dgm:pt modelId="{E01ADBCC-BE46-4D9C-B3CE-8AD0BBEC41A0}">
      <dgm:prSet/>
      <dgm:spPr/>
      <dgm:t>
        <a:bodyPr/>
        <a:lstStyle/>
        <a:p>
          <a:r>
            <a:rPr lang="en-US"/>
            <a:t>Income and Loan Defaults: Although the link between annual income and default rates is weak, borrowers with higher incomes tend to default less. A deeper analysis of income brackets may yield useful information for refining lending strategies.</a:t>
          </a:r>
        </a:p>
      </dgm:t>
    </dgm:pt>
    <dgm:pt modelId="{B5261E72-C495-4664-A6C0-771B66D53944}" type="parTrans" cxnId="{367C929F-FAA5-45BA-8839-7D2B5A96B6EA}">
      <dgm:prSet/>
      <dgm:spPr/>
      <dgm:t>
        <a:bodyPr/>
        <a:lstStyle/>
        <a:p>
          <a:endParaRPr lang="en-US"/>
        </a:p>
      </dgm:t>
    </dgm:pt>
    <dgm:pt modelId="{871A8F3E-D933-40BB-AF31-5CB993575DCF}" type="sibTrans" cxnId="{367C929F-FAA5-45BA-8839-7D2B5A96B6EA}">
      <dgm:prSet/>
      <dgm:spPr/>
      <dgm:t>
        <a:bodyPr/>
        <a:lstStyle/>
        <a:p>
          <a:endParaRPr lang="en-US"/>
        </a:p>
      </dgm:t>
    </dgm:pt>
    <dgm:pt modelId="{184E56D7-CB43-EE4D-A797-2F4905002252}" type="pres">
      <dgm:prSet presAssocID="{85AED5A5-67F3-4F25-950A-8CFF5AC3ED11}" presName="diagram" presStyleCnt="0">
        <dgm:presLayoutVars>
          <dgm:dir/>
          <dgm:resizeHandles val="exact"/>
        </dgm:presLayoutVars>
      </dgm:prSet>
      <dgm:spPr/>
    </dgm:pt>
    <dgm:pt modelId="{850543D8-27C5-B24A-B3A4-86F51593E16B}" type="pres">
      <dgm:prSet presAssocID="{4604C124-2E48-42E9-BDFC-AB4B7444E7AA}" presName="node" presStyleLbl="node1" presStyleIdx="0" presStyleCnt="6">
        <dgm:presLayoutVars>
          <dgm:bulletEnabled val="1"/>
        </dgm:presLayoutVars>
      </dgm:prSet>
      <dgm:spPr/>
    </dgm:pt>
    <dgm:pt modelId="{A4490B21-E6FC-8C41-97F4-31E10FF78749}" type="pres">
      <dgm:prSet presAssocID="{7540C587-A9C8-4BFC-BC4C-0053FFE84C2A}" presName="sibTrans" presStyleCnt="0"/>
      <dgm:spPr/>
    </dgm:pt>
    <dgm:pt modelId="{B41C2D63-CC41-4442-866C-85449ECE097C}" type="pres">
      <dgm:prSet presAssocID="{3EE740C3-E060-4A72-9F8E-143DAFE3DBD3}" presName="node" presStyleLbl="node1" presStyleIdx="1" presStyleCnt="6">
        <dgm:presLayoutVars>
          <dgm:bulletEnabled val="1"/>
        </dgm:presLayoutVars>
      </dgm:prSet>
      <dgm:spPr/>
    </dgm:pt>
    <dgm:pt modelId="{7B2DA899-A9FE-5842-8663-AAC446C61F99}" type="pres">
      <dgm:prSet presAssocID="{913BC621-8778-48E7-8C04-D8226AA9BBD9}" presName="sibTrans" presStyleCnt="0"/>
      <dgm:spPr/>
    </dgm:pt>
    <dgm:pt modelId="{0B602275-A325-E245-9795-94285FB7099C}" type="pres">
      <dgm:prSet presAssocID="{527D4638-D69C-4BEB-9C9A-82E10EE88549}" presName="node" presStyleLbl="node1" presStyleIdx="2" presStyleCnt="6">
        <dgm:presLayoutVars>
          <dgm:bulletEnabled val="1"/>
        </dgm:presLayoutVars>
      </dgm:prSet>
      <dgm:spPr/>
    </dgm:pt>
    <dgm:pt modelId="{A53FB38E-D4F9-5448-A3F9-C9213F7D7FB8}" type="pres">
      <dgm:prSet presAssocID="{05A7E030-24D1-4DAA-A684-082584B360F3}" presName="sibTrans" presStyleCnt="0"/>
      <dgm:spPr/>
    </dgm:pt>
    <dgm:pt modelId="{E47F59F2-9B1D-D94A-9C9B-4F3B48FD544C}" type="pres">
      <dgm:prSet presAssocID="{82E94B94-D847-4EC7-B4A4-1806CB7F00C6}" presName="node" presStyleLbl="node1" presStyleIdx="3" presStyleCnt="6">
        <dgm:presLayoutVars>
          <dgm:bulletEnabled val="1"/>
        </dgm:presLayoutVars>
      </dgm:prSet>
      <dgm:spPr/>
    </dgm:pt>
    <dgm:pt modelId="{FE4B057F-A34E-954C-8515-82F378B15157}" type="pres">
      <dgm:prSet presAssocID="{39FD890B-EEA1-4B31-87DD-B3A24167D790}" presName="sibTrans" presStyleCnt="0"/>
      <dgm:spPr/>
    </dgm:pt>
    <dgm:pt modelId="{07828B37-ABE6-BB4D-9AF8-2C9AB2B311D2}" type="pres">
      <dgm:prSet presAssocID="{D0106F4E-91A8-4E06-8D00-28B941CCB7BB}" presName="node" presStyleLbl="node1" presStyleIdx="4" presStyleCnt="6">
        <dgm:presLayoutVars>
          <dgm:bulletEnabled val="1"/>
        </dgm:presLayoutVars>
      </dgm:prSet>
      <dgm:spPr/>
    </dgm:pt>
    <dgm:pt modelId="{BFE5EAD0-F1D6-B848-9FE1-5A78B1BFE349}" type="pres">
      <dgm:prSet presAssocID="{426ECB4F-DA17-4557-AC17-2A739D0D4AD8}" presName="sibTrans" presStyleCnt="0"/>
      <dgm:spPr/>
    </dgm:pt>
    <dgm:pt modelId="{79F06038-9818-E64C-9CDC-435B72459AB7}" type="pres">
      <dgm:prSet presAssocID="{E01ADBCC-BE46-4D9C-B3CE-8AD0BBEC41A0}" presName="node" presStyleLbl="node1" presStyleIdx="5" presStyleCnt="6">
        <dgm:presLayoutVars>
          <dgm:bulletEnabled val="1"/>
        </dgm:presLayoutVars>
      </dgm:prSet>
      <dgm:spPr/>
    </dgm:pt>
  </dgm:ptLst>
  <dgm:cxnLst>
    <dgm:cxn modelId="{7F0D8200-CA7C-314F-9ED2-80E58216FE0D}" type="presOf" srcId="{D0106F4E-91A8-4E06-8D00-28B941CCB7BB}" destId="{07828B37-ABE6-BB4D-9AF8-2C9AB2B311D2}" srcOrd="0" destOrd="0" presId="urn:microsoft.com/office/officeart/2005/8/layout/default"/>
    <dgm:cxn modelId="{A914AF0F-185C-E943-B29D-62FFE22C4089}" type="presOf" srcId="{82E94B94-D847-4EC7-B4A4-1806CB7F00C6}" destId="{E47F59F2-9B1D-D94A-9C9B-4F3B48FD544C}" srcOrd="0" destOrd="0" presId="urn:microsoft.com/office/officeart/2005/8/layout/default"/>
    <dgm:cxn modelId="{A092F013-9EAF-4696-BE46-BDC7CDE50EFE}" srcId="{85AED5A5-67F3-4F25-950A-8CFF5AC3ED11}" destId="{82E94B94-D847-4EC7-B4A4-1806CB7F00C6}" srcOrd="3" destOrd="0" parTransId="{CFD2FAE9-EA22-4B96-8D9C-672C675F7629}" sibTransId="{39FD890B-EEA1-4B31-87DD-B3A24167D790}"/>
    <dgm:cxn modelId="{05F6BF29-028E-ED41-9B0B-35617BC82136}" type="presOf" srcId="{4604C124-2E48-42E9-BDFC-AB4B7444E7AA}" destId="{850543D8-27C5-B24A-B3A4-86F51593E16B}" srcOrd="0" destOrd="0" presId="urn:microsoft.com/office/officeart/2005/8/layout/default"/>
    <dgm:cxn modelId="{169EF54F-42E4-6D4C-A993-EF6D6C8321AD}" type="presOf" srcId="{85AED5A5-67F3-4F25-950A-8CFF5AC3ED11}" destId="{184E56D7-CB43-EE4D-A797-2F4905002252}" srcOrd="0" destOrd="0" presId="urn:microsoft.com/office/officeart/2005/8/layout/default"/>
    <dgm:cxn modelId="{8E8D518A-E21F-E24E-8C92-6E5F0D146EE4}" type="presOf" srcId="{527D4638-D69C-4BEB-9C9A-82E10EE88549}" destId="{0B602275-A325-E245-9795-94285FB7099C}" srcOrd="0" destOrd="0" presId="urn:microsoft.com/office/officeart/2005/8/layout/default"/>
    <dgm:cxn modelId="{3CF64C9F-BDE5-A446-93EE-B0844C5F3B21}" type="presOf" srcId="{E01ADBCC-BE46-4D9C-B3CE-8AD0BBEC41A0}" destId="{79F06038-9818-E64C-9CDC-435B72459AB7}" srcOrd="0" destOrd="0" presId="urn:microsoft.com/office/officeart/2005/8/layout/default"/>
    <dgm:cxn modelId="{367C929F-FAA5-45BA-8839-7D2B5A96B6EA}" srcId="{85AED5A5-67F3-4F25-950A-8CFF5AC3ED11}" destId="{E01ADBCC-BE46-4D9C-B3CE-8AD0BBEC41A0}" srcOrd="5" destOrd="0" parTransId="{B5261E72-C495-4664-A6C0-771B66D53944}" sibTransId="{871A8F3E-D933-40BB-AF31-5CB993575DCF}"/>
    <dgm:cxn modelId="{50FE60B1-363F-3847-8692-92E8CA193262}" type="presOf" srcId="{3EE740C3-E060-4A72-9F8E-143DAFE3DBD3}" destId="{B41C2D63-CC41-4442-866C-85449ECE097C}" srcOrd="0" destOrd="0" presId="urn:microsoft.com/office/officeart/2005/8/layout/default"/>
    <dgm:cxn modelId="{C34766C2-CC62-4F61-8824-C1CA90886261}" srcId="{85AED5A5-67F3-4F25-950A-8CFF5AC3ED11}" destId="{4604C124-2E48-42E9-BDFC-AB4B7444E7AA}" srcOrd="0" destOrd="0" parTransId="{5336DD10-C998-4B23-B75C-9BE921731A10}" sibTransId="{7540C587-A9C8-4BFC-BC4C-0053FFE84C2A}"/>
    <dgm:cxn modelId="{1DAB4DD5-67B2-443C-B98A-8E4A0BC1079C}" srcId="{85AED5A5-67F3-4F25-950A-8CFF5AC3ED11}" destId="{527D4638-D69C-4BEB-9C9A-82E10EE88549}" srcOrd="2" destOrd="0" parTransId="{1F6EBD6C-011E-4A10-9089-6D3610AC0DBF}" sibTransId="{05A7E030-24D1-4DAA-A684-082584B360F3}"/>
    <dgm:cxn modelId="{CBE1B2ED-A03D-42E3-B8C8-6817F010740C}" srcId="{85AED5A5-67F3-4F25-950A-8CFF5AC3ED11}" destId="{D0106F4E-91A8-4E06-8D00-28B941CCB7BB}" srcOrd="4" destOrd="0" parTransId="{A7E21324-61F0-4EC8-8990-E98F6BDED292}" sibTransId="{426ECB4F-DA17-4557-AC17-2A739D0D4AD8}"/>
    <dgm:cxn modelId="{F5957BF5-6E2F-4F9F-A23F-CB72EC81CEF2}" srcId="{85AED5A5-67F3-4F25-950A-8CFF5AC3ED11}" destId="{3EE740C3-E060-4A72-9F8E-143DAFE3DBD3}" srcOrd="1" destOrd="0" parTransId="{2E0E7AD1-8D8C-4327-B1DA-630E2E91EC0C}" sibTransId="{913BC621-8778-48E7-8C04-D8226AA9BBD9}"/>
    <dgm:cxn modelId="{4FE94ED3-FC81-F647-B06B-3AEA5C21428A}" type="presParOf" srcId="{184E56D7-CB43-EE4D-A797-2F4905002252}" destId="{850543D8-27C5-B24A-B3A4-86F51593E16B}" srcOrd="0" destOrd="0" presId="urn:microsoft.com/office/officeart/2005/8/layout/default"/>
    <dgm:cxn modelId="{16CE22B8-FD02-3B4F-8733-7CE1B9AE4CFD}" type="presParOf" srcId="{184E56D7-CB43-EE4D-A797-2F4905002252}" destId="{A4490B21-E6FC-8C41-97F4-31E10FF78749}" srcOrd="1" destOrd="0" presId="urn:microsoft.com/office/officeart/2005/8/layout/default"/>
    <dgm:cxn modelId="{023DAD26-1863-634B-B66F-A19D362410C5}" type="presParOf" srcId="{184E56D7-CB43-EE4D-A797-2F4905002252}" destId="{B41C2D63-CC41-4442-866C-85449ECE097C}" srcOrd="2" destOrd="0" presId="urn:microsoft.com/office/officeart/2005/8/layout/default"/>
    <dgm:cxn modelId="{3BD6AA03-9D41-AC4D-9E0C-101368ADBED5}" type="presParOf" srcId="{184E56D7-CB43-EE4D-A797-2F4905002252}" destId="{7B2DA899-A9FE-5842-8663-AAC446C61F99}" srcOrd="3" destOrd="0" presId="urn:microsoft.com/office/officeart/2005/8/layout/default"/>
    <dgm:cxn modelId="{CEE50339-42B5-D646-8F4E-819100406AFC}" type="presParOf" srcId="{184E56D7-CB43-EE4D-A797-2F4905002252}" destId="{0B602275-A325-E245-9795-94285FB7099C}" srcOrd="4" destOrd="0" presId="urn:microsoft.com/office/officeart/2005/8/layout/default"/>
    <dgm:cxn modelId="{C414DD19-9D5E-1141-B123-5F73563B3A8B}" type="presParOf" srcId="{184E56D7-CB43-EE4D-A797-2F4905002252}" destId="{A53FB38E-D4F9-5448-A3F9-C9213F7D7FB8}" srcOrd="5" destOrd="0" presId="urn:microsoft.com/office/officeart/2005/8/layout/default"/>
    <dgm:cxn modelId="{D9C354B0-AEBA-FB4F-8581-5742A23CECD2}" type="presParOf" srcId="{184E56D7-CB43-EE4D-A797-2F4905002252}" destId="{E47F59F2-9B1D-D94A-9C9B-4F3B48FD544C}" srcOrd="6" destOrd="0" presId="urn:microsoft.com/office/officeart/2005/8/layout/default"/>
    <dgm:cxn modelId="{18289E1B-0BF7-214F-827B-3E0B4C680339}" type="presParOf" srcId="{184E56D7-CB43-EE4D-A797-2F4905002252}" destId="{FE4B057F-A34E-954C-8515-82F378B15157}" srcOrd="7" destOrd="0" presId="urn:microsoft.com/office/officeart/2005/8/layout/default"/>
    <dgm:cxn modelId="{46A5E233-5057-804A-BC0C-E5BEF98ED470}" type="presParOf" srcId="{184E56D7-CB43-EE4D-A797-2F4905002252}" destId="{07828B37-ABE6-BB4D-9AF8-2C9AB2B311D2}" srcOrd="8" destOrd="0" presId="urn:microsoft.com/office/officeart/2005/8/layout/default"/>
    <dgm:cxn modelId="{3D0BB767-5E87-D942-8C4C-938256B57100}" type="presParOf" srcId="{184E56D7-CB43-EE4D-A797-2F4905002252}" destId="{BFE5EAD0-F1D6-B848-9FE1-5A78B1BFE349}" srcOrd="9" destOrd="0" presId="urn:microsoft.com/office/officeart/2005/8/layout/default"/>
    <dgm:cxn modelId="{2721DFD6-80CA-5F4F-8486-709B94BA0788}" type="presParOf" srcId="{184E56D7-CB43-EE4D-A797-2F4905002252}" destId="{79F06038-9818-E64C-9CDC-435B72459AB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46DB3-0E7A-FD40-B457-61CC5D404E49}">
      <dsp:nvSpPr>
        <dsp:cNvPr id="0" name=""/>
        <dsp:cNvSpPr/>
      </dsp:nvSpPr>
      <dsp:spPr>
        <a:xfrm>
          <a:off x="0" y="453450"/>
          <a:ext cx="5175384" cy="8751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1. Data Cleaning: Removing duplicates and handling missing values.</a:t>
          </a:r>
        </a:p>
      </dsp:txBody>
      <dsp:txXfrm>
        <a:off x="42722" y="496172"/>
        <a:ext cx="5089940" cy="789716"/>
      </dsp:txXfrm>
    </dsp:sp>
    <dsp:sp modelId="{91BDB10A-7079-B24B-B4B7-FCA9B7B576B4}">
      <dsp:nvSpPr>
        <dsp:cNvPr id="0" name=""/>
        <dsp:cNvSpPr/>
      </dsp:nvSpPr>
      <dsp:spPr>
        <a:xfrm>
          <a:off x="0" y="1391970"/>
          <a:ext cx="5175384" cy="875160"/>
        </a:xfrm>
        <a:prstGeom prst="roundRect">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2. Univariate Analysis: Exploring the distribution of individual variables.</a:t>
          </a:r>
        </a:p>
      </dsp:txBody>
      <dsp:txXfrm>
        <a:off x="42722" y="1434692"/>
        <a:ext cx="5089940" cy="789716"/>
      </dsp:txXfrm>
    </dsp:sp>
    <dsp:sp modelId="{5C3B3EEB-DBD1-1749-85B3-63F0B912E92E}">
      <dsp:nvSpPr>
        <dsp:cNvPr id="0" name=""/>
        <dsp:cNvSpPr/>
      </dsp:nvSpPr>
      <dsp:spPr>
        <a:xfrm>
          <a:off x="0" y="2330490"/>
          <a:ext cx="5175384" cy="875160"/>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3. Bivariate Analysis: Exploring relationships between two variables.</a:t>
          </a:r>
        </a:p>
      </dsp:txBody>
      <dsp:txXfrm>
        <a:off x="42722" y="2373212"/>
        <a:ext cx="5089940" cy="789716"/>
      </dsp:txXfrm>
    </dsp:sp>
    <dsp:sp modelId="{866DB588-FBA1-8B44-933C-0D29AB4F443E}">
      <dsp:nvSpPr>
        <dsp:cNvPr id="0" name=""/>
        <dsp:cNvSpPr/>
      </dsp:nvSpPr>
      <dsp:spPr>
        <a:xfrm>
          <a:off x="0" y="3269010"/>
          <a:ext cx="5175384" cy="875160"/>
        </a:xfrm>
        <a:prstGeom prst="roundRect">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4. Multivariate Analysis: Understanding the correlation between multiple variables.</a:t>
          </a:r>
        </a:p>
      </dsp:txBody>
      <dsp:txXfrm>
        <a:off x="42722" y="3311732"/>
        <a:ext cx="5089940" cy="789716"/>
      </dsp:txXfrm>
    </dsp:sp>
    <dsp:sp modelId="{EB4896E9-D86C-D142-BDEF-AED4F0AD39DB}">
      <dsp:nvSpPr>
        <dsp:cNvPr id="0" name=""/>
        <dsp:cNvSpPr/>
      </dsp:nvSpPr>
      <dsp:spPr>
        <a:xfrm>
          <a:off x="0" y="4207530"/>
          <a:ext cx="5175384" cy="87516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5. Data Visualization: Plotting graphs to better understand data.</a:t>
          </a:r>
        </a:p>
      </dsp:txBody>
      <dsp:txXfrm>
        <a:off x="42722" y="4250252"/>
        <a:ext cx="5089940" cy="789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543D8-27C5-B24A-B3A4-86F51593E16B}">
      <dsp:nvSpPr>
        <dsp:cNvPr id="0" name=""/>
        <dsp:cNvSpPr/>
      </dsp:nvSpPr>
      <dsp:spPr>
        <a:xfrm>
          <a:off x="0" y="573683"/>
          <a:ext cx="2464593" cy="147875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Higher</a:t>
          </a:r>
          <a:r>
            <a:rPr lang="en-US" sz="1100" b="1" i="0" kern="1200"/>
            <a:t> </a:t>
          </a:r>
          <a:r>
            <a:rPr lang="en-US" sz="1100" kern="1200"/>
            <a:t>Interest Rates Signal Risk: There’s a moderate link between high interest rates and loan defaults. The company should be careful when issuing loans with higher interest rates and might need to tighten its lending criteria for applicants considered to be at higher risk.</a:t>
          </a:r>
        </a:p>
      </dsp:txBody>
      <dsp:txXfrm>
        <a:off x="0" y="573683"/>
        <a:ext cx="2464593" cy="1478756"/>
      </dsp:txXfrm>
    </dsp:sp>
    <dsp:sp modelId="{B41C2D63-CC41-4442-866C-85449ECE097C}">
      <dsp:nvSpPr>
        <dsp:cNvPr id="0" name=""/>
        <dsp:cNvSpPr/>
      </dsp:nvSpPr>
      <dsp:spPr>
        <a:xfrm>
          <a:off x="2711053" y="573683"/>
          <a:ext cx="2464593" cy="1478756"/>
        </a:xfrm>
        <a:prstGeom prst="rect">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Keep an Eye on the Debt-to-Income (DTI) Ratio: Borrowers with a high DTI ratio are more likely to default on their loans. To mitigate this risk, the company should consider stricter standards for applicants with a high DTI, potentially denying loans or adjusting the terms for these borrowers.</a:t>
          </a:r>
        </a:p>
      </dsp:txBody>
      <dsp:txXfrm>
        <a:off x="2711053" y="573683"/>
        <a:ext cx="2464593" cy="1478756"/>
      </dsp:txXfrm>
    </dsp:sp>
    <dsp:sp modelId="{0B602275-A325-E245-9795-94285FB7099C}">
      <dsp:nvSpPr>
        <dsp:cNvPr id="0" name=""/>
        <dsp:cNvSpPr/>
      </dsp:nvSpPr>
      <dsp:spPr>
        <a:xfrm>
          <a:off x="5422106" y="573683"/>
          <a:ext cx="2464593" cy="1478756"/>
        </a:xfrm>
        <a:prstGeom prst="rect">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Use DTI Categories: Including DTI categories in future risk assessments could help the company evaluate loan applicants more accurately. By separating applicants into groups based on their DTI—such as low, medium, or high-risk—the company can adjust its lending strategies to better fit each group’s risk level.</a:t>
          </a:r>
        </a:p>
      </dsp:txBody>
      <dsp:txXfrm>
        <a:off x="5422106" y="573683"/>
        <a:ext cx="2464593" cy="1478756"/>
      </dsp:txXfrm>
    </dsp:sp>
    <dsp:sp modelId="{E47F59F2-9B1D-D94A-9C9B-4F3B48FD544C}">
      <dsp:nvSpPr>
        <dsp:cNvPr id="0" name=""/>
        <dsp:cNvSpPr/>
      </dsp:nvSpPr>
      <dsp:spPr>
        <a:xfrm>
          <a:off x="0" y="2298898"/>
          <a:ext cx="2464593" cy="1478756"/>
        </a:xfrm>
        <a:prstGeom prst="rect">
          <a:avLst/>
        </a:prstGeom>
        <a:solidFill>
          <a:schemeClr val="accent2">
            <a:hueOff val="2808912"/>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Examine Income and Loan Outliers: Investigating unusual patterns in annual income and loan amounts could provide insights into the behaviors of borrowers who default versus those who don't default.</a:t>
          </a:r>
        </a:p>
      </dsp:txBody>
      <dsp:txXfrm>
        <a:off x="0" y="2298898"/>
        <a:ext cx="2464593" cy="1478756"/>
      </dsp:txXfrm>
    </dsp:sp>
    <dsp:sp modelId="{07828B37-ABE6-BB4D-9AF8-2C9AB2B311D2}">
      <dsp:nvSpPr>
        <dsp:cNvPr id="0" name=""/>
        <dsp:cNvSpPr/>
      </dsp:nvSpPr>
      <dsp:spPr>
        <a:xfrm>
          <a:off x="2711053" y="2298898"/>
          <a:ext cx="2464593" cy="1478756"/>
        </a:xfrm>
        <a:prstGeom prst="rect">
          <a:avLst/>
        </a:prstGeom>
        <a:solidFill>
          <a:schemeClr val="accent2">
            <a:hueOff val="3745216"/>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Interest Rate Adjustments: The company should consider offering variable interest rates based on the risk profile of the borrower. For higher-risk applicants, either deny the loan or offer it at significantly higher interest rates with stricter repayment conditions.</a:t>
          </a:r>
        </a:p>
      </dsp:txBody>
      <dsp:txXfrm>
        <a:off x="2711053" y="2298898"/>
        <a:ext cx="2464593" cy="1478756"/>
      </dsp:txXfrm>
    </dsp:sp>
    <dsp:sp modelId="{79F06038-9818-E64C-9CDC-435B72459AB7}">
      <dsp:nvSpPr>
        <dsp:cNvPr id="0" name=""/>
        <dsp:cNvSpPr/>
      </dsp:nvSpPr>
      <dsp:spPr>
        <a:xfrm>
          <a:off x="5422106" y="2298898"/>
          <a:ext cx="2464593" cy="1478756"/>
        </a:xfrm>
        <a:prstGeom prst="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Income and Loan Defaults: Although the link between annual income and default rates is weak, borrowers with higher incomes tend to default less. A deeper analysis of income brackets may yield useful information for refining lending strategies.</a:t>
          </a:r>
        </a:p>
      </dsp:txBody>
      <dsp:txXfrm>
        <a:off x="5422106" y="2298898"/>
        <a:ext cx="2464593" cy="14787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9/26/24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73711" y="3499076"/>
            <a:ext cx="4540169" cy="2424774"/>
          </a:xfrm>
        </p:spPr>
        <p:txBody>
          <a:bodyPr vert="horz" lIns="91440" tIns="45720" rIns="91440" bIns="45720" rtlCol="0" anchor="ctr">
            <a:normAutofit/>
          </a:bodyPr>
          <a:lstStyle/>
          <a:p>
            <a:pPr algn="l" defTabSz="914400">
              <a:lnSpc>
                <a:spcPct val="90000"/>
              </a:lnSpc>
            </a:pPr>
            <a:r>
              <a:rPr lang="en-US" kern="1200">
                <a:solidFill>
                  <a:srgbClr val="FFFFFF"/>
                </a:solidFill>
                <a:latin typeface="+mj-lt"/>
                <a:ea typeface="+mj-ea"/>
                <a:cs typeface="+mj-cs"/>
              </a:rPr>
              <a:t>Loan Default Analysis Using EDA</a:t>
            </a: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7149" y="548"/>
            <a:ext cx="3262314"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0319" y="1421356"/>
            <a:ext cx="340368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546" y="0"/>
            <a:ext cx="301752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3161370" y="356187"/>
            <a:ext cx="2158807" cy="1792281"/>
          </a:xfrm>
        </p:spPr>
        <p:txBody>
          <a:bodyPr vert="horz" lIns="91440" tIns="45720" rIns="91440" bIns="45720" rtlCol="0" anchor="ctr">
            <a:normAutofit/>
          </a:bodyPr>
          <a:lstStyle/>
          <a:p>
            <a:pPr algn="l" defTabSz="914400">
              <a:lnSpc>
                <a:spcPct val="90000"/>
              </a:lnSpc>
            </a:pPr>
            <a:r>
              <a:rPr lang="en-US" sz="1700" dirty="0">
                <a:solidFill>
                  <a:schemeClr val="tx1"/>
                </a:solidFill>
              </a:rPr>
              <a:t>Understanding Risk Factors in Loan Default through Exploratory Data Analysis</a:t>
            </a:r>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2672" y="1584494"/>
            <a:ext cx="3281329"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4D554E4-9EFD-DA0C-564B-05091EBDD774}"/>
              </a:ext>
            </a:extLst>
          </p:cNvPr>
          <p:cNvSpPr txBox="1"/>
          <p:nvPr/>
        </p:nvSpPr>
        <p:spPr>
          <a:xfrm>
            <a:off x="6289604" y="3143438"/>
            <a:ext cx="2605966" cy="2780412"/>
          </a:xfrm>
          <a:prstGeom prst="rect">
            <a:avLst/>
          </a:prstGeom>
        </p:spPr>
        <p:txBody>
          <a:bodyPr vert="horz" lIns="91440" tIns="45720" rIns="91440" bIns="45720" rtlCol="0" anchor="ctr">
            <a:normAutofit/>
          </a:bodyPr>
          <a:lstStyle/>
          <a:p>
            <a:pPr defTabSz="914400">
              <a:lnSpc>
                <a:spcPct val="90000"/>
              </a:lnSpc>
              <a:spcAft>
                <a:spcPts val="600"/>
              </a:spcAft>
            </a:pPr>
            <a:r>
              <a:rPr lang="en-US" sz="1700" dirty="0"/>
              <a:t>Contributors :</a:t>
            </a:r>
          </a:p>
          <a:p>
            <a:pPr marL="57150" indent="-285750" defTabSz="914400">
              <a:lnSpc>
                <a:spcPct val="90000"/>
              </a:lnSpc>
              <a:spcAft>
                <a:spcPts val="600"/>
              </a:spcAft>
              <a:buFont typeface="Wingdings" pitchFamily="2" charset="2"/>
              <a:buChar char="ü"/>
            </a:pPr>
            <a:r>
              <a:rPr lang="en-US" sz="1700" dirty="0"/>
              <a:t>Mintu Ghosh </a:t>
            </a:r>
          </a:p>
          <a:p>
            <a:pPr marL="57150" indent="-285750" defTabSz="914400">
              <a:lnSpc>
                <a:spcPct val="90000"/>
              </a:lnSpc>
              <a:spcAft>
                <a:spcPts val="600"/>
              </a:spcAft>
              <a:buFont typeface="Wingdings" pitchFamily="2" charset="2"/>
              <a:buChar char="ü"/>
            </a:pPr>
            <a:r>
              <a:rPr lang="en-US" sz="1700" dirty="0"/>
              <a:t>Mayank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501" y="-67996"/>
            <a:ext cx="7372350" cy="1325880"/>
          </a:xfrm>
        </p:spPr>
        <p:txBody>
          <a:bodyPr anchor="b">
            <a:normAutofit/>
          </a:bodyPr>
          <a:lstStyle/>
          <a:p>
            <a:r>
              <a:rPr lang="en-US" sz="3100" dirty="0">
                <a:solidFill>
                  <a:schemeClr val="tx2"/>
                </a:solidFill>
              </a:rPr>
              <a:t>DTI Analysis</a:t>
            </a:r>
          </a:p>
        </p:txBody>
      </p:sp>
      <p:grpSp>
        <p:nvGrpSpPr>
          <p:cNvPr id="13" name="Group 12">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1"/>
            <a:ext cx="2521551" cy="2522849"/>
            <a:chOff x="-305" y="-1"/>
            <a:chExt cx="3832880" cy="2876136"/>
          </a:xfrm>
        </p:grpSpPr>
        <p:sp>
          <p:nvSpPr>
            <p:cNvPr id="14" name="Freeform: Shape 13">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2852965" y="1049937"/>
            <a:ext cx="3437839" cy="1680858"/>
          </a:xfrm>
        </p:spPr>
        <p:txBody>
          <a:bodyPr anchor="ctr">
            <a:normAutofit/>
          </a:bodyPr>
          <a:lstStyle/>
          <a:p>
            <a:pPr marL="0" indent="0">
              <a:buNone/>
            </a:pPr>
            <a:r>
              <a:rPr lang="en-US" sz="1400" dirty="0">
                <a:solidFill>
                  <a:schemeClr val="tx2"/>
                </a:solidFill>
              </a:rPr>
              <a:t>Borrowers with a higher Debt-to-Income ratio (DTI) are more likely to default. The default rate increases significantly for 'High' DTI borrowers.</a:t>
            </a:r>
          </a:p>
        </p:txBody>
      </p:sp>
      <p:grpSp>
        <p:nvGrpSpPr>
          <p:cNvPr id="19" name="Group 18">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370340" y="5084569"/>
            <a:ext cx="2151670" cy="1395192"/>
            <a:chOff x="-305" y="-4155"/>
            <a:chExt cx="2514948" cy="2174333"/>
          </a:xfrm>
        </p:grpSpPr>
        <p:sp>
          <p:nvSpPr>
            <p:cNvPr id="20" name="Freeform: Shape 19">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2255CBBE-3F95-691A-2DD4-4F59F85BDE45}"/>
              </a:ext>
            </a:extLst>
          </p:cNvPr>
          <p:cNvPicPr>
            <a:picLocks noChangeAspect="1"/>
          </p:cNvPicPr>
          <p:nvPr/>
        </p:nvPicPr>
        <p:blipFill>
          <a:blip r:embed="rId2"/>
          <a:stretch>
            <a:fillRect/>
          </a:stretch>
        </p:blipFill>
        <p:spPr>
          <a:xfrm>
            <a:off x="4801495" y="2798791"/>
            <a:ext cx="3830092" cy="2614037"/>
          </a:xfrm>
          <a:prstGeom prst="rect">
            <a:avLst/>
          </a:prstGeom>
        </p:spPr>
      </p:pic>
      <p:sp>
        <p:nvSpPr>
          <p:cNvPr id="5" name="TextBox 4">
            <a:extLst>
              <a:ext uri="{FF2B5EF4-FFF2-40B4-BE49-F238E27FC236}">
                <a16:creationId xmlns:a16="http://schemas.microsoft.com/office/drawing/2014/main" id="{DE0F23D3-0BD0-0862-A700-2203C4EA1DEB}"/>
              </a:ext>
            </a:extLst>
          </p:cNvPr>
          <p:cNvSpPr txBox="1"/>
          <p:nvPr/>
        </p:nvSpPr>
        <p:spPr>
          <a:xfrm>
            <a:off x="605947" y="2730795"/>
            <a:ext cx="3164875" cy="4616648"/>
          </a:xfrm>
          <a:prstGeom prst="rect">
            <a:avLst/>
          </a:prstGeom>
          <a:noFill/>
        </p:spPr>
        <p:txBody>
          <a:bodyPr wrap="square" rtlCol="0">
            <a:spAutoFit/>
          </a:bodyPr>
          <a:lstStyle/>
          <a:p>
            <a:pPr marL="285750" indent="-285750">
              <a:buFont typeface="Wingdings" pitchFamily="2" charset="2"/>
              <a:buChar char="ü"/>
            </a:pPr>
            <a:r>
              <a:rPr lang="en-US" sz="1600" dirty="0">
                <a:solidFill>
                  <a:schemeClr val="tx2"/>
                </a:solidFill>
              </a:rPr>
              <a:t>The load default rate increases from Low DTI to High DTI Category.</a:t>
            </a:r>
          </a:p>
          <a:p>
            <a:endParaRPr lang="en-US" sz="1600" dirty="0">
              <a:solidFill>
                <a:schemeClr val="tx2"/>
              </a:solidFill>
            </a:endParaRPr>
          </a:p>
          <a:p>
            <a:pPr marL="285750" indent="-285750">
              <a:buFont typeface="Wingdings" pitchFamily="2" charset="2"/>
              <a:buChar char="ü"/>
            </a:pPr>
            <a:r>
              <a:rPr lang="en-US" sz="1600" dirty="0">
                <a:solidFill>
                  <a:schemeClr val="tx2"/>
                </a:solidFill>
              </a:rPr>
              <a:t>Borrowers with a higher debt-to-income ratio are more likely to default, which aligns with typical risk assessment in finance.</a:t>
            </a:r>
          </a:p>
          <a:p>
            <a:endParaRPr lang="en-US" sz="1600" dirty="0">
              <a:solidFill>
                <a:schemeClr val="tx2"/>
              </a:solidFill>
            </a:endParaRPr>
          </a:p>
          <a:p>
            <a:pPr marL="285750" indent="-285750">
              <a:buFont typeface="Wingdings" pitchFamily="2" charset="2"/>
              <a:buChar char="ü"/>
            </a:pPr>
            <a:r>
              <a:rPr lang="en-US" sz="1600" dirty="0">
                <a:solidFill>
                  <a:schemeClr val="tx2"/>
                </a:solidFill>
              </a:rPr>
              <a:t>It has been observed that High DTI has the highest default rate (around 17.5%), followed by Medium DTI (around 15%), and Low DTI (around 12%)</a:t>
            </a:r>
          </a:p>
          <a:p>
            <a:pPr algn="l"/>
            <a:br>
              <a:rPr lang="en-US" b="0" i="0" dirty="0">
                <a:effectLst/>
                <a:latin typeface="-apple-system"/>
              </a:rPr>
            </a:br>
            <a:endParaRPr lang="en-US" b="0" i="0" dirty="0">
              <a:effectLst/>
              <a:latin typeface="-apple-system"/>
            </a:endParaRPr>
          </a:p>
          <a:p>
            <a:endParaRPr lang="en-TH"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6B0BF6-67CE-9620-64FD-C2C6377C4D63}"/>
              </a:ext>
            </a:extLst>
          </p:cNvPr>
          <p:cNvPicPr>
            <a:picLocks noChangeAspect="1"/>
          </p:cNvPicPr>
          <p:nvPr/>
        </p:nvPicPr>
        <p:blipFill>
          <a:blip r:embed="rId2">
            <a:duotone>
              <a:schemeClr val="bg2">
                <a:shade val="45000"/>
                <a:satMod val="135000"/>
              </a:schemeClr>
              <a:prstClr val="white"/>
            </a:duotone>
          </a:blip>
          <a:srcRect/>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sz="3100" dirty="0">
                <a:solidFill>
                  <a:schemeClr val="tx2"/>
                </a:solidFill>
              </a:rPr>
              <a:t>Recommendations</a:t>
            </a:r>
          </a:p>
        </p:txBody>
      </p:sp>
      <p:graphicFrame>
        <p:nvGraphicFramePr>
          <p:cNvPr id="5" name="Content Placeholder 2">
            <a:extLst>
              <a:ext uri="{FF2B5EF4-FFF2-40B4-BE49-F238E27FC236}">
                <a16:creationId xmlns:a16="http://schemas.microsoft.com/office/drawing/2014/main" id="{93AB243B-6AE0-90EC-B60B-82326E235CE8}"/>
              </a:ext>
            </a:extLst>
          </p:cNvPr>
          <p:cNvGraphicFramePr>
            <a:graphicFrameLocks noGrp="1"/>
          </p:cNvGraphicFramePr>
          <p:nvPr>
            <p:ph idx="1"/>
            <p:extLst>
              <p:ext uri="{D42A27DB-BD31-4B8C-83A1-F6EECF244321}">
                <p14:modId xmlns:p14="http://schemas.microsoft.com/office/powerpoint/2010/main" val="256073813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544" y="847600"/>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1958" y="1233241"/>
            <a:ext cx="2430380" cy="4064628"/>
          </a:xfrm>
        </p:spPr>
        <p:txBody>
          <a:bodyPr>
            <a:normAutofit/>
          </a:bodyPr>
          <a:lstStyle/>
          <a:p>
            <a:r>
              <a:rPr lang="en-US" sz="4100">
                <a:solidFill>
                  <a:srgbClr val="FFFFFF"/>
                </a:solidFill>
              </a:rPr>
              <a:t>Problem Statement</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1"/>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19805"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4572000" y="820880"/>
            <a:ext cx="3943349" cy="4889350"/>
          </a:xfrm>
        </p:spPr>
        <p:txBody>
          <a:bodyPr anchor="t">
            <a:normAutofit/>
          </a:bodyPr>
          <a:lstStyle/>
          <a:p>
            <a:r>
              <a:rPr lang="en-US" sz="3000" dirty="0"/>
              <a:t>The goal is to identify key factors that lead to loan defaults. The company can then utilize these insights to better assess loan applicants' risk and improve their portfolio risk management.</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53792" y="5717905"/>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6258755"/>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8305" y="1396686"/>
            <a:ext cx="2430380" cy="4064628"/>
          </a:xfrm>
        </p:spPr>
        <p:txBody>
          <a:bodyPr>
            <a:normAutofit/>
          </a:bodyPr>
          <a:lstStyle/>
          <a:p>
            <a:r>
              <a:rPr lang="en-US" sz="2800">
                <a:solidFill>
                  <a:srgbClr val="FFFFFF"/>
                </a:solidFill>
              </a:rPr>
              <a:t>Business Understanding</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027614" y="1526033"/>
            <a:ext cx="4152298" cy="3935281"/>
          </a:xfrm>
        </p:spPr>
        <p:txBody>
          <a:bodyPr>
            <a:normAutofit/>
          </a:bodyPr>
          <a:lstStyle/>
          <a:p>
            <a:pPr>
              <a:lnSpc>
                <a:spcPct val="90000"/>
              </a:lnSpc>
            </a:pPr>
            <a:r>
              <a:rPr lang="en-US" sz="2500"/>
              <a:t>The company is the largest online loan marketplace, providing personal, business, and medical loans to urban customers. The main challenge is to reduce credit losses due to defaults. Understanding driving factors behind default can help mitigate risks.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700"/>
              <a:t>Steps in EDA</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D0CD622-364D-1F5D-A60D-CBD7E162D962}"/>
              </a:ext>
            </a:extLst>
          </p:cNvPr>
          <p:cNvGraphicFramePr>
            <a:graphicFrameLocks noGrp="1"/>
          </p:cNvGraphicFramePr>
          <p:nvPr>
            <p:ph idx="1"/>
            <p:extLst>
              <p:ext uri="{D42A27DB-BD31-4B8C-83A1-F6EECF244321}">
                <p14:modId xmlns:p14="http://schemas.microsoft.com/office/powerpoint/2010/main" val="767566709"/>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12" y="120558"/>
            <a:ext cx="3992787" cy="1642970"/>
          </a:xfrm>
        </p:spPr>
        <p:txBody>
          <a:bodyPr anchor="b">
            <a:normAutofit/>
          </a:bodyPr>
          <a:lstStyle/>
          <a:p>
            <a:r>
              <a:rPr lang="en-US" sz="3100" dirty="0">
                <a:solidFill>
                  <a:schemeClr val="tx2"/>
                </a:solidFill>
              </a:rPr>
              <a:t>Univariate</a:t>
            </a:r>
            <a:r>
              <a:rPr lang="en-US" sz="3500" dirty="0"/>
              <a:t> </a:t>
            </a:r>
            <a:r>
              <a:rPr lang="en-US" sz="3100" dirty="0">
                <a:solidFill>
                  <a:schemeClr val="tx2"/>
                </a:solidFill>
              </a:rPr>
              <a:t>Analysis</a:t>
            </a:r>
          </a:p>
        </p:txBody>
      </p:sp>
      <p:sp>
        <p:nvSpPr>
          <p:cNvPr id="3" name="Content Placeholder 2"/>
          <p:cNvSpPr>
            <a:spLocks noGrp="1"/>
          </p:cNvSpPr>
          <p:nvPr>
            <p:ph idx="1"/>
          </p:nvPr>
        </p:nvSpPr>
        <p:spPr>
          <a:xfrm>
            <a:off x="858692" y="2405894"/>
            <a:ext cx="4081170" cy="3479899"/>
          </a:xfrm>
        </p:spPr>
        <p:txBody>
          <a:bodyPr anchor="t">
            <a:normAutofit/>
          </a:bodyPr>
          <a:lstStyle/>
          <a:p>
            <a:pPr>
              <a:buFont typeface="Wingdings" pitchFamily="2" charset="2"/>
              <a:buChar char="ü"/>
            </a:pPr>
            <a:r>
              <a:rPr lang="en-US" sz="1200" dirty="0">
                <a:solidFill>
                  <a:schemeClr val="tx2"/>
                </a:solidFill>
                <a:latin typeface="-apple-system"/>
              </a:rPr>
              <a:t>Loan</a:t>
            </a:r>
            <a:r>
              <a:rPr lang="en-US" sz="1400" b="0" i="0" dirty="0">
                <a:effectLst/>
                <a:latin typeface="-apple-system"/>
              </a:rPr>
              <a:t> </a:t>
            </a:r>
            <a:r>
              <a:rPr lang="en-US" sz="1200" dirty="0">
                <a:solidFill>
                  <a:schemeClr val="tx2"/>
                </a:solidFill>
                <a:latin typeface="-apple-system"/>
              </a:rPr>
              <a:t>Amount - Majority of the loans falls between 5000 to 15000 dollars range but the higher loan amount could correlate with higher risks of default hence outliers observed.</a:t>
            </a:r>
          </a:p>
          <a:p>
            <a:pPr>
              <a:buFont typeface="Wingdings" pitchFamily="2" charset="2"/>
              <a:buChar char="ü"/>
            </a:pPr>
            <a:endParaRPr lang="en-US" sz="1200" dirty="0">
              <a:solidFill>
                <a:schemeClr val="tx2"/>
              </a:solidFill>
              <a:latin typeface="-apple-system"/>
            </a:endParaRPr>
          </a:p>
          <a:p>
            <a:pPr algn="l">
              <a:buFont typeface="Wingdings" pitchFamily="2" charset="2"/>
              <a:buChar char="ü"/>
            </a:pPr>
            <a:r>
              <a:rPr lang="en-US" sz="1200" dirty="0">
                <a:solidFill>
                  <a:schemeClr val="tx2"/>
                </a:solidFill>
                <a:latin typeface="-apple-system"/>
              </a:rPr>
              <a:t>Interest Rate - Interest Rate are distributed across but it has been found most of it found in 5.0 to 15.0 interest rate with the peak on 7.5%</a:t>
            </a:r>
          </a:p>
          <a:p>
            <a:pPr algn="l">
              <a:buFont typeface="Wingdings" pitchFamily="2" charset="2"/>
              <a:buChar char="ü"/>
            </a:pPr>
            <a:endParaRPr lang="en-US" sz="1200" dirty="0">
              <a:solidFill>
                <a:schemeClr val="tx2"/>
              </a:solidFill>
              <a:latin typeface="-apple-system"/>
            </a:endParaRPr>
          </a:p>
          <a:p>
            <a:pPr algn="l">
              <a:buFont typeface="Wingdings" pitchFamily="2" charset="2"/>
              <a:buChar char="ü"/>
            </a:pPr>
            <a:r>
              <a:rPr lang="en-US" sz="1200" dirty="0">
                <a:solidFill>
                  <a:schemeClr val="tx2"/>
                </a:solidFill>
                <a:latin typeface="-apple-system"/>
              </a:rPr>
              <a:t>Annual Income - It has been found that there are heavy outliers with very high incomes so we can consider that majority of borrowers have incomes below $100,000.</a:t>
            </a:r>
          </a:p>
          <a:p>
            <a:pPr algn="l">
              <a:buFont typeface="Wingdings" pitchFamily="2" charset="2"/>
              <a:buChar char="ü"/>
            </a:pPr>
            <a:endParaRPr lang="en-US" sz="1200" dirty="0">
              <a:solidFill>
                <a:schemeClr val="tx2"/>
              </a:solidFill>
              <a:latin typeface="-apple-system"/>
            </a:endParaRPr>
          </a:p>
          <a:p>
            <a:pPr algn="l">
              <a:buFont typeface="Wingdings" pitchFamily="2" charset="2"/>
              <a:buChar char="ü"/>
            </a:pPr>
            <a:r>
              <a:rPr lang="en-US" sz="1200" dirty="0">
                <a:solidFill>
                  <a:schemeClr val="tx2"/>
                </a:solidFill>
                <a:latin typeface="-apple-system"/>
              </a:rPr>
              <a:t>DTI - The Debit to Income is most distributed with most values between 10% to 15 %. Higher DTI could mean that there is more stress to the borrower</a:t>
            </a:r>
          </a:p>
          <a:p>
            <a:endParaRPr lang="en-US" sz="1700" dirty="0"/>
          </a:p>
        </p:txBody>
      </p:sp>
      <p:sp>
        <p:nvSpPr>
          <p:cNvPr id="19"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3A6CAFB-EDBE-00FC-B32C-F975D8C287B4}"/>
              </a:ext>
            </a:extLst>
          </p:cNvPr>
          <p:cNvPicPr>
            <a:picLocks noChangeAspect="1"/>
          </p:cNvPicPr>
          <p:nvPr/>
        </p:nvPicPr>
        <p:blipFill>
          <a:blip r:embed="rId2"/>
          <a:stretch>
            <a:fillRect/>
          </a:stretch>
        </p:blipFill>
        <p:spPr>
          <a:xfrm>
            <a:off x="5075862" y="1399531"/>
            <a:ext cx="3127897" cy="2385021"/>
          </a:xfrm>
          <a:prstGeom prst="rect">
            <a:avLst/>
          </a:prstGeom>
        </p:spPr>
      </p:pic>
      <p:pic>
        <p:nvPicPr>
          <p:cNvPr id="5" name="Picture 4">
            <a:extLst>
              <a:ext uri="{FF2B5EF4-FFF2-40B4-BE49-F238E27FC236}">
                <a16:creationId xmlns:a16="http://schemas.microsoft.com/office/drawing/2014/main" id="{3C8E9706-004C-C57E-9EE4-74D3950DDD7D}"/>
              </a:ext>
            </a:extLst>
          </p:cNvPr>
          <p:cNvPicPr>
            <a:picLocks noChangeAspect="1"/>
          </p:cNvPicPr>
          <p:nvPr/>
        </p:nvPicPr>
        <p:blipFill>
          <a:blip r:embed="rId3"/>
          <a:stretch>
            <a:fillRect/>
          </a:stretch>
        </p:blipFill>
        <p:spPr>
          <a:xfrm>
            <a:off x="5075862" y="4059115"/>
            <a:ext cx="3127897" cy="2524309"/>
          </a:xfrm>
          <a:prstGeom prst="rect">
            <a:avLst/>
          </a:prstGeom>
        </p:spPr>
      </p:pic>
      <p:sp>
        <p:nvSpPr>
          <p:cNvPr id="6" name="TextBox 5">
            <a:extLst>
              <a:ext uri="{FF2B5EF4-FFF2-40B4-BE49-F238E27FC236}">
                <a16:creationId xmlns:a16="http://schemas.microsoft.com/office/drawing/2014/main" id="{79B0AF59-9699-1EA7-A3B4-12B18CE13E67}"/>
              </a:ext>
            </a:extLst>
          </p:cNvPr>
          <p:cNvSpPr txBox="1"/>
          <p:nvPr/>
        </p:nvSpPr>
        <p:spPr>
          <a:xfrm>
            <a:off x="1820030" y="1695633"/>
            <a:ext cx="2110840" cy="338554"/>
          </a:xfrm>
          <a:prstGeom prst="rect">
            <a:avLst/>
          </a:prstGeom>
          <a:noFill/>
        </p:spPr>
        <p:txBody>
          <a:bodyPr wrap="square" rtlCol="0">
            <a:spAutoFit/>
          </a:bodyPr>
          <a:lstStyle/>
          <a:p>
            <a:r>
              <a:rPr lang="en-TH" sz="1600" dirty="0">
                <a:solidFill>
                  <a:schemeClr val="tx2"/>
                </a:solidFill>
                <a:latin typeface="+mj-lt"/>
                <a:ea typeface="+mj-ea"/>
                <a:cs typeface="+mj-cs"/>
              </a:rPr>
              <a:t>Numerical</a:t>
            </a:r>
            <a:r>
              <a:rPr lang="en-TH" sz="1050" dirty="0"/>
              <a:t> </a:t>
            </a:r>
            <a:r>
              <a:rPr lang="en-TH" sz="1600" dirty="0">
                <a:solidFill>
                  <a:schemeClr val="tx2"/>
                </a:solidFill>
                <a:latin typeface="+mj-lt"/>
                <a:ea typeface="+mj-ea"/>
                <a:cs typeface="+mj-cs"/>
              </a:rPr>
              <a:t>Variables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3504" y="802955"/>
            <a:ext cx="3574747" cy="1454051"/>
          </a:xfrm>
        </p:spPr>
        <p:txBody>
          <a:bodyPr>
            <a:normAutofit/>
          </a:bodyPr>
          <a:lstStyle/>
          <a:p>
            <a:r>
              <a:rPr lang="en-US" sz="3100" dirty="0">
                <a:solidFill>
                  <a:schemeClr val="tx2"/>
                </a:solidFill>
              </a:rPr>
              <a:t>Univariate Analysis</a:t>
            </a:r>
          </a:p>
        </p:txBody>
      </p:sp>
      <p:sp>
        <p:nvSpPr>
          <p:cNvPr id="3" name="Content Placeholder 2"/>
          <p:cNvSpPr>
            <a:spLocks noGrp="1"/>
          </p:cNvSpPr>
          <p:nvPr>
            <p:ph idx="1"/>
          </p:nvPr>
        </p:nvSpPr>
        <p:spPr>
          <a:xfrm>
            <a:off x="603504" y="2421683"/>
            <a:ext cx="3574461" cy="3353476"/>
          </a:xfrm>
        </p:spPr>
        <p:txBody>
          <a:bodyPr anchor="t">
            <a:normAutofit/>
          </a:bodyPr>
          <a:lstStyle/>
          <a:p>
            <a:pPr>
              <a:lnSpc>
                <a:spcPct val="90000"/>
              </a:lnSpc>
              <a:buFont typeface="Wingdings" pitchFamily="2" charset="2"/>
              <a:buChar char="ü"/>
            </a:pPr>
            <a:r>
              <a:rPr lang="en-US" sz="1200" b="0" i="0" dirty="0">
                <a:solidFill>
                  <a:schemeClr val="tx2"/>
                </a:solidFill>
                <a:effectLst/>
                <a:latin typeface="-apple-system"/>
              </a:rPr>
              <a:t>Loan Term - Most loans taken are for shorter duration (36 months).</a:t>
            </a:r>
          </a:p>
          <a:p>
            <a:pPr>
              <a:lnSpc>
                <a:spcPct val="90000"/>
              </a:lnSpc>
              <a:buFont typeface="Wingdings" pitchFamily="2" charset="2"/>
              <a:buChar char="ü"/>
            </a:pPr>
            <a:endParaRPr lang="en-US" sz="1200" b="0" i="0" dirty="0">
              <a:solidFill>
                <a:schemeClr val="tx2"/>
              </a:solidFill>
              <a:effectLst/>
              <a:latin typeface="-apple-system"/>
            </a:endParaRPr>
          </a:p>
          <a:p>
            <a:pPr>
              <a:lnSpc>
                <a:spcPct val="90000"/>
              </a:lnSpc>
              <a:buFont typeface="Wingdings" pitchFamily="2" charset="2"/>
              <a:buChar char="ü"/>
            </a:pPr>
            <a:r>
              <a:rPr lang="en-US" sz="1200" b="0" i="0" dirty="0">
                <a:solidFill>
                  <a:schemeClr val="tx2"/>
                </a:solidFill>
                <a:effectLst/>
                <a:latin typeface="-apple-system"/>
              </a:rPr>
              <a:t>Grade - Majority of Loan are from B, C and A whereas lower Loan Grade which are D, E, F and G may have high risks associated with them.</a:t>
            </a:r>
          </a:p>
          <a:p>
            <a:pPr>
              <a:lnSpc>
                <a:spcPct val="90000"/>
              </a:lnSpc>
              <a:buFont typeface="Wingdings" pitchFamily="2" charset="2"/>
              <a:buChar char="ü"/>
            </a:pPr>
            <a:endParaRPr lang="en-US" sz="1200" b="0" i="0" dirty="0">
              <a:solidFill>
                <a:schemeClr val="tx2"/>
              </a:solidFill>
              <a:effectLst/>
              <a:latin typeface="-apple-system"/>
            </a:endParaRPr>
          </a:p>
          <a:p>
            <a:pPr>
              <a:lnSpc>
                <a:spcPct val="90000"/>
              </a:lnSpc>
              <a:buFont typeface="Wingdings" pitchFamily="2" charset="2"/>
              <a:buChar char="ü"/>
            </a:pPr>
            <a:r>
              <a:rPr lang="en-US" sz="1200" b="0" i="0" dirty="0">
                <a:solidFill>
                  <a:schemeClr val="tx2"/>
                </a:solidFill>
                <a:effectLst/>
                <a:latin typeface="-apple-system"/>
              </a:rPr>
              <a:t>Home Ownership - Most borrowers are either RENT or have mortgage. Renters may pose higher risk to default in comparison to the ones who owns it or have a </a:t>
            </a:r>
            <a:r>
              <a:rPr lang="en-US" sz="1200" b="0" i="0" dirty="0" err="1">
                <a:solidFill>
                  <a:schemeClr val="tx2"/>
                </a:solidFill>
                <a:effectLst/>
                <a:latin typeface="-apple-system"/>
              </a:rPr>
              <a:t>mortage</a:t>
            </a:r>
            <a:r>
              <a:rPr lang="en-US" sz="1200" b="0" i="0" dirty="0">
                <a:solidFill>
                  <a:schemeClr val="tx2"/>
                </a:solidFill>
                <a:effectLst/>
                <a:latin typeface="-apple-system"/>
              </a:rPr>
              <a:t> on them.</a:t>
            </a:r>
          </a:p>
          <a:p>
            <a:pPr>
              <a:lnSpc>
                <a:spcPct val="90000"/>
              </a:lnSpc>
              <a:buFont typeface="Wingdings" pitchFamily="2" charset="2"/>
              <a:buChar char="ü"/>
            </a:pPr>
            <a:endParaRPr lang="en-US" sz="1200" b="0" i="0" dirty="0">
              <a:solidFill>
                <a:schemeClr val="tx2"/>
              </a:solidFill>
              <a:effectLst/>
              <a:latin typeface="-apple-system"/>
            </a:endParaRPr>
          </a:p>
          <a:p>
            <a:pPr>
              <a:lnSpc>
                <a:spcPct val="90000"/>
              </a:lnSpc>
              <a:buFont typeface="Wingdings" pitchFamily="2" charset="2"/>
              <a:buChar char="ü"/>
            </a:pPr>
            <a:r>
              <a:rPr lang="en-US" sz="1200" b="0" i="0" dirty="0">
                <a:solidFill>
                  <a:schemeClr val="tx2"/>
                </a:solidFill>
                <a:effectLst/>
                <a:latin typeface="-apple-system"/>
              </a:rPr>
              <a:t>Purpose - Debt Consolidation is the most common reasons for taking loan</a:t>
            </a:r>
            <a:endParaRPr lang="en-US" sz="1200" dirty="0">
              <a:solidFill>
                <a:schemeClr val="tx2"/>
              </a:solidFill>
            </a:endParaRPr>
          </a:p>
        </p:txBody>
      </p:sp>
      <p:grpSp>
        <p:nvGrpSpPr>
          <p:cNvPr id="22" name="Group 21">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3680" y="-16714"/>
            <a:ext cx="4780320" cy="6874714"/>
            <a:chOff x="5818240" y="-1"/>
            <a:chExt cx="6373761" cy="6874714"/>
          </a:xfrm>
        </p:grpSpPr>
        <p:sp>
          <p:nvSpPr>
            <p:cNvPr id="23" name="Freeform: Shape 22">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FE24D9DB-62C2-F6CD-0F1B-08E534DCDD53}"/>
              </a:ext>
            </a:extLst>
          </p:cNvPr>
          <p:cNvSpPr txBox="1"/>
          <p:nvPr/>
        </p:nvSpPr>
        <p:spPr>
          <a:xfrm>
            <a:off x="1576181" y="1689163"/>
            <a:ext cx="2217683" cy="615553"/>
          </a:xfrm>
          <a:prstGeom prst="rect">
            <a:avLst/>
          </a:prstGeom>
          <a:noFill/>
        </p:spPr>
        <p:txBody>
          <a:bodyPr wrap="square" rtlCol="0">
            <a:spAutoFit/>
          </a:bodyPr>
          <a:lstStyle/>
          <a:p>
            <a:r>
              <a:rPr lang="en-TH" sz="1600" dirty="0">
                <a:solidFill>
                  <a:schemeClr val="tx2"/>
                </a:solidFill>
                <a:latin typeface="+mj-lt"/>
                <a:ea typeface="+mj-ea"/>
                <a:cs typeface="+mj-cs"/>
              </a:rPr>
              <a:t>Categorial</a:t>
            </a:r>
            <a:r>
              <a:rPr lang="en-TH" sz="1050" dirty="0">
                <a:latin typeface="+mj-lt"/>
              </a:rPr>
              <a:t> </a:t>
            </a:r>
            <a:r>
              <a:rPr lang="en-TH" sz="1600" dirty="0">
                <a:solidFill>
                  <a:schemeClr val="tx2"/>
                </a:solidFill>
                <a:latin typeface="+mj-lt"/>
                <a:ea typeface="+mj-ea"/>
                <a:cs typeface="+mj-cs"/>
              </a:rPr>
              <a:t>Variables</a:t>
            </a:r>
          </a:p>
          <a:p>
            <a:endParaRPr lang="en-TH" dirty="0"/>
          </a:p>
        </p:txBody>
      </p:sp>
      <p:pic>
        <p:nvPicPr>
          <p:cNvPr id="9" name="Picture 8">
            <a:extLst>
              <a:ext uri="{FF2B5EF4-FFF2-40B4-BE49-F238E27FC236}">
                <a16:creationId xmlns:a16="http://schemas.microsoft.com/office/drawing/2014/main" id="{649AD98E-FD45-B5EE-7BE7-8B4547D70ABD}"/>
              </a:ext>
            </a:extLst>
          </p:cNvPr>
          <p:cNvPicPr>
            <a:picLocks noChangeAspect="1"/>
          </p:cNvPicPr>
          <p:nvPr/>
        </p:nvPicPr>
        <p:blipFill>
          <a:blip r:embed="rId2"/>
          <a:stretch>
            <a:fillRect/>
          </a:stretch>
        </p:blipFill>
        <p:spPr>
          <a:xfrm>
            <a:off x="5548571" y="2257006"/>
            <a:ext cx="3595202" cy="2784878"/>
          </a:xfrm>
          <a:prstGeom prst="rect">
            <a:avLst/>
          </a:prstGeom>
        </p:spPr>
      </p:pic>
    </p:spTree>
    <p:extLst>
      <p:ext uri="{BB962C8B-B14F-4D97-AF65-F5344CB8AC3E}">
        <p14:creationId xmlns:p14="http://schemas.microsoft.com/office/powerpoint/2010/main" val="147047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8" y="-1"/>
            <a:ext cx="91437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3504" y="338328"/>
            <a:ext cx="3758604" cy="1773936"/>
          </a:xfrm>
        </p:spPr>
        <p:txBody>
          <a:bodyPr>
            <a:normAutofit/>
          </a:bodyPr>
          <a:lstStyle/>
          <a:p>
            <a:r>
              <a:rPr lang="en-US" sz="3100" dirty="0">
                <a:solidFill>
                  <a:schemeClr val="tx2"/>
                </a:solidFill>
              </a:rPr>
              <a:t>Bivariate Analysis</a:t>
            </a:r>
          </a:p>
        </p:txBody>
      </p:sp>
      <p:grpSp>
        <p:nvGrpSpPr>
          <p:cNvPr id="14" name="Group 13">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449307" y="442101"/>
            <a:ext cx="2514948" cy="1630750"/>
            <a:chOff x="-305" y="-4155"/>
            <a:chExt cx="2514948" cy="2174333"/>
          </a:xfrm>
        </p:grpSpPr>
        <p:sp>
          <p:nvSpPr>
            <p:cNvPr id="15" name="Freeform: Shape 14">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p:cNvSpPr>
            <a:spLocks noGrp="1"/>
          </p:cNvSpPr>
          <p:nvPr>
            <p:ph idx="1"/>
          </p:nvPr>
        </p:nvSpPr>
        <p:spPr>
          <a:xfrm>
            <a:off x="603504" y="1499007"/>
            <a:ext cx="3459901" cy="1433379"/>
          </a:xfrm>
        </p:spPr>
        <p:txBody>
          <a:bodyPr anchor="ctr">
            <a:normAutofit/>
          </a:bodyPr>
          <a:lstStyle/>
          <a:p>
            <a:r>
              <a:rPr lang="en-US" sz="1200" dirty="0">
                <a:solidFill>
                  <a:schemeClr val="tx2"/>
                </a:solidFill>
              </a:rPr>
              <a:t>Analyzed relationships between default and variables like interest rate, loan term, and debt-to-income ratio (DTI). This helped us identify which factors are more likely to impact loan defaults.</a:t>
            </a:r>
          </a:p>
        </p:txBody>
      </p:sp>
      <p:pic>
        <p:nvPicPr>
          <p:cNvPr id="4" name="Picture 3">
            <a:extLst>
              <a:ext uri="{FF2B5EF4-FFF2-40B4-BE49-F238E27FC236}">
                <a16:creationId xmlns:a16="http://schemas.microsoft.com/office/drawing/2014/main" id="{A2C78B23-9207-9239-86BC-2F16756F52D4}"/>
              </a:ext>
            </a:extLst>
          </p:cNvPr>
          <p:cNvPicPr>
            <a:picLocks noChangeAspect="1"/>
          </p:cNvPicPr>
          <p:nvPr/>
        </p:nvPicPr>
        <p:blipFill>
          <a:blip r:embed="rId2"/>
          <a:stretch>
            <a:fillRect/>
          </a:stretch>
        </p:blipFill>
        <p:spPr>
          <a:xfrm>
            <a:off x="4710328" y="4458816"/>
            <a:ext cx="4013258" cy="1497060"/>
          </a:xfrm>
          <a:prstGeom prst="rect">
            <a:avLst/>
          </a:prstGeom>
        </p:spPr>
      </p:pic>
      <p:pic>
        <p:nvPicPr>
          <p:cNvPr id="6" name="Picture 5">
            <a:extLst>
              <a:ext uri="{FF2B5EF4-FFF2-40B4-BE49-F238E27FC236}">
                <a16:creationId xmlns:a16="http://schemas.microsoft.com/office/drawing/2014/main" id="{9B01F9AE-C6E3-26DA-8217-429EB8859691}"/>
              </a:ext>
            </a:extLst>
          </p:cNvPr>
          <p:cNvPicPr>
            <a:picLocks noChangeAspect="1"/>
          </p:cNvPicPr>
          <p:nvPr/>
        </p:nvPicPr>
        <p:blipFill>
          <a:blip r:embed="rId3"/>
          <a:stretch>
            <a:fillRect/>
          </a:stretch>
        </p:blipFill>
        <p:spPr>
          <a:xfrm>
            <a:off x="302804" y="3382020"/>
            <a:ext cx="4553158" cy="2692960"/>
          </a:xfrm>
          <a:prstGeom prst="rect">
            <a:avLst/>
          </a:prstGeom>
        </p:spPr>
      </p:pic>
      <p:sp>
        <p:nvSpPr>
          <p:cNvPr id="7" name="TextBox 6">
            <a:extLst>
              <a:ext uri="{FF2B5EF4-FFF2-40B4-BE49-F238E27FC236}">
                <a16:creationId xmlns:a16="http://schemas.microsoft.com/office/drawing/2014/main" id="{CCF8C89C-C92E-17F6-398C-27EF85C12767}"/>
              </a:ext>
            </a:extLst>
          </p:cNvPr>
          <p:cNvSpPr txBox="1"/>
          <p:nvPr/>
        </p:nvSpPr>
        <p:spPr>
          <a:xfrm>
            <a:off x="4710328" y="739290"/>
            <a:ext cx="4013258" cy="3600986"/>
          </a:xfrm>
          <a:prstGeom prst="rect">
            <a:avLst/>
          </a:prstGeom>
          <a:noFill/>
        </p:spPr>
        <p:txBody>
          <a:bodyPr wrap="square" rtlCol="0">
            <a:spAutoFit/>
          </a:bodyPr>
          <a:lstStyle/>
          <a:p>
            <a:pPr marL="171450" indent="-171450" algn="l">
              <a:buFont typeface="Wingdings" pitchFamily="2" charset="2"/>
              <a:buChar char="ü"/>
            </a:pPr>
            <a:r>
              <a:rPr lang="en-US" sz="1200" dirty="0">
                <a:solidFill>
                  <a:schemeClr val="tx2"/>
                </a:solidFill>
              </a:rPr>
              <a:t>Loan</a:t>
            </a:r>
            <a:r>
              <a:rPr lang="en-US" sz="1200" b="0" i="0" dirty="0">
                <a:effectLst/>
                <a:latin typeface="-apple-system"/>
              </a:rPr>
              <a:t> </a:t>
            </a:r>
            <a:r>
              <a:rPr lang="en-US" sz="1200" dirty="0">
                <a:solidFill>
                  <a:schemeClr val="tx2"/>
                </a:solidFill>
              </a:rPr>
              <a:t>Term: Longer mortgage terms (60 months) are related to significantly better default quotes. This shows that longer-term loans pose extra chance.</a:t>
            </a:r>
          </a:p>
          <a:p>
            <a:pPr marL="171450" indent="-171450" algn="l">
              <a:buFont typeface="Wingdings" pitchFamily="2" charset="2"/>
              <a:buChar char="ü"/>
            </a:pPr>
            <a:endParaRPr lang="en-US" sz="1200" dirty="0">
              <a:solidFill>
                <a:schemeClr val="tx2"/>
              </a:solidFill>
            </a:endParaRPr>
          </a:p>
          <a:p>
            <a:pPr marL="171450" indent="-171450" algn="l">
              <a:buFont typeface="Wingdings" pitchFamily="2" charset="2"/>
              <a:buChar char="ü"/>
            </a:pPr>
            <a:r>
              <a:rPr lang="en-US" sz="1200" dirty="0">
                <a:solidFill>
                  <a:schemeClr val="tx2"/>
                </a:solidFill>
              </a:rPr>
              <a:t>Grade and Sub-Grade: Loan grade is a totally robust predictor of default danger. Lower grades (D, E, F, G) are much more likely to default, and this holds real at the sub-grade stage as well.</a:t>
            </a:r>
          </a:p>
          <a:p>
            <a:pPr marL="171450" indent="-171450" algn="l">
              <a:buFont typeface="Wingdings" pitchFamily="2" charset="2"/>
              <a:buChar char="ü"/>
            </a:pPr>
            <a:endParaRPr lang="en-US" sz="1200" dirty="0">
              <a:solidFill>
                <a:schemeClr val="tx2"/>
              </a:solidFill>
            </a:endParaRPr>
          </a:p>
          <a:p>
            <a:pPr marL="171450" indent="-171450" algn="l">
              <a:buFont typeface="Wingdings" pitchFamily="2" charset="2"/>
              <a:buChar char="ü"/>
            </a:pPr>
            <a:r>
              <a:rPr lang="en-US" sz="1200" dirty="0">
                <a:solidFill>
                  <a:schemeClr val="tx2"/>
                </a:solidFill>
              </a:rPr>
              <a:t>Interest Rate: Borrowers with higher interest charges are much more likely to default, reinforcing the concept that higher prices can be given to riskier borrowers.</a:t>
            </a:r>
          </a:p>
          <a:p>
            <a:pPr marL="171450" indent="-171450" algn="l">
              <a:buFont typeface="Wingdings" pitchFamily="2" charset="2"/>
              <a:buChar char="ü"/>
            </a:pPr>
            <a:endParaRPr lang="en-US" sz="1200" dirty="0">
              <a:solidFill>
                <a:schemeClr val="tx2"/>
              </a:solidFill>
            </a:endParaRPr>
          </a:p>
          <a:p>
            <a:pPr marL="171450" indent="-171450" algn="l">
              <a:buFont typeface="Wingdings" pitchFamily="2" charset="2"/>
              <a:buChar char="ü"/>
            </a:pPr>
            <a:r>
              <a:rPr lang="en-US" sz="1200" dirty="0">
                <a:solidFill>
                  <a:schemeClr val="tx2"/>
                </a:solidFill>
              </a:rPr>
              <a:t>Home Ownership: Renters and those classified as "OTHER" are much more likely to default than homeowners or those with mortgages.</a:t>
            </a:r>
          </a:p>
          <a:p>
            <a:pPr marL="171450" indent="-171450" algn="l">
              <a:buFont typeface="Wingdings" pitchFamily="2" charset="2"/>
              <a:buChar char="ü"/>
            </a:pPr>
            <a:endParaRPr lang="en-US" sz="1200" dirty="0">
              <a:solidFill>
                <a:schemeClr val="tx2"/>
              </a:solidFill>
            </a:endParaRPr>
          </a:p>
          <a:p>
            <a:pPr marL="171450" indent="-171450" algn="l">
              <a:buFont typeface="Wingdings" pitchFamily="2" charset="2"/>
              <a:buChar char="ü"/>
            </a:pPr>
            <a:r>
              <a:rPr lang="en-US" sz="1200" dirty="0">
                <a:solidFill>
                  <a:schemeClr val="tx2"/>
                </a:solidFill>
              </a:rPr>
              <a:t>Loan Purpose: Small business loans have the very best default fees, suggesting that this cause is in particular risky.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3278991" cy="635805"/>
          </a:xfrm>
        </p:spPr>
        <p:txBody>
          <a:bodyPr anchor="b">
            <a:normAutofit fontScale="90000"/>
          </a:bodyPr>
          <a:lstStyle/>
          <a:p>
            <a:r>
              <a:rPr lang="en-US" sz="3100" dirty="0">
                <a:solidFill>
                  <a:schemeClr val="tx2"/>
                </a:solidFill>
              </a:rPr>
              <a:t>Multivariate</a:t>
            </a:r>
            <a:r>
              <a:rPr lang="en-US" sz="3600" dirty="0"/>
              <a:t> </a:t>
            </a:r>
            <a:r>
              <a:rPr lang="en-US" sz="3100" dirty="0">
                <a:solidFill>
                  <a:schemeClr val="tx2"/>
                </a:solidFill>
              </a:rPr>
              <a:t>Analysis</a:t>
            </a:r>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4087" y="1323805"/>
            <a:ext cx="2785005" cy="1142369"/>
          </a:xfrm>
        </p:spPr>
        <p:txBody>
          <a:bodyPr anchor="t">
            <a:normAutofit/>
          </a:bodyPr>
          <a:lstStyle/>
          <a:p>
            <a:pPr marL="0" indent="0">
              <a:buNone/>
            </a:pPr>
            <a:r>
              <a:rPr lang="en-US" sz="1200" dirty="0">
                <a:solidFill>
                  <a:schemeClr val="tx2"/>
                </a:solidFill>
              </a:rPr>
              <a:t>The</a:t>
            </a:r>
            <a:r>
              <a:rPr lang="en-US" sz="1900" dirty="0"/>
              <a:t> </a:t>
            </a:r>
            <a:r>
              <a:rPr lang="en-US" sz="1200" dirty="0">
                <a:solidFill>
                  <a:schemeClr val="tx2"/>
                </a:solidFill>
              </a:rPr>
              <a:t>multivariate analysis shows how loan amount, interest rate, and other numerical variables interact and how they correlate with loan defaults.</a:t>
            </a:r>
          </a:p>
        </p:txBody>
      </p:sp>
      <p:pic>
        <p:nvPicPr>
          <p:cNvPr id="4" name="Picture 3">
            <a:extLst>
              <a:ext uri="{FF2B5EF4-FFF2-40B4-BE49-F238E27FC236}">
                <a16:creationId xmlns:a16="http://schemas.microsoft.com/office/drawing/2014/main" id="{A65D2D42-10D5-3F87-DC57-0218D37CC03A}"/>
              </a:ext>
            </a:extLst>
          </p:cNvPr>
          <p:cNvPicPr>
            <a:picLocks noChangeAspect="1"/>
          </p:cNvPicPr>
          <p:nvPr/>
        </p:nvPicPr>
        <p:blipFill>
          <a:blip r:embed="rId2"/>
          <a:stretch>
            <a:fillRect/>
          </a:stretch>
        </p:blipFill>
        <p:spPr>
          <a:xfrm>
            <a:off x="3490722" y="1785052"/>
            <a:ext cx="5177790" cy="3287896"/>
          </a:xfrm>
          <a:prstGeom prst="rect">
            <a:avLst/>
          </a:prstGeom>
        </p:spPr>
      </p:pic>
      <p:sp>
        <p:nvSpPr>
          <p:cNvPr id="8" name="TextBox 7">
            <a:extLst>
              <a:ext uri="{FF2B5EF4-FFF2-40B4-BE49-F238E27FC236}">
                <a16:creationId xmlns:a16="http://schemas.microsoft.com/office/drawing/2014/main" id="{68F94236-1997-C725-67C6-5CE134FFDFD2}"/>
              </a:ext>
            </a:extLst>
          </p:cNvPr>
          <p:cNvSpPr txBox="1"/>
          <p:nvPr/>
        </p:nvSpPr>
        <p:spPr>
          <a:xfrm>
            <a:off x="473202" y="2709827"/>
            <a:ext cx="2785004" cy="3785652"/>
          </a:xfrm>
          <a:prstGeom prst="rect">
            <a:avLst/>
          </a:prstGeom>
          <a:noFill/>
        </p:spPr>
        <p:txBody>
          <a:bodyPr wrap="square" rtlCol="0">
            <a:spAutoFit/>
          </a:bodyPr>
          <a:lstStyle/>
          <a:p>
            <a:pPr marL="171450" indent="-171450" algn="l">
              <a:buFont typeface="Wingdings" pitchFamily="2" charset="2"/>
              <a:buChar char="ü"/>
            </a:pPr>
            <a:r>
              <a:rPr lang="en-US" sz="1200" dirty="0">
                <a:solidFill>
                  <a:schemeClr val="tx2"/>
                </a:solidFill>
              </a:rPr>
              <a:t>Loan quantity has weak positive correlation (0.059) with loan default. So we can understand that the loan amount does not influence loan default.</a:t>
            </a:r>
          </a:p>
          <a:p>
            <a:pPr marL="171450" indent="-171450" algn="l">
              <a:buFont typeface="Wingdings" pitchFamily="2" charset="2"/>
              <a:buChar char="ü"/>
            </a:pPr>
            <a:r>
              <a:rPr lang="en-US" sz="1200" dirty="0">
                <a:solidFill>
                  <a:schemeClr val="tx2"/>
                </a:solidFill>
              </a:rPr>
              <a:t>There is a moderate positive correlation (0.21) between the interest rate and loan default. So, we can understand that - with increase in interest rates, there is a tendency to loan default.</a:t>
            </a:r>
          </a:p>
          <a:p>
            <a:pPr marL="171450" indent="-171450" algn="l">
              <a:buFont typeface="Wingdings" pitchFamily="2" charset="2"/>
              <a:buChar char="ü"/>
            </a:pPr>
            <a:r>
              <a:rPr lang="en-US" sz="1200" dirty="0">
                <a:solidFill>
                  <a:schemeClr val="tx2"/>
                </a:solidFill>
              </a:rPr>
              <a:t>The correlation between DTI and loan default is weak (0.045). hence it does not give any desired relationship on this dataset</a:t>
            </a:r>
          </a:p>
          <a:p>
            <a:pPr marL="171450" indent="-171450" algn="l">
              <a:buFont typeface="Wingdings" pitchFamily="2" charset="2"/>
              <a:buChar char="ü"/>
            </a:pPr>
            <a:r>
              <a:rPr lang="en-US" sz="1200" dirty="0">
                <a:solidFill>
                  <a:schemeClr val="tx2"/>
                </a:solidFill>
              </a:rPr>
              <a:t>The annual income shows a slight negative correlation (-0.041) with loan default which gives us the impression that the higher-income borrowers are less likely to be default</a:t>
            </a:r>
            <a:endParaRPr lang="en-US" b="1" i="0" dirty="0">
              <a:effectLst/>
              <a:latin typeface="-apple-syste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anchor="b">
            <a:normAutofit/>
          </a:bodyPr>
          <a:lstStyle/>
          <a:p>
            <a:r>
              <a:rPr lang="en-US" sz="3100" dirty="0">
                <a:solidFill>
                  <a:schemeClr val="tx2"/>
                </a:solidFill>
              </a:rPr>
              <a:t>Multivariate</a:t>
            </a:r>
            <a:r>
              <a:rPr lang="en-US" sz="4700" dirty="0"/>
              <a:t> </a:t>
            </a:r>
            <a:r>
              <a:rPr lang="en-US" sz="3100" dirty="0">
                <a:solidFill>
                  <a:schemeClr val="tx2"/>
                </a:solidFill>
              </a:rPr>
              <a:t>Analysis</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9369" y="2071316"/>
            <a:ext cx="5035164" cy="4119172"/>
          </a:xfrm>
        </p:spPr>
        <p:txBody>
          <a:bodyPr anchor="t">
            <a:normAutofit lnSpcReduction="10000"/>
          </a:bodyPr>
          <a:lstStyle/>
          <a:p>
            <a:pPr marL="0" indent="0">
              <a:lnSpc>
                <a:spcPct val="90000"/>
              </a:lnSpc>
              <a:buNone/>
            </a:pPr>
            <a:endParaRPr lang="en-US" sz="1800" dirty="0"/>
          </a:p>
          <a:p>
            <a:pPr>
              <a:lnSpc>
                <a:spcPct val="90000"/>
              </a:lnSpc>
              <a:buFont typeface="Wingdings" pitchFamily="2" charset="2"/>
              <a:buChar char="ü"/>
            </a:pPr>
            <a:r>
              <a:rPr lang="en-US" sz="1600" dirty="0">
                <a:solidFill>
                  <a:schemeClr val="tx2">
                    <a:lumMod val="60000"/>
                    <a:lumOff val="40000"/>
                  </a:schemeClr>
                </a:solidFill>
                <a:latin typeface="+mj-lt"/>
              </a:rPr>
              <a:t>Loan Amount: Most loans disbursed are in lower amounts (below 20,000), with few visible patterns regarding default for higher loan amounts.</a:t>
            </a:r>
          </a:p>
          <a:p>
            <a:pPr marL="0" indent="0">
              <a:lnSpc>
                <a:spcPct val="90000"/>
              </a:lnSpc>
              <a:buNone/>
            </a:pPr>
            <a:endParaRPr lang="en-US" sz="1600" dirty="0">
              <a:solidFill>
                <a:schemeClr val="tx2">
                  <a:lumMod val="60000"/>
                  <a:lumOff val="40000"/>
                </a:schemeClr>
              </a:solidFill>
              <a:latin typeface="+mj-lt"/>
            </a:endParaRPr>
          </a:p>
          <a:p>
            <a:pPr>
              <a:lnSpc>
                <a:spcPct val="90000"/>
              </a:lnSpc>
              <a:buFont typeface="Wingdings" pitchFamily="2" charset="2"/>
              <a:buChar char="ü"/>
            </a:pPr>
            <a:r>
              <a:rPr lang="en-US" sz="1600" dirty="0">
                <a:solidFill>
                  <a:schemeClr val="tx2">
                    <a:lumMod val="60000"/>
                    <a:lumOff val="40000"/>
                  </a:schemeClr>
                </a:solidFill>
                <a:latin typeface="+mj-lt"/>
              </a:rPr>
              <a:t>Interest Rate: There is a clear indication that higher interest rates causes the maximum defaults. Borrowers with loans in higher interest rates tend to have a higher chances to default.</a:t>
            </a:r>
          </a:p>
          <a:p>
            <a:pPr marL="0" indent="0">
              <a:lnSpc>
                <a:spcPct val="90000"/>
              </a:lnSpc>
              <a:buNone/>
            </a:pPr>
            <a:endParaRPr lang="en-US" sz="1600" dirty="0">
              <a:solidFill>
                <a:schemeClr val="tx2">
                  <a:lumMod val="60000"/>
                  <a:lumOff val="40000"/>
                </a:schemeClr>
              </a:solidFill>
              <a:latin typeface="+mj-lt"/>
            </a:endParaRPr>
          </a:p>
          <a:p>
            <a:pPr>
              <a:lnSpc>
                <a:spcPct val="90000"/>
              </a:lnSpc>
              <a:buFont typeface="Wingdings" pitchFamily="2" charset="2"/>
              <a:buChar char="ü"/>
            </a:pPr>
            <a:r>
              <a:rPr lang="en-US" sz="1600" dirty="0">
                <a:solidFill>
                  <a:schemeClr val="tx2">
                    <a:lumMod val="60000"/>
                    <a:lumOff val="40000"/>
                  </a:schemeClr>
                </a:solidFill>
                <a:latin typeface="+mj-lt"/>
              </a:rPr>
              <a:t>Annual Income: Most of the data is concentrated among borrowers with lower annual income, but a few outliers exist in the higher income brackets, which do not show much association with default.</a:t>
            </a:r>
          </a:p>
          <a:p>
            <a:pPr marL="0" indent="0">
              <a:lnSpc>
                <a:spcPct val="90000"/>
              </a:lnSpc>
              <a:buNone/>
            </a:pPr>
            <a:endParaRPr lang="en-US" sz="1600" dirty="0">
              <a:solidFill>
                <a:schemeClr val="tx2">
                  <a:lumMod val="60000"/>
                  <a:lumOff val="40000"/>
                </a:schemeClr>
              </a:solidFill>
              <a:latin typeface="+mj-lt"/>
            </a:endParaRPr>
          </a:p>
          <a:p>
            <a:pPr>
              <a:lnSpc>
                <a:spcPct val="90000"/>
              </a:lnSpc>
              <a:buFont typeface="Wingdings" pitchFamily="2" charset="2"/>
              <a:buChar char="ü"/>
            </a:pPr>
            <a:r>
              <a:rPr lang="en-US" sz="1600" dirty="0">
                <a:solidFill>
                  <a:schemeClr val="tx2">
                    <a:lumMod val="60000"/>
                    <a:lumOff val="40000"/>
                  </a:schemeClr>
                </a:solidFill>
                <a:latin typeface="+mj-lt"/>
              </a:rPr>
              <a:t>DTI: With increase in DTI, there are higher </a:t>
            </a:r>
            <a:r>
              <a:rPr lang="en-US" sz="1600" dirty="0" err="1">
                <a:solidFill>
                  <a:schemeClr val="tx2">
                    <a:lumMod val="60000"/>
                    <a:lumOff val="40000"/>
                  </a:schemeClr>
                </a:solidFill>
                <a:latin typeface="+mj-lt"/>
              </a:rPr>
              <a:t>chnaces</a:t>
            </a:r>
            <a:r>
              <a:rPr lang="en-US" sz="1600" dirty="0">
                <a:solidFill>
                  <a:schemeClr val="tx2">
                    <a:lumMod val="60000"/>
                    <a:lumOff val="40000"/>
                  </a:schemeClr>
                </a:solidFill>
                <a:latin typeface="+mj-lt"/>
              </a:rPr>
              <a:t> of default, especially in the medium-to-high DTI range.</a:t>
            </a:r>
          </a:p>
          <a:p>
            <a:pPr marL="0" indent="0">
              <a:lnSpc>
                <a:spcPct val="90000"/>
              </a:lnSpc>
              <a:buNone/>
            </a:pPr>
            <a:endParaRPr lang="en-US" sz="1800" dirty="0"/>
          </a:p>
        </p:txBody>
      </p:sp>
      <p:pic>
        <p:nvPicPr>
          <p:cNvPr id="5" name="Picture 4">
            <a:extLst>
              <a:ext uri="{FF2B5EF4-FFF2-40B4-BE49-F238E27FC236}">
                <a16:creationId xmlns:a16="http://schemas.microsoft.com/office/drawing/2014/main" id="{DC877DD3-573F-04BD-419B-781298056A95}"/>
              </a:ext>
            </a:extLst>
          </p:cNvPr>
          <p:cNvPicPr>
            <a:picLocks noChangeAspect="1"/>
          </p:cNvPicPr>
          <p:nvPr/>
        </p:nvPicPr>
        <p:blipFill>
          <a:blip r:embed="rId2"/>
          <a:srcRect l="16331" r="25407" b="2"/>
          <a:stretch/>
        </p:blipFill>
        <p:spPr>
          <a:xfrm>
            <a:off x="5756743" y="2093976"/>
            <a:ext cx="2955798" cy="4096512"/>
          </a:xfrm>
          <a:prstGeom prst="rect">
            <a:avLst/>
          </a:prstGeom>
        </p:spPr>
      </p:pic>
    </p:spTree>
    <p:extLst>
      <p:ext uri="{BB962C8B-B14F-4D97-AF65-F5344CB8AC3E}">
        <p14:creationId xmlns:p14="http://schemas.microsoft.com/office/powerpoint/2010/main" val="288164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TotalTime>
  <Words>1189</Words>
  <Application>Microsoft Macintosh PowerPoint</Application>
  <PresentationFormat>On-screen Show (4:3)</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Wingdings</vt:lpstr>
      <vt:lpstr>Office Theme</vt:lpstr>
      <vt:lpstr>Loan Default Analysis Using EDA</vt:lpstr>
      <vt:lpstr>Problem Statement</vt:lpstr>
      <vt:lpstr>Business Understanding</vt:lpstr>
      <vt:lpstr>Steps in EDA</vt:lpstr>
      <vt:lpstr>Univariate Analysis</vt:lpstr>
      <vt:lpstr>Univariate Analysis</vt:lpstr>
      <vt:lpstr>Bivariate Analysis</vt:lpstr>
      <vt:lpstr>Multivariate Analysis</vt:lpstr>
      <vt:lpstr>Multivariate Analysis</vt:lpstr>
      <vt:lpstr>DTI Analysis</vt:lpstr>
      <vt:lpstr>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Analysis Using EDA</dc:title>
  <dc:subject/>
  <dc:creator/>
  <cp:keywords/>
  <dc:description>generated using python-pptx</dc:description>
  <cp:lastModifiedBy>Mintu Ghosh</cp:lastModifiedBy>
  <cp:revision>3</cp:revision>
  <dcterms:created xsi:type="dcterms:W3CDTF">2013-01-27T09:14:16Z</dcterms:created>
  <dcterms:modified xsi:type="dcterms:W3CDTF">2024-09-25T18:27:12Z</dcterms:modified>
  <cp:category/>
</cp:coreProperties>
</file>