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69" r:id="rId17"/>
    <p:sldId id="270" r:id="rId18"/>
    <p:sldId id="271" r:id="rId19"/>
    <p:sldId id="272" r:id="rId20"/>
  </p:sldIdLst>
  <p:sldSz cx="10693400" cy="756285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35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7046976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187" y="7620"/>
                </a:lnTo>
                <a:lnTo>
                  <a:pt x="8839187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5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7239" y="1742694"/>
            <a:ext cx="8839200" cy="4994910"/>
          </a:xfrm>
          <a:custGeom>
            <a:avLst/>
            <a:gdLst/>
            <a:ahLst/>
            <a:cxnLst/>
            <a:rect l="l" t="t" r="r" b="b"/>
            <a:pathLst>
              <a:path w="8839200" h="4994909">
                <a:moveTo>
                  <a:pt x="0" y="4994909"/>
                </a:moveTo>
                <a:lnTo>
                  <a:pt x="8839187" y="4994909"/>
                </a:lnTo>
                <a:lnTo>
                  <a:pt x="8839187" y="0"/>
                </a:lnTo>
                <a:lnTo>
                  <a:pt x="0" y="0"/>
                </a:lnTo>
                <a:lnTo>
                  <a:pt x="0" y="4994909"/>
                </a:lnTo>
                <a:close/>
              </a:path>
            </a:pathLst>
          </a:custGeom>
          <a:solidFill>
            <a:srgbClr val="C5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4191" y="6737604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3" y="309372"/>
                </a:moveTo>
                <a:lnTo>
                  <a:pt x="8833103" y="0"/>
                </a:lnTo>
                <a:lnTo>
                  <a:pt x="0" y="0"/>
                </a:lnTo>
                <a:lnTo>
                  <a:pt x="0" y="309372"/>
                </a:lnTo>
                <a:lnTo>
                  <a:pt x="8833103" y="309372"/>
                </a:lnTo>
                <a:close/>
              </a:path>
            </a:pathLst>
          </a:custGeom>
          <a:solidFill>
            <a:srgbClr val="8CAD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2667" y="499872"/>
            <a:ext cx="8843010" cy="6557009"/>
          </a:xfrm>
          <a:custGeom>
            <a:avLst/>
            <a:gdLst/>
            <a:ahLst/>
            <a:cxnLst/>
            <a:rect l="l" t="t" r="r" b="b"/>
            <a:pathLst>
              <a:path w="8843010" h="6557009">
                <a:moveTo>
                  <a:pt x="8843010" y="6557009"/>
                </a:moveTo>
                <a:lnTo>
                  <a:pt x="8843010" y="0"/>
                </a:lnTo>
                <a:lnTo>
                  <a:pt x="0" y="0"/>
                </a:lnTo>
                <a:lnTo>
                  <a:pt x="0" y="6557009"/>
                </a:lnTo>
                <a:lnTo>
                  <a:pt x="4572" y="6557009"/>
                </a:lnTo>
                <a:lnTo>
                  <a:pt x="4572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8833104" y="9905"/>
                </a:lnTo>
                <a:lnTo>
                  <a:pt x="8833104" y="4571"/>
                </a:lnTo>
                <a:lnTo>
                  <a:pt x="8837676" y="9905"/>
                </a:lnTo>
                <a:lnTo>
                  <a:pt x="8837676" y="6557009"/>
                </a:lnTo>
                <a:lnTo>
                  <a:pt x="8843010" y="6557009"/>
                </a:lnTo>
                <a:close/>
              </a:path>
              <a:path w="8843010" h="6557009">
                <a:moveTo>
                  <a:pt x="9906" y="9905"/>
                </a:moveTo>
                <a:lnTo>
                  <a:pt x="9906" y="4571"/>
                </a:lnTo>
                <a:lnTo>
                  <a:pt x="4572" y="9905"/>
                </a:lnTo>
                <a:lnTo>
                  <a:pt x="9906" y="9905"/>
                </a:lnTo>
                <a:close/>
              </a:path>
              <a:path w="8843010" h="6557009">
                <a:moveTo>
                  <a:pt x="9906" y="6547104"/>
                </a:moveTo>
                <a:lnTo>
                  <a:pt x="9906" y="9905"/>
                </a:lnTo>
                <a:lnTo>
                  <a:pt x="4572" y="9905"/>
                </a:lnTo>
                <a:lnTo>
                  <a:pt x="4572" y="6547104"/>
                </a:lnTo>
                <a:lnTo>
                  <a:pt x="9906" y="6547104"/>
                </a:lnTo>
                <a:close/>
              </a:path>
              <a:path w="8843010" h="6557009">
                <a:moveTo>
                  <a:pt x="8837676" y="6547104"/>
                </a:moveTo>
                <a:lnTo>
                  <a:pt x="4572" y="6547104"/>
                </a:lnTo>
                <a:lnTo>
                  <a:pt x="9906" y="6551676"/>
                </a:lnTo>
                <a:lnTo>
                  <a:pt x="9906" y="6557009"/>
                </a:lnTo>
                <a:lnTo>
                  <a:pt x="8833104" y="6557009"/>
                </a:lnTo>
                <a:lnTo>
                  <a:pt x="8833104" y="6551676"/>
                </a:lnTo>
                <a:lnTo>
                  <a:pt x="8837676" y="6547104"/>
                </a:lnTo>
                <a:close/>
              </a:path>
              <a:path w="8843010" h="6557009">
                <a:moveTo>
                  <a:pt x="9906" y="6557009"/>
                </a:moveTo>
                <a:lnTo>
                  <a:pt x="9906" y="6551676"/>
                </a:lnTo>
                <a:lnTo>
                  <a:pt x="4572" y="6547104"/>
                </a:lnTo>
                <a:lnTo>
                  <a:pt x="4572" y="6557009"/>
                </a:lnTo>
                <a:lnTo>
                  <a:pt x="9906" y="6557009"/>
                </a:lnTo>
                <a:close/>
              </a:path>
              <a:path w="8843010" h="6557009">
                <a:moveTo>
                  <a:pt x="8837676" y="9905"/>
                </a:moveTo>
                <a:lnTo>
                  <a:pt x="8833104" y="4571"/>
                </a:lnTo>
                <a:lnTo>
                  <a:pt x="8833104" y="9905"/>
                </a:lnTo>
                <a:lnTo>
                  <a:pt x="8837676" y="9905"/>
                </a:lnTo>
                <a:close/>
              </a:path>
              <a:path w="8843010" h="6557009">
                <a:moveTo>
                  <a:pt x="8837676" y="6547104"/>
                </a:moveTo>
                <a:lnTo>
                  <a:pt x="8837676" y="9905"/>
                </a:lnTo>
                <a:lnTo>
                  <a:pt x="8833104" y="9905"/>
                </a:lnTo>
                <a:lnTo>
                  <a:pt x="8833104" y="6547104"/>
                </a:lnTo>
                <a:lnTo>
                  <a:pt x="8837676" y="6547104"/>
                </a:lnTo>
                <a:close/>
              </a:path>
              <a:path w="8843010" h="6557009">
                <a:moveTo>
                  <a:pt x="8837676" y="6557009"/>
                </a:moveTo>
                <a:lnTo>
                  <a:pt x="8837676" y="6547104"/>
                </a:lnTo>
                <a:lnTo>
                  <a:pt x="8833104" y="6551676"/>
                </a:lnTo>
                <a:lnTo>
                  <a:pt x="8833104" y="6557009"/>
                </a:lnTo>
                <a:lnTo>
                  <a:pt x="8837676" y="6557009"/>
                </a:lnTo>
                <a:close/>
              </a:path>
            </a:pathLst>
          </a:custGeom>
          <a:solidFill>
            <a:srgbClr val="7B9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7239" y="1626108"/>
            <a:ext cx="8830310" cy="0"/>
          </a:xfrm>
          <a:custGeom>
            <a:avLst/>
            <a:gdLst/>
            <a:ahLst/>
            <a:cxnLst/>
            <a:rect l="l" t="t" r="r" b="b"/>
            <a:pathLst>
              <a:path w="8830310">
                <a:moveTo>
                  <a:pt x="0" y="0"/>
                </a:moveTo>
                <a:lnTo>
                  <a:pt x="8830043" y="0"/>
                </a:lnTo>
              </a:path>
            </a:pathLst>
          </a:custGeom>
          <a:ln w="9144">
            <a:solidFill>
              <a:srgbClr val="7B98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042040" y="130531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612" y="255333"/>
                </a:lnTo>
                <a:lnTo>
                  <a:pt x="594055" y="208432"/>
                </a:lnTo>
                <a:lnTo>
                  <a:pt x="575589" y="164693"/>
                </a:lnTo>
                <a:lnTo>
                  <a:pt x="550799" y="124752"/>
                </a:lnTo>
                <a:lnTo>
                  <a:pt x="520344" y="89242"/>
                </a:lnTo>
                <a:lnTo>
                  <a:pt x="484835" y="58788"/>
                </a:lnTo>
                <a:lnTo>
                  <a:pt x="444893" y="33997"/>
                </a:lnTo>
                <a:lnTo>
                  <a:pt x="401154" y="15532"/>
                </a:lnTo>
                <a:lnTo>
                  <a:pt x="354253" y="3987"/>
                </a:lnTo>
                <a:lnTo>
                  <a:pt x="304800" y="0"/>
                </a:lnTo>
                <a:lnTo>
                  <a:pt x="255524" y="3987"/>
                </a:lnTo>
                <a:lnTo>
                  <a:pt x="208724" y="15532"/>
                </a:lnTo>
                <a:lnTo>
                  <a:pt x="165023" y="33997"/>
                </a:lnTo>
                <a:lnTo>
                  <a:pt x="125082" y="58788"/>
                </a:lnTo>
                <a:lnTo>
                  <a:pt x="89535" y="89242"/>
                </a:lnTo>
                <a:lnTo>
                  <a:pt x="59004" y="124752"/>
                </a:lnTo>
                <a:lnTo>
                  <a:pt x="34150" y="164693"/>
                </a:lnTo>
                <a:lnTo>
                  <a:pt x="15595" y="208432"/>
                </a:lnTo>
                <a:lnTo>
                  <a:pt x="4000" y="255333"/>
                </a:lnTo>
                <a:lnTo>
                  <a:pt x="0" y="304800"/>
                </a:lnTo>
                <a:lnTo>
                  <a:pt x="4000" y="354253"/>
                </a:lnTo>
                <a:lnTo>
                  <a:pt x="15595" y="401154"/>
                </a:lnTo>
                <a:lnTo>
                  <a:pt x="34150" y="444893"/>
                </a:lnTo>
                <a:lnTo>
                  <a:pt x="59004" y="484835"/>
                </a:lnTo>
                <a:lnTo>
                  <a:pt x="89535" y="520344"/>
                </a:lnTo>
                <a:lnTo>
                  <a:pt x="125082" y="550799"/>
                </a:lnTo>
                <a:lnTo>
                  <a:pt x="165023" y="575589"/>
                </a:lnTo>
                <a:lnTo>
                  <a:pt x="208724" y="594055"/>
                </a:lnTo>
                <a:lnTo>
                  <a:pt x="255524" y="605612"/>
                </a:lnTo>
                <a:lnTo>
                  <a:pt x="304800" y="609600"/>
                </a:lnTo>
                <a:lnTo>
                  <a:pt x="354253" y="605612"/>
                </a:lnTo>
                <a:lnTo>
                  <a:pt x="401154" y="594055"/>
                </a:lnTo>
                <a:lnTo>
                  <a:pt x="444893" y="575589"/>
                </a:lnTo>
                <a:lnTo>
                  <a:pt x="484835" y="550799"/>
                </a:lnTo>
                <a:lnTo>
                  <a:pt x="520344" y="520344"/>
                </a:lnTo>
                <a:lnTo>
                  <a:pt x="550799" y="484835"/>
                </a:lnTo>
                <a:lnTo>
                  <a:pt x="575589" y="444893"/>
                </a:lnTo>
                <a:lnTo>
                  <a:pt x="594055" y="401154"/>
                </a:lnTo>
                <a:lnTo>
                  <a:pt x="605612" y="354253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111381" y="1375702"/>
            <a:ext cx="471805" cy="469900"/>
          </a:xfrm>
          <a:custGeom>
            <a:avLst/>
            <a:gdLst/>
            <a:ahLst/>
            <a:cxnLst/>
            <a:rect l="l" t="t" r="r" b="b"/>
            <a:pathLst>
              <a:path w="471804" h="469900">
                <a:moveTo>
                  <a:pt x="471678" y="233641"/>
                </a:moveTo>
                <a:lnTo>
                  <a:pt x="461228" y="167952"/>
                </a:lnTo>
                <a:lnTo>
                  <a:pt x="447040" y="130571"/>
                </a:lnTo>
                <a:lnTo>
                  <a:pt x="405358" y="69861"/>
                </a:lnTo>
                <a:lnTo>
                  <a:pt x="350067" y="27879"/>
                </a:lnTo>
                <a:lnTo>
                  <a:pt x="286128" y="4615"/>
                </a:lnTo>
                <a:lnTo>
                  <a:pt x="252465" y="0"/>
                </a:lnTo>
                <a:lnTo>
                  <a:pt x="218500" y="59"/>
                </a:lnTo>
                <a:lnTo>
                  <a:pt x="152144" y="14200"/>
                </a:lnTo>
                <a:lnTo>
                  <a:pt x="92020" y="47027"/>
                </a:lnTo>
                <a:lnTo>
                  <a:pt x="43087" y="98531"/>
                </a:lnTo>
                <a:lnTo>
                  <a:pt x="10307" y="168700"/>
                </a:lnTo>
                <a:lnTo>
                  <a:pt x="1523" y="210781"/>
                </a:lnTo>
                <a:lnTo>
                  <a:pt x="0" y="235165"/>
                </a:lnTo>
                <a:lnTo>
                  <a:pt x="1524" y="259549"/>
                </a:lnTo>
                <a:lnTo>
                  <a:pt x="3048" y="270979"/>
                </a:lnTo>
                <a:lnTo>
                  <a:pt x="14557" y="313491"/>
                </a:lnTo>
                <a:lnTo>
                  <a:pt x="16764" y="318432"/>
                </a:lnTo>
                <a:lnTo>
                  <a:pt x="16764" y="234403"/>
                </a:lnTo>
                <a:lnTo>
                  <a:pt x="18288" y="212305"/>
                </a:lnTo>
                <a:lnTo>
                  <a:pt x="27473" y="170266"/>
                </a:lnTo>
                <a:lnTo>
                  <a:pt x="42211" y="133337"/>
                </a:lnTo>
                <a:lnTo>
                  <a:pt x="85508" y="74740"/>
                </a:lnTo>
                <a:lnTo>
                  <a:pt x="142502" y="36370"/>
                </a:lnTo>
                <a:lnTo>
                  <a:pt x="207514" y="18087"/>
                </a:lnTo>
                <a:lnTo>
                  <a:pt x="241253" y="16433"/>
                </a:lnTo>
                <a:lnTo>
                  <a:pt x="274868" y="19747"/>
                </a:lnTo>
                <a:lnTo>
                  <a:pt x="338886" y="41208"/>
                </a:lnTo>
                <a:lnTo>
                  <a:pt x="393891" y="82327"/>
                </a:lnTo>
                <a:lnTo>
                  <a:pt x="434205" y="142963"/>
                </a:lnTo>
                <a:lnTo>
                  <a:pt x="447079" y="180555"/>
                </a:lnTo>
                <a:lnTo>
                  <a:pt x="454152" y="222973"/>
                </a:lnTo>
                <a:lnTo>
                  <a:pt x="454914" y="234403"/>
                </a:lnTo>
                <a:lnTo>
                  <a:pt x="454914" y="320066"/>
                </a:lnTo>
                <a:lnTo>
                  <a:pt x="456313" y="316973"/>
                </a:lnTo>
                <a:lnTo>
                  <a:pt x="466940" y="277490"/>
                </a:lnTo>
                <a:lnTo>
                  <a:pt x="471678" y="233641"/>
                </a:lnTo>
                <a:close/>
              </a:path>
              <a:path w="471804" h="469900">
                <a:moveTo>
                  <a:pt x="454914" y="320066"/>
                </a:moveTo>
                <a:lnTo>
                  <a:pt x="454914" y="234403"/>
                </a:lnTo>
                <a:lnTo>
                  <a:pt x="454152" y="245833"/>
                </a:lnTo>
                <a:lnTo>
                  <a:pt x="447502" y="287321"/>
                </a:lnTo>
                <a:lnTo>
                  <a:pt x="435176" y="324251"/>
                </a:lnTo>
                <a:lnTo>
                  <a:pt x="396212" y="384303"/>
                </a:lnTo>
                <a:lnTo>
                  <a:pt x="342688" y="425721"/>
                </a:lnTo>
                <a:lnTo>
                  <a:pt x="280033" y="448238"/>
                </a:lnTo>
                <a:lnTo>
                  <a:pt x="246978" y="452325"/>
                </a:lnTo>
                <a:lnTo>
                  <a:pt x="213676" y="451586"/>
                </a:lnTo>
                <a:lnTo>
                  <a:pt x="149047" y="435497"/>
                </a:lnTo>
                <a:lnTo>
                  <a:pt x="91573" y="399704"/>
                </a:lnTo>
                <a:lnTo>
                  <a:pt x="46685" y="343938"/>
                </a:lnTo>
                <a:lnTo>
                  <a:pt x="30657" y="308481"/>
                </a:lnTo>
                <a:lnTo>
                  <a:pt x="19812" y="267931"/>
                </a:lnTo>
                <a:lnTo>
                  <a:pt x="16764" y="234403"/>
                </a:lnTo>
                <a:lnTo>
                  <a:pt x="16764" y="318432"/>
                </a:lnTo>
                <a:lnTo>
                  <a:pt x="52341" y="382877"/>
                </a:lnTo>
                <a:lnTo>
                  <a:pt x="105485" y="431748"/>
                </a:lnTo>
                <a:lnTo>
                  <a:pt x="168800" y="460513"/>
                </a:lnTo>
                <a:lnTo>
                  <a:pt x="237096" y="469577"/>
                </a:lnTo>
                <a:lnTo>
                  <a:pt x="271491" y="466849"/>
                </a:lnTo>
                <a:lnTo>
                  <a:pt x="337530" y="447127"/>
                </a:lnTo>
                <a:lnTo>
                  <a:pt x="395578" y="408722"/>
                </a:lnTo>
                <a:lnTo>
                  <a:pt x="440444" y="352040"/>
                </a:lnTo>
                <a:lnTo>
                  <a:pt x="454914" y="320066"/>
                </a:lnTo>
                <a:close/>
              </a:path>
              <a:path w="471804" h="469900">
                <a:moveTo>
                  <a:pt x="437388" y="234403"/>
                </a:moveTo>
                <a:lnTo>
                  <a:pt x="437388" y="224497"/>
                </a:lnTo>
                <a:lnTo>
                  <a:pt x="436626" y="213829"/>
                </a:lnTo>
                <a:lnTo>
                  <a:pt x="427018" y="171490"/>
                </a:lnTo>
                <a:lnTo>
                  <a:pt x="411216" y="134799"/>
                </a:lnTo>
                <a:lnTo>
                  <a:pt x="364566" y="78357"/>
                </a:lnTo>
                <a:lnTo>
                  <a:pt x="303755" y="44499"/>
                </a:lnTo>
                <a:lnTo>
                  <a:pt x="237096" y="33322"/>
                </a:lnTo>
                <a:lnTo>
                  <a:pt x="234556" y="33328"/>
                </a:lnTo>
                <a:lnTo>
                  <a:pt x="167967" y="44519"/>
                </a:lnTo>
                <a:lnTo>
                  <a:pt x="107147" y="78389"/>
                </a:lnTo>
                <a:lnTo>
                  <a:pt x="60482" y="134827"/>
                </a:lnTo>
                <a:lnTo>
                  <a:pt x="44670" y="171508"/>
                </a:lnTo>
                <a:lnTo>
                  <a:pt x="35052" y="213829"/>
                </a:lnTo>
                <a:lnTo>
                  <a:pt x="34290" y="223735"/>
                </a:lnTo>
                <a:lnTo>
                  <a:pt x="34290" y="245071"/>
                </a:lnTo>
                <a:lnTo>
                  <a:pt x="35052" y="254977"/>
                </a:lnTo>
                <a:lnTo>
                  <a:pt x="36576" y="264883"/>
                </a:lnTo>
                <a:lnTo>
                  <a:pt x="47598" y="305382"/>
                </a:lnTo>
                <a:lnTo>
                  <a:pt x="51053" y="312687"/>
                </a:lnTo>
                <a:lnTo>
                  <a:pt x="51053" y="224497"/>
                </a:lnTo>
                <a:lnTo>
                  <a:pt x="51816" y="214591"/>
                </a:lnTo>
                <a:lnTo>
                  <a:pt x="62099" y="172571"/>
                </a:lnTo>
                <a:lnTo>
                  <a:pt x="78860" y="136788"/>
                </a:lnTo>
                <a:lnTo>
                  <a:pt x="127723" y="83810"/>
                </a:lnTo>
                <a:lnTo>
                  <a:pt x="190218" y="55413"/>
                </a:lnTo>
                <a:lnTo>
                  <a:pt x="224019" y="50356"/>
                </a:lnTo>
                <a:lnTo>
                  <a:pt x="258158" y="51352"/>
                </a:lnTo>
                <a:lnTo>
                  <a:pt x="323356" y="71383"/>
                </a:lnTo>
                <a:lnTo>
                  <a:pt x="377624" y="115261"/>
                </a:lnTo>
                <a:lnTo>
                  <a:pt x="412775" y="182743"/>
                </a:lnTo>
                <a:lnTo>
                  <a:pt x="420623" y="225259"/>
                </a:lnTo>
                <a:lnTo>
                  <a:pt x="420623" y="314918"/>
                </a:lnTo>
                <a:lnTo>
                  <a:pt x="421575" y="313061"/>
                </a:lnTo>
                <a:lnTo>
                  <a:pt x="432617" y="276074"/>
                </a:lnTo>
                <a:lnTo>
                  <a:pt x="437388" y="234403"/>
                </a:lnTo>
                <a:close/>
              </a:path>
              <a:path w="471804" h="469900">
                <a:moveTo>
                  <a:pt x="420623" y="314918"/>
                </a:moveTo>
                <a:lnTo>
                  <a:pt x="420623" y="244309"/>
                </a:lnTo>
                <a:lnTo>
                  <a:pt x="412862" y="286009"/>
                </a:lnTo>
                <a:lnTo>
                  <a:pt x="398477" y="322121"/>
                </a:lnTo>
                <a:lnTo>
                  <a:pt x="353741" y="377397"/>
                </a:lnTo>
                <a:lnTo>
                  <a:pt x="294217" y="409761"/>
                </a:lnTo>
                <a:lnTo>
                  <a:pt x="227708" y="418840"/>
                </a:lnTo>
                <a:lnTo>
                  <a:pt x="194273" y="414530"/>
                </a:lnTo>
                <a:lnTo>
                  <a:pt x="131918" y="387978"/>
                </a:lnTo>
                <a:lnTo>
                  <a:pt x="82085" y="337205"/>
                </a:lnTo>
                <a:lnTo>
                  <a:pt x="64303" y="302618"/>
                </a:lnTo>
                <a:lnTo>
                  <a:pt x="52577" y="261835"/>
                </a:lnTo>
                <a:lnTo>
                  <a:pt x="51053" y="243547"/>
                </a:lnTo>
                <a:lnTo>
                  <a:pt x="51053" y="312687"/>
                </a:lnTo>
                <a:lnTo>
                  <a:pt x="85328" y="369675"/>
                </a:lnTo>
                <a:lnTo>
                  <a:pt x="138743" y="412098"/>
                </a:lnTo>
                <a:lnTo>
                  <a:pt x="201472" y="433110"/>
                </a:lnTo>
                <a:lnTo>
                  <a:pt x="234556" y="435783"/>
                </a:lnTo>
                <a:lnTo>
                  <a:pt x="267541" y="433266"/>
                </a:lnTo>
                <a:lnTo>
                  <a:pt x="330380" y="412975"/>
                </a:lnTo>
                <a:lnTo>
                  <a:pt x="383815" y="372746"/>
                </a:lnTo>
                <a:lnTo>
                  <a:pt x="405047" y="345306"/>
                </a:lnTo>
                <a:lnTo>
                  <a:pt x="420623" y="314918"/>
                </a:lnTo>
                <a:close/>
              </a:path>
            </a:pathLst>
          </a:custGeom>
          <a:solidFill>
            <a:srgbClr val="7B9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5326" y="1899158"/>
            <a:ext cx="8382746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0343" y="3086100"/>
            <a:ext cx="6115684" cy="3350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gc.hyd2005@gmail.com" TargetMode="External"/><Relationship Id="rId2" Type="http://schemas.openxmlformats.org/officeDocument/2006/relationships/hyperlink" Target="mailto:sgc.hyd2005@gmail.com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hyperlink" Target="http://www.sreeganesh.co.i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7050785"/>
            <a:ext cx="8839200" cy="3810"/>
          </a:xfrm>
          <a:custGeom>
            <a:avLst/>
            <a:gdLst/>
            <a:ahLst/>
            <a:cxnLst/>
            <a:rect l="l" t="t" r="r" b="b"/>
            <a:pathLst>
              <a:path w="8839200" h="3809">
                <a:moveTo>
                  <a:pt x="0" y="3810"/>
                </a:moveTo>
                <a:lnTo>
                  <a:pt x="8839187" y="3810"/>
                </a:lnTo>
                <a:lnTo>
                  <a:pt x="8839187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C5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1143" y="2863595"/>
            <a:ext cx="8845550" cy="4187190"/>
            <a:chOff x="921143" y="2863595"/>
            <a:chExt cx="8845550" cy="4187190"/>
          </a:xfrm>
        </p:grpSpPr>
        <p:sp>
          <p:nvSpPr>
            <p:cNvPr id="4" name="object 4"/>
            <p:cNvSpPr/>
            <p:nvPr/>
          </p:nvSpPr>
          <p:spPr>
            <a:xfrm>
              <a:off x="927239" y="2863595"/>
              <a:ext cx="8839200" cy="3877310"/>
            </a:xfrm>
            <a:custGeom>
              <a:avLst/>
              <a:gdLst/>
              <a:ahLst/>
              <a:cxnLst/>
              <a:rect l="l" t="t" r="r" b="b"/>
              <a:pathLst>
                <a:path w="8839200" h="3877309">
                  <a:moveTo>
                    <a:pt x="0" y="3877055"/>
                  </a:moveTo>
                  <a:lnTo>
                    <a:pt x="8839187" y="3877055"/>
                  </a:lnTo>
                  <a:lnTo>
                    <a:pt x="8839187" y="0"/>
                  </a:lnTo>
                  <a:lnTo>
                    <a:pt x="0" y="0"/>
                  </a:lnTo>
                  <a:lnTo>
                    <a:pt x="0" y="3877055"/>
                  </a:lnTo>
                  <a:close/>
                </a:path>
              </a:pathLst>
            </a:custGeom>
            <a:solidFill>
              <a:srgbClr val="C5D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1143" y="6740651"/>
              <a:ext cx="8833485" cy="310515"/>
            </a:xfrm>
            <a:custGeom>
              <a:avLst/>
              <a:gdLst/>
              <a:ahLst/>
              <a:cxnLst/>
              <a:rect l="l" t="t" r="r" b="b"/>
              <a:pathLst>
                <a:path w="8833485" h="310515">
                  <a:moveTo>
                    <a:pt x="8833103" y="310133"/>
                  </a:moveTo>
                  <a:lnTo>
                    <a:pt x="8833103" y="0"/>
                  </a:lnTo>
                  <a:lnTo>
                    <a:pt x="0" y="0"/>
                  </a:lnTo>
                  <a:lnTo>
                    <a:pt x="0" y="310133"/>
                  </a:lnTo>
                  <a:lnTo>
                    <a:pt x="8833103" y="310133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22667" y="496823"/>
            <a:ext cx="8843010" cy="6557009"/>
            <a:chOff x="922667" y="496823"/>
            <a:chExt cx="8843010" cy="6557009"/>
          </a:xfrm>
        </p:grpSpPr>
        <p:sp>
          <p:nvSpPr>
            <p:cNvPr id="7" name="object 7"/>
            <p:cNvSpPr/>
            <p:nvPr/>
          </p:nvSpPr>
          <p:spPr>
            <a:xfrm>
              <a:off x="930287" y="2769489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3" y="0"/>
                  </a:lnTo>
                </a:path>
              </a:pathLst>
            </a:custGeom>
            <a:ln w="11429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2667" y="496823"/>
              <a:ext cx="8843010" cy="6557009"/>
            </a:xfrm>
            <a:custGeom>
              <a:avLst/>
              <a:gdLst/>
              <a:ahLst/>
              <a:cxnLst/>
              <a:rect l="l" t="t" r="r" b="b"/>
              <a:pathLst>
                <a:path w="8843010" h="6557009">
                  <a:moveTo>
                    <a:pt x="8843010" y="6557009"/>
                  </a:moveTo>
                  <a:lnTo>
                    <a:pt x="8843010" y="0"/>
                  </a:lnTo>
                  <a:lnTo>
                    <a:pt x="0" y="0"/>
                  </a:lnTo>
                  <a:lnTo>
                    <a:pt x="0" y="6557009"/>
                  </a:lnTo>
                  <a:lnTo>
                    <a:pt x="4572" y="6557009"/>
                  </a:lnTo>
                  <a:lnTo>
                    <a:pt x="4572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8833104" y="9905"/>
                  </a:lnTo>
                  <a:lnTo>
                    <a:pt x="8833104" y="4571"/>
                  </a:lnTo>
                  <a:lnTo>
                    <a:pt x="8837676" y="9905"/>
                  </a:lnTo>
                  <a:lnTo>
                    <a:pt x="8837676" y="6557009"/>
                  </a:lnTo>
                  <a:lnTo>
                    <a:pt x="8843010" y="6557009"/>
                  </a:lnTo>
                  <a:close/>
                </a:path>
                <a:path w="8843010" h="6557009">
                  <a:moveTo>
                    <a:pt x="9906" y="9905"/>
                  </a:moveTo>
                  <a:lnTo>
                    <a:pt x="9906" y="4571"/>
                  </a:lnTo>
                  <a:lnTo>
                    <a:pt x="4572" y="9905"/>
                  </a:lnTo>
                  <a:lnTo>
                    <a:pt x="9906" y="9905"/>
                  </a:lnTo>
                  <a:close/>
                </a:path>
                <a:path w="8843010" h="6557009">
                  <a:moveTo>
                    <a:pt x="9906" y="6547104"/>
                  </a:moveTo>
                  <a:lnTo>
                    <a:pt x="9906" y="9905"/>
                  </a:lnTo>
                  <a:lnTo>
                    <a:pt x="4572" y="9905"/>
                  </a:lnTo>
                  <a:lnTo>
                    <a:pt x="4572" y="6547104"/>
                  </a:lnTo>
                  <a:lnTo>
                    <a:pt x="9906" y="6547104"/>
                  </a:lnTo>
                  <a:close/>
                </a:path>
                <a:path w="8843010" h="6557009">
                  <a:moveTo>
                    <a:pt x="8837676" y="6547104"/>
                  </a:moveTo>
                  <a:lnTo>
                    <a:pt x="4572" y="6547104"/>
                  </a:lnTo>
                  <a:lnTo>
                    <a:pt x="9906" y="6551676"/>
                  </a:lnTo>
                  <a:lnTo>
                    <a:pt x="9906" y="6557009"/>
                  </a:lnTo>
                  <a:lnTo>
                    <a:pt x="8833104" y="6557009"/>
                  </a:lnTo>
                  <a:lnTo>
                    <a:pt x="8833104" y="6551676"/>
                  </a:lnTo>
                  <a:lnTo>
                    <a:pt x="8837676" y="6547104"/>
                  </a:lnTo>
                  <a:close/>
                </a:path>
                <a:path w="8843010" h="6557009">
                  <a:moveTo>
                    <a:pt x="9906" y="6557009"/>
                  </a:moveTo>
                  <a:lnTo>
                    <a:pt x="9906" y="6551676"/>
                  </a:lnTo>
                  <a:lnTo>
                    <a:pt x="4572" y="6547104"/>
                  </a:lnTo>
                  <a:lnTo>
                    <a:pt x="4572" y="6557009"/>
                  </a:lnTo>
                  <a:lnTo>
                    <a:pt x="9906" y="6557009"/>
                  </a:lnTo>
                  <a:close/>
                </a:path>
                <a:path w="8843010" h="6557009">
                  <a:moveTo>
                    <a:pt x="8837676" y="9905"/>
                  </a:moveTo>
                  <a:lnTo>
                    <a:pt x="8833104" y="4571"/>
                  </a:lnTo>
                  <a:lnTo>
                    <a:pt x="8833104" y="9905"/>
                  </a:lnTo>
                  <a:lnTo>
                    <a:pt x="8837676" y="9905"/>
                  </a:lnTo>
                  <a:close/>
                </a:path>
                <a:path w="8843010" h="6557009">
                  <a:moveTo>
                    <a:pt x="8837676" y="6547104"/>
                  </a:moveTo>
                  <a:lnTo>
                    <a:pt x="8837676" y="9905"/>
                  </a:lnTo>
                  <a:lnTo>
                    <a:pt x="8833104" y="9905"/>
                  </a:lnTo>
                  <a:lnTo>
                    <a:pt x="8833104" y="6547104"/>
                  </a:lnTo>
                  <a:lnTo>
                    <a:pt x="8837676" y="6547104"/>
                  </a:lnTo>
                  <a:close/>
                </a:path>
                <a:path w="8843010" h="6557009">
                  <a:moveTo>
                    <a:pt x="8837676" y="6557009"/>
                  </a:moveTo>
                  <a:lnTo>
                    <a:pt x="8837676" y="6547104"/>
                  </a:lnTo>
                  <a:lnTo>
                    <a:pt x="8833104" y="6551676"/>
                  </a:lnTo>
                  <a:lnTo>
                    <a:pt x="8833104" y="6557009"/>
                  </a:lnTo>
                  <a:lnTo>
                    <a:pt x="8837676" y="655700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42039" y="246431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612" y="255524"/>
                  </a:lnTo>
                  <a:lnTo>
                    <a:pt x="594055" y="208724"/>
                  </a:lnTo>
                  <a:lnTo>
                    <a:pt x="575589" y="165023"/>
                  </a:lnTo>
                  <a:lnTo>
                    <a:pt x="550799" y="125082"/>
                  </a:lnTo>
                  <a:lnTo>
                    <a:pt x="520344" y="89535"/>
                  </a:lnTo>
                  <a:lnTo>
                    <a:pt x="484835" y="59004"/>
                  </a:lnTo>
                  <a:lnTo>
                    <a:pt x="444893" y="34150"/>
                  </a:lnTo>
                  <a:lnTo>
                    <a:pt x="401154" y="15595"/>
                  </a:lnTo>
                  <a:lnTo>
                    <a:pt x="354253" y="4000"/>
                  </a:lnTo>
                  <a:lnTo>
                    <a:pt x="304800" y="0"/>
                  </a:lnTo>
                  <a:lnTo>
                    <a:pt x="255524" y="4000"/>
                  </a:lnTo>
                  <a:lnTo>
                    <a:pt x="208724" y="15595"/>
                  </a:lnTo>
                  <a:lnTo>
                    <a:pt x="165023" y="34150"/>
                  </a:lnTo>
                  <a:lnTo>
                    <a:pt x="125082" y="59004"/>
                  </a:lnTo>
                  <a:lnTo>
                    <a:pt x="89535" y="89535"/>
                  </a:lnTo>
                  <a:lnTo>
                    <a:pt x="59004" y="125082"/>
                  </a:lnTo>
                  <a:lnTo>
                    <a:pt x="34150" y="165023"/>
                  </a:lnTo>
                  <a:lnTo>
                    <a:pt x="15595" y="208724"/>
                  </a:lnTo>
                  <a:lnTo>
                    <a:pt x="4000" y="255524"/>
                  </a:lnTo>
                  <a:lnTo>
                    <a:pt x="0" y="304800"/>
                  </a:lnTo>
                  <a:lnTo>
                    <a:pt x="4000" y="354253"/>
                  </a:lnTo>
                  <a:lnTo>
                    <a:pt x="15595" y="401154"/>
                  </a:lnTo>
                  <a:lnTo>
                    <a:pt x="34150" y="444893"/>
                  </a:lnTo>
                  <a:lnTo>
                    <a:pt x="59004" y="484835"/>
                  </a:lnTo>
                  <a:lnTo>
                    <a:pt x="89535" y="520344"/>
                  </a:lnTo>
                  <a:lnTo>
                    <a:pt x="125082" y="550799"/>
                  </a:lnTo>
                  <a:lnTo>
                    <a:pt x="165023" y="575589"/>
                  </a:lnTo>
                  <a:lnTo>
                    <a:pt x="208724" y="594055"/>
                  </a:lnTo>
                  <a:lnTo>
                    <a:pt x="255524" y="605612"/>
                  </a:lnTo>
                  <a:lnTo>
                    <a:pt x="304800" y="609600"/>
                  </a:lnTo>
                  <a:lnTo>
                    <a:pt x="354253" y="605612"/>
                  </a:lnTo>
                  <a:lnTo>
                    <a:pt x="401154" y="594055"/>
                  </a:lnTo>
                  <a:lnTo>
                    <a:pt x="444893" y="575589"/>
                  </a:lnTo>
                  <a:lnTo>
                    <a:pt x="484835" y="550799"/>
                  </a:lnTo>
                  <a:lnTo>
                    <a:pt x="520344" y="520344"/>
                  </a:lnTo>
                  <a:lnTo>
                    <a:pt x="550799" y="484835"/>
                  </a:lnTo>
                  <a:lnTo>
                    <a:pt x="575589" y="444893"/>
                  </a:lnTo>
                  <a:lnTo>
                    <a:pt x="594055" y="401154"/>
                  </a:lnTo>
                  <a:lnTo>
                    <a:pt x="605612" y="354253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11381" y="2535050"/>
              <a:ext cx="471805" cy="469900"/>
            </a:xfrm>
            <a:custGeom>
              <a:avLst/>
              <a:gdLst/>
              <a:ahLst/>
              <a:cxnLst/>
              <a:rect l="l" t="t" r="r" b="b"/>
              <a:pathLst>
                <a:path w="471804" h="469900">
                  <a:moveTo>
                    <a:pt x="471678" y="234057"/>
                  </a:moveTo>
                  <a:lnTo>
                    <a:pt x="461275" y="167639"/>
                  </a:lnTo>
                  <a:lnTo>
                    <a:pt x="447102" y="130293"/>
                  </a:lnTo>
                  <a:lnTo>
                    <a:pt x="405367" y="69657"/>
                  </a:lnTo>
                  <a:lnTo>
                    <a:pt x="349949" y="27754"/>
                  </a:lnTo>
                  <a:lnTo>
                    <a:pt x="285847" y="4573"/>
                  </a:lnTo>
                  <a:lnTo>
                    <a:pt x="252103" y="0"/>
                  </a:lnTo>
                  <a:lnTo>
                    <a:pt x="218063" y="102"/>
                  </a:lnTo>
                  <a:lnTo>
                    <a:pt x="151597" y="14328"/>
                  </a:lnTo>
                  <a:lnTo>
                    <a:pt x="91447" y="47241"/>
                  </a:lnTo>
                  <a:lnTo>
                    <a:pt x="42615" y="98828"/>
                  </a:lnTo>
                  <a:lnTo>
                    <a:pt x="10099" y="169078"/>
                  </a:lnTo>
                  <a:lnTo>
                    <a:pt x="1523" y="211197"/>
                  </a:lnTo>
                  <a:lnTo>
                    <a:pt x="0" y="234819"/>
                  </a:lnTo>
                  <a:lnTo>
                    <a:pt x="1524" y="259203"/>
                  </a:lnTo>
                  <a:lnTo>
                    <a:pt x="3048" y="270633"/>
                  </a:lnTo>
                  <a:lnTo>
                    <a:pt x="14427" y="313104"/>
                  </a:lnTo>
                  <a:lnTo>
                    <a:pt x="16764" y="318365"/>
                  </a:lnTo>
                  <a:lnTo>
                    <a:pt x="16764" y="234819"/>
                  </a:lnTo>
                  <a:lnTo>
                    <a:pt x="18288" y="211959"/>
                  </a:lnTo>
                  <a:lnTo>
                    <a:pt x="27518" y="169967"/>
                  </a:lnTo>
                  <a:lnTo>
                    <a:pt x="42285" y="133083"/>
                  </a:lnTo>
                  <a:lnTo>
                    <a:pt x="85596" y="74562"/>
                  </a:lnTo>
                  <a:lnTo>
                    <a:pt x="142561" y="36251"/>
                  </a:lnTo>
                  <a:lnTo>
                    <a:pt x="207521" y="18004"/>
                  </a:lnTo>
                  <a:lnTo>
                    <a:pt x="241230" y="16359"/>
                  </a:lnTo>
                  <a:lnTo>
                    <a:pt x="274815" y="19675"/>
                  </a:lnTo>
                  <a:lnTo>
                    <a:pt x="338785" y="41119"/>
                  </a:lnTo>
                  <a:lnTo>
                    <a:pt x="393770" y="82190"/>
                  </a:lnTo>
                  <a:lnTo>
                    <a:pt x="434112" y="142741"/>
                  </a:lnTo>
                  <a:lnTo>
                    <a:pt x="447024" y="180276"/>
                  </a:lnTo>
                  <a:lnTo>
                    <a:pt x="454152" y="222627"/>
                  </a:lnTo>
                  <a:lnTo>
                    <a:pt x="454914" y="234057"/>
                  </a:lnTo>
                  <a:lnTo>
                    <a:pt x="454914" y="320300"/>
                  </a:lnTo>
                  <a:lnTo>
                    <a:pt x="456270" y="317315"/>
                  </a:lnTo>
                  <a:lnTo>
                    <a:pt x="466924" y="277874"/>
                  </a:lnTo>
                  <a:lnTo>
                    <a:pt x="471678" y="234057"/>
                  </a:lnTo>
                  <a:close/>
                </a:path>
                <a:path w="471804" h="469900">
                  <a:moveTo>
                    <a:pt x="454914" y="320300"/>
                  </a:moveTo>
                  <a:lnTo>
                    <a:pt x="454914" y="234057"/>
                  </a:lnTo>
                  <a:lnTo>
                    <a:pt x="454152" y="245487"/>
                  </a:lnTo>
                  <a:lnTo>
                    <a:pt x="447482" y="287018"/>
                  </a:lnTo>
                  <a:lnTo>
                    <a:pt x="435139" y="323990"/>
                  </a:lnTo>
                  <a:lnTo>
                    <a:pt x="396146" y="384121"/>
                  </a:lnTo>
                  <a:lnTo>
                    <a:pt x="342603" y="425607"/>
                  </a:lnTo>
                  <a:lnTo>
                    <a:pt x="279939" y="448173"/>
                  </a:lnTo>
                  <a:lnTo>
                    <a:pt x="246883" y="452275"/>
                  </a:lnTo>
                  <a:lnTo>
                    <a:pt x="213582" y="451544"/>
                  </a:lnTo>
                  <a:lnTo>
                    <a:pt x="148962" y="435446"/>
                  </a:lnTo>
                  <a:lnTo>
                    <a:pt x="91508" y="399603"/>
                  </a:lnTo>
                  <a:lnTo>
                    <a:pt x="46648" y="343741"/>
                  </a:lnTo>
                  <a:lnTo>
                    <a:pt x="30637" y="308217"/>
                  </a:lnTo>
                  <a:lnTo>
                    <a:pt x="19812" y="267585"/>
                  </a:lnTo>
                  <a:lnTo>
                    <a:pt x="16764" y="234819"/>
                  </a:lnTo>
                  <a:lnTo>
                    <a:pt x="16764" y="318365"/>
                  </a:lnTo>
                  <a:lnTo>
                    <a:pt x="52030" y="382461"/>
                  </a:lnTo>
                  <a:lnTo>
                    <a:pt x="105083" y="431366"/>
                  </a:lnTo>
                  <a:lnTo>
                    <a:pt x="168380" y="460213"/>
                  </a:lnTo>
                  <a:lnTo>
                    <a:pt x="236714" y="469394"/>
                  </a:lnTo>
                  <a:lnTo>
                    <a:pt x="271142" y="466733"/>
                  </a:lnTo>
                  <a:lnTo>
                    <a:pt x="337267" y="447152"/>
                  </a:lnTo>
                  <a:lnTo>
                    <a:pt x="395411" y="408886"/>
                  </a:lnTo>
                  <a:lnTo>
                    <a:pt x="440365" y="352330"/>
                  </a:lnTo>
                  <a:lnTo>
                    <a:pt x="454914" y="320300"/>
                  </a:lnTo>
                  <a:close/>
                </a:path>
                <a:path w="471804" h="469900">
                  <a:moveTo>
                    <a:pt x="437388" y="234819"/>
                  </a:moveTo>
                  <a:lnTo>
                    <a:pt x="437388" y="224151"/>
                  </a:lnTo>
                  <a:lnTo>
                    <a:pt x="436626" y="214245"/>
                  </a:lnTo>
                  <a:lnTo>
                    <a:pt x="427190" y="171880"/>
                  </a:lnTo>
                  <a:lnTo>
                    <a:pt x="411511" y="135152"/>
                  </a:lnTo>
                  <a:lnTo>
                    <a:pt x="364984" y="78615"/>
                  </a:lnTo>
                  <a:lnTo>
                    <a:pt x="304168" y="44641"/>
                  </a:lnTo>
                  <a:lnTo>
                    <a:pt x="236186" y="33237"/>
                  </a:lnTo>
                  <a:lnTo>
                    <a:pt x="202243" y="35961"/>
                  </a:lnTo>
                  <a:lnTo>
                    <a:pt x="136358" y="58469"/>
                  </a:lnTo>
                  <a:lnTo>
                    <a:pt x="81622" y="103526"/>
                  </a:lnTo>
                  <a:lnTo>
                    <a:pt x="44650" y="171180"/>
                  </a:lnTo>
                  <a:lnTo>
                    <a:pt x="35052" y="213483"/>
                  </a:lnTo>
                  <a:lnTo>
                    <a:pt x="34290" y="224151"/>
                  </a:lnTo>
                  <a:lnTo>
                    <a:pt x="34290" y="244725"/>
                  </a:lnTo>
                  <a:lnTo>
                    <a:pt x="35052" y="254631"/>
                  </a:lnTo>
                  <a:lnTo>
                    <a:pt x="36576" y="265299"/>
                  </a:lnTo>
                  <a:lnTo>
                    <a:pt x="47612" y="305607"/>
                  </a:lnTo>
                  <a:lnTo>
                    <a:pt x="51053" y="312847"/>
                  </a:lnTo>
                  <a:lnTo>
                    <a:pt x="51053" y="224151"/>
                  </a:lnTo>
                  <a:lnTo>
                    <a:pt x="51816" y="215007"/>
                  </a:lnTo>
                  <a:lnTo>
                    <a:pt x="62053" y="172878"/>
                  </a:lnTo>
                  <a:lnTo>
                    <a:pt x="78783" y="136995"/>
                  </a:lnTo>
                  <a:lnTo>
                    <a:pt x="127621" y="83853"/>
                  </a:lnTo>
                  <a:lnTo>
                    <a:pt x="190125" y="55348"/>
                  </a:lnTo>
                  <a:lnTo>
                    <a:pt x="223940" y="50261"/>
                  </a:lnTo>
                  <a:lnTo>
                    <a:pt x="258096" y="51246"/>
                  </a:lnTo>
                  <a:lnTo>
                    <a:pt x="323330" y="71311"/>
                  </a:lnTo>
                  <a:lnTo>
                    <a:pt x="377627" y="115311"/>
                  </a:lnTo>
                  <a:lnTo>
                    <a:pt x="412785" y="183011"/>
                  </a:lnTo>
                  <a:lnTo>
                    <a:pt x="420623" y="225675"/>
                  </a:lnTo>
                  <a:lnTo>
                    <a:pt x="420623" y="314984"/>
                  </a:lnTo>
                  <a:lnTo>
                    <a:pt x="421520" y="313243"/>
                  </a:lnTo>
                  <a:lnTo>
                    <a:pt x="432584" y="276369"/>
                  </a:lnTo>
                  <a:lnTo>
                    <a:pt x="437388" y="234819"/>
                  </a:lnTo>
                  <a:close/>
                </a:path>
                <a:path w="471804" h="469900">
                  <a:moveTo>
                    <a:pt x="420623" y="314984"/>
                  </a:moveTo>
                  <a:lnTo>
                    <a:pt x="420623" y="244725"/>
                  </a:lnTo>
                  <a:lnTo>
                    <a:pt x="412759" y="286252"/>
                  </a:lnTo>
                  <a:lnTo>
                    <a:pt x="398328" y="322230"/>
                  </a:lnTo>
                  <a:lnTo>
                    <a:pt x="353630" y="377336"/>
                  </a:lnTo>
                  <a:lnTo>
                    <a:pt x="294255" y="409647"/>
                  </a:lnTo>
                  <a:lnTo>
                    <a:pt x="227929" y="418763"/>
                  </a:lnTo>
                  <a:lnTo>
                    <a:pt x="194573" y="414498"/>
                  </a:lnTo>
                  <a:lnTo>
                    <a:pt x="132304" y="388074"/>
                  </a:lnTo>
                  <a:lnTo>
                    <a:pt x="82397" y="337458"/>
                  </a:lnTo>
                  <a:lnTo>
                    <a:pt x="64494" y="302954"/>
                  </a:lnTo>
                  <a:lnTo>
                    <a:pt x="52577" y="262251"/>
                  </a:lnTo>
                  <a:lnTo>
                    <a:pt x="51053" y="243201"/>
                  </a:lnTo>
                  <a:lnTo>
                    <a:pt x="51053" y="312847"/>
                  </a:lnTo>
                  <a:lnTo>
                    <a:pt x="85348" y="369614"/>
                  </a:lnTo>
                  <a:lnTo>
                    <a:pt x="138748" y="411867"/>
                  </a:lnTo>
                  <a:lnTo>
                    <a:pt x="201551" y="432837"/>
                  </a:lnTo>
                  <a:lnTo>
                    <a:pt x="234520" y="435486"/>
                  </a:lnTo>
                  <a:lnTo>
                    <a:pt x="267492" y="432990"/>
                  </a:lnTo>
                  <a:lnTo>
                    <a:pt x="330309" y="412797"/>
                  </a:lnTo>
                  <a:lnTo>
                    <a:pt x="383739" y="372725"/>
                  </a:lnTo>
                  <a:lnTo>
                    <a:pt x="404977" y="345381"/>
                  </a:lnTo>
                  <a:lnTo>
                    <a:pt x="420623" y="314984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3320" y="3412997"/>
              <a:ext cx="6612624" cy="2612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191" y="498348"/>
              <a:ext cx="2369820" cy="22867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5" dirty="0">
                <a:solidFill>
                  <a:srgbClr val="FF9A00"/>
                </a:solidFill>
              </a:rPr>
              <a:t>SREE GANESH</a:t>
            </a:r>
            <a:r>
              <a:rPr sz="1800" u="none" spc="-10" dirty="0">
                <a:solidFill>
                  <a:srgbClr val="FF9A00"/>
                </a:solidFill>
              </a:rPr>
              <a:t> CONSTRUCTIONS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155326" y="1861819"/>
            <a:ext cx="8347075" cy="4401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Panchayat Raj</a:t>
            </a:r>
            <a:r>
              <a:rPr sz="1400" b="1" u="sng" spc="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Circle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349"/>
              </a:buClr>
              <a:buSzPct val="83333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200" spc="-5" dirty="0">
                <a:latin typeface="Palladio Uralic"/>
                <a:cs typeface="Palladio Uralic"/>
              </a:rPr>
              <a:t>R/F Bheemanpally to Dothigudem of Pochampally Mandal (Road No 2318009) Value of the</a:t>
            </a:r>
            <a:r>
              <a:rPr sz="1200" spc="20" dirty="0">
                <a:latin typeface="Palladio Uralic"/>
                <a:cs typeface="Palladio Uralic"/>
              </a:rPr>
              <a:t> </a:t>
            </a:r>
            <a:r>
              <a:rPr sz="1200" spc="-5" dirty="0">
                <a:latin typeface="Palladio Uralic"/>
                <a:cs typeface="Palladio Uralic"/>
              </a:rPr>
              <a:t>work</a:t>
            </a:r>
            <a:endParaRPr sz="1200">
              <a:latin typeface="Palladio Uralic"/>
              <a:cs typeface="Palladio Uralic"/>
            </a:endParaRPr>
          </a:p>
          <a:p>
            <a:pPr marL="279400">
              <a:lnSpc>
                <a:spcPct val="100000"/>
              </a:lnSpc>
            </a:pPr>
            <a:r>
              <a:rPr sz="1200" b="1" spc="-5" dirty="0">
                <a:latin typeface="Palladio Uralic"/>
                <a:cs typeface="Palladio Uralic"/>
              </a:rPr>
              <a:t>Rs.86, 73,700.00.</a:t>
            </a:r>
            <a:r>
              <a:rPr sz="1200" b="1" spc="-10" dirty="0">
                <a:latin typeface="Palladio Uralic"/>
                <a:cs typeface="Palladio Uralic"/>
              </a:rPr>
              <a:t> </a:t>
            </a:r>
            <a:r>
              <a:rPr sz="1200" b="1" spc="-5" dirty="0">
                <a:latin typeface="Palladio Uralic"/>
                <a:cs typeface="Palladio Uralic"/>
              </a:rPr>
              <a:t>Completed.</a:t>
            </a:r>
            <a:endParaRPr sz="12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Palladio Uralic"/>
              <a:cs typeface="Palladio Uralic"/>
            </a:endParaRPr>
          </a:p>
          <a:p>
            <a:pPr marL="287020" indent="-274320">
              <a:lnSpc>
                <a:spcPct val="100000"/>
              </a:lnSpc>
              <a:buClr>
                <a:srgbClr val="D16349"/>
              </a:buClr>
              <a:buSzPct val="83333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200" spc="-5" dirty="0">
                <a:latin typeface="Palladio Uralic"/>
                <a:cs typeface="Palladio Uralic"/>
              </a:rPr>
              <a:t>R/F Bhongir Nandanam PWD Road </a:t>
            </a:r>
            <a:r>
              <a:rPr sz="1200" dirty="0">
                <a:latin typeface="Palladio Uralic"/>
                <a:cs typeface="Palladio Uralic"/>
              </a:rPr>
              <a:t>at 6 </a:t>
            </a:r>
            <a:r>
              <a:rPr sz="1200" spc="-5" dirty="0">
                <a:latin typeface="Palladio Uralic"/>
                <a:cs typeface="Palladio Uralic"/>
              </a:rPr>
              <a:t>Km 500 mtrs to Namthapally of Bhongir Mandal Value of the</a:t>
            </a:r>
            <a:r>
              <a:rPr sz="1200" spc="40" dirty="0">
                <a:latin typeface="Palladio Uralic"/>
                <a:cs typeface="Palladio Uralic"/>
              </a:rPr>
              <a:t> </a:t>
            </a:r>
            <a:r>
              <a:rPr sz="1200" spc="-5" dirty="0">
                <a:latin typeface="Palladio Uralic"/>
                <a:cs typeface="Palladio Uralic"/>
              </a:rPr>
              <a:t>work</a:t>
            </a:r>
            <a:endParaRPr sz="1200">
              <a:latin typeface="Palladio Uralic"/>
              <a:cs typeface="Palladio Uralic"/>
            </a:endParaRPr>
          </a:p>
          <a:p>
            <a:pPr marL="279400">
              <a:lnSpc>
                <a:spcPct val="100000"/>
              </a:lnSpc>
            </a:pPr>
            <a:r>
              <a:rPr sz="1200" b="1" spc="-5" dirty="0">
                <a:latin typeface="Palladio Uralic"/>
                <a:cs typeface="Palladio Uralic"/>
              </a:rPr>
              <a:t>Rs.76, </a:t>
            </a:r>
            <a:r>
              <a:rPr sz="1200" b="1" dirty="0">
                <a:latin typeface="Palladio Uralic"/>
                <a:cs typeface="Palladio Uralic"/>
              </a:rPr>
              <a:t>37,768.00. –</a:t>
            </a:r>
            <a:r>
              <a:rPr sz="1200" b="1" spc="-15" dirty="0">
                <a:latin typeface="Palladio Uralic"/>
                <a:cs typeface="Palladio Uralic"/>
              </a:rPr>
              <a:t> </a:t>
            </a:r>
            <a:r>
              <a:rPr sz="1200" b="1" spc="-5" dirty="0">
                <a:latin typeface="Palladio Uralic"/>
                <a:cs typeface="Palladio Uralic"/>
              </a:rPr>
              <a:t>Completed.</a:t>
            </a:r>
            <a:endParaRPr sz="12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ladio Uralic"/>
              <a:cs typeface="Palladio Uralic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SzPct val="83333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200" spc="-5" dirty="0">
                <a:latin typeface="Palladio Uralic"/>
                <a:cs typeface="Palladio Uralic"/>
              </a:rPr>
              <a:t>R/F PWD Road Chillapur Stage to Daku Thanda of Narayanapur Mandal Value of the</a:t>
            </a:r>
            <a:r>
              <a:rPr sz="1200" spc="20" dirty="0">
                <a:latin typeface="Palladio Uralic"/>
                <a:cs typeface="Palladio Uralic"/>
              </a:rPr>
              <a:t> </a:t>
            </a:r>
            <a:r>
              <a:rPr sz="1200" spc="-5" dirty="0">
                <a:latin typeface="Palladio Uralic"/>
                <a:cs typeface="Palladio Uralic"/>
              </a:rPr>
              <a:t>work</a:t>
            </a:r>
            <a:endParaRPr sz="1200">
              <a:latin typeface="Palladio Uralic"/>
              <a:cs typeface="Palladio Uralic"/>
            </a:endParaRPr>
          </a:p>
          <a:p>
            <a:pPr marL="279400">
              <a:lnSpc>
                <a:spcPct val="100000"/>
              </a:lnSpc>
            </a:pPr>
            <a:r>
              <a:rPr sz="1200" b="1" spc="-5" dirty="0">
                <a:latin typeface="Palladio Uralic"/>
                <a:cs typeface="Palladio Uralic"/>
              </a:rPr>
              <a:t>Rs.65,</a:t>
            </a:r>
            <a:r>
              <a:rPr sz="1200" b="1" spc="-10" dirty="0">
                <a:latin typeface="Palladio Uralic"/>
                <a:cs typeface="Palladio Uralic"/>
              </a:rPr>
              <a:t> </a:t>
            </a:r>
            <a:r>
              <a:rPr sz="1200" b="1" dirty="0">
                <a:latin typeface="Palladio Uralic"/>
                <a:cs typeface="Palladio Uralic"/>
              </a:rPr>
              <a:t>50,260.00.-Completed</a:t>
            </a:r>
            <a:endParaRPr sz="12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ladio Uralic"/>
              <a:cs typeface="Palladio Uralic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SzPct val="83333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200" spc="-5" dirty="0">
                <a:latin typeface="Palladio Uralic"/>
                <a:cs typeface="Palladio Uralic"/>
              </a:rPr>
              <a:t>R/F Dasarigudem to PWD Road of Kattangur </a:t>
            </a:r>
            <a:r>
              <a:rPr sz="1200" dirty="0">
                <a:latin typeface="Palladio Uralic"/>
                <a:cs typeface="Palladio Uralic"/>
              </a:rPr>
              <a:t>Mandal </a:t>
            </a:r>
            <a:r>
              <a:rPr sz="1200" spc="-5" dirty="0">
                <a:latin typeface="Palladio Uralic"/>
                <a:cs typeface="Palladio Uralic"/>
              </a:rPr>
              <a:t>(Road No 2323049) Value of the</a:t>
            </a:r>
            <a:r>
              <a:rPr sz="1200" spc="-10" dirty="0">
                <a:latin typeface="Palladio Uralic"/>
                <a:cs typeface="Palladio Uralic"/>
              </a:rPr>
              <a:t> </a:t>
            </a:r>
            <a:r>
              <a:rPr sz="1200" spc="-5" dirty="0">
                <a:latin typeface="Palladio Uralic"/>
                <a:cs typeface="Palladio Uralic"/>
              </a:rPr>
              <a:t>work</a:t>
            </a:r>
            <a:endParaRPr sz="1200">
              <a:latin typeface="Palladio Uralic"/>
              <a:cs typeface="Palladio Uralic"/>
            </a:endParaRPr>
          </a:p>
          <a:p>
            <a:pPr marL="279400">
              <a:lnSpc>
                <a:spcPct val="100000"/>
              </a:lnSpc>
            </a:pPr>
            <a:r>
              <a:rPr sz="1200" b="1" spc="-5" dirty="0">
                <a:latin typeface="Palladio Uralic"/>
                <a:cs typeface="Palladio Uralic"/>
              </a:rPr>
              <a:t>Rs.72,89,550.00- Completed</a:t>
            </a:r>
            <a:endParaRPr sz="12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ladio Uralic"/>
              <a:cs typeface="Palladio Uralic"/>
            </a:endParaRPr>
          </a:p>
          <a:p>
            <a:pPr marL="287020" indent="-274320">
              <a:lnSpc>
                <a:spcPct val="100000"/>
              </a:lnSpc>
              <a:buClr>
                <a:srgbClr val="D16349"/>
              </a:buClr>
              <a:buSzPct val="83333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200" spc="-5" dirty="0">
                <a:latin typeface="Palladio Uralic"/>
                <a:cs typeface="Palladio Uralic"/>
              </a:rPr>
              <a:t>R/F Dhothigudem to Dharmojigudem of Pochampally Mandal Value of the work </a:t>
            </a:r>
            <a:r>
              <a:rPr sz="1200" b="1" spc="-5" dirty="0">
                <a:latin typeface="Palladio Uralic"/>
                <a:cs typeface="Palladio Uralic"/>
              </a:rPr>
              <a:t>Rs.1, </a:t>
            </a:r>
            <a:r>
              <a:rPr sz="1200" b="1" dirty="0">
                <a:latin typeface="Palladio Uralic"/>
                <a:cs typeface="Palladio Uralic"/>
              </a:rPr>
              <a:t>02, 43,427.00. -</a:t>
            </a:r>
            <a:r>
              <a:rPr sz="1200" b="1" spc="-30" dirty="0">
                <a:latin typeface="Palladio Uralic"/>
                <a:cs typeface="Palladio Uralic"/>
              </a:rPr>
              <a:t> </a:t>
            </a:r>
            <a:r>
              <a:rPr sz="1200" b="1" spc="-5" dirty="0">
                <a:latin typeface="Palladio Uralic"/>
                <a:cs typeface="Palladio Uralic"/>
              </a:rPr>
              <a:t>Completed.</a:t>
            </a:r>
            <a:endParaRPr sz="12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16349"/>
              </a:buClr>
              <a:buFont typeface="Arial"/>
              <a:buChar char=""/>
            </a:pPr>
            <a:endParaRPr sz="1200">
              <a:latin typeface="Palladio Uralic"/>
              <a:cs typeface="Palladio Uralic"/>
            </a:endParaRPr>
          </a:p>
          <a:p>
            <a:pPr marL="287020" indent="-274320">
              <a:lnSpc>
                <a:spcPct val="100000"/>
              </a:lnSpc>
              <a:buClr>
                <a:srgbClr val="D16349"/>
              </a:buClr>
              <a:buSzPct val="83333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200" spc="-5" dirty="0">
                <a:latin typeface="Palladio Uralic"/>
                <a:cs typeface="Palladio Uralic"/>
              </a:rPr>
              <a:t>R/F Pittampally to Dasarigudem of Narketpally Mandal (Road No 2323033) Value of the</a:t>
            </a:r>
            <a:r>
              <a:rPr sz="1200" dirty="0">
                <a:latin typeface="Palladio Uralic"/>
                <a:cs typeface="Palladio Uralic"/>
              </a:rPr>
              <a:t> </a:t>
            </a:r>
            <a:r>
              <a:rPr sz="1200" spc="-5" dirty="0">
                <a:latin typeface="Palladio Uralic"/>
                <a:cs typeface="Palladio Uralic"/>
              </a:rPr>
              <a:t>work</a:t>
            </a:r>
            <a:endParaRPr sz="1200">
              <a:latin typeface="Palladio Uralic"/>
              <a:cs typeface="Palladio Uralic"/>
            </a:endParaRPr>
          </a:p>
          <a:p>
            <a:pPr marL="279400">
              <a:lnSpc>
                <a:spcPct val="100000"/>
              </a:lnSpc>
            </a:pPr>
            <a:r>
              <a:rPr sz="1200" b="1" spc="-5" dirty="0">
                <a:latin typeface="Palladio Uralic"/>
                <a:cs typeface="Palladio Uralic"/>
              </a:rPr>
              <a:t>Rs.71, </a:t>
            </a:r>
            <a:r>
              <a:rPr sz="1200" b="1" dirty="0">
                <a:latin typeface="Palladio Uralic"/>
                <a:cs typeface="Palladio Uralic"/>
              </a:rPr>
              <a:t>38,374.00.-</a:t>
            </a:r>
            <a:r>
              <a:rPr sz="1200" b="1" spc="-5" dirty="0">
                <a:latin typeface="Palladio Uralic"/>
                <a:cs typeface="Palladio Uralic"/>
              </a:rPr>
              <a:t> Completed</a:t>
            </a:r>
            <a:endParaRPr sz="12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Palladio Uralic"/>
              <a:cs typeface="Palladio Uralic"/>
            </a:endParaRPr>
          </a:p>
          <a:p>
            <a:pPr marL="287020" marR="5080" indent="-274320">
              <a:lnSpc>
                <a:spcPts val="1150"/>
              </a:lnSpc>
              <a:buClr>
                <a:srgbClr val="D16349"/>
              </a:buClr>
              <a:buSzPct val="83333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200" spc="-5" dirty="0">
                <a:latin typeface="Palladio Uralic"/>
                <a:cs typeface="Palladio Uralic"/>
              </a:rPr>
              <a:t>Pkg No 288 "Consisting of </a:t>
            </a:r>
            <a:r>
              <a:rPr sz="1200" dirty="0">
                <a:latin typeface="Palladio Uralic"/>
                <a:cs typeface="Palladio Uralic"/>
              </a:rPr>
              <a:t>04 </a:t>
            </a:r>
            <a:r>
              <a:rPr sz="1200" spc="-5" dirty="0">
                <a:latin typeface="Palladio Uralic"/>
                <a:cs typeface="Palladio Uralic"/>
              </a:rPr>
              <a:t>BT Renewal Road works in Munugode Mandal Value of the work </a:t>
            </a:r>
            <a:r>
              <a:rPr sz="1200" b="1" spc="-5" dirty="0">
                <a:latin typeface="Palladio Uralic"/>
                <a:cs typeface="Palladio Uralic"/>
              </a:rPr>
              <a:t>Rs.1, 93, 11,447.00</a:t>
            </a:r>
            <a:r>
              <a:rPr sz="1200" spc="-5" dirty="0">
                <a:latin typeface="Palladio Uralic"/>
                <a:cs typeface="Palladio Uralic"/>
              </a:rPr>
              <a:t>. In  the name of Challa Infra Projects Pvt Ltd. </a:t>
            </a:r>
            <a:r>
              <a:rPr sz="1200" dirty="0">
                <a:latin typeface="Palladio Uralic"/>
                <a:cs typeface="Palladio Uralic"/>
              </a:rPr>
              <a:t>- </a:t>
            </a:r>
            <a:r>
              <a:rPr sz="1200" b="1" spc="-5" dirty="0">
                <a:latin typeface="Palladio Uralic"/>
                <a:cs typeface="Palladio Uralic"/>
              </a:rPr>
              <a:t>Completed.</a:t>
            </a:r>
            <a:endParaRPr sz="12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16349"/>
              </a:buClr>
              <a:buFont typeface="Arial"/>
              <a:buChar char=""/>
            </a:pPr>
            <a:endParaRPr sz="1450">
              <a:latin typeface="Palladio Uralic"/>
              <a:cs typeface="Palladio Uralic"/>
            </a:endParaRPr>
          </a:p>
          <a:p>
            <a:pPr marL="287020" marR="5080" indent="-274320">
              <a:lnSpc>
                <a:spcPct val="80000"/>
              </a:lnSpc>
              <a:buClr>
                <a:srgbClr val="D16349"/>
              </a:buClr>
              <a:buSzPct val="83333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200" spc="-5" dirty="0">
                <a:latin typeface="Palladio Uralic"/>
                <a:cs typeface="Palladio Uralic"/>
              </a:rPr>
              <a:t>Pkg No 300 "Consisting of </a:t>
            </a:r>
            <a:r>
              <a:rPr sz="1200" dirty="0">
                <a:latin typeface="Palladio Uralic"/>
                <a:cs typeface="Palladio Uralic"/>
              </a:rPr>
              <a:t>10 </a:t>
            </a:r>
            <a:r>
              <a:rPr sz="1200" spc="-5" dirty="0">
                <a:latin typeface="Palladio Uralic"/>
                <a:cs typeface="Palladio Uralic"/>
              </a:rPr>
              <a:t>BT Renewal Road work in Narkatpally Mandal Value of the work </a:t>
            </a:r>
            <a:r>
              <a:rPr sz="1200" b="1" spc="-5" dirty="0">
                <a:latin typeface="Palladio Uralic"/>
                <a:cs typeface="Palladio Uralic"/>
              </a:rPr>
              <a:t>Rs.4, 15, 12,460.00. </a:t>
            </a:r>
            <a:r>
              <a:rPr sz="1200" spc="-5" dirty="0">
                <a:latin typeface="Palladio Uralic"/>
                <a:cs typeface="Palladio Uralic"/>
              </a:rPr>
              <a:t>in  the name of Challa Infra Projects Pvt Ltd. </a:t>
            </a:r>
            <a:r>
              <a:rPr sz="1200" dirty="0">
                <a:latin typeface="Palladio Uralic"/>
                <a:cs typeface="Palladio Uralic"/>
              </a:rPr>
              <a:t>–</a:t>
            </a:r>
            <a:r>
              <a:rPr sz="1200" spc="5" dirty="0">
                <a:latin typeface="Palladio Uralic"/>
                <a:cs typeface="Palladio Uralic"/>
              </a:rPr>
              <a:t> </a:t>
            </a:r>
            <a:r>
              <a:rPr sz="1200" b="1" spc="-5" dirty="0">
                <a:latin typeface="Palladio Uralic"/>
                <a:cs typeface="Palladio Uralic"/>
              </a:rPr>
              <a:t>Completed.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92019" y="585216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5" dirty="0">
                <a:solidFill>
                  <a:srgbClr val="FF9A00"/>
                </a:solidFill>
              </a:rPr>
              <a:t>SREE GANESH</a:t>
            </a:r>
            <a:r>
              <a:rPr sz="1800" u="none" spc="-10" dirty="0">
                <a:solidFill>
                  <a:srgbClr val="FF9A00"/>
                </a:solidFill>
              </a:rPr>
              <a:t> CONSTRUCTIONS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155326" y="1902967"/>
            <a:ext cx="8348345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GHMC Circle</a:t>
            </a:r>
            <a:r>
              <a:rPr sz="1600" b="1" spc="-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:</a:t>
            </a:r>
            <a:endParaRPr sz="1600">
              <a:latin typeface="Georgia"/>
              <a:cs typeface="Georgia"/>
            </a:endParaRPr>
          </a:p>
          <a:p>
            <a:pPr marL="287020" marR="5715" indent="-274320" algn="just">
              <a:lnSpc>
                <a:spcPct val="100000"/>
              </a:lnSpc>
              <a:spcBef>
                <a:spcPts val="1435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Repairs &amp; Restoration of Damage BT Stretch In Afzalgunz, Charminar, Chandrayangutta Areas </a:t>
            </a:r>
            <a:r>
              <a:rPr sz="1400" spc="-65" dirty="0">
                <a:latin typeface="Palladio Uralic"/>
                <a:cs typeface="Palladio Uralic"/>
              </a:rPr>
              <a:t>in  </a:t>
            </a:r>
            <a:r>
              <a:rPr sz="1400" spc="-5" dirty="0">
                <a:latin typeface="Palladio Uralic"/>
                <a:cs typeface="Palladio Uralic"/>
              </a:rPr>
              <a:t>Major Roads Division-II Value of the work </a:t>
            </a:r>
            <a:r>
              <a:rPr sz="1400" b="1" spc="-5" dirty="0">
                <a:latin typeface="Palladio Uralic"/>
                <a:cs typeface="Palladio Uralic"/>
              </a:rPr>
              <a:t>Rs.36,31,055.00. –</a:t>
            </a:r>
            <a:r>
              <a:rPr sz="1400" b="1" spc="40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Completed.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16349"/>
              </a:buClr>
              <a:buFont typeface="Arial"/>
              <a:buChar char=""/>
            </a:pPr>
            <a:endParaRPr sz="1950">
              <a:latin typeface="Palladio Uralic"/>
              <a:cs typeface="Palladio Uralic"/>
            </a:endParaRPr>
          </a:p>
          <a:p>
            <a:pPr marL="287020" marR="5080" indent="-274320" algn="just">
              <a:lnSpc>
                <a:spcPct val="10000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Package-3: Strengthening and Recarpeting damaged </a:t>
            </a:r>
            <a:r>
              <a:rPr sz="1400" spc="-10" dirty="0">
                <a:latin typeface="Palladio Uralic"/>
                <a:cs typeface="Palladio Uralic"/>
              </a:rPr>
              <a:t>BT </a:t>
            </a:r>
            <a:r>
              <a:rPr sz="1400" spc="-5" dirty="0">
                <a:latin typeface="Palladio Uralic"/>
                <a:cs typeface="Palladio Uralic"/>
              </a:rPr>
              <a:t>roads in street no.10 and street no.9 and </a:t>
            </a:r>
            <a:r>
              <a:rPr sz="1400" spc="-55" dirty="0">
                <a:latin typeface="Palladio Uralic"/>
                <a:cs typeface="Palladio Uralic"/>
              </a:rPr>
              <a:t>in  </a:t>
            </a:r>
            <a:r>
              <a:rPr sz="1400" spc="-5" dirty="0">
                <a:latin typeface="Palladio Uralic"/>
                <a:cs typeface="Palladio Uralic"/>
              </a:rPr>
              <a:t>lanes and bye lanes near St. Ann's school, Tarnaka, Div-18B, GHMC, Secunderabad Value of the work  </a:t>
            </a:r>
            <a:r>
              <a:rPr sz="1400" b="1" spc="-5" dirty="0">
                <a:latin typeface="Palladio Uralic"/>
                <a:cs typeface="Palladio Uralic"/>
              </a:rPr>
              <a:t>Rs.46,61,337.00.</a:t>
            </a:r>
            <a:r>
              <a:rPr sz="1400" b="1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Completed.</a:t>
            </a:r>
            <a:endParaRPr sz="14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325" y="4257542"/>
            <a:ext cx="8346440" cy="957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NRDWP Scheme</a:t>
            </a:r>
            <a:r>
              <a:rPr sz="1400" b="1" u="sng" spc="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: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150" spc="-275" dirty="0">
                <a:solidFill>
                  <a:srgbClr val="D16349"/>
                </a:solidFill>
                <a:latin typeface="Arial"/>
                <a:cs typeface="Arial"/>
              </a:rPr>
              <a:t>	</a:t>
            </a:r>
            <a:r>
              <a:rPr sz="1400" spc="-5" dirty="0">
                <a:latin typeface="Palladio Uralic"/>
                <a:cs typeface="Palladio Uralic"/>
              </a:rPr>
              <a:t>Aug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of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SVS</a:t>
            </a:r>
            <a:r>
              <a:rPr sz="1400" spc="65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(PWD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Work)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at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Kothaloor</a:t>
            </a:r>
            <a:r>
              <a:rPr sz="1400" spc="65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(V)</a:t>
            </a:r>
            <a:r>
              <a:rPr sz="1400" spc="75" dirty="0">
                <a:latin typeface="Palladio Uralic"/>
                <a:cs typeface="Palladio Uralic"/>
              </a:rPr>
              <a:t> </a:t>
            </a:r>
            <a:r>
              <a:rPr sz="1400" spc="-10" dirty="0">
                <a:latin typeface="Palladio Uralic"/>
                <a:cs typeface="Palladio Uralic"/>
              </a:rPr>
              <a:t>of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Peddavoora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(M)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in</a:t>
            </a:r>
            <a:r>
              <a:rPr sz="1400" spc="6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Nalgonda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district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Value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of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the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10" dirty="0">
                <a:latin typeface="Palladio Uralic"/>
                <a:cs typeface="Palladio Uralic"/>
              </a:rPr>
              <a:t>work</a:t>
            </a:r>
            <a:endParaRPr sz="1400">
              <a:latin typeface="Palladio Uralic"/>
              <a:cs typeface="Palladio Uralic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Palladio Uralic"/>
                <a:cs typeface="Palladio Uralic"/>
              </a:rPr>
              <a:t>Rs.7, 91,562.00. -</a:t>
            </a:r>
            <a:r>
              <a:rPr sz="1400" b="1" spc="-10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Completed</a:t>
            </a:r>
            <a:endParaRPr sz="14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92019" y="585216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5" dirty="0">
                <a:solidFill>
                  <a:srgbClr val="FF9A00"/>
                </a:solidFill>
              </a:rPr>
              <a:t>SREE GANESH</a:t>
            </a:r>
            <a:r>
              <a:rPr sz="1800" u="none" spc="-10" dirty="0">
                <a:solidFill>
                  <a:srgbClr val="FF9A00"/>
                </a:solidFill>
              </a:rPr>
              <a:t> CONSTRUCTIONS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155326" y="2195575"/>
            <a:ext cx="7601584" cy="320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Mission Kakatiya </a:t>
            </a:r>
            <a:r>
              <a:rPr sz="1600" b="1" dirty="0">
                <a:latin typeface="Georgia"/>
                <a:cs typeface="Georgia"/>
              </a:rPr>
              <a:t>: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Restoration of Oora Cheruvu, Singaram V, Nadigudem M, Nalgonda Dist. Value of the</a:t>
            </a:r>
            <a:r>
              <a:rPr sz="1400" spc="19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work</a:t>
            </a:r>
            <a:endParaRPr sz="1400">
              <a:latin typeface="Palladio Uralic"/>
              <a:cs typeface="Palladio Uralic"/>
            </a:endParaRPr>
          </a:p>
          <a:p>
            <a:pPr marL="287020">
              <a:lnSpc>
                <a:spcPct val="100000"/>
              </a:lnSpc>
              <a:spcBef>
                <a:spcPts val="15"/>
              </a:spcBef>
            </a:pPr>
            <a:r>
              <a:rPr sz="1400" b="1" spc="-5" dirty="0">
                <a:latin typeface="Palladio Uralic"/>
                <a:cs typeface="Palladio Uralic"/>
              </a:rPr>
              <a:t>Rs.95,60,533.00. - Completed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Palladio Uralic"/>
              <a:cs typeface="Palladio Uralic"/>
            </a:endParaRPr>
          </a:p>
          <a:p>
            <a:pPr marL="287020" indent="-274320">
              <a:lnSpc>
                <a:spcPct val="10000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Restoration of Damera Cheru, Madhura V, Hathnoora M, Medak Dist. Value of the</a:t>
            </a:r>
            <a:r>
              <a:rPr sz="1400" spc="165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work</a:t>
            </a:r>
            <a:endParaRPr sz="1400">
              <a:latin typeface="Palladio Uralic"/>
              <a:cs typeface="Palladio Uralic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latin typeface="Palladio Uralic"/>
                <a:cs typeface="Palladio Uralic"/>
              </a:rPr>
              <a:t>Rs.23,30,601.00. - Completed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Palladio Uralic"/>
              <a:cs typeface="Palladio Uralic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Restoration of Komati Kunta, Admapur V, Narsapur M, Medak Dist. Value of the</a:t>
            </a:r>
            <a:r>
              <a:rPr sz="1400" spc="155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work</a:t>
            </a:r>
            <a:endParaRPr sz="1400">
              <a:latin typeface="Palladio Uralic"/>
              <a:cs typeface="Palladio Uralic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latin typeface="Palladio Uralic"/>
                <a:cs typeface="Palladio Uralic"/>
              </a:rPr>
              <a:t>Rs.20,33,593.00. - Completed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Palladio Uralic"/>
              <a:cs typeface="Palladio Uralic"/>
            </a:endParaRPr>
          </a:p>
          <a:p>
            <a:pPr marL="287020" indent="-274320">
              <a:lnSpc>
                <a:spcPct val="10000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Restoration of Lakki Cheru, Panyala V, Hathnoora M, Medak Dist. Value of the</a:t>
            </a:r>
            <a:r>
              <a:rPr sz="1400" spc="114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work</a:t>
            </a:r>
            <a:endParaRPr sz="1400">
              <a:latin typeface="Palladio Uralic"/>
              <a:cs typeface="Palladio Uralic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latin typeface="Palladio Uralic"/>
                <a:cs typeface="Palladio Uralic"/>
              </a:rPr>
              <a:t>Rs.14,51,001.00. - Completed</a:t>
            </a:r>
            <a:endParaRPr sz="14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92019" y="585216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5" dirty="0">
                <a:solidFill>
                  <a:srgbClr val="FF9A00"/>
                </a:solidFill>
              </a:rPr>
              <a:t>SREE GANESH</a:t>
            </a:r>
            <a:r>
              <a:rPr sz="1800" u="none" spc="-10" dirty="0">
                <a:solidFill>
                  <a:srgbClr val="FF9A00"/>
                </a:solidFill>
              </a:rPr>
              <a:t> CONSTRUCTIONS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155326" y="1902975"/>
            <a:ext cx="8346440" cy="238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Georgia"/>
                <a:cs typeface="Georgia"/>
              </a:rPr>
              <a:t>Awarded</a:t>
            </a:r>
            <a:r>
              <a:rPr sz="1800" b="1" u="heavy" spc="-2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Georgia"/>
                <a:cs typeface="Georgia"/>
              </a:rPr>
              <a:t> </a:t>
            </a:r>
            <a:r>
              <a:rPr sz="1800" b="1" u="heavy" spc="-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Georgia"/>
                <a:cs typeface="Georgia"/>
              </a:rPr>
              <a:t>Works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Georgia"/>
              <a:cs typeface="Georgia"/>
            </a:endParaRPr>
          </a:p>
          <a:p>
            <a:pPr marL="287020" marR="5080" indent="-274320" algn="just">
              <a:lnSpc>
                <a:spcPct val="9970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287020" algn="l"/>
              </a:tabLst>
            </a:pPr>
            <a:r>
              <a:rPr sz="1400" spc="-5" dirty="0">
                <a:latin typeface="Georgia"/>
                <a:cs typeface="Georgia"/>
              </a:rPr>
              <a:t>Earthwork Excavation from </a:t>
            </a:r>
            <a:r>
              <a:rPr sz="1400" dirty="0">
                <a:latin typeface="Georgia"/>
                <a:cs typeface="Georgia"/>
              </a:rPr>
              <a:t>Km </a:t>
            </a:r>
            <a:r>
              <a:rPr sz="1400" spc="-5" dirty="0">
                <a:latin typeface="Georgia"/>
                <a:cs typeface="Georgia"/>
              </a:rPr>
              <a:t>5.650 to Km 6.400 including Construction of 3 Nos.CM&amp;CD Woks </a:t>
            </a:r>
            <a:r>
              <a:rPr sz="1400" spc="-80" dirty="0">
                <a:latin typeface="Georgia"/>
                <a:cs typeface="Georgia"/>
              </a:rPr>
              <a:t>in  </a:t>
            </a:r>
            <a:r>
              <a:rPr sz="1400" spc="-10" dirty="0">
                <a:latin typeface="Georgia"/>
                <a:cs typeface="Georgia"/>
              </a:rPr>
              <a:t>Palamuru </a:t>
            </a:r>
            <a:r>
              <a:rPr sz="1400" spc="-5" dirty="0">
                <a:latin typeface="Georgia"/>
                <a:cs typeface="Georgia"/>
              </a:rPr>
              <a:t>Rangareddy Lift Irrigation Scheme, </a:t>
            </a:r>
            <a:r>
              <a:rPr sz="1400" spc="-10" dirty="0">
                <a:latin typeface="Georgia"/>
                <a:cs typeface="Georgia"/>
              </a:rPr>
              <a:t>Package-3 </a:t>
            </a:r>
            <a:r>
              <a:rPr sz="1400" spc="-5" dirty="0">
                <a:latin typeface="Georgia"/>
                <a:cs typeface="Georgia"/>
              </a:rPr>
              <a:t>Value of the work is </a:t>
            </a:r>
            <a:r>
              <a:rPr sz="1400" b="1" spc="-5" dirty="0">
                <a:latin typeface="Palladio Uralic"/>
                <a:cs typeface="Palladio Uralic"/>
              </a:rPr>
              <a:t>Rs.48, 40, 73,494.00 </a:t>
            </a:r>
            <a:r>
              <a:rPr sz="1400" spc="-10" dirty="0">
                <a:latin typeface="Georgia"/>
                <a:cs typeface="Georgia"/>
              </a:rPr>
              <a:t>back-  </a:t>
            </a:r>
            <a:r>
              <a:rPr sz="1400" spc="-5" dirty="0">
                <a:latin typeface="Georgia"/>
                <a:cs typeface="Georgia"/>
              </a:rPr>
              <a:t>to-back works from </a:t>
            </a:r>
            <a:r>
              <a:rPr sz="1400" b="1" spc="-5" dirty="0">
                <a:latin typeface="Georgia"/>
                <a:cs typeface="Georgia"/>
              </a:rPr>
              <a:t>P S K Infrastructures and Projects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Limited</a:t>
            </a:r>
            <a:r>
              <a:rPr sz="1800" spc="-5" dirty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D16349"/>
              </a:buClr>
              <a:buFont typeface="Arial"/>
              <a:buChar char=""/>
            </a:pPr>
            <a:endParaRPr sz="2600">
              <a:latin typeface="Georgia"/>
              <a:cs typeface="Georgia"/>
            </a:endParaRPr>
          </a:p>
          <a:p>
            <a:pPr marL="287020" marR="5080" indent="-274320" algn="just">
              <a:lnSpc>
                <a:spcPct val="98800"/>
              </a:lnSpc>
              <a:spcBef>
                <a:spcPts val="5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287020" algn="l"/>
              </a:tabLst>
            </a:pPr>
            <a:r>
              <a:rPr sz="1400" spc="-5" dirty="0">
                <a:latin typeface="Georgia"/>
                <a:cs typeface="Georgia"/>
              </a:rPr>
              <a:t>Hiring of Hydraulic Excavators of 20 Ton Capacity with Rock Breaker for formation works for a </a:t>
            </a:r>
            <a:r>
              <a:rPr sz="1400" spc="-35" dirty="0">
                <a:latin typeface="Georgia"/>
                <a:cs typeface="Georgia"/>
              </a:rPr>
              <a:t>period  </a:t>
            </a:r>
            <a:r>
              <a:rPr sz="1400" spc="-5" dirty="0">
                <a:latin typeface="Georgia"/>
                <a:cs typeface="Georgia"/>
              </a:rPr>
              <a:t>of one year on Road Bile-Migging under 105 RCC of 761BRTF under project Brahmank in Upper </a:t>
            </a:r>
            <a:r>
              <a:rPr sz="1400" dirty="0">
                <a:latin typeface="Georgia"/>
                <a:cs typeface="Georgia"/>
              </a:rPr>
              <a:t>Siang  </a:t>
            </a:r>
            <a:r>
              <a:rPr sz="1400" spc="-5" dirty="0">
                <a:latin typeface="Georgia"/>
                <a:cs typeface="Georgia"/>
              </a:rPr>
              <a:t>District of Arunachal Pradesh State Value of the work is</a:t>
            </a:r>
            <a:r>
              <a:rPr sz="1400" spc="3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Rs.1,00,00,000/-</a:t>
            </a:r>
            <a:endParaRPr sz="14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325" y="4818377"/>
            <a:ext cx="834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Georgia"/>
                <a:cs typeface="Georgia"/>
              </a:rPr>
              <a:t>Sree </a:t>
            </a:r>
            <a:r>
              <a:rPr sz="1400" spc="-10" dirty="0">
                <a:latin typeface="Georgia"/>
                <a:cs typeface="Georgia"/>
              </a:rPr>
              <a:t>Ganesh </a:t>
            </a:r>
            <a:r>
              <a:rPr sz="1400" spc="-5" dirty="0">
                <a:latin typeface="Georgia"/>
                <a:cs typeface="Georgia"/>
              </a:rPr>
              <a:t>Constructions is </a:t>
            </a:r>
            <a:r>
              <a:rPr sz="1400" spc="-10" dirty="0">
                <a:latin typeface="Georgia"/>
                <a:cs typeface="Georgia"/>
              </a:rPr>
              <a:t>planning </a:t>
            </a:r>
            <a:r>
              <a:rPr sz="1400" spc="-5" dirty="0">
                <a:latin typeface="Georgia"/>
                <a:cs typeface="Georgia"/>
              </a:rPr>
              <a:t>to </a:t>
            </a:r>
            <a:r>
              <a:rPr sz="1400" spc="-10" dirty="0">
                <a:latin typeface="Georgia"/>
                <a:cs typeface="Georgia"/>
              </a:rPr>
              <a:t>adopt </a:t>
            </a:r>
            <a:r>
              <a:rPr sz="1400" spc="-5" dirty="0">
                <a:latin typeface="Georgia"/>
                <a:cs typeface="Georgia"/>
              </a:rPr>
              <a:t>an </a:t>
            </a:r>
            <a:r>
              <a:rPr sz="1400" spc="-10" dirty="0">
                <a:latin typeface="Georgia"/>
                <a:cs typeface="Georgia"/>
              </a:rPr>
              <a:t>aggressive </a:t>
            </a:r>
            <a:r>
              <a:rPr sz="1400" spc="-5" dirty="0">
                <a:latin typeface="Georgia"/>
                <a:cs typeface="Georgia"/>
              </a:rPr>
              <a:t>marketing </a:t>
            </a:r>
            <a:r>
              <a:rPr sz="1400" spc="-10" dirty="0">
                <a:latin typeface="Georgia"/>
                <a:cs typeface="Georgia"/>
              </a:rPr>
              <a:t>policy </a:t>
            </a:r>
            <a:r>
              <a:rPr sz="1400" spc="-5" dirty="0">
                <a:latin typeface="Georgia"/>
                <a:cs typeface="Georgia"/>
              </a:rPr>
              <a:t>and </a:t>
            </a:r>
            <a:r>
              <a:rPr sz="1400" spc="-10" dirty="0">
                <a:latin typeface="Georgia"/>
                <a:cs typeface="Georgia"/>
              </a:rPr>
              <a:t>enter </a:t>
            </a:r>
            <a:r>
              <a:rPr sz="1400" spc="-5" dirty="0">
                <a:latin typeface="Georgia"/>
                <a:cs typeface="Georgia"/>
              </a:rPr>
              <a:t>into </a:t>
            </a:r>
            <a:r>
              <a:rPr sz="1400" spc="-10" dirty="0">
                <a:latin typeface="Georgia"/>
                <a:cs typeface="Georgia"/>
              </a:rPr>
              <a:t>Joint  </a:t>
            </a:r>
            <a:r>
              <a:rPr sz="1400" spc="-5" dirty="0">
                <a:latin typeface="Georgia"/>
                <a:cs typeface="Georgia"/>
              </a:rPr>
              <a:t>Ventures for undertaking BOT Projects and Turnkey Contracts.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92019" y="585216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9A00"/>
                </a:solidFill>
                <a:latin typeface="Georgia"/>
                <a:cs typeface="Georgia"/>
              </a:rPr>
              <a:t>SREE GANESH</a:t>
            </a:r>
            <a:r>
              <a:rPr sz="1800" b="1" spc="-10" dirty="0">
                <a:solidFill>
                  <a:srgbClr val="FF9A00"/>
                </a:solidFill>
                <a:latin typeface="Georgia"/>
                <a:cs typeface="Georgia"/>
              </a:rPr>
              <a:t> CONSTRUCTIONS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326" y="1855892"/>
            <a:ext cx="8345805" cy="8102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Equipment’s Strength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sz="1400" spc="-5" dirty="0">
                <a:latin typeface="Palladio Uralic"/>
                <a:cs typeface="Palladio Uralic"/>
              </a:rPr>
              <a:t>At present the firm is having gross asset base around Rs.16 crore involving own Heavy Earth moving  machinery &amp; Tippers.</a:t>
            </a:r>
            <a:endParaRPr sz="14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92019" y="585216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55699" y="2790824"/>
          <a:ext cx="5638801" cy="3900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515"/>
                <a:gridCol w="3974893"/>
                <a:gridCol w="924393"/>
              </a:tblGrid>
              <a:tr h="317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No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1634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Earth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Movers/Machine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163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No’s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16349"/>
                    </a:solidFill>
                  </a:tcPr>
                </a:tc>
              </a:tr>
              <a:tr h="2702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>
                          <a:latin typeface="Palladio Uralic"/>
                          <a:cs typeface="Palladio Uralic"/>
                        </a:rPr>
                        <a:t>Kobelco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 380</a:t>
                      </a:r>
                      <a:r>
                        <a:rPr sz="140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Machine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0</a:t>
                      </a: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5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</a:tr>
              <a:tr h="2613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02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>
                          <a:latin typeface="Palladio Uralic"/>
                          <a:cs typeface="Palladio Uralic"/>
                        </a:rPr>
                        <a:t>Kobelco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 350</a:t>
                      </a:r>
                      <a:r>
                        <a:rPr sz="140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Machine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</a:tr>
              <a:tr h="2613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03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err="1" smtClean="0">
                          <a:latin typeface="Palladio Uralic"/>
                          <a:cs typeface="Palladio Uralic"/>
                        </a:rPr>
                        <a:t>Kobelco</a:t>
                      </a:r>
                      <a:r>
                        <a:rPr lang="en-US" sz="1400" baseline="0" dirty="0" smtClean="0">
                          <a:latin typeface="Palladio Uralic"/>
                          <a:cs typeface="Palladio Uralic"/>
                        </a:rPr>
                        <a:t> 220 Machine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</a:tr>
              <a:tr h="2613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0</a:t>
                      </a: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4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Zaxis 370</a:t>
                      </a:r>
                      <a:r>
                        <a:rPr sz="140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machine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</a:tr>
              <a:tr h="2613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0</a:t>
                      </a: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5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Hyundai 210</a:t>
                      </a:r>
                      <a:r>
                        <a:rPr sz="1400" spc="-1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Machine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02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</a:tr>
              <a:tr h="444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0</a:t>
                      </a: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6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43204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PC</a:t>
                      </a:r>
                      <a:r>
                        <a:rPr lang="en-US" sz="1400" spc="-5" baseline="0" dirty="0" smtClean="0">
                          <a:latin typeface="Palladio Uralic"/>
                          <a:cs typeface="Palladio Uralic"/>
                        </a:rPr>
                        <a:t>  200 </a:t>
                      </a: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Machine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(0.9 Cum) with Rock  Breakers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02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</a:tr>
              <a:tr h="2744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0</a:t>
                      </a: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7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JCB 3DX Machine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</a:tr>
              <a:tr h="2613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0</a:t>
                      </a: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8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Compactor Drum</a:t>
                      </a:r>
                      <a:r>
                        <a:rPr sz="1400" spc="1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Drive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0</a:t>
                      </a: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</a:tr>
              <a:tr h="3179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0</a:t>
                      </a: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9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Tata Hitachi Ex.70</a:t>
                      </a:r>
                      <a:r>
                        <a:rPr sz="1400" spc="25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Machine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</a:tr>
              <a:tr h="317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10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ZX110</a:t>
                      </a:r>
                      <a:r>
                        <a:rPr sz="1400" spc="5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Machine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</a:tr>
              <a:tr h="3182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1</a:t>
                      </a: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EX110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</a:tr>
              <a:tr h="3182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12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JCB</a:t>
                      </a:r>
                      <a:r>
                        <a:rPr lang="en-US" sz="1400" baseline="0" dirty="0" smtClean="0">
                          <a:latin typeface="Palladio Uralic"/>
                          <a:cs typeface="Palladio Uralic"/>
                        </a:rPr>
                        <a:t> 80 Excavator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581025"/>
            <a:ext cx="41910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solidFill>
                  <a:srgbClr val="FF9A00"/>
                </a:solidFill>
                <a:latin typeface="Georgia"/>
                <a:cs typeface="Georgia"/>
              </a:rPr>
              <a:t>SREE GANESH</a:t>
            </a:r>
            <a:r>
              <a:rPr lang="en-US" b="1" spc="-10" dirty="0" smtClean="0">
                <a:solidFill>
                  <a:srgbClr val="FF9A00"/>
                </a:solidFill>
                <a:latin typeface="Georgia"/>
                <a:cs typeface="Georgia"/>
              </a:rPr>
              <a:t> CONSTRUCTIONS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92019" y="585216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6"/>
          <p:cNvGraphicFramePr>
            <a:graphicFrameLocks noGrp="1"/>
          </p:cNvGraphicFramePr>
          <p:nvPr/>
        </p:nvGraphicFramePr>
        <p:xfrm>
          <a:off x="1079501" y="1988822"/>
          <a:ext cx="4190999" cy="4297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550"/>
                <a:gridCol w="2380341"/>
                <a:gridCol w="1096108"/>
              </a:tblGrid>
              <a:tr h="32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No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34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Vehicles/Tippers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34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No’s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349"/>
                    </a:solidFill>
                  </a:tcPr>
                </a:tc>
              </a:tr>
              <a:tr h="466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1</a:t>
                      </a: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3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27635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Bharath Benz Tippers (16  Cum 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13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</a:tr>
              <a:tr h="466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1</a:t>
                      </a: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4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27635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Bharath Benz Tippers (18  Cum)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09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</a:tr>
              <a:tr h="3844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1</a:t>
                      </a: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5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err="1" smtClean="0">
                          <a:latin typeface="Palladio Uralic"/>
                          <a:cs typeface="Palladio Uralic"/>
                        </a:rPr>
                        <a:t>Kobelco</a:t>
                      </a: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 Compressor</a:t>
                      </a:r>
                      <a:r>
                        <a:rPr lang="en-US" sz="1400" baseline="0" dirty="0" smtClean="0">
                          <a:latin typeface="Palladio Uralic"/>
                          <a:cs typeface="Palladio Uralic"/>
                        </a:rPr>
                        <a:t> with Drilling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</a:tr>
              <a:tr h="3289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1</a:t>
                      </a: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6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Tata Tippers (14</a:t>
                      </a:r>
                      <a:r>
                        <a:rPr sz="1400" spc="-1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Cum)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02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</a:tr>
              <a:tr h="374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17</a:t>
                      </a: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AMW T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3CF"/>
                    </a:solidFill>
                  </a:tcPr>
                </a:tc>
              </a:tr>
              <a:tr h="34492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5" smtClean="0">
                          <a:solidFill>
                            <a:schemeClr val="tx1"/>
                          </a:solidFill>
                          <a:latin typeface="Palladio Uralic"/>
                          <a:ea typeface="+mn-ea"/>
                          <a:cs typeface="Palladio Uralic"/>
                        </a:rPr>
                        <a:t>1</a:t>
                      </a:r>
                      <a:r>
                        <a:rPr lang="en-US" sz="1400" spc="-5" dirty="0" smtClean="0">
                          <a:solidFill>
                            <a:schemeClr val="tx1"/>
                          </a:solidFill>
                          <a:latin typeface="Palladio Uralic"/>
                          <a:ea typeface="+mn-ea"/>
                          <a:cs typeface="Palladio Uralic"/>
                        </a:rPr>
                        <a:t>8</a:t>
                      </a:r>
                      <a:endParaRPr sz="1400" spc="-5">
                        <a:solidFill>
                          <a:schemeClr val="tx1"/>
                        </a:solidFill>
                        <a:latin typeface="Palladio Uralic"/>
                        <a:ea typeface="+mn-ea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lang="en-US" sz="1400" spc="-5" dirty="0" smtClean="0">
                          <a:solidFill>
                            <a:schemeClr val="tx1"/>
                          </a:solidFill>
                          <a:latin typeface="Palladio Uralic"/>
                          <a:ea typeface="+mn-ea"/>
                          <a:cs typeface="Palladio Uralic"/>
                        </a:rPr>
                        <a:t>   </a:t>
                      </a:r>
                      <a:r>
                        <a:rPr sz="1400" spc="-5" smtClean="0">
                          <a:solidFill>
                            <a:schemeClr val="tx1"/>
                          </a:solidFill>
                          <a:latin typeface="Palladio Uralic"/>
                          <a:ea typeface="+mn-ea"/>
                          <a:cs typeface="Palladio Uralic"/>
                        </a:rPr>
                        <a:t>Diesel 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Palladio Uralic"/>
                          <a:ea typeface="+mn-ea"/>
                          <a:cs typeface="Palladio Uralic"/>
                        </a:rPr>
                        <a:t>Tanker</a:t>
                      </a:r>
                      <a:endParaRPr sz="1400" spc="-5">
                        <a:solidFill>
                          <a:schemeClr val="tx1"/>
                        </a:solidFill>
                        <a:latin typeface="Palladio Uralic"/>
                        <a:ea typeface="+mn-ea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5" dirty="0">
                          <a:solidFill>
                            <a:schemeClr val="tx1"/>
                          </a:solidFill>
                          <a:latin typeface="Palladio Uralic"/>
                          <a:ea typeface="+mn-ea"/>
                          <a:cs typeface="Palladio Uralic"/>
                        </a:rPr>
                        <a:t>02</a:t>
                      </a:r>
                      <a:endParaRPr sz="1400" spc="-5">
                        <a:solidFill>
                          <a:schemeClr val="tx1"/>
                        </a:solidFill>
                        <a:latin typeface="Palladio Uralic"/>
                        <a:ea typeface="+mn-ea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3CF"/>
                    </a:solidFill>
                  </a:tcPr>
                </a:tc>
              </a:tr>
              <a:tr h="258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1</a:t>
                      </a: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9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Komatsu D65</a:t>
                      </a:r>
                      <a:r>
                        <a:rPr sz="140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Dozer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</a:tr>
              <a:tr h="466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20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77190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Crawler drill machine  with compressor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02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</a:tr>
              <a:tr h="312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21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Mahindra </a:t>
                      </a:r>
                      <a:r>
                        <a:rPr sz="1400" spc="-5">
                          <a:latin typeface="Palladio Uralic"/>
                          <a:cs typeface="Palladio Uralic"/>
                        </a:rPr>
                        <a:t>Bolero</a:t>
                      </a:r>
                      <a:r>
                        <a:rPr sz="1400" spc="-1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Camper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0</a:t>
                      </a: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3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latin typeface="Palladio Uralic"/>
                          <a:cs typeface="Palladio Uralic"/>
                        </a:rPr>
                        <a:t>22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Toyoto</a:t>
                      </a:r>
                      <a:r>
                        <a:rPr sz="1400" smtClean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lang="en-US" sz="1400" dirty="0" err="1" smtClean="0">
                          <a:latin typeface="Palladio Uralic"/>
                          <a:cs typeface="Palladio Uralic"/>
                        </a:rPr>
                        <a:t>Fortuner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22900" y="2092089"/>
          <a:ext cx="4114800" cy="3746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558"/>
                <a:gridCol w="2337063"/>
                <a:gridCol w="1076179"/>
              </a:tblGrid>
              <a:tr h="3478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No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34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Vehicles/Tippers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34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No’s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349"/>
                    </a:solidFill>
                  </a:tcPr>
                </a:tc>
              </a:tr>
              <a:tr h="5472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23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27635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Mahindra</a:t>
                      </a:r>
                      <a:r>
                        <a:rPr lang="en-US" sz="1400" baseline="0" dirty="0" smtClean="0">
                          <a:latin typeface="Palladio Uralic"/>
                          <a:cs typeface="Palladio Uralic"/>
                        </a:rPr>
                        <a:t> Scorpio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01</a:t>
                      </a:r>
                      <a:endParaRPr lang="en-US"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</a:tr>
              <a:tr h="5472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24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27635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Mahindra</a:t>
                      </a:r>
                      <a:r>
                        <a:rPr lang="en-US" sz="1400" baseline="0" dirty="0" smtClean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lang="en-US" sz="1400" baseline="0" dirty="0" err="1" smtClean="0">
                          <a:latin typeface="Palladio Uralic"/>
                          <a:cs typeface="Palladio Uralic"/>
                        </a:rPr>
                        <a:t>Imperio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</a:tr>
              <a:tr h="467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25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27635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Tata</a:t>
                      </a:r>
                      <a:r>
                        <a:rPr lang="en-US" sz="1400" baseline="0" dirty="0" smtClean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lang="en-US" sz="1400" baseline="0" dirty="0" err="1" smtClean="0">
                          <a:latin typeface="Palladio Uralic"/>
                          <a:cs typeface="Palladio Uralic"/>
                        </a:rPr>
                        <a:t>Yodha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01</a:t>
                      </a:r>
                      <a:endParaRPr lang="en-US"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</a:tr>
              <a:tr h="456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26</a:t>
                      </a: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Tractor Dozer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3CF"/>
                    </a:solidFill>
                  </a:tcPr>
                </a:tc>
              </a:tr>
              <a:tr h="436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27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Crusher @220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</a:tr>
              <a:tr h="5089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28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Ashok Leyland UE2820</a:t>
                      </a:r>
                      <a:r>
                        <a:rPr lang="en-US" sz="1400" baseline="0" dirty="0" smtClean="0">
                          <a:latin typeface="Palladio Uralic"/>
                          <a:cs typeface="Palladio Uralic"/>
                        </a:rPr>
                        <a:t> 6x4 RMC 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05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</a:tr>
              <a:tr h="436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29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KYB- </a:t>
                      </a:r>
                      <a:r>
                        <a:rPr lang="en-US" sz="1400" dirty="0" err="1" smtClean="0">
                          <a:latin typeface="Palladio Uralic"/>
                          <a:cs typeface="Palladio Uralic"/>
                        </a:rPr>
                        <a:t>conmet</a:t>
                      </a: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 RMC plant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01</a:t>
                      </a: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9A00"/>
                </a:solidFill>
                <a:latin typeface="Georgia"/>
                <a:cs typeface="Georgia"/>
              </a:rPr>
              <a:t>SREE GANESH</a:t>
            </a:r>
            <a:r>
              <a:rPr sz="1800" b="1" spc="-10" dirty="0">
                <a:solidFill>
                  <a:srgbClr val="FF9A00"/>
                </a:solidFill>
                <a:latin typeface="Georgia"/>
                <a:cs typeface="Georgia"/>
              </a:rPr>
              <a:t> CONSTRUCTIONS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326" y="1724025"/>
            <a:ext cx="125984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/>
              <a:t>Turnover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155326" y="2028825"/>
            <a:ext cx="7696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350" spc="-345" dirty="0">
                <a:solidFill>
                  <a:srgbClr val="D16349"/>
                </a:solidFill>
                <a:latin typeface="Arial"/>
                <a:cs typeface="Arial"/>
              </a:rPr>
              <a:t>	</a:t>
            </a:r>
            <a:r>
              <a:rPr sz="160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Firm is earning profits continuously </a:t>
            </a:r>
            <a:r>
              <a:rPr sz="1600" dirty="0">
                <a:latin typeface="Georgia"/>
                <a:cs typeface="Georgia"/>
              </a:rPr>
              <a:t>since </a:t>
            </a:r>
            <a:r>
              <a:rPr sz="1600" spc="-5" dirty="0">
                <a:latin typeface="Georgia"/>
                <a:cs typeface="Georgia"/>
              </a:rPr>
              <a:t>inception. </a:t>
            </a:r>
            <a:r>
              <a:rPr sz="160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turnovers of the firm  during the last three years are indicated</a:t>
            </a:r>
            <a:r>
              <a:rPr sz="1600" spc="5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below.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92019" y="585216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22500" y="2562222"/>
          <a:ext cx="5715000" cy="4091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0978"/>
                <a:gridCol w="2664022"/>
              </a:tblGrid>
              <a:tr h="4038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cs typeface="Georgia"/>
                        </a:rPr>
                        <a:t>Years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163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cs typeface="Georgia"/>
                        </a:rPr>
                        <a:t>Turnover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16349"/>
                    </a:solidFill>
                  </a:tcPr>
                </a:tc>
              </a:tr>
              <a:tr h="4043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2012-13</a:t>
                      </a:r>
                      <a:r>
                        <a:rPr sz="1400" spc="-25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Rs. </a:t>
                      </a:r>
                      <a:r>
                        <a:rPr sz="1400" spc="-5">
                          <a:latin typeface="Palladio Uralic"/>
                          <a:cs typeface="Palladio Uralic"/>
                        </a:rPr>
                        <a:t>13.64</a:t>
                      </a:r>
                      <a:r>
                        <a:rPr sz="1400" spc="-15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crore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</a:tr>
              <a:tr h="4038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2013-14</a:t>
                      </a:r>
                      <a:r>
                        <a:rPr sz="1400" spc="-25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Rs. </a:t>
                      </a:r>
                      <a:r>
                        <a:rPr sz="1400" spc="-5">
                          <a:latin typeface="Palladio Uralic"/>
                          <a:cs typeface="Palladio Uralic"/>
                        </a:rPr>
                        <a:t>25.14</a:t>
                      </a:r>
                      <a:r>
                        <a:rPr sz="1400" spc="-15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crore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</a:tr>
              <a:tr h="403889"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2014-15</a:t>
                      </a:r>
                      <a:r>
                        <a:rPr sz="1400" spc="-2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Rs. </a:t>
                      </a:r>
                      <a:r>
                        <a:rPr sz="1400" spc="-5">
                          <a:latin typeface="Palladio Uralic"/>
                          <a:cs typeface="Palladio Uralic"/>
                        </a:rPr>
                        <a:t>15.22</a:t>
                      </a:r>
                      <a:r>
                        <a:rPr sz="1400" spc="-2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crore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</a:tr>
              <a:tr h="4043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2015-16</a:t>
                      </a:r>
                      <a:r>
                        <a:rPr sz="1400" spc="-25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Rs. </a:t>
                      </a:r>
                      <a:r>
                        <a:rPr sz="1400" spc="-5">
                          <a:latin typeface="Palladio Uralic"/>
                          <a:cs typeface="Palladio Uralic"/>
                        </a:rPr>
                        <a:t>25.26</a:t>
                      </a:r>
                      <a:r>
                        <a:rPr sz="1400" spc="-15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crore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</a:tr>
              <a:tr h="403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2016-17</a:t>
                      </a:r>
                      <a:r>
                        <a:rPr sz="1400" spc="-25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Rs. </a:t>
                      </a:r>
                      <a:r>
                        <a:rPr sz="1400" spc="-5">
                          <a:latin typeface="Palladio Uralic"/>
                          <a:cs typeface="Palladio Uralic"/>
                        </a:rPr>
                        <a:t>23.03</a:t>
                      </a:r>
                      <a:r>
                        <a:rPr sz="1400" spc="-15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crore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</a:tr>
              <a:tr h="4038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2017-18</a:t>
                      </a:r>
                      <a:r>
                        <a:rPr sz="1400" spc="-3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Rs. </a:t>
                      </a:r>
                      <a:r>
                        <a:rPr sz="1400" spc="-5">
                          <a:latin typeface="Palladio Uralic"/>
                          <a:cs typeface="Palladio Uralic"/>
                        </a:rPr>
                        <a:t>26.02</a:t>
                      </a:r>
                      <a:r>
                        <a:rPr sz="1400" spc="-15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crore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D3CF"/>
                    </a:solidFill>
                  </a:tcPr>
                </a:tc>
              </a:tr>
              <a:tr h="317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2018-19</a:t>
                      </a:r>
                      <a:r>
                        <a:rPr sz="1400" spc="-3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dirty="0">
                          <a:latin typeface="Palladio Uralic"/>
                          <a:cs typeface="Palladio Uralic"/>
                        </a:rPr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Palladio Uralic"/>
                          <a:cs typeface="Palladio Uralic"/>
                        </a:rPr>
                        <a:t>Rs. </a:t>
                      </a:r>
                      <a:r>
                        <a:rPr sz="1400" spc="-5">
                          <a:latin typeface="Palladio Uralic"/>
                          <a:cs typeface="Palladio Uralic"/>
                        </a:rPr>
                        <a:t>70.39</a:t>
                      </a:r>
                      <a:r>
                        <a:rPr sz="1400" spc="-15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400" spc="-5" smtClean="0">
                          <a:latin typeface="Palladio Uralic"/>
                          <a:cs typeface="Palladio Uralic"/>
                        </a:rPr>
                        <a:t>crore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</a:tr>
              <a:tr h="33629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spc="-5" dirty="0" smtClean="0">
                          <a:solidFill>
                            <a:schemeClr val="tx1"/>
                          </a:solidFill>
                          <a:latin typeface="Palladio Uralic"/>
                          <a:ea typeface="+mn-ea"/>
                          <a:cs typeface="Palladio Uralic"/>
                        </a:rPr>
                        <a:t>2019-20 (Audited)</a:t>
                      </a:r>
                      <a:endParaRPr sz="1400" spc="-5">
                        <a:solidFill>
                          <a:schemeClr val="tx1"/>
                        </a:solidFill>
                        <a:latin typeface="Palladio Uralic"/>
                        <a:ea typeface="+mn-ea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spc="-5" dirty="0" smtClean="0">
                          <a:solidFill>
                            <a:schemeClr val="tx1"/>
                          </a:solidFill>
                          <a:latin typeface="Palladio Uralic"/>
                          <a:ea typeface="+mn-ea"/>
                          <a:cs typeface="Palladio Uralic"/>
                        </a:rPr>
                        <a:t>Rs. 56.58 crore</a:t>
                      </a:r>
                      <a:endParaRPr sz="1400" spc="-5">
                        <a:solidFill>
                          <a:schemeClr val="tx1"/>
                        </a:solidFill>
                        <a:latin typeface="Palladio Uralic"/>
                        <a:ea typeface="+mn-ea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tx1"/>
                          </a:solidFill>
                          <a:latin typeface="Palladio Uralic"/>
                          <a:ea typeface="+mn-ea"/>
                          <a:cs typeface="Palladio Uralic"/>
                        </a:rPr>
                        <a:t>2020-21 (Audited)</a:t>
                      </a:r>
                      <a:endParaRPr sz="1400" spc="-5">
                        <a:solidFill>
                          <a:schemeClr val="tx1"/>
                        </a:solidFill>
                        <a:latin typeface="Palladio Uralic"/>
                        <a:ea typeface="+mn-ea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tx1"/>
                          </a:solidFill>
                          <a:latin typeface="Palladio Uralic"/>
                          <a:ea typeface="+mn-ea"/>
                          <a:cs typeface="Palladio Uralic"/>
                        </a:rPr>
                        <a:t>Rs. 34.01 crore</a:t>
                      </a:r>
                      <a:endParaRPr sz="1400" spc="-5">
                        <a:solidFill>
                          <a:schemeClr val="tx1"/>
                        </a:solidFill>
                        <a:latin typeface="Palladio Uralic"/>
                        <a:ea typeface="+mn-ea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tx1"/>
                          </a:solidFill>
                          <a:latin typeface="Palladio Uralic"/>
                          <a:ea typeface="+mn-ea"/>
                          <a:cs typeface="Palladio Uralic"/>
                        </a:rPr>
                        <a:t>2021-22</a:t>
                      </a:r>
                      <a:r>
                        <a:rPr lang="en-US" sz="1400" spc="-5" baseline="0" dirty="0" smtClean="0">
                          <a:solidFill>
                            <a:schemeClr val="tx1"/>
                          </a:solidFill>
                          <a:latin typeface="Palladio Uralic"/>
                          <a:ea typeface="+mn-ea"/>
                          <a:cs typeface="Palladio Uralic"/>
                        </a:rPr>
                        <a:t> (Unaudited)</a:t>
                      </a:r>
                      <a:endParaRPr sz="1400" spc="-5">
                        <a:solidFill>
                          <a:schemeClr val="tx1"/>
                        </a:solidFill>
                        <a:latin typeface="Palladio Uralic"/>
                        <a:ea typeface="+mn-ea"/>
                        <a:cs typeface="Palladio Uralic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tx1"/>
                          </a:solidFill>
                          <a:latin typeface="Palladio Uralic"/>
                          <a:ea typeface="+mn-ea"/>
                          <a:cs typeface="Palladio Uralic"/>
                        </a:rPr>
                        <a:t>RS. 41.65 crore</a:t>
                      </a:r>
                      <a:endParaRPr sz="1400" spc="-5">
                        <a:solidFill>
                          <a:schemeClr val="tx1"/>
                        </a:solidFill>
                        <a:latin typeface="Palladio Uralic"/>
                        <a:ea typeface="+mn-ea"/>
                        <a:cs typeface="Palladio Uralic"/>
                      </a:endParaRPr>
                    </a:p>
                  </a:txBody>
                  <a:tcPr marL="0" marR="0" marT="32384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A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5" dirty="0">
                <a:solidFill>
                  <a:srgbClr val="FF9A00"/>
                </a:solidFill>
              </a:rPr>
              <a:t>SREE GANESH</a:t>
            </a:r>
            <a:r>
              <a:rPr sz="1800" u="none" spc="-10" dirty="0">
                <a:solidFill>
                  <a:srgbClr val="FF9A00"/>
                </a:solidFill>
              </a:rPr>
              <a:t> CONSTRUCTIONS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155326" y="1899920"/>
            <a:ext cx="8150225" cy="260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Objective</a:t>
            </a:r>
            <a:r>
              <a:rPr sz="2400" b="1" spc="-5" dirty="0">
                <a:latin typeface="Georgia"/>
                <a:cs typeface="Georgia"/>
              </a:rPr>
              <a:t> :</a:t>
            </a:r>
            <a:endParaRPr sz="2400">
              <a:latin typeface="Georgia"/>
              <a:cs typeface="Georgia"/>
            </a:endParaRPr>
          </a:p>
          <a:p>
            <a:pPr marL="287020" marR="5080" indent="-274320">
              <a:lnSpc>
                <a:spcPct val="100000"/>
              </a:lnSpc>
              <a:spcBef>
                <a:spcPts val="1850"/>
              </a:spcBef>
              <a:tabLst>
                <a:tab pos="286385" algn="l"/>
              </a:tabLst>
            </a:pPr>
            <a:r>
              <a:rPr sz="1350" spc="-345" dirty="0">
                <a:solidFill>
                  <a:srgbClr val="D16349"/>
                </a:solidFill>
                <a:latin typeface="Arial"/>
                <a:cs typeface="Arial"/>
              </a:rPr>
              <a:t>	</a:t>
            </a:r>
            <a:r>
              <a:rPr sz="1600" dirty="0">
                <a:latin typeface="Georgia"/>
                <a:cs typeface="Georgia"/>
              </a:rPr>
              <a:t>The firm is planning to have a </a:t>
            </a:r>
            <a:r>
              <a:rPr sz="1600" spc="-5" dirty="0">
                <a:latin typeface="Georgia"/>
                <a:cs typeface="Georgia"/>
              </a:rPr>
              <a:t>corporate </a:t>
            </a:r>
            <a:r>
              <a:rPr sz="1600" dirty="0">
                <a:latin typeface="Georgia"/>
                <a:cs typeface="Georgia"/>
              </a:rPr>
              <a:t>re-structuring aiming at value added  professionalism in the changing scenario of </a:t>
            </a:r>
            <a:r>
              <a:rPr sz="1600" spc="-5" dirty="0">
                <a:latin typeface="Georgia"/>
                <a:cs typeface="Georgia"/>
              </a:rPr>
              <a:t>construction industry and to achieve higher  targets.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Financial</a:t>
            </a:r>
            <a:r>
              <a:rPr sz="2400" b="1" spc="-5" dirty="0">
                <a:latin typeface="Georgia"/>
                <a:cs typeface="Georgia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Strength</a:t>
            </a:r>
            <a:r>
              <a:rPr sz="2400" b="1" spc="-15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160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firm enjoying the following financial</a:t>
            </a:r>
            <a:r>
              <a:rPr sz="1600" spc="7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facilities.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326" y="4764583"/>
            <a:ext cx="2614930" cy="606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65"/>
              </a:spcBef>
              <a:buClr>
                <a:srgbClr val="D16349"/>
              </a:buClr>
              <a:buSzPct val="84375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600" dirty="0">
                <a:latin typeface="Georgia"/>
                <a:cs typeface="Georgia"/>
              </a:rPr>
              <a:t>Bank Guarantee</a:t>
            </a:r>
            <a:r>
              <a:rPr sz="1600" spc="-6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Facilities</a:t>
            </a:r>
            <a:endParaRPr sz="1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365"/>
              </a:spcBef>
              <a:buClr>
                <a:srgbClr val="D16349"/>
              </a:buClr>
              <a:buSzPct val="84375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600" dirty="0">
                <a:latin typeface="Palladio Uralic"/>
                <a:cs typeface="Palladio Uralic"/>
              </a:rPr>
              <a:t>Cash Credit</a:t>
            </a:r>
            <a:r>
              <a:rPr sz="1600" spc="-15" dirty="0">
                <a:latin typeface="Palladio Uralic"/>
                <a:cs typeface="Palladio Uralic"/>
              </a:rPr>
              <a:t> </a:t>
            </a:r>
            <a:r>
              <a:rPr sz="1600" dirty="0">
                <a:latin typeface="Palladio Uralic"/>
                <a:cs typeface="Palladio Uralic"/>
              </a:rPr>
              <a:t>Facility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7784" y="4764583"/>
            <a:ext cx="2820516" cy="606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>
                <a:latin typeface="Georgia"/>
                <a:cs typeface="Georgia"/>
              </a:rPr>
              <a:t>-  </a:t>
            </a:r>
            <a:r>
              <a:rPr sz="1600" smtClean="0">
                <a:latin typeface="Palladio Uralic"/>
                <a:cs typeface="Palladio Uralic"/>
              </a:rPr>
              <a:t>Rs.</a:t>
            </a:r>
            <a:r>
              <a:rPr lang="en-IN" sz="1600" dirty="0" smtClean="0">
                <a:latin typeface="Palladio Uralic"/>
                <a:cs typeface="Palladio Uralic"/>
              </a:rPr>
              <a:t>5</a:t>
            </a:r>
            <a:r>
              <a:rPr sz="1600" smtClean="0">
                <a:latin typeface="Palladio Uralic"/>
                <a:cs typeface="Palladio Uralic"/>
              </a:rPr>
              <a:t>00.00</a:t>
            </a:r>
            <a:r>
              <a:rPr sz="1600" spc="-105" smtClean="0">
                <a:latin typeface="Palladio Uralic"/>
                <a:cs typeface="Palladio Uralic"/>
              </a:rPr>
              <a:t> </a:t>
            </a:r>
            <a:r>
              <a:rPr sz="1600" dirty="0">
                <a:latin typeface="Palladio Uralic"/>
                <a:cs typeface="Palladio Uralic"/>
              </a:rPr>
              <a:t>Lakhs</a:t>
            </a:r>
            <a:endParaRPr sz="1600">
              <a:latin typeface="Palladio Uralic"/>
              <a:cs typeface="Palladio Uralic"/>
            </a:endParaRPr>
          </a:p>
          <a:p>
            <a:pPr marL="14604">
              <a:lnSpc>
                <a:spcPct val="100000"/>
              </a:lnSpc>
              <a:spcBef>
                <a:spcPts val="365"/>
              </a:spcBef>
            </a:pPr>
            <a:r>
              <a:rPr sz="1600">
                <a:latin typeface="Palladio Uralic"/>
                <a:cs typeface="Palladio Uralic"/>
              </a:rPr>
              <a:t>-  </a:t>
            </a:r>
            <a:r>
              <a:rPr sz="1600" smtClean="0">
                <a:latin typeface="Palladio Uralic"/>
                <a:cs typeface="Palladio Uralic"/>
              </a:rPr>
              <a:t>Rs.</a:t>
            </a:r>
            <a:r>
              <a:rPr lang="en-IN" sz="1600" dirty="0" smtClean="0">
                <a:latin typeface="Palladio Uralic"/>
                <a:cs typeface="Palladio Uralic"/>
              </a:rPr>
              <a:t>5</a:t>
            </a:r>
            <a:r>
              <a:rPr sz="1600" smtClean="0">
                <a:latin typeface="Palladio Uralic"/>
                <a:cs typeface="Palladio Uralic"/>
              </a:rPr>
              <a:t>00.00</a:t>
            </a:r>
            <a:r>
              <a:rPr sz="1600" spc="-120" smtClean="0">
                <a:latin typeface="Palladio Uralic"/>
                <a:cs typeface="Palladio Uralic"/>
              </a:rPr>
              <a:t> </a:t>
            </a:r>
            <a:r>
              <a:rPr sz="1600" dirty="0">
                <a:latin typeface="Palladio Uralic"/>
                <a:cs typeface="Palladio Uralic"/>
              </a:rPr>
              <a:t>Lakhs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92019" y="585216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9A00"/>
                </a:solidFill>
                <a:latin typeface="Georgia"/>
                <a:cs typeface="Georgia"/>
              </a:rPr>
              <a:t>SREE GANESH</a:t>
            </a:r>
            <a:r>
              <a:rPr sz="1800" b="1" spc="-10" dirty="0">
                <a:solidFill>
                  <a:srgbClr val="FF9A00"/>
                </a:solidFill>
                <a:latin typeface="Georgia"/>
                <a:cs typeface="Georgia"/>
              </a:rPr>
              <a:t> CONSTRUCTIONS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326" y="1899158"/>
            <a:ext cx="170751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Bankers</a:t>
            </a:r>
            <a:r>
              <a:rPr u="none" spc="-65" dirty="0"/>
              <a:t> </a:t>
            </a:r>
            <a:r>
              <a:rPr u="none" spc="-5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5326" y="2506471"/>
            <a:ext cx="3541395" cy="165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893444" indent="-334010">
              <a:lnSpc>
                <a:spcPct val="120000"/>
              </a:lnSpc>
              <a:spcBef>
                <a:spcPts val="100"/>
              </a:spcBef>
              <a:buClr>
                <a:srgbClr val="D16349"/>
              </a:buClr>
              <a:buSzPct val="83333"/>
              <a:buFont typeface="Arial"/>
              <a:buChar char=""/>
              <a:tabLst>
                <a:tab pos="342265" algn="l"/>
                <a:tab pos="342900" algn="l"/>
              </a:tabLst>
            </a:pPr>
            <a:r>
              <a:rPr lang="en-US" spc="-5" dirty="0" smtClean="0">
                <a:latin typeface="Georgia"/>
                <a:cs typeface="Georgia"/>
              </a:rPr>
              <a:t>ICICI</a:t>
            </a:r>
            <a:r>
              <a:rPr sz="1800" spc="-5" smtClean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Bank </a:t>
            </a:r>
            <a:r>
              <a:rPr sz="1800" spc="-5">
                <a:latin typeface="Georgia"/>
                <a:cs typeface="Georgia"/>
              </a:rPr>
              <a:t>Limited  </a:t>
            </a:r>
            <a:r>
              <a:rPr lang="en-US" sz="1800" spc="-5" dirty="0" smtClean="0">
                <a:latin typeface="Georgia"/>
                <a:cs typeface="Georgia"/>
              </a:rPr>
              <a:t>SD Road Branch, </a:t>
            </a:r>
            <a:r>
              <a:rPr lang="en-US" spc="-5" dirty="0" err="1" smtClean="0">
                <a:latin typeface="Georgia"/>
                <a:cs typeface="Georgia"/>
              </a:rPr>
              <a:t>Secundrabad</a:t>
            </a:r>
            <a:r>
              <a:rPr sz="1800" spc="-5" smtClean="0">
                <a:latin typeface="Georgia"/>
                <a:cs typeface="Georgia"/>
              </a:rPr>
              <a:t> </a:t>
            </a:r>
            <a:r>
              <a:rPr lang="en-US" sz="1800" spc="-5" dirty="0" smtClean="0">
                <a:latin typeface="Georgia"/>
                <a:cs typeface="Georgia"/>
              </a:rPr>
              <a:t>,</a:t>
            </a:r>
            <a:r>
              <a:rPr sz="1800" spc="-5" smtClean="0">
                <a:latin typeface="Georgia"/>
                <a:cs typeface="Georgia"/>
              </a:rPr>
              <a:t> </a:t>
            </a:r>
            <a:r>
              <a:rPr sz="1800" spc="-15" smtClean="0">
                <a:latin typeface="Georgia"/>
                <a:cs typeface="Georgia"/>
              </a:rPr>
              <a:t> </a:t>
            </a:r>
            <a:r>
              <a:rPr sz="1800" spc="-10" smtClean="0">
                <a:latin typeface="Georgia"/>
                <a:cs typeface="Georgia"/>
              </a:rPr>
              <a:t>Telangana</a:t>
            </a:r>
            <a:r>
              <a:rPr lang="en-US" sz="1800" spc="-10" dirty="0" smtClean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har char=""/>
            </a:pP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92019" y="585216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9A00"/>
                </a:solidFill>
                <a:latin typeface="Georgia"/>
                <a:cs typeface="Georgia"/>
              </a:rPr>
              <a:t>SREE GANESH</a:t>
            </a:r>
            <a:r>
              <a:rPr sz="1800" b="1" spc="-10" dirty="0">
                <a:solidFill>
                  <a:srgbClr val="FF9A00"/>
                </a:solidFill>
                <a:latin typeface="Georgia"/>
                <a:cs typeface="Georgia"/>
              </a:rPr>
              <a:t> CONSTRUCTIONS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326" y="1848119"/>
            <a:ext cx="304228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Partners</a:t>
            </a:r>
            <a:endParaRPr sz="1800">
              <a:latin typeface="Georgia"/>
              <a:cs typeface="Georgia"/>
            </a:endParaRPr>
          </a:p>
          <a:p>
            <a:pPr marL="1197610" indent="-27114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1198245" algn="l"/>
              </a:tabLst>
            </a:pPr>
            <a:r>
              <a:rPr sz="1800" spc="-5" dirty="0">
                <a:latin typeface="Georgia"/>
                <a:cs typeface="Georgia"/>
              </a:rPr>
              <a:t>A.Upender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Reddy</a:t>
            </a:r>
            <a:endParaRPr sz="1800">
              <a:latin typeface="Georgia"/>
              <a:cs typeface="Georgia"/>
            </a:endParaRPr>
          </a:p>
          <a:p>
            <a:pPr marL="1226820" indent="-30035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227455" algn="l"/>
              </a:tabLst>
            </a:pPr>
            <a:r>
              <a:rPr sz="1800" dirty="0">
                <a:latin typeface="Georgia"/>
                <a:cs typeface="Georgia"/>
              </a:rPr>
              <a:t>A.Prasanna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Latha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3103" y="2177288"/>
            <a:ext cx="200215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530"/>
              </a:spcBef>
              <a:buChar char="-"/>
              <a:tabLst>
                <a:tab pos="153670" algn="l"/>
              </a:tabLst>
            </a:pPr>
            <a:r>
              <a:rPr sz="1800" spc="-5" dirty="0">
                <a:latin typeface="Georgia"/>
                <a:cs typeface="Georgia"/>
              </a:rPr>
              <a:t>Managing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Partner</a:t>
            </a:r>
            <a:endParaRPr sz="1800">
              <a:latin typeface="Georgia"/>
              <a:cs typeface="Georgia"/>
            </a:endParaRPr>
          </a:p>
          <a:p>
            <a:pPr marL="153670" indent="-140970">
              <a:lnSpc>
                <a:spcPct val="100000"/>
              </a:lnSpc>
              <a:spcBef>
                <a:spcPts val="430"/>
              </a:spcBef>
              <a:buChar char="-"/>
              <a:tabLst>
                <a:tab pos="153670" algn="l"/>
              </a:tabLst>
            </a:pPr>
            <a:r>
              <a:rPr sz="1800" spc="-5" dirty="0">
                <a:latin typeface="Georgia"/>
                <a:cs typeface="Georgia"/>
              </a:rPr>
              <a:t>Partner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331" y="3219703"/>
            <a:ext cx="6009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Offices /Representatives Registered Office</a:t>
            </a:r>
            <a:r>
              <a:rPr sz="1800" b="1" u="heavy" spc="12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Address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1640" y="4145984"/>
            <a:ext cx="2642870" cy="104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latin typeface="Palladio Uralic"/>
                <a:cs typeface="Palladio Uralic"/>
              </a:rPr>
              <a:t>+91 40 – 2403</a:t>
            </a:r>
            <a:r>
              <a:rPr sz="1400" spc="-1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9999</a:t>
            </a:r>
            <a:endParaRPr sz="1400">
              <a:latin typeface="Palladio Uralic"/>
              <a:cs typeface="Palladio Uralic"/>
            </a:endParaRPr>
          </a:p>
          <a:p>
            <a:pPr marL="13970" marR="5080" indent="-1905">
              <a:lnSpc>
                <a:spcPct val="120000"/>
              </a:lnSpc>
            </a:pPr>
            <a:r>
              <a:rPr sz="1400" spc="-5" smtClean="0">
                <a:latin typeface="Palladio Uralic"/>
                <a:cs typeface="Palladio Uralic"/>
              </a:rPr>
              <a:t>E-mail </a:t>
            </a:r>
            <a:r>
              <a:rPr sz="1400" spc="-5" dirty="0">
                <a:latin typeface="Palladio Uralic"/>
                <a:cs typeface="Palladio Uralic"/>
              </a:rPr>
              <a:t>– </a:t>
            </a:r>
            <a:r>
              <a:rPr sz="1400" spc="-5" dirty="0">
                <a:latin typeface="Palladio Uralic"/>
                <a:cs typeface="Palladio Uralic"/>
                <a:hlinkClick r:id="rId2"/>
              </a:rPr>
              <a:t>s</a:t>
            </a:r>
            <a:r>
              <a:rPr sz="1400" spc="-5" dirty="0">
                <a:latin typeface="Palladio Uralic"/>
                <a:cs typeface="Palladio Uralic"/>
                <a:hlinkClick r:id="rId3"/>
              </a:rPr>
              <a:t>gc.hyd2005@gmail.com </a:t>
            </a:r>
            <a:r>
              <a:rPr sz="1400" spc="-5" dirty="0">
                <a:latin typeface="Palladio Uralic"/>
                <a:cs typeface="Palladio Uralic"/>
              </a:rPr>
              <a:t> 098492</a:t>
            </a:r>
            <a:r>
              <a:rPr sz="1400" spc="-2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80999.</a:t>
            </a:r>
            <a:endParaRPr sz="14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326" y="3830977"/>
            <a:ext cx="3794760" cy="16211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Head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office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 marL="12700" marR="1514475">
              <a:lnSpc>
                <a:spcPts val="2020"/>
              </a:lnSpc>
              <a:spcBef>
                <a:spcPts val="70"/>
              </a:spcBef>
            </a:pPr>
            <a:r>
              <a:rPr sz="1400" spc="-5" dirty="0">
                <a:latin typeface="Palladio Uralic"/>
                <a:cs typeface="Palladio Uralic"/>
              </a:rPr>
              <a:t>Flat No. 602, Block – B,  Hima Sai Pujita</a:t>
            </a:r>
            <a:r>
              <a:rPr sz="1400" spc="25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Apartments,</a:t>
            </a:r>
            <a:endParaRPr sz="14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spc="-5" dirty="0">
                <a:latin typeface="Palladio Uralic"/>
                <a:cs typeface="Palladio Uralic"/>
              </a:rPr>
              <a:t>Behind White house function Hall, Dr’s</a:t>
            </a:r>
            <a:r>
              <a:rPr sz="1400" spc="75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Colony,</a:t>
            </a:r>
            <a:endParaRPr sz="1400">
              <a:latin typeface="Palladio Uralic"/>
              <a:cs typeface="Palladio Uralic"/>
            </a:endParaRPr>
          </a:p>
          <a:p>
            <a:pPr marL="12700" marR="1190625">
              <a:lnSpc>
                <a:spcPct val="120000"/>
              </a:lnSpc>
            </a:pPr>
            <a:r>
              <a:rPr sz="1400" spc="-5" dirty="0">
                <a:latin typeface="Palladio Uralic"/>
                <a:cs typeface="Palladio Uralic"/>
              </a:rPr>
              <a:t>L.B. Nagar, Hyderabad – 500 035  Website -</a:t>
            </a:r>
            <a:r>
              <a:rPr sz="1400" spc="15" dirty="0">
                <a:solidFill>
                  <a:srgbClr val="00A3D6"/>
                </a:solidFill>
                <a:latin typeface="Palladio Uralic"/>
                <a:cs typeface="Palladio Uralic"/>
              </a:rPr>
              <a:t> </a:t>
            </a:r>
            <a:r>
              <a:rPr sz="1400" u="sng" spc="-5" dirty="0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latin typeface="Palladio Uralic"/>
                <a:cs typeface="Palladio Uralic"/>
                <a:hlinkClick r:id="rId4"/>
              </a:rPr>
              <a:t>www.sreeganesh.co.in</a:t>
            </a:r>
            <a:endParaRPr sz="1400">
              <a:latin typeface="Palladio Uralic"/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326" y="5733541"/>
            <a:ext cx="147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ladio Uralic"/>
                <a:cs typeface="Palladio Uralic"/>
              </a:rPr>
              <a:t>Thanking</a:t>
            </a:r>
            <a:r>
              <a:rPr sz="1800" spc="-90" dirty="0">
                <a:latin typeface="Palladio Uralic"/>
                <a:cs typeface="Palladio Uralic"/>
              </a:rPr>
              <a:t> </a:t>
            </a:r>
            <a:r>
              <a:rPr sz="1800" dirty="0">
                <a:latin typeface="Palladio Uralic"/>
                <a:cs typeface="Palladio Uralic"/>
              </a:rPr>
              <a:t>You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9704" y="6064257"/>
            <a:ext cx="386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SREE GANESH</a:t>
            </a:r>
            <a:r>
              <a:rPr sz="1800" b="1" spc="-40" dirty="0">
                <a:solidFill>
                  <a:srgbClr val="C00000"/>
                </a:solidFill>
                <a:latin typeface="Palladio Uralic"/>
                <a:cs typeface="Palladio Uralic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CONSTRUCTIONS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92019" y="585216"/>
            <a:ext cx="1002791" cy="986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1810004"/>
            <a:ext cx="132143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u="heavy" spc="-5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  <a:latin typeface="Georgia"/>
                <a:cs typeface="Georgia"/>
              </a:rPr>
              <a:t>Profile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126" y="2255011"/>
            <a:ext cx="8510905" cy="36836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62585" marR="92075" indent="-274320" algn="just">
              <a:lnSpc>
                <a:spcPct val="80000"/>
              </a:lnSpc>
              <a:spcBef>
                <a:spcPts val="484"/>
              </a:spcBef>
              <a:buClr>
                <a:srgbClr val="D16349"/>
              </a:buClr>
              <a:buSzPct val="84375"/>
              <a:buFont typeface="Arial"/>
              <a:buChar char=""/>
              <a:tabLst>
                <a:tab pos="363220" algn="l"/>
              </a:tabLst>
            </a:pPr>
            <a:r>
              <a:rPr sz="1600" b="1" spc="-5" dirty="0">
                <a:latin typeface="Palladio Uralic"/>
                <a:cs typeface="Palladio Uralic"/>
              </a:rPr>
              <a:t>Sree Ganesh Constructions </a:t>
            </a:r>
            <a:r>
              <a:rPr sz="1600" dirty="0">
                <a:latin typeface="Palladio Uralic"/>
                <a:cs typeface="Palladio Uralic"/>
              </a:rPr>
              <a:t>is a partnership firm was incorporated on 09</a:t>
            </a:r>
            <a:r>
              <a:rPr sz="1575" baseline="26455" dirty="0">
                <a:latin typeface="Palladio Uralic"/>
                <a:cs typeface="Palladio Uralic"/>
              </a:rPr>
              <a:t>th </a:t>
            </a:r>
            <a:r>
              <a:rPr sz="1600" spc="-5" dirty="0">
                <a:latin typeface="Palladio Uralic"/>
                <a:cs typeface="Palladio Uralic"/>
              </a:rPr>
              <a:t>June </a:t>
            </a:r>
            <a:r>
              <a:rPr sz="1600" spc="-25" dirty="0">
                <a:latin typeface="Palladio Uralic"/>
                <a:cs typeface="Palladio Uralic"/>
              </a:rPr>
              <a:t>2005.  </a:t>
            </a:r>
            <a:r>
              <a:rPr sz="1600" spc="-5" dirty="0">
                <a:latin typeface="Palladio Uralic"/>
                <a:cs typeface="Palladio Uralic"/>
              </a:rPr>
              <a:t>Ever since launching the Firm was engaged </a:t>
            </a:r>
            <a:r>
              <a:rPr sz="1600" dirty="0">
                <a:latin typeface="Palladio Uralic"/>
                <a:cs typeface="Palladio Uralic"/>
              </a:rPr>
              <a:t>in </a:t>
            </a:r>
            <a:r>
              <a:rPr sz="1600" spc="-5" dirty="0">
                <a:latin typeface="Palladio Uralic"/>
                <a:cs typeface="Palladio Uralic"/>
              </a:rPr>
              <a:t>business activities </a:t>
            </a:r>
            <a:r>
              <a:rPr sz="1600" dirty="0">
                <a:latin typeface="Palladio Uralic"/>
                <a:cs typeface="Palladio Uralic"/>
              </a:rPr>
              <a:t>of </a:t>
            </a:r>
            <a:r>
              <a:rPr sz="1600" spc="-5" dirty="0">
                <a:latin typeface="Palladio Uralic"/>
                <a:cs typeface="Palladio Uralic"/>
              </a:rPr>
              <a:t>civil construction  projects with various major </a:t>
            </a:r>
            <a:r>
              <a:rPr sz="1600" dirty="0">
                <a:latin typeface="Palladio Uralic"/>
                <a:cs typeface="Palladio Uralic"/>
              </a:rPr>
              <a:t>sectors </a:t>
            </a:r>
            <a:r>
              <a:rPr sz="1600" spc="-5" dirty="0">
                <a:latin typeface="Palladio Uralic"/>
                <a:cs typeface="Palladio Uralic"/>
              </a:rPr>
              <a:t>like Irrigation, Tunnels, </a:t>
            </a:r>
            <a:r>
              <a:rPr sz="1600" dirty="0">
                <a:latin typeface="Palladio Uralic"/>
                <a:cs typeface="Palladio Uralic"/>
              </a:rPr>
              <a:t>Canal </a:t>
            </a:r>
            <a:r>
              <a:rPr sz="1600" spc="-5" dirty="0">
                <a:latin typeface="Palladio Uralic"/>
                <a:cs typeface="Palladio Uralic"/>
              </a:rPr>
              <a:t>Projects, Railways, </a:t>
            </a:r>
            <a:r>
              <a:rPr sz="1600" spc="390" dirty="0">
                <a:latin typeface="Palladio Uralic"/>
                <a:cs typeface="Palladio Uralic"/>
              </a:rPr>
              <a:t> </a:t>
            </a:r>
            <a:r>
              <a:rPr sz="1600" spc="-5" dirty="0">
                <a:latin typeface="Palladio Uralic"/>
                <a:cs typeface="Palladio Uralic"/>
              </a:rPr>
              <a:t>Civil work </a:t>
            </a:r>
            <a:r>
              <a:rPr sz="1600" dirty="0">
                <a:latin typeface="Palladio Uralic"/>
                <a:cs typeface="Palladio Uralic"/>
              </a:rPr>
              <a:t>of </a:t>
            </a:r>
            <a:r>
              <a:rPr sz="1600" spc="-5" dirty="0">
                <a:latin typeface="Palladio Uralic"/>
                <a:cs typeface="Palladio Uralic"/>
              </a:rPr>
              <a:t>Ash pond Raising, Road Works, Ballast Supply and Mission Kakatiya,  PWD works</a:t>
            </a:r>
            <a:r>
              <a:rPr sz="1600" spc="-15" dirty="0">
                <a:latin typeface="Palladio Uralic"/>
                <a:cs typeface="Palladio Uralic"/>
              </a:rPr>
              <a:t> </a:t>
            </a:r>
            <a:r>
              <a:rPr sz="1600" spc="-5" dirty="0">
                <a:latin typeface="Palladio Uralic"/>
                <a:cs typeface="Palladio Uralic"/>
              </a:rPr>
              <a:t>etc.</a:t>
            </a:r>
            <a:endParaRPr sz="16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16349"/>
              </a:buClr>
              <a:buFont typeface="Arial"/>
              <a:buChar char=""/>
            </a:pPr>
            <a:endParaRPr sz="1900">
              <a:latin typeface="Palladio Uralic"/>
              <a:cs typeface="Palladio Uralic"/>
            </a:endParaRPr>
          </a:p>
          <a:p>
            <a:pPr marL="363220" marR="92710" indent="-274320" algn="just">
              <a:lnSpc>
                <a:spcPct val="80000"/>
              </a:lnSpc>
              <a:buClr>
                <a:srgbClr val="D16349"/>
              </a:buClr>
              <a:buSzPct val="84375"/>
              <a:buFont typeface="Arial"/>
              <a:buChar char=""/>
              <a:tabLst>
                <a:tab pos="363220" algn="l"/>
              </a:tabLst>
            </a:pPr>
            <a:r>
              <a:rPr sz="1600" b="1" spc="-5" dirty="0">
                <a:latin typeface="Palladio Uralic"/>
                <a:cs typeface="Palladio Uralic"/>
              </a:rPr>
              <a:t>Sree Ganesh Constructions</a:t>
            </a:r>
            <a:r>
              <a:rPr sz="1600" spc="-5" dirty="0">
                <a:latin typeface="Palladio Uralic"/>
                <a:cs typeface="Palladio Uralic"/>
              </a:rPr>
              <a:t>, headed </a:t>
            </a:r>
            <a:r>
              <a:rPr sz="1600">
                <a:latin typeface="Palladio Uralic"/>
                <a:cs typeface="Palladio Uralic"/>
              </a:rPr>
              <a:t>by </a:t>
            </a:r>
            <a:r>
              <a:rPr lang="en-IN" sz="1600" dirty="0" smtClean="0">
                <a:latin typeface="Palladio Uralic"/>
                <a:cs typeface="Palladio Uralic"/>
              </a:rPr>
              <a:t>Two</a:t>
            </a:r>
            <a:r>
              <a:rPr sz="1600" smtClean="0">
                <a:latin typeface="Palladio Uralic"/>
                <a:cs typeface="Palladio Uralic"/>
              </a:rPr>
              <a:t> </a:t>
            </a:r>
            <a:r>
              <a:rPr sz="1600" dirty="0">
                <a:latin typeface="Palladio Uralic"/>
                <a:cs typeface="Palladio Uralic"/>
              </a:rPr>
              <a:t>partners </a:t>
            </a:r>
            <a:r>
              <a:rPr sz="1600" spc="-5" dirty="0">
                <a:latin typeface="Palladio Uralic"/>
                <a:cs typeface="Palladio Uralic"/>
              </a:rPr>
              <a:t>have </a:t>
            </a:r>
            <a:r>
              <a:rPr sz="1600" dirty="0">
                <a:latin typeface="Palladio Uralic"/>
                <a:cs typeface="Palladio Uralic"/>
              </a:rPr>
              <a:t>contributed its might </a:t>
            </a:r>
            <a:r>
              <a:rPr sz="1600" spc="-65" dirty="0">
                <a:latin typeface="Palladio Uralic"/>
                <a:cs typeface="Palladio Uralic"/>
              </a:rPr>
              <a:t>in  </a:t>
            </a:r>
            <a:r>
              <a:rPr sz="1600" spc="-5" dirty="0">
                <a:latin typeface="Palladio Uralic"/>
                <a:cs typeface="Palladio Uralic"/>
              </a:rPr>
              <a:t>various fields </a:t>
            </a:r>
            <a:r>
              <a:rPr sz="1600" dirty="0">
                <a:latin typeface="Palladio Uralic"/>
                <a:cs typeface="Palladio Uralic"/>
              </a:rPr>
              <a:t>of constructions </a:t>
            </a:r>
            <a:r>
              <a:rPr sz="1600" spc="-5" dirty="0">
                <a:latin typeface="Palladio Uralic"/>
                <a:cs typeface="Palladio Uralic"/>
              </a:rPr>
              <a:t>such as major Site Levelling </a:t>
            </a:r>
            <a:r>
              <a:rPr sz="1600" dirty="0">
                <a:latin typeface="Palladio Uralic"/>
                <a:cs typeface="Palladio Uralic"/>
              </a:rPr>
              <a:t>projects, </a:t>
            </a:r>
            <a:r>
              <a:rPr sz="1600" spc="-5" dirty="0">
                <a:latin typeface="Palladio Uralic"/>
                <a:cs typeface="Palladio Uralic"/>
              </a:rPr>
              <a:t>Irrigation </a:t>
            </a:r>
            <a:r>
              <a:rPr sz="1600" dirty="0">
                <a:latin typeface="Palladio Uralic"/>
                <a:cs typeface="Palladio Uralic"/>
              </a:rPr>
              <a:t>Canal  </a:t>
            </a:r>
            <a:r>
              <a:rPr sz="1600" spc="-5" dirty="0">
                <a:latin typeface="Palladio Uralic"/>
                <a:cs typeface="Palladio Uralic"/>
              </a:rPr>
              <a:t>Projects, Railway </a:t>
            </a:r>
            <a:r>
              <a:rPr sz="1600" dirty="0">
                <a:latin typeface="Palladio Uralic"/>
                <a:cs typeface="Palladio Uralic"/>
              </a:rPr>
              <a:t>Siding </a:t>
            </a:r>
            <a:r>
              <a:rPr sz="1600" spc="-5" dirty="0">
                <a:latin typeface="Palladio Uralic"/>
                <a:cs typeface="Palladio Uralic"/>
              </a:rPr>
              <a:t>Works, Ballast </a:t>
            </a:r>
            <a:r>
              <a:rPr sz="1600" dirty="0">
                <a:latin typeface="Palladio Uralic"/>
                <a:cs typeface="Palladio Uralic"/>
              </a:rPr>
              <a:t>Supply, Tunnels</a:t>
            </a:r>
            <a:r>
              <a:rPr sz="1600" spc="-70" dirty="0">
                <a:latin typeface="Palladio Uralic"/>
                <a:cs typeface="Palladio Uralic"/>
              </a:rPr>
              <a:t> </a:t>
            </a:r>
            <a:r>
              <a:rPr sz="1600" spc="-5" dirty="0">
                <a:latin typeface="Palladio Uralic"/>
                <a:cs typeface="Palladio Uralic"/>
              </a:rPr>
              <a:t>etc.</a:t>
            </a:r>
            <a:endParaRPr sz="16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16349"/>
              </a:buClr>
              <a:buFont typeface="Arial"/>
              <a:buChar char=""/>
            </a:pPr>
            <a:endParaRPr sz="1900">
              <a:latin typeface="Palladio Uralic"/>
              <a:cs typeface="Palladio Uralic"/>
            </a:endParaRPr>
          </a:p>
          <a:p>
            <a:pPr marL="363220" marR="92710" indent="-274320" algn="just">
              <a:lnSpc>
                <a:spcPct val="80000"/>
              </a:lnSpc>
              <a:buClr>
                <a:srgbClr val="D16349"/>
              </a:buClr>
              <a:buSzPct val="84375"/>
              <a:buFont typeface="Arial"/>
              <a:buChar char=""/>
              <a:tabLst>
                <a:tab pos="363220" algn="l"/>
              </a:tabLst>
            </a:pPr>
            <a:r>
              <a:rPr sz="1600" spc="-5" dirty="0">
                <a:latin typeface="Palladio Uralic"/>
                <a:cs typeface="Palladio Uralic"/>
              </a:rPr>
              <a:t>The firm has </a:t>
            </a:r>
            <a:r>
              <a:rPr sz="1600" dirty="0">
                <a:latin typeface="Palladio Uralic"/>
                <a:cs typeface="Palladio Uralic"/>
              </a:rPr>
              <a:t>a </a:t>
            </a:r>
            <a:r>
              <a:rPr sz="1600" spc="-5" dirty="0">
                <a:latin typeface="Palladio Uralic"/>
                <a:cs typeface="Palladio Uralic"/>
              </a:rPr>
              <a:t>contingent </a:t>
            </a:r>
            <a:r>
              <a:rPr sz="1600" dirty="0">
                <a:latin typeface="Palladio Uralic"/>
                <a:cs typeface="Palladio Uralic"/>
              </a:rPr>
              <a:t>of </a:t>
            </a:r>
            <a:r>
              <a:rPr sz="1600" spc="-5" dirty="0">
                <a:latin typeface="Palladio Uralic"/>
                <a:cs typeface="Palladio Uralic"/>
              </a:rPr>
              <a:t>dedicated engineers, supervisory personnel, and skilled  </a:t>
            </a:r>
            <a:r>
              <a:rPr sz="1600" dirty="0">
                <a:latin typeface="Palladio Uralic"/>
                <a:cs typeface="Palladio Uralic"/>
              </a:rPr>
              <a:t>manpower on regular </a:t>
            </a:r>
            <a:r>
              <a:rPr sz="1600" spc="-5" dirty="0">
                <a:latin typeface="Palladio Uralic"/>
                <a:cs typeface="Palladio Uralic"/>
              </a:rPr>
              <a:t>roles </a:t>
            </a:r>
            <a:r>
              <a:rPr sz="1600" dirty="0">
                <a:latin typeface="Palladio Uralic"/>
                <a:cs typeface="Palladio Uralic"/>
              </a:rPr>
              <a:t>to meet challenges of high</a:t>
            </a:r>
            <a:r>
              <a:rPr sz="1600" spc="-65" dirty="0">
                <a:latin typeface="Palladio Uralic"/>
                <a:cs typeface="Palladio Uralic"/>
              </a:rPr>
              <a:t> </a:t>
            </a:r>
            <a:r>
              <a:rPr sz="1600" dirty="0">
                <a:latin typeface="Palladio Uralic"/>
                <a:cs typeface="Palladio Uralic"/>
              </a:rPr>
              <a:t>magnitude.</a:t>
            </a:r>
            <a:endParaRPr sz="16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16349"/>
              </a:buClr>
              <a:buFont typeface="Arial"/>
              <a:buChar char=""/>
            </a:pPr>
            <a:endParaRPr sz="1900">
              <a:latin typeface="Palladio Uralic"/>
              <a:cs typeface="Palladio Uralic"/>
            </a:endParaRPr>
          </a:p>
          <a:p>
            <a:pPr marL="363220" marR="93345" indent="-274320" algn="just">
              <a:lnSpc>
                <a:spcPct val="80000"/>
              </a:lnSpc>
              <a:spcBef>
                <a:spcPts val="5"/>
              </a:spcBef>
              <a:buClr>
                <a:srgbClr val="D16349"/>
              </a:buClr>
              <a:buSzPct val="84375"/>
              <a:buFont typeface="Arial"/>
              <a:buChar char=""/>
              <a:tabLst>
                <a:tab pos="363220" algn="l"/>
              </a:tabLst>
            </a:pPr>
            <a:r>
              <a:rPr sz="1600" spc="-5" dirty="0">
                <a:latin typeface="Palladio Uralic"/>
                <a:cs typeface="Palladio Uralic"/>
              </a:rPr>
              <a:t>The firm </a:t>
            </a:r>
            <a:r>
              <a:rPr sz="1600" dirty="0">
                <a:latin typeface="Palladio Uralic"/>
                <a:cs typeface="Palladio Uralic"/>
              </a:rPr>
              <a:t>is </a:t>
            </a:r>
            <a:r>
              <a:rPr sz="1600" spc="-5" dirty="0">
                <a:latin typeface="Palladio Uralic"/>
                <a:cs typeface="Palladio Uralic"/>
              </a:rPr>
              <a:t>proud of having equipped with </a:t>
            </a:r>
            <a:r>
              <a:rPr sz="1600" dirty="0">
                <a:latin typeface="Palladio Uralic"/>
                <a:cs typeface="Palladio Uralic"/>
              </a:rPr>
              <a:t>a </a:t>
            </a:r>
            <a:r>
              <a:rPr sz="1600" spc="-5" dirty="0">
                <a:latin typeface="Palladio Uralic"/>
                <a:cs typeface="Palladio Uralic"/>
              </a:rPr>
              <a:t>fleet of modern </a:t>
            </a:r>
            <a:r>
              <a:rPr sz="1600" dirty="0">
                <a:latin typeface="Palladio Uralic"/>
                <a:cs typeface="Palladio Uralic"/>
              </a:rPr>
              <a:t>and </a:t>
            </a:r>
            <a:r>
              <a:rPr sz="1600" spc="-5" dirty="0">
                <a:latin typeface="Palladio Uralic"/>
                <a:cs typeface="Palladio Uralic"/>
              </a:rPr>
              <a:t>latest construction  equipment and machinery to keep abrest with latest technology in construction industry.  The</a:t>
            </a:r>
            <a:r>
              <a:rPr sz="1600" spc="390" dirty="0">
                <a:latin typeface="Palladio Uralic"/>
                <a:cs typeface="Palladio Uralic"/>
              </a:rPr>
              <a:t> </a:t>
            </a:r>
            <a:r>
              <a:rPr sz="1600" spc="-5" dirty="0">
                <a:latin typeface="Palladio Uralic"/>
                <a:cs typeface="Palladio Uralic"/>
              </a:rPr>
              <a:t>equipment  of  specialized  nature  are  either  purchased  </a:t>
            </a:r>
            <a:r>
              <a:rPr sz="1600" dirty="0">
                <a:latin typeface="Palladio Uralic"/>
                <a:cs typeface="Palladio Uralic"/>
              </a:rPr>
              <a:t>or </a:t>
            </a:r>
            <a:r>
              <a:rPr sz="1600" spc="-5" dirty="0">
                <a:latin typeface="Palladio Uralic"/>
                <a:cs typeface="Palladio Uralic"/>
              </a:rPr>
              <a:t>leased  based  on  requirements.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5" dirty="0">
                <a:solidFill>
                  <a:srgbClr val="FF9A00"/>
                </a:solidFill>
              </a:rPr>
              <a:t>SREE GANESH</a:t>
            </a:r>
            <a:r>
              <a:rPr sz="1800" u="none" spc="-10" dirty="0">
                <a:solidFill>
                  <a:srgbClr val="FF9A00"/>
                </a:solidFill>
              </a:rPr>
              <a:t> CONSTRUCTIONS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8696591" y="585216"/>
            <a:ext cx="9982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5" dirty="0">
                <a:solidFill>
                  <a:srgbClr val="FF9A00"/>
                </a:solidFill>
              </a:rPr>
              <a:t>SREE GANESH</a:t>
            </a:r>
            <a:r>
              <a:rPr sz="1800" u="none" spc="-10" dirty="0">
                <a:solidFill>
                  <a:srgbClr val="FF9A00"/>
                </a:solidFill>
              </a:rPr>
              <a:t> CONSTRUCTIONS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158366" y="1925058"/>
            <a:ext cx="7902575" cy="369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C82600"/>
                </a:solidFill>
                <a:uFill>
                  <a:solidFill>
                    <a:srgbClr val="C82600"/>
                  </a:solidFill>
                </a:uFill>
                <a:latin typeface="Palladio Uralic"/>
                <a:cs typeface="Palladio Uralic"/>
              </a:rPr>
              <a:t>Firm</a:t>
            </a:r>
            <a:r>
              <a:rPr sz="1800" b="1" dirty="0">
                <a:solidFill>
                  <a:srgbClr val="C82600"/>
                </a:solidFill>
                <a:latin typeface="Palladio Uralic"/>
                <a:cs typeface="Palladio Uralic"/>
              </a:rPr>
              <a:t> </a:t>
            </a:r>
            <a:r>
              <a:rPr sz="1800" b="1" u="heavy" dirty="0">
                <a:solidFill>
                  <a:srgbClr val="C82600"/>
                </a:solidFill>
                <a:uFill>
                  <a:solidFill>
                    <a:srgbClr val="C82600"/>
                  </a:solidFill>
                </a:uFill>
                <a:latin typeface="Palladio Uralic"/>
                <a:cs typeface="Palladio Uralic"/>
              </a:rPr>
              <a:t>Registration</a:t>
            </a:r>
            <a:r>
              <a:rPr sz="1800" b="1" spc="-30" dirty="0">
                <a:solidFill>
                  <a:srgbClr val="C82600"/>
                </a:solidFill>
                <a:latin typeface="Palladio Uralic"/>
                <a:cs typeface="Palladio Uralic"/>
              </a:rPr>
              <a:t> </a:t>
            </a:r>
            <a:r>
              <a:rPr sz="1800" b="1" dirty="0">
                <a:solidFill>
                  <a:srgbClr val="C82600"/>
                </a:solidFill>
                <a:latin typeface="Palladio Uralic"/>
                <a:cs typeface="Palladio Uralic"/>
              </a:rPr>
              <a:t>:</a:t>
            </a:r>
            <a:endParaRPr sz="18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400" b="1" spc="-5" dirty="0">
                <a:latin typeface="Palladio Uralic"/>
                <a:cs typeface="Palladio Uralic"/>
              </a:rPr>
              <a:t>Sree Ganesh Constructions is registered as a Member under the </a:t>
            </a:r>
            <a:r>
              <a:rPr sz="1400" b="1" spc="-10" dirty="0">
                <a:latin typeface="Palladio Uralic"/>
                <a:cs typeface="Palladio Uralic"/>
              </a:rPr>
              <a:t>following</a:t>
            </a:r>
            <a:r>
              <a:rPr sz="1400" b="1" spc="80" dirty="0">
                <a:latin typeface="Palladio Uralic"/>
                <a:cs typeface="Palladio Uralic"/>
              </a:rPr>
              <a:t> </a:t>
            </a:r>
            <a:r>
              <a:rPr sz="1400" b="1" spc="-10" dirty="0">
                <a:latin typeface="Palladio Uralic"/>
                <a:cs typeface="Palladio Uralic"/>
              </a:rPr>
              <a:t>organizations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Palladio Uralic"/>
              <a:cs typeface="Palladio Uralic"/>
            </a:endParaRPr>
          </a:p>
          <a:p>
            <a:pPr marL="287020" marR="5080" indent="-274955">
              <a:lnSpc>
                <a:spcPct val="10000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286385" algn="l"/>
                <a:tab pos="287655" algn="l"/>
              </a:tabLst>
            </a:pPr>
            <a:r>
              <a:rPr sz="1400" spc="-5" dirty="0">
                <a:latin typeface="Palladio Uralic"/>
                <a:cs typeface="Palladio Uralic"/>
              </a:rPr>
              <a:t>Government of Telangana Roads &amp; Building Department </a:t>
            </a:r>
            <a:r>
              <a:rPr sz="1400" b="1" spc="-5" dirty="0">
                <a:latin typeface="Palladio Uralic"/>
                <a:cs typeface="Palladio Uralic"/>
              </a:rPr>
              <a:t>Special Class (Civil </a:t>
            </a:r>
            <a:r>
              <a:rPr sz="1400" spc="-5" dirty="0">
                <a:latin typeface="Palladio Uralic"/>
                <a:cs typeface="Palladio Uralic"/>
              </a:rPr>
              <a:t>)Registration No.:  COT/TS/SP/467/2016.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/>
              <a:buChar char=""/>
            </a:pPr>
            <a:endParaRPr sz="1950">
              <a:latin typeface="Palladio Uralic"/>
              <a:cs typeface="Palladio Uralic"/>
            </a:endParaRPr>
          </a:p>
          <a:p>
            <a:pPr marL="287020" indent="-274955"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286385" algn="l"/>
                <a:tab pos="287655" algn="l"/>
              </a:tabLst>
            </a:pPr>
            <a:r>
              <a:rPr sz="1400" b="1" spc="-5" dirty="0">
                <a:latin typeface="Palladio Uralic"/>
                <a:cs typeface="Palladio Uralic"/>
              </a:rPr>
              <a:t>An ISO 9001:2008 </a:t>
            </a:r>
            <a:r>
              <a:rPr sz="1400" spc="-5" dirty="0">
                <a:latin typeface="Palladio Uralic"/>
                <a:cs typeface="Palladio Uralic"/>
              </a:rPr>
              <a:t>certified Company Certificate No.:</a:t>
            </a:r>
            <a:r>
              <a:rPr sz="1400" spc="45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Q9186414373.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/>
              <a:buChar char=""/>
            </a:pPr>
            <a:endParaRPr sz="1950">
              <a:latin typeface="Palladio Uralic"/>
              <a:cs typeface="Palladio Uralic"/>
            </a:endParaRPr>
          </a:p>
          <a:p>
            <a:pPr marL="287020" marR="1617345" indent="-274955">
              <a:lnSpc>
                <a:spcPct val="10000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286385" algn="l"/>
                <a:tab pos="287655" algn="l"/>
              </a:tabLst>
            </a:pPr>
            <a:r>
              <a:rPr sz="1400" spc="-5" dirty="0">
                <a:latin typeface="Palladio Uralic"/>
                <a:cs typeface="Palladio Uralic"/>
              </a:rPr>
              <a:t>The National Small Industries Corporation Limited (</a:t>
            </a:r>
            <a:r>
              <a:rPr sz="1400" b="1" spc="-5" dirty="0">
                <a:latin typeface="Palladio Uralic"/>
                <a:cs typeface="Palladio Uralic"/>
              </a:rPr>
              <a:t>NSIC</a:t>
            </a:r>
            <a:r>
              <a:rPr sz="1400" spc="-5" dirty="0">
                <a:latin typeface="Palladio Uralic"/>
                <a:cs typeface="Palladio Uralic"/>
              </a:rPr>
              <a:t>) Registration No:  NSIC/GP/HYD/2015/0014043.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/>
              <a:buChar char=""/>
            </a:pPr>
            <a:endParaRPr sz="1950">
              <a:latin typeface="Palladio Uralic"/>
              <a:cs typeface="Palladio Uralic"/>
            </a:endParaRPr>
          </a:p>
          <a:p>
            <a:pPr marL="287020" indent="-274955">
              <a:lnSpc>
                <a:spcPct val="10000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286385" algn="l"/>
                <a:tab pos="287655" algn="l"/>
              </a:tabLst>
            </a:pPr>
            <a:r>
              <a:rPr sz="1400" b="1" spc="-10" dirty="0">
                <a:latin typeface="Palladio Uralic"/>
                <a:cs typeface="Palladio Uralic"/>
              </a:rPr>
              <a:t>MSTC </a:t>
            </a:r>
            <a:r>
              <a:rPr sz="1400" b="1" spc="-5" dirty="0">
                <a:latin typeface="Palladio Uralic"/>
                <a:cs typeface="Palladio Uralic"/>
              </a:rPr>
              <a:t>Limited </a:t>
            </a:r>
            <a:r>
              <a:rPr sz="1400" spc="-5" dirty="0">
                <a:latin typeface="Palladio Uralic"/>
                <a:cs typeface="Palladio Uralic"/>
              </a:rPr>
              <a:t>Buyer No.</a:t>
            </a:r>
            <a:r>
              <a:rPr sz="140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69106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/>
              <a:buChar char=""/>
            </a:pPr>
            <a:endParaRPr sz="1950">
              <a:latin typeface="Palladio Uralic"/>
              <a:cs typeface="Palladio Uralic"/>
            </a:endParaRPr>
          </a:p>
          <a:p>
            <a:pPr marL="287020" indent="-274955">
              <a:lnSpc>
                <a:spcPct val="10000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286385" algn="l"/>
                <a:tab pos="287655" algn="l"/>
              </a:tabLst>
            </a:pPr>
            <a:r>
              <a:rPr sz="1400" spc="-5" dirty="0">
                <a:latin typeface="Palladio Uralic"/>
                <a:cs typeface="Palladio Uralic"/>
              </a:rPr>
              <a:t>Patron Member in </a:t>
            </a:r>
            <a:r>
              <a:rPr sz="1400" b="1" spc="-5" dirty="0">
                <a:latin typeface="Palladio Uralic"/>
                <a:cs typeface="Palladio Uralic"/>
              </a:rPr>
              <a:t>Builders Association of</a:t>
            </a:r>
            <a:r>
              <a:rPr sz="1400" b="1" spc="10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India.</a:t>
            </a:r>
            <a:endParaRPr sz="14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96591" y="585216"/>
            <a:ext cx="9982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1871725"/>
            <a:ext cx="60979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heavy" spc="-1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Currently </a:t>
            </a:r>
            <a:r>
              <a:rPr sz="2000" u="heavy" spc="-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the firm </a:t>
            </a:r>
            <a:r>
              <a:rPr sz="2000" u="heavy" spc="-1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executing </a:t>
            </a:r>
            <a:r>
              <a:rPr sz="2000" u="heavy" spc="-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the below </a:t>
            </a:r>
            <a:r>
              <a:rPr sz="2000" u="heavy" spc="-1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works</a:t>
            </a:r>
            <a:r>
              <a:rPr sz="2000" u="heavy" spc="11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 </a:t>
            </a:r>
            <a:r>
              <a:rPr sz="2000" u="none" spc="-5" dirty="0">
                <a:solidFill>
                  <a:srgbClr val="0070C0"/>
                </a:solidFill>
              </a:rPr>
              <a:t>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091826" y="2394457"/>
            <a:ext cx="8488045" cy="3974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0520" marR="83185" indent="-27432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350520" algn="l"/>
              </a:tabLst>
            </a:pPr>
            <a:r>
              <a:rPr sz="1400" spc="-5" dirty="0">
                <a:latin typeface="Palladio Uralic"/>
                <a:cs typeface="Palladio Uralic"/>
              </a:rPr>
              <a:t>“Kaleshwaram Project – Construction of Jagdevpur Canal System Including Distributory network </a:t>
            </a:r>
            <a:r>
              <a:rPr sz="1400" spc="-50" dirty="0">
                <a:latin typeface="Palladio Uralic"/>
                <a:cs typeface="Palladio Uralic"/>
              </a:rPr>
              <a:t>for  </a:t>
            </a:r>
            <a:r>
              <a:rPr sz="1400" spc="-5" dirty="0">
                <a:latin typeface="Palladio Uralic"/>
                <a:cs typeface="Palladio Uralic"/>
              </a:rPr>
              <a:t>irrigating an ayacut of 12838 Ac under Kondapochamma Sagar – Siddipet Dist” as per the technical  specifications to the Subcontractor hereto on back-to-back basis for an amount of</a:t>
            </a:r>
            <a:r>
              <a:rPr sz="1400" spc="245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Rs.103,01,69,641.00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16349"/>
              </a:buClr>
              <a:buFont typeface="Arial"/>
              <a:buChar char=""/>
            </a:pPr>
            <a:endParaRPr sz="1800">
              <a:latin typeface="Palladio Uralic"/>
              <a:cs typeface="Palladio Uralic"/>
            </a:endParaRPr>
          </a:p>
          <a:p>
            <a:pPr marL="349885" marR="81280" indent="-274320" algn="just">
              <a:lnSpc>
                <a:spcPts val="151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350520" algn="l"/>
              </a:tabLst>
            </a:pPr>
            <a:r>
              <a:rPr sz="1400" spc="-5" dirty="0">
                <a:latin typeface="Palladio Uralic"/>
                <a:cs typeface="Palladio Uralic"/>
              </a:rPr>
              <a:t>Secunderabad Division – Kazipet – Balharshah section – Proposed Third </a:t>
            </a:r>
            <a:r>
              <a:rPr sz="1400" dirty="0">
                <a:latin typeface="Palladio Uralic"/>
                <a:cs typeface="Palladio Uralic"/>
              </a:rPr>
              <a:t>line </a:t>
            </a:r>
            <a:r>
              <a:rPr sz="1400" spc="-5" dirty="0">
                <a:latin typeface="Palladio Uralic"/>
                <a:cs typeface="Palladio Uralic"/>
              </a:rPr>
              <a:t>between Balharshah </a:t>
            </a:r>
            <a:r>
              <a:rPr sz="1400" spc="-114" dirty="0">
                <a:latin typeface="Palladio Uralic"/>
                <a:cs typeface="Palladio Uralic"/>
              </a:rPr>
              <a:t>–  </a:t>
            </a:r>
            <a:r>
              <a:rPr sz="1400" spc="-5" dirty="0">
                <a:latin typeface="Palladio Uralic"/>
                <a:cs typeface="Palladio Uralic"/>
              </a:rPr>
              <a:t>Kazipet stations – Supply and stacking of machine crushed clean hard angular and durable stone  ballast for railway track along the side of proposed </a:t>
            </a:r>
            <a:r>
              <a:rPr sz="1400" spc="10" dirty="0">
                <a:latin typeface="Palladio Uralic"/>
                <a:cs typeface="Palladio Uralic"/>
              </a:rPr>
              <a:t>3</a:t>
            </a:r>
            <a:r>
              <a:rPr sz="1350" spc="15" baseline="24691" dirty="0">
                <a:latin typeface="Palladio Uralic"/>
                <a:cs typeface="Palladio Uralic"/>
              </a:rPr>
              <a:t>rd </a:t>
            </a:r>
            <a:r>
              <a:rPr sz="1400" spc="-5" dirty="0">
                <a:latin typeface="Palladio Uralic"/>
                <a:cs typeface="Palladio Uralic"/>
              </a:rPr>
              <a:t>line alignment from Bisugirsharif to Kazipet  stations (including Bisugirsharif). Of value of work : </a:t>
            </a:r>
            <a:r>
              <a:rPr sz="1400" b="1" spc="-5" dirty="0">
                <a:latin typeface="Palladio Uralic"/>
                <a:cs typeface="Palladio Uralic"/>
              </a:rPr>
              <a:t>Rs.9,44,16,113.46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Font typeface="Arial"/>
              <a:buChar char=""/>
            </a:pPr>
            <a:endParaRPr sz="1850">
              <a:latin typeface="Palladio Uralic"/>
              <a:cs typeface="Palladio Uralic"/>
            </a:endParaRPr>
          </a:p>
          <a:p>
            <a:pPr marL="350520" marR="81915" indent="-274320" algn="just">
              <a:lnSpc>
                <a:spcPts val="151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350520" algn="l"/>
              </a:tabLst>
            </a:pPr>
            <a:r>
              <a:rPr sz="1400" spc="-5" dirty="0">
                <a:latin typeface="Palladio Uralic"/>
                <a:cs typeface="Palladio Uralic"/>
              </a:rPr>
              <a:t>Supplying, Spreading and laying and compacting of blaneting materials as per RDSO </a:t>
            </a:r>
            <a:r>
              <a:rPr sz="1400" spc="-15" dirty="0">
                <a:latin typeface="Palladio Uralic"/>
                <a:cs typeface="Palladio Uralic"/>
              </a:rPr>
              <a:t>specification  </a:t>
            </a:r>
            <a:r>
              <a:rPr sz="1400" spc="-5" dirty="0">
                <a:latin typeface="Palladio Uralic"/>
                <a:cs typeface="Palladio Uralic"/>
              </a:rPr>
              <a:t>with all other ancillary work between Km. 12.00 to Km.49.30 between Dholakhal and Thingou  including all yards under the jurisdiction of dy.CE/CON/Jiribam-1,2&amp;3 in connection with  construction of </a:t>
            </a:r>
            <a:r>
              <a:rPr sz="1400" dirty="0">
                <a:latin typeface="Palladio Uralic"/>
                <a:cs typeface="Palladio Uralic"/>
              </a:rPr>
              <a:t>new </a:t>
            </a:r>
            <a:r>
              <a:rPr sz="1400" spc="-5" dirty="0">
                <a:latin typeface="Palladio Uralic"/>
                <a:cs typeface="Palladio Uralic"/>
              </a:rPr>
              <a:t>BG Railway </a:t>
            </a:r>
            <a:r>
              <a:rPr sz="1400" dirty="0">
                <a:latin typeface="Palladio Uralic"/>
                <a:cs typeface="Palladio Uralic"/>
              </a:rPr>
              <a:t>line </a:t>
            </a:r>
            <a:r>
              <a:rPr sz="1400" spc="-5" dirty="0">
                <a:latin typeface="Palladio Uralic"/>
                <a:cs typeface="Palladio Uralic"/>
              </a:rPr>
              <a:t>from Jiribam-Tupul (Imphal) project. (Two Package System)   (Tender No.CE/CON/J-T/EMB/2017/11) (Subcontract from Esscon Infratech Pvt Limited)Value of  Work </a:t>
            </a:r>
            <a:r>
              <a:rPr sz="1400" b="1" spc="-5" dirty="0">
                <a:latin typeface="Palladio Uralic"/>
                <a:cs typeface="Palladio Uralic"/>
              </a:rPr>
              <a:t>Rs.15,50,00,000.00.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Font typeface="Arial"/>
              <a:buChar char=""/>
            </a:pPr>
            <a:endParaRPr sz="1850">
              <a:latin typeface="Palladio Uralic"/>
              <a:cs typeface="Palladio Uralic"/>
            </a:endParaRPr>
          </a:p>
          <a:p>
            <a:pPr marL="350520" marR="81915" indent="-274320" algn="just">
              <a:lnSpc>
                <a:spcPts val="151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350520" algn="l"/>
              </a:tabLst>
            </a:pPr>
            <a:r>
              <a:rPr sz="1400" spc="-5" dirty="0">
                <a:latin typeface="Palladio Uralic"/>
                <a:cs typeface="Palladio Uralic"/>
              </a:rPr>
              <a:t>Work Order for Top Scaling, Face Cleaning after every </a:t>
            </a:r>
            <a:r>
              <a:rPr sz="1400" dirty="0">
                <a:latin typeface="Palladio Uralic"/>
                <a:cs typeface="Palladio Uralic"/>
              </a:rPr>
              <a:t>blast, </a:t>
            </a:r>
            <a:r>
              <a:rPr sz="1400" spc="-5" dirty="0">
                <a:latin typeface="Palladio Uralic"/>
                <a:cs typeface="Palladio Uralic"/>
              </a:rPr>
              <a:t>Muck Loading and dumping the </a:t>
            </a:r>
            <a:r>
              <a:rPr sz="1400" spc="-30" dirty="0">
                <a:latin typeface="Palladio Uralic"/>
                <a:cs typeface="Palladio Uralic"/>
              </a:rPr>
              <a:t>muck </a:t>
            </a:r>
            <a:r>
              <a:rPr sz="1400" spc="29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in the dump yard for Main Tunnel from KM 17.100 To KM 19.650 “PRLIS – Package No.04”, (Gaja </a:t>
            </a:r>
            <a:r>
              <a:rPr sz="1400" spc="34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Engineering Pvt Ltd) Value of work </a:t>
            </a:r>
            <a:r>
              <a:rPr sz="1400" b="1" spc="-5" dirty="0">
                <a:latin typeface="Palladio Uralic"/>
                <a:cs typeface="Palladio Uralic"/>
              </a:rPr>
              <a:t>:</a:t>
            </a:r>
            <a:r>
              <a:rPr sz="1400" b="1" spc="10" dirty="0">
                <a:latin typeface="Palladio Uralic"/>
                <a:cs typeface="Palladio Uralic"/>
              </a:rPr>
              <a:t> </a:t>
            </a:r>
            <a:r>
              <a:rPr sz="1400" b="1" spc="-5">
                <a:latin typeface="Palladio Uralic"/>
                <a:cs typeface="Palladio Uralic"/>
              </a:rPr>
              <a:t>19,02,16,000</a:t>
            </a:r>
            <a:r>
              <a:rPr sz="1400" b="1" spc="-5" smtClean="0">
                <a:latin typeface="Palladio Uralic"/>
                <a:cs typeface="Palladio Uralic"/>
              </a:rPr>
              <a:t>/-</a:t>
            </a:r>
            <a:endParaRPr lang="en-US" sz="1400" b="1" spc="-5" dirty="0" smtClean="0">
              <a:latin typeface="Palladio Uralic"/>
              <a:cs typeface="Palladio Uralic"/>
            </a:endParaRPr>
          </a:p>
          <a:p>
            <a:pPr marL="350520" marR="81915" indent="-274320" algn="just">
              <a:lnSpc>
                <a:spcPts val="151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350520" algn="l"/>
              </a:tabLst>
            </a:pPr>
            <a:endParaRPr lang="en-US" sz="1400" b="1" spc="-5" dirty="0" smtClean="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326" y="543559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9A00"/>
                </a:solidFill>
                <a:latin typeface="Georgia"/>
                <a:cs typeface="Georgia"/>
              </a:rPr>
              <a:t>SREE GANESH</a:t>
            </a:r>
            <a:r>
              <a:rPr sz="1800" b="1" spc="-10" dirty="0">
                <a:solidFill>
                  <a:srgbClr val="FF9A00"/>
                </a:solidFill>
                <a:latin typeface="Georgia"/>
                <a:cs typeface="Georgia"/>
              </a:rPr>
              <a:t> CONSTRUCTIONS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96591" y="585216"/>
            <a:ext cx="9982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900" y="2714625"/>
            <a:ext cx="8305799" cy="2731517"/>
          </a:xfrm>
        </p:spPr>
        <p:txBody>
          <a:bodyPr/>
          <a:lstStyle/>
          <a:p>
            <a:pPr marL="350520" marR="83185" indent="-274320" algn="just" rtl="0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350520" algn="l"/>
              </a:tabLst>
            </a:pPr>
            <a:r>
              <a:rPr lang="en-US" sz="1400" kern="1200" spc="-5" dirty="0" smtClean="0">
                <a:latin typeface="Palladio Uralic"/>
                <a:cs typeface="Palladio Uralic"/>
              </a:rPr>
              <a:t>Removal of Water Hyacinth and maintenance of lake for 3 years Including transport to the designated point GHMC- Hyderabad under limits  Value of Work: Rs.15,89,30,943/-</a:t>
            </a:r>
          </a:p>
          <a:p>
            <a:pPr marL="350520" marR="83185" indent="-274320" algn="just" rtl="0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350520" algn="l"/>
              </a:tabLst>
            </a:pPr>
            <a:endParaRPr lang="en-US" sz="1400" kern="1200" spc="-5" dirty="0" smtClean="0">
              <a:latin typeface="Palladio Uralic"/>
              <a:cs typeface="Palladio Uralic"/>
            </a:endParaRPr>
          </a:p>
          <a:p>
            <a:pPr marL="350520" marR="83185" indent="-274320" algn="just" rtl="0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350520" algn="l"/>
              </a:tabLst>
            </a:pPr>
            <a:r>
              <a:rPr lang="en-US" sz="1400" kern="1200" spc="-5" dirty="0" smtClean="0">
                <a:latin typeface="Palladio Uralic"/>
                <a:cs typeface="Palladio Uralic"/>
              </a:rPr>
              <a:t>Earthwork Excavation, Cutting, Filling, Formation, Compaction and Carting away for formation of road, Drainage lines at Survey No.765, </a:t>
            </a:r>
            <a:r>
              <a:rPr lang="en-US" sz="1400" kern="1200" spc="-5" dirty="0" err="1" smtClean="0">
                <a:latin typeface="Palladio Uralic"/>
                <a:cs typeface="Palladio Uralic"/>
              </a:rPr>
              <a:t>Dandu</a:t>
            </a:r>
            <a:r>
              <a:rPr lang="en-US" sz="1400" kern="1200" spc="-5" dirty="0" smtClean="0">
                <a:latin typeface="Palladio Uralic"/>
                <a:cs typeface="Palladio Uralic"/>
              </a:rPr>
              <a:t> </a:t>
            </a:r>
            <a:r>
              <a:rPr lang="en-US" sz="1400" kern="1200" spc="-5" dirty="0" err="1" smtClean="0">
                <a:latin typeface="Palladio Uralic"/>
                <a:cs typeface="Palladio Uralic"/>
              </a:rPr>
              <a:t>malkapur</a:t>
            </a:r>
            <a:r>
              <a:rPr lang="en-US" sz="1400" kern="1200" spc="-5" dirty="0" smtClean="0">
                <a:latin typeface="Palladio Uralic"/>
                <a:cs typeface="Palladio Uralic"/>
              </a:rPr>
              <a:t> Village, </a:t>
            </a:r>
            <a:r>
              <a:rPr lang="en-US" sz="1400" kern="1200" spc="-5" dirty="0" err="1" smtClean="0">
                <a:latin typeface="Palladio Uralic"/>
                <a:cs typeface="Palladio Uralic"/>
              </a:rPr>
              <a:t>Choutuppal</a:t>
            </a:r>
            <a:r>
              <a:rPr lang="en-US" sz="1400" kern="1200" spc="-5" dirty="0" smtClean="0">
                <a:latin typeface="Palladio Uralic"/>
                <a:cs typeface="Palladio Uralic"/>
              </a:rPr>
              <a:t> </a:t>
            </a:r>
            <a:r>
              <a:rPr lang="en-US" sz="1400" kern="1200" spc="-5" dirty="0" err="1" smtClean="0">
                <a:latin typeface="Palladio Uralic"/>
                <a:cs typeface="Palladio Uralic"/>
              </a:rPr>
              <a:t>Mandal</a:t>
            </a:r>
            <a:r>
              <a:rPr lang="en-US" sz="1400" kern="1200" spc="-5" dirty="0" smtClean="0">
                <a:latin typeface="Palladio Uralic"/>
                <a:cs typeface="Palladio Uralic"/>
              </a:rPr>
              <a:t>, </a:t>
            </a:r>
            <a:r>
              <a:rPr lang="en-US" sz="1400" kern="1200" spc="-5" dirty="0" err="1" smtClean="0">
                <a:latin typeface="Palladio Uralic"/>
                <a:cs typeface="Palladio Uralic"/>
              </a:rPr>
              <a:t>Yadadri</a:t>
            </a:r>
            <a:r>
              <a:rPr lang="en-US" sz="1400" kern="1200" spc="-5" dirty="0" smtClean="0">
                <a:latin typeface="Palladio Uralic"/>
                <a:cs typeface="Palladio Uralic"/>
              </a:rPr>
              <a:t> </a:t>
            </a:r>
            <a:r>
              <a:rPr lang="en-US" sz="1400" kern="1200" spc="-5" dirty="0" err="1" smtClean="0">
                <a:latin typeface="Palladio Uralic"/>
                <a:cs typeface="Palladio Uralic"/>
              </a:rPr>
              <a:t>Bhuvanagiri</a:t>
            </a:r>
            <a:r>
              <a:rPr lang="en-US" sz="1400" kern="1200" spc="-5" dirty="0" smtClean="0">
                <a:latin typeface="Palladio Uralic"/>
                <a:cs typeface="Palladio Uralic"/>
              </a:rPr>
              <a:t> District, Telangana.(Package B-West Face)- (Clint of </a:t>
            </a:r>
            <a:r>
              <a:rPr lang="en-US" sz="1400" kern="1200" spc="-5" dirty="0" err="1" smtClean="0">
                <a:latin typeface="Palladio Uralic"/>
                <a:cs typeface="Palladio Uralic"/>
              </a:rPr>
              <a:t>Yadadri</a:t>
            </a:r>
            <a:r>
              <a:rPr lang="en-US" sz="1400" kern="1200" spc="-5" dirty="0" smtClean="0">
                <a:latin typeface="Palladio Uralic"/>
                <a:cs typeface="Palladio Uralic"/>
              </a:rPr>
              <a:t> Food Park Infrastructures Pvt Ltd- Value of Work: Rs. 37,34,18,669/-</a:t>
            </a:r>
          </a:p>
          <a:p>
            <a:pPr marL="350520" marR="83185" indent="-274320" algn="just" rtl="0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350520" algn="l"/>
              </a:tabLst>
            </a:pPr>
            <a:endParaRPr lang="en-US" sz="1400" kern="1200" spc="-5" dirty="0" smtClean="0">
              <a:latin typeface="Palladio Uralic"/>
            </a:endParaRPr>
          </a:p>
          <a:p>
            <a:pPr marL="350520" marR="83185" indent="-274320" algn="just" rtl="0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350520" algn="l"/>
              </a:tabLst>
            </a:pPr>
            <a:r>
              <a:rPr lang="en-US" sz="1400" kern="1200" spc="-5" dirty="0" smtClean="0">
                <a:latin typeface="Palladio Uralic"/>
                <a:cs typeface="Palladio Uralic"/>
              </a:rPr>
              <a:t>Excavation works for Dam, Power </a:t>
            </a:r>
            <a:r>
              <a:rPr lang="en-US" sz="1400" kern="1200" spc="-5" dirty="0" err="1" smtClean="0">
                <a:latin typeface="Palladio Uralic"/>
                <a:cs typeface="Palladio Uralic"/>
              </a:rPr>
              <a:t>lntake</a:t>
            </a:r>
            <a:r>
              <a:rPr lang="en-US" sz="1400" kern="1200" spc="-5" dirty="0" smtClean="0">
                <a:latin typeface="Palladio Uralic"/>
                <a:cs typeface="Palladio Uralic"/>
              </a:rPr>
              <a:t>, Aux. Powerhouse, Pressure Shaft &amp; Main Powerhouse  Clint of Larsen &amp; Toubro </a:t>
            </a:r>
            <a:r>
              <a:rPr lang="en-US" sz="1400" kern="1200" spc="-5" dirty="0" err="1" smtClean="0">
                <a:latin typeface="Palladio Uralic"/>
                <a:cs typeface="Palladio Uralic"/>
              </a:rPr>
              <a:t>Limited,Construction</a:t>
            </a:r>
            <a:r>
              <a:rPr lang="en-US" sz="1400" kern="1200" spc="-5" dirty="0" smtClean="0">
                <a:latin typeface="Palladio Uralic"/>
                <a:cs typeface="Palladio Uralic"/>
              </a:rPr>
              <a:t> – Value of Work: Rs. 20,64,32,989/-</a:t>
            </a:r>
          </a:p>
          <a:p>
            <a:pPr marL="350520" marR="83185" indent="-274320" algn="just" rtl="0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350520" algn="l"/>
              </a:tabLst>
            </a:pPr>
            <a:endParaRPr lang="en-US" sz="1400" kern="1200" spc="-5" dirty="0" smtClean="0">
              <a:latin typeface="Palladio Uralic"/>
              <a:cs typeface="Palladio Uralic"/>
            </a:endParaRPr>
          </a:p>
          <a:p>
            <a:pPr marL="350520" marR="83185" indent="-274320" algn="just" rtl="0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350520" algn="l"/>
              </a:tabLst>
            </a:pPr>
            <a:r>
              <a:rPr lang="en-US" sz="1400" kern="1200" spc="-5" dirty="0" smtClean="0">
                <a:latin typeface="Palladio Uralic"/>
                <a:cs typeface="Palladio Uralic"/>
              </a:rPr>
              <a:t>Modernization of </a:t>
            </a:r>
            <a:r>
              <a:rPr lang="en-US" sz="1400" kern="1200" spc="-5" dirty="0" err="1" smtClean="0">
                <a:latin typeface="Palladio Uralic"/>
                <a:cs typeface="Palladio Uralic"/>
              </a:rPr>
              <a:t>vengalaraya</a:t>
            </a:r>
            <a:r>
              <a:rPr lang="en-US" sz="1400" kern="1200" spc="-5" dirty="0" smtClean="0">
                <a:latin typeface="Palladio Uralic"/>
                <a:cs typeface="Palladio Uralic"/>
              </a:rPr>
              <a:t> </a:t>
            </a:r>
            <a:r>
              <a:rPr lang="en-US" sz="1400" kern="1200" spc="-5" dirty="0" err="1" smtClean="0">
                <a:latin typeface="Palladio Uralic"/>
                <a:cs typeface="Palladio Uralic"/>
              </a:rPr>
              <a:t>Sagar</a:t>
            </a:r>
            <a:r>
              <a:rPr lang="en-US" sz="1400" kern="1200" spc="-5" dirty="0" smtClean="0">
                <a:latin typeface="Palladio Uralic"/>
                <a:cs typeface="Palladio Uralic"/>
              </a:rPr>
              <a:t> project in </a:t>
            </a:r>
            <a:r>
              <a:rPr lang="en-US" sz="1400" kern="1200" spc="-5" dirty="0" err="1" smtClean="0">
                <a:latin typeface="Palladio Uralic"/>
                <a:cs typeface="Palladio Uralic"/>
              </a:rPr>
              <a:t>Laxmipuram</a:t>
            </a:r>
            <a:r>
              <a:rPr lang="en-US" sz="1400" kern="1200" spc="-5" dirty="0" smtClean="0">
                <a:latin typeface="Palladio Uralic"/>
                <a:cs typeface="Palladio Uralic"/>
              </a:rPr>
              <a:t>(V) in </a:t>
            </a:r>
            <a:r>
              <a:rPr lang="en-US" sz="1400" kern="1200" spc="-5" dirty="0" err="1" smtClean="0">
                <a:latin typeface="Palladio Uralic"/>
                <a:cs typeface="Palladio Uralic"/>
              </a:rPr>
              <a:t>Salur</a:t>
            </a:r>
            <a:r>
              <a:rPr lang="en-US" sz="1400" kern="1200" spc="-5" dirty="0" smtClean="0">
                <a:latin typeface="Palladio Uralic"/>
                <a:cs typeface="Palladio Uralic"/>
              </a:rPr>
              <a:t> (M), </a:t>
            </a:r>
            <a:r>
              <a:rPr lang="en-US" sz="1400" kern="1200" spc="-5" dirty="0" err="1" smtClean="0">
                <a:latin typeface="Palladio Uralic"/>
                <a:cs typeface="Palladio Uralic"/>
              </a:rPr>
              <a:t>Vizianagaram</a:t>
            </a:r>
            <a:r>
              <a:rPr lang="en-US" sz="1400" kern="1200" spc="-5" dirty="0" smtClean="0">
                <a:latin typeface="Palladio Uralic"/>
                <a:cs typeface="Palladio Uralic"/>
              </a:rPr>
              <a:t> (Clint of SKR Constructions- </a:t>
            </a:r>
            <a:r>
              <a:rPr lang="en-US" sz="1400" kern="1200" spc="-5" dirty="0" err="1" smtClean="0">
                <a:latin typeface="Palladio Uralic"/>
                <a:cs typeface="Palladio Uralic"/>
              </a:rPr>
              <a:t>Rajpadma</a:t>
            </a:r>
            <a:r>
              <a:rPr lang="en-US" sz="1400" kern="1200" spc="-5" dirty="0" smtClean="0">
                <a:latin typeface="Palladio Uralic"/>
                <a:cs typeface="Palladio Uralic"/>
              </a:rPr>
              <a:t> In Corp (JV)) – Value of Work: 59,76,91,240/-.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3300" y="581025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solidFill>
                  <a:srgbClr val="FF9A00"/>
                </a:solidFill>
                <a:latin typeface="Georgia"/>
                <a:cs typeface="Georgia"/>
              </a:rPr>
              <a:t>SREE GANESH</a:t>
            </a:r>
            <a:r>
              <a:rPr lang="en-US" b="1" spc="-10" dirty="0" smtClean="0">
                <a:solidFill>
                  <a:srgbClr val="FF9A00"/>
                </a:solidFill>
                <a:latin typeface="Georgia"/>
                <a:cs typeface="Georgia"/>
              </a:rPr>
              <a:t> CONSTRUCTIONS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96591" y="585216"/>
            <a:ext cx="9982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9A00"/>
                </a:solidFill>
                <a:latin typeface="Georgia"/>
                <a:cs typeface="Georgia"/>
              </a:rPr>
              <a:t>SREE GANESH</a:t>
            </a:r>
            <a:r>
              <a:rPr sz="1800" b="1" spc="-10" dirty="0">
                <a:solidFill>
                  <a:srgbClr val="FF9A00"/>
                </a:solidFill>
                <a:latin typeface="Georgia"/>
                <a:cs typeface="Georgia"/>
              </a:rPr>
              <a:t> CONSTRUCTIONS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96591" y="585216"/>
            <a:ext cx="9982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2173" y="1975357"/>
            <a:ext cx="18567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heavy" spc="-1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Achievements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1082173" y="2584957"/>
            <a:ext cx="8529320" cy="4044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65555">
              <a:lnSpc>
                <a:spcPct val="100000"/>
              </a:lnSpc>
              <a:spcBef>
                <a:spcPts val="95"/>
              </a:spcBef>
            </a:pPr>
            <a:r>
              <a:rPr sz="2000" b="1" u="heavy" spc="-5" dirty="0">
                <a:solidFill>
                  <a:srgbClr val="A9432B"/>
                </a:solidFill>
                <a:uFill>
                  <a:solidFill>
                    <a:srgbClr val="A9432B"/>
                  </a:solidFill>
                </a:uFill>
                <a:latin typeface="Georgia"/>
                <a:cs typeface="Georgia"/>
              </a:rPr>
              <a:t>Sree Ganesh Construction is successfully completed the </a:t>
            </a:r>
            <a:r>
              <a:rPr sz="2000" b="1" spc="-5" dirty="0">
                <a:solidFill>
                  <a:srgbClr val="A9432B"/>
                </a:solidFill>
                <a:latin typeface="Georgia"/>
                <a:cs typeface="Georgia"/>
              </a:rPr>
              <a:t> </a:t>
            </a:r>
            <a:r>
              <a:rPr sz="2000" b="1" u="heavy" spc="-5" dirty="0">
                <a:solidFill>
                  <a:srgbClr val="A9432B"/>
                </a:solidFill>
                <a:uFill>
                  <a:solidFill>
                    <a:srgbClr val="A9432B"/>
                  </a:solidFill>
                </a:uFill>
                <a:latin typeface="Georgia"/>
                <a:cs typeface="Georgia"/>
              </a:rPr>
              <a:t>following the works</a:t>
            </a:r>
            <a:r>
              <a:rPr sz="2000" b="1" u="heavy" spc="35" dirty="0">
                <a:solidFill>
                  <a:srgbClr val="A9432B"/>
                </a:solidFill>
                <a:uFill>
                  <a:solidFill>
                    <a:srgbClr val="A9432B"/>
                  </a:solidFill>
                </a:uFill>
                <a:latin typeface="Georgia"/>
                <a:cs typeface="Georgia"/>
              </a:rPr>
              <a:t> </a:t>
            </a:r>
            <a:r>
              <a:rPr sz="2000" b="1" u="heavy" spc="-5" dirty="0">
                <a:solidFill>
                  <a:srgbClr val="A9432B"/>
                </a:solidFill>
                <a:uFill>
                  <a:solidFill>
                    <a:srgbClr val="A9432B"/>
                  </a:solidFill>
                </a:uFill>
                <a:latin typeface="Georgia"/>
                <a:cs typeface="Georgia"/>
              </a:rPr>
              <a:t>details:</a:t>
            </a:r>
            <a:endParaRPr sz="2000">
              <a:latin typeface="Georgia"/>
              <a:cs typeface="Georgia"/>
            </a:endParaRPr>
          </a:p>
          <a:p>
            <a:pPr marL="184150" marR="5715" indent="-171450" algn="just">
              <a:lnSpc>
                <a:spcPct val="100000"/>
              </a:lnSpc>
              <a:spcBef>
                <a:spcPts val="1639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-5" dirty="0">
                <a:latin typeface="Palladio Uralic"/>
                <a:cs typeface="Palladio Uralic"/>
              </a:rPr>
              <a:t>“Kaleshwaram Project – Annaram Barrage – Constructions of Barrage with radial gates, hoisting  arrangements including formation of guide bunds </a:t>
            </a:r>
            <a:r>
              <a:rPr sz="1400" spc="-10" dirty="0">
                <a:latin typeface="Palladio Uralic"/>
                <a:cs typeface="Palladio Uralic"/>
              </a:rPr>
              <a:t>on </a:t>
            </a:r>
            <a:r>
              <a:rPr sz="1400" spc="-5" dirty="0">
                <a:latin typeface="Palladio Uralic"/>
                <a:cs typeface="Palladio Uralic"/>
              </a:rPr>
              <a:t>either side of barrage </a:t>
            </a:r>
            <a:r>
              <a:rPr sz="1400" dirty="0">
                <a:latin typeface="Palladio Uralic"/>
                <a:cs typeface="Palladio Uralic"/>
              </a:rPr>
              <a:t>etc., </a:t>
            </a:r>
            <a:r>
              <a:rPr sz="1400" spc="-5" dirty="0">
                <a:latin typeface="Palladio Uralic"/>
                <a:cs typeface="Palladio Uralic"/>
              </a:rPr>
              <a:t>across Godavari River at  Annaram (V), Mahadevpur (M), Karimnagar District.” Subcontract for Excavation &amp; embankment  (Earthworks) left side bund work. Of value around </a:t>
            </a:r>
            <a:r>
              <a:rPr sz="1400" b="1" spc="-5" dirty="0">
                <a:latin typeface="Palladio Uralic"/>
                <a:cs typeface="Palladio Uralic"/>
              </a:rPr>
              <a:t>Rs.57,81,92,058.00 –</a:t>
            </a:r>
            <a:r>
              <a:rPr sz="1400" b="1" spc="15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Completed.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400">
              <a:latin typeface="Palladio Uralic"/>
              <a:cs typeface="Palladio Uralic"/>
            </a:endParaRPr>
          </a:p>
          <a:p>
            <a:pPr marL="184150" marR="5715" indent="-171450" algn="just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sz="1400" spc="-5" dirty="0">
                <a:latin typeface="Palladio Uralic"/>
                <a:cs typeface="Palladio Uralic"/>
              </a:rPr>
              <a:t>“Drilling controlled blasting &amp; transportation of muck - NMIA Land development </a:t>
            </a:r>
            <a:r>
              <a:rPr sz="1400" spc="-10" dirty="0">
                <a:latin typeface="Palladio Uralic"/>
                <a:cs typeface="Palladio Uralic"/>
              </a:rPr>
              <a:t>works </a:t>
            </a:r>
            <a:r>
              <a:rPr sz="1400" spc="-5" dirty="0">
                <a:latin typeface="Palladio Uralic"/>
                <a:cs typeface="Palladio Uralic"/>
              </a:rPr>
              <a:t>PKG 3” (at Navi  Mumbai International Airport). Of value around </a:t>
            </a:r>
            <a:r>
              <a:rPr sz="1400" b="1" spc="-5" dirty="0">
                <a:latin typeface="Palladio Uralic"/>
                <a:cs typeface="Palladio Uralic"/>
              </a:rPr>
              <a:t>Rs.10,45,62,314.00 –</a:t>
            </a:r>
            <a:r>
              <a:rPr sz="1400" b="1" spc="55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Completed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00">
              <a:latin typeface="Palladio Uralic"/>
              <a:cs typeface="Palladio Uralic"/>
            </a:endParaRPr>
          </a:p>
          <a:p>
            <a:pPr marL="184150" marR="5080" indent="-171450" algn="just">
              <a:lnSpc>
                <a:spcPct val="100400"/>
              </a:lnSpc>
              <a:buFont typeface="Arial"/>
              <a:buChar char="•"/>
              <a:tabLst>
                <a:tab pos="184785" algn="l"/>
              </a:tabLst>
            </a:pPr>
            <a:r>
              <a:rPr sz="1400" spc="-5" dirty="0">
                <a:latin typeface="Palladio Uralic"/>
                <a:cs typeface="Palladio Uralic"/>
              </a:rPr>
              <a:t>“Earth Work excavation, PLUM concrete and ground improvement works of the laboratory building 2 at  BARC main campus site, Atchutapuram, Visakhapatnam District,” Andhra Pradesh. Of value around  </a:t>
            </a:r>
            <a:r>
              <a:rPr sz="1400" b="1" spc="-5" dirty="0">
                <a:latin typeface="Palladio Uralic"/>
                <a:cs typeface="Palladio Uralic"/>
              </a:rPr>
              <a:t>Rs.8.15 Crores –</a:t>
            </a:r>
            <a:r>
              <a:rPr sz="1400" b="1" spc="15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Completed.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00">
              <a:latin typeface="Palladio Uralic"/>
              <a:cs typeface="Palladio Uralic"/>
            </a:endParaRPr>
          </a:p>
          <a:p>
            <a:pPr marL="184150" marR="5715" indent="-17145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sz="1400" spc="-5" dirty="0">
                <a:latin typeface="Palladio Uralic"/>
                <a:cs typeface="Palladio Uralic"/>
              </a:rPr>
              <a:t>P.W.D Assam- Improvements Repair of NH-54 (Extension) from Silchar </a:t>
            </a:r>
            <a:r>
              <a:rPr sz="1400" dirty="0">
                <a:latin typeface="Palladio Uralic"/>
                <a:cs typeface="Palladio Uralic"/>
              </a:rPr>
              <a:t>to </a:t>
            </a:r>
            <a:r>
              <a:rPr sz="1400" spc="-5" dirty="0">
                <a:latin typeface="Palladio Uralic"/>
                <a:cs typeface="Palladio Uralic"/>
              </a:rPr>
              <a:t>Lumding under East West  Corridor in Assam for the year 2009-10, Gr- IV (Km.9400 to Km.108.00) under Maibong Rd Division for a  value around </a:t>
            </a:r>
            <a:r>
              <a:rPr sz="1400" b="1" spc="-5" dirty="0">
                <a:latin typeface="Palladio Uralic"/>
                <a:cs typeface="Palladio Uralic"/>
              </a:rPr>
              <a:t>Rs.1,71,76,979.00.-</a:t>
            </a:r>
            <a:r>
              <a:rPr sz="1400" b="1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Completed.</a:t>
            </a:r>
            <a:endParaRPr sz="140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5" dirty="0">
                <a:solidFill>
                  <a:srgbClr val="FF9A00"/>
                </a:solidFill>
              </a:rPr>
              <a:t>SREE GANESH</a:t>
            </a:r>
            <a:r>
              <a:rPr sz="1800" u="none" spc="-10" dirty="0">
                <a:solidFill>
                  <a:srgbClr val="FF9A00"/>
                </a:solidFill>
              </a:rPr>
              <a:t> CONSTRUCTIONS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155326" y="2122424"/>
            <a:ext cx="8347075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95"/>
              </a:spcBef>
            </a:pPr>
            <a:r>
              <a:rPr sz="1150" spc="-275" dirty="0">
                <a:solidFill>
                  <a:srgbClr val="D16349"/>
                </a:solidFill>
                <a:latin typeface="Arial"/>
                <a:cs typeface="Arial"/>
              </a:rPr>
              <a:t> </a:t>
            </a:r>
            <a:r>
              <a:rPr sz="1400" spc="-5" dirty="0">
                <a:latin typeface="Palladio Uralic"/>
                <a:cs typeface="Palladio Uralic"/>
              </a:rPr>
              <a:t>Tender Notice No.06 of 2016-17 (open)/south in two packet system and tender No.12 of </a:t>
            </a:r>
            <a:r>
              <a:rPr sz="1400" spc="-25" dirty="0">
                <a:latin typeface="Palladio Uralic"/>
                <a:cs typeface="Palladio Uralic"/>
              </a:rPr>
              <a:t>2016-17  </a:t>
            </a:r>
            <a:r>
              <a:rPr sz="1400" spc="-5" dirty="0">
                <a:latin typeface="Palladio Uralic"/>
                <a:cs typeface="Palladio Uralic"/>
              </a:rPr>
              <a:t>(open)/south in Two packet system for the work of “Manufacturing </a:t>
            </a:r>
            <a:r>
              <a:rPr sz="1400" spc="-10" dirty="0">
                <a:latin typeface="Palladio Uralic"/>
                <a:cs typeface="Palladio Uralic"/>
              </a:rPr>
              <a:t>of </a:t>
            </a:r>
            <a:r>
              <a:rPr sz="1400" spc="-5" dirty="0">
                <a:latin typeface="Palladio Uralic"/>
                <a:cs typeface="Palladio Uralic"/>
              </a:rPr>
              <a:t>stone ballast (machine  crushed) from railway boulders available from Km. 20.800 to Km. 21.500, Km. 24.700 to Km. 25.200 &amp;  Km. 34.100 to Km 34.600 in Tori – Shivpur section and transporting and stacking along the Railway  alignment</a:t>
            </a:r>
            <a:r>
              <a:rPr sz="1400" spc="254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and</a:t>
            </a:r>
            <a:r>
              <a:rPr sz="1400" spc="25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spreading</a:t>
            </a:r>
            <a:r>
              <a:rPr sz="1400" spc="254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on</a:t>
            </a:r>
            <a:r>
              <a:rPr sz="1400" spc="254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Railway</a:t>
            </a:r>
            <a:r>
              <a:rPr sz="1400" spc="254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formation</a:t>
            </a:r>
            <a:r>
              <a:rPr sz="1400" spc="265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in</a:t>
            </a:r>
            <a:r>
              <a:rPr sz="1400" spc="26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Tori</a:t>
            </a:r>
            <a:r>
              <a:rPr sz="1400" spc="26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–Shivpur</a:t>
            </a:r>
            <a:r>
              <a:rPr sz="1400" spc="26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Section</a:t>
            </a:r>
            <a:r>
              <a:rPr sz="1400" spc="254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from</a:t>
            </a:r>
            <a:r>
              <a:rPr sz="1400" spc="254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Km.</a:t>
            </a:r>
            <a:r>
              <a:rPr sz="1400" spc="25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11.500</a:t>
            </a:r>
            <a:r>
              <a:rPr sz="1400" spc="265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to</a:t>
            </a:r>
            <a:r>
              <a:rPr sz="1400" spc="26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Km.</a:t>
            </a:r>
            <a:endParaRPr sz="1400">
              <a:latin typeface="Palladio Uralic"/>
              <a:cs typeface="Palladio Uralic"/>
            </a:endParaRPr>
          </a:p>
          <a:p>
            <a:pPr marL="287020" algn="just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Palladio Uralic"/>
                <a:cs typeface="Palladio Uralic"/>
              </a:rPr>
              <a:t>44.500. around value of </a:t>
            </a:r>
            <a:r>
              <a:rPr sz="1400" b="1" spc="-5" dirty="0">
                <a:latin typeface="Palladio Uralic"/>
                <a:cs typeface="Palladio Uralic"/>
              </a:rPr>
              <a:t>Rs.4,54,86,800.00 – Completed.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Palladio Uralic"/>
              <a:cs typeface="Palladio Uralic"/>
            </a:endParaRPr>
          </a:p>
          <a:p>
            <a:pPr marL="287020" marR="5715" indent="-274320" algn="just">
              <a:lnSpc>
                <a:spcPct val="10000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N.F Railway- Emergency removing of slipped earth/Boulder/trees etc including </a:t>
            </a:r>
            <a:r>
              <a:rPr sz="1400" spc="-15" dirty="0">
                <a:latin typeface="Palladio Uralic"/>
                <a:cs typeface="Palladio Uralic"/>
              </a:rPr>
              <a:t>immediate  </a:t>
            </a:r>
            <a:r>
              <a:rPr sz="1400" dirty="0">
                <a:latin typeface="Palladio Uralic"/>
                <a:cs typeface="Palladio Uralic"/>
              </a:rPr>
              <a:t>protection </a:t>
            </a:r>
            <a:r>
              <a:rPr sz="1400" spc="-10" dirty="0">
                <a:latin typeface="Palladio Uralic"/>
                <a:cs typeface="Palladio Uralic"/>
              </a:rPr>
              <a:t>of </a:t>
            </a:r>
            <a:r>
              <a:rPr sz="1400" spc="-5" dirty="0">
                <a:latin typeface="Palladio Uralic"/>
                <a:cs typeface="Palladio Uralic"/>
              </a:rPr>
              <a:t>track from further </a:t>
            </a:r>
            <a:r>
              <a:rPr sz="1400" dirty="0">
                <a:latin typeface="Palladio Uralic"/>
                <a:cs typeface="Palladio Uralic"/>
              </a:rPr>
              <a:t>slip </a:t>
            </a:r>
            <a:r>
              <a:rPr sz="1400" spc="-5" dirty="0">
                <a:latin typeface="Palladio Uralic"/>
                <a:cs typeface="Palladio Uralic"/>
              </a:rPr>
              <a:t>by S/Crate </a:t>
            </a:r>
            <a:r>
              <a:rPr sz="1400" dirty="0">
                <a:latin typeface="Palladio Uralic"/>
                <a:cs typeface="Palladio Uralic"/>
              </a:rPr>
              <a:t>etc. </a:t>
            </a:r>
            <a:r>
              <a:rPr sz="1400" spc="-5" dirty="0">
                <a:latin typeface="Palladio Uralic"/>
                <a:cs typeface="Palladio Uralic"/>
              </a:rPr>
              <a:t>under SE/P.way/Lower Haflong for a value  around </a:t>
            </a:r>
            <a:r>
              <a:rPr sz="1400" b="1" spc="-5" dirty="0">
                <a:latin typeface="Palladio Uralic"/>
                <a:cs typeface="Palladio Uralic"/>
              </a:rPr>
              <a:t>Rs.35,15,165.00. –</a:t>
            </a:r>
            <a:r>
              <a:rPr sz="1400" b="1" spc="-15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Completed.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16349"/>
              </a:buClr>
              <a:buFont typeface="Arial"/>
              <a:buChar char=""/>
            </a:pPr>
            <a:endParaRPr sz="1950">
              <a:latin typeface="Palladio Uralic"/>
              <a:cs typeface="Palladio Uralic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N.F Railways Tunnel – “Construction of single Line BG Tunnel No.12 (III/9) at KM 113/000 to </a:t>
            </a:r>
            <a:r>
              <a:rPr sz="1400" spc="-55" dirty="0">
                <a:latin typeface="Palladio Uralic"/>
                <a:cs typeface="Palladio Uralic"/>
              </a:rPr>
              <a:t>Km  </a:t>
            </a:r>
            <a:r>
              <a:rPr sz="1400" spc="-5" dirty="0">
                <a:latin typeface="Palladio Uralic"/>
                <a:cs typeface="Palladio Uralic"/>
              </a:rPr>
              <a:t>114/030 (new chainage) including both approaches in between New Haflong – Harangajao station for  single line BG, includes earthwork in cutting &amp; filling, construction of Two number minor bridges,  side drains and other protection works at approaches </a:t>
            </a:r>
            <a:r>
              <a:rPr sz="1400" spc="-10" dirty="0">
                <a:latin typeface="Palladio Uralic"/>
                <a:cs typeface="Palladio Uralic"/>
              </a:rPr>
              <a:t>of </a:t>
            </a:r>
            <a:r>
              <a:rPr sz="1400" spc="-5" dirty="0">
                <a:latin typeface="Palladio Uralic"/>
                <a:cs typeface="Palladio Uralic"/>
              </a:rPr>
              <a:t>tunnel as per BG standard </a:t>
            </a:r>
            <a:r>
              <a:rPr sz="1400" spc="-10" dirty="0">
                <a:latin typeface="Palladio Uralic"/>
                <a:cs typeface="Palladio Uralic"/>
              </a:rPr>
              <a:t>on </a:t>
            </a:r>
            <a:r>
              <a:rPr sz="1400" spc="-5" dirty="0">
                <a:latin typeface="Palladio Uralic"/>
                <a:cs typeface="Palladio Uralic"/>
              </a:rPr>
              <a:t>diverted  alignment in connection with Lumding – Silchar Gauge Conversion Project. (Total length of Tunnel =  1030M) (Subcontract from M/s. Sushee Infra Private Limited) for a value of </a:t>
            </a:r>
            <a:r>
              <a:rPr sz="1400" b="1" spc="-5" dirty="0">
                <a:latin typeface="Palladio Uralic"/>
                <a:cs typeface="Palladio Uralic"/>
              </a:rPr>
              <a:t>Rs.40, 74, 64,712.00. –   Completed.</a:t>
            </a:r>
            <a:endParaRPr sz="14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92019" y="585216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5" dirty="0">
                <a:solidFill>
                  <a:srgbClr val="FF9A00"/>
                </a:solidFill>
              </a:rPr>
              <a:t>SREE GANESH</a:t>
            </a:r>
            <a:r>
              <a:rPr sz="1800" u="none" spc="-10" dirty="0">
                <a:solidFill>
                  <a:srgbClr val="FF9A00"/>
                </a:solidFill>
              </a:rPr>
              <a:t> CONSTRUCTIONS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155326" y="1896872"/>
            <a:ext cx="8347709" cy="4335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95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Widening of existing road to 2 lane NH standards along with improvement and re-alignment </a:t>
            </a:r>
            <a:r>
              <a:rPr sz="1400" spc="-40" dirty="0">
                <a:latin typeface="Palladio Uralic"/>
                <a:cs typeface="Palladio Uralic"/>
              </a:rPr>
              <a:t>from  </a:t>
            </a:r>
            <a:r>
              <a:rPr sz="1400" spc="-5" dirty="0">
                <a:latin typeface="Palladio Uralic"/>
                <a:cs typeface="Palladio Uralic"/>
              </a:rPr>
              <a:t>Nechipu to Seppa, Khodaso, Saggalee (part of Trans Arunachal highway) in Arunachal Pradesh under  Arunachal Pradesh Package of Roads and highways </a:t>
            </a:r>
            <a:r>
              <a:rPr sz="1400" spc="-10" dirty="0">
                <a:latin typeface="Palladio Uralic"/>
                <a:cs typeface="Palladio Uralic"/>
              </a:rPr>
              <a:t>on </a:t>
            </a:r>
            <a:r>
              <a:rPr sz="1400" spc="-5" dirty="0">
                <a:latin typeface="Palladio Uralic"/>
                <a:cs typeface="Palladio Uralic"/>
              </a:rPr>
              <a:t>National Highway no 229 on design, build  finance, operate </a:t>
            </a:r>
            <a:r>
              <a:rPr sz="1400" dirty="0">
                <a:latin typeface="Palladio Uralic"/>
                <a:cs typeface="Palladio Uralic"/>
              </a:rPr>
              <a:t>and </a:t>
            </a:r>
            <a:r>
              <a:rPr sz="1400" spc="-5" dirty="0">
                <a:latin typeface="Palladio Uralic"/>
                <a:cs typeface="Palladio Uralic"/>
              </a:rPr>
              <a:t>transfer annuity basis, construction of earth works (Excavation, Embankment  and Sub grade) from Km 21+925 to Km 50+000 (subcontract from sushee infra private Limited)  approx quantity</a:t>
            </a:r>
            <a:r>
              <a:rPr sz="1400" spc="15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Rs.29,50,000.00-Completed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16349"/>
              </a:buClr>
              <a:buFont typeface="Arial"/>
              <a:buChar char=""/>
            </a:pPr>
            <a:endParaRPr sz="1950">
              <a:latin typeface="Palladio Uralic"/>
              <a:cs typeface="Palladio Uralic"/>
            </a:endParaRPr>
          </a:p>
          <a:p>
            <a:pPr marL="287020" marR="5715" indent="-274320" algn="just">
              <a:lnSpc>
                <a:spcPct val="10000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Construction of Single Line BG Tunnel No 8 at Km.93/004 to Km 93/420 between Mahur </a:t>
            </a:r>
            <a:r>
              <a:rPr sz="1400" spc="-110" dirty="0">
                <a:latin typeface="Palladio Uralic"/>
                <a:cs typeface="Palladio Uralic"/>
              </a:rPr>
              <a:t>-  </a:t>
            </a:r>
            <a:r>
              <a:rPr sz="1400" spc="-5" dirty="0">
                <a:latin typeface="Palladio Uralic"/>
                <a:cs typeface="Palladio Uralic"/>
              </a:rPr>
              <a:t>Migrandisa station &amp; Tunnel No. 9 at Km.97/994 to Km.98/194 between stations Migrandisa-New  Haflong including earthwork (Subcontract from Sushee Infra Private Limited) Work involves 460 M  tunnel and </a:t>
            </a:r>
            <a:r>
              <a:rPr sz="1400" b="1" spc="-5" dirty="0">
                <a:latin typeface="Palladio Uralic"/>
                <a:cs typeface="Palladio Uralic"/>
              </a:rPr>
              <a:t>6,75,000 Cum Earthwork. </a:t>
            </a:r>
            <a:r>
              <a:rPr sz="1400" spc="-5" dirty="0">
                <a:latin typeface="Palladio Uralic"/>
                <a:cs typeface="Palladio Uralic"/>
              </a:rPr>
              <a:t>of Value around </a:t>
            </a:r>
            <a:r>
              <a:rPr sz="1400" b="1" spc="-5" dirty="0">
                <a:latin typeface="Palladio Uralic"/>
                <a:cs typeface="Palladio Uralic"/>
              </a:rPr>
              <a:t>Rs.19,50,00,000.00.-</a:t>
            </a:r>
            <a:r>
              <a:rPr sz="1400" b="1" spc="40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Completed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16349"/>
              </a:buClr>
              <a:buFont typeface="Arial"/>
              <a:buChar char=""/>
            </a:pPr>
            <a:endParaRPr sz="1950">
              <a:latin typeface="Palladio Uralic"/>
              <a:cs typeface="Palladio Uralic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South central Railways- Supply and stacking of 50 mm guage hard and durable machine </a:t>
            </a:r>
            <a:r>
              <a:rPr sz="1400" spc="-20" dirty="0">
                <a:latin typeface="Palladio Uralic"/>
                <a:cs typeface="Palladio Uralic"/>
              </a:rPr>
              <a:t>crushed  </a:t>
            </a:r>
            <a:r>
              <a:rPr sz="1400" spc="-5" dirty="0">
                <a:latin typeface="Palladio Uralic"/>
                <a:cs typeface="Palladio Uralic"/>
              </a:rPr>
              <a:t>stone ballast at Railway Depot at Bibinagar station in Secunderabad Division Value around  </a:t>
            </a:r>
            <a:r>
              <a:rPr sz="1400" b="1" spc="-5" dirty="0">
                <a:latin typeface="Palladio Uralic"/>
                <a:cs typeface="Palladio Uralic"/>
              </a:rPr>
              <a:t>Rs.13,50,00,000.00</a:t>
            </a:r>
            <a:r>
              <a:rPr sz="1400" spc="-5" dirty="0">
                <a:latin typeface="Palladio Uralic"/>
                <a:cs typeface="Palladio Uralic"/>
              </a:rPr>
              <a:t>, in the name of Sree Ganesh-Bharatia</a:t>
            </a:r>
            <a:r>
              <a:rPr sz="1400" spc="2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JV.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/>
              <a:buChar char=""/>
            </a:pPr>
            <a:endParaRPr sz="1950">
              <a:latin typeface="Palladio Uralic"/>
              <a:cs typeface="Palladio Uralic"/>
            </a:endParaRPr>
          </a:p>
          <a:p>
            <a:pPr marL="287020" marR="5080" indent="-274320" algn="just">
              <a:lnSpc>
                <a:spcPct val="10000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Four Lane of Jorbat-Shillong (Barapani) section of NH-40 from Km. 16.00 to Km.20.700 in the state </a:t>
            </a:r>
            <a:r>
              <a:rPr sz="1400" spc="-60" dirty="0">
                <a:latin typeface="Palladio Uralic"/>
                <a:cs typeface="Palladio Uralic"/>
              </a:rPr>
              <a:t>of  </a:t>
            </a:r>
            <a:r>
              <a:rPr sz="1400" spc="-5" dirty="0">
                <a:latin typeface="Palladio Uralic"/>
                <a:cs typeface="Palladio Uralic"/>
              </a:rPr>
              <a:t>Assam and Meghalaya </a:t>
            </a:r>
            <a:r>
              <a:rPr sz="1400" spc="-10" dirty="0">
                <a:latin typeface="Palladio Uralic"/>
                <a:cs typeface="Palladio Uralic"/>
              </a:rPr>
              <a:t>of </a:t>
            </a:r>
            <a:r>
              <a:rPr sz="1400" spc="-5" dirty="0">
                <a:latin typeface="Palladio Uralic"/>
                <a:cs typeface="Palladio Uralic"/>
              </a:rPr>
              <a:t>Value around involving </a:t>
            </a:r>
            <a:r>
              <a:rPr sz="1400" b="1" spc="-5" dirty="0">
                <a:latin typeface="Palladio Uralic"/>
                <a:cs typeface="Palladio Uralic"/>
              </a:rPr>
              <a:t>7,80,000 Cum </a:t>
            </a:r>
            <a:r>
              <a:rPr sz="1400" spc="-5" dirty="0">
                <a:latin typeface="Palladio Uralic"/>
                <a:cs typeface="Palladio Uralic"/>
              </a:rPr>
              <a:t>earth work and </a:t>
            </a:r>
            <a:r>
              <a:rPr sz="1400" b="1" spc="-5" dirty="0">
                <a:latin typeface="Palladio Uralic"/>
                <a:cs typeface="Palladio Uralic"/>
              </a:rPr>
              <a:t>60,000 Cum Hard  Rock</a:t>
            </a:r>
            <a:r>
              <a:rPr sz="1400" spc="-5" dirty="0">
                <a:latin typeface="Palladio Uralic"/>
                <a:cs typeface="Palladio Uralic"/>
              </a:rPr>
              <a:t>. (Subcontract from Ramky infra</a:t>
            </a:r>
            <a:r>
              <a:rPr sz="1400" spc="15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Limited).</a:t>
            </a:r>
            <a:endParaRPr sz="14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92019" y="585216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5" dirty="0">
                <a:solidFill>
                  <a:srgbClr val="FF9A00"/>
                </a:solidFill>
              </a:rPr>
              <a:t>SREE GANESH</a:t>
            </a:r>
            <a:r>
              <a:rPr sz="1800" u="none" spc="-10" dirty="0">
                <a:solidFill>
                  <a:srgbClr val="FF9A00"/>
                </a:solidFill>
              </a:rPr>
              <a:t> CONSTRUCTIONS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155326" y="1894586"/>
            <a:ext cx="8346440" cy="326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Palladio Uralic"/>
                <a:cs typeface="Palladio Uralic"/>
              </a:rPr>
              <a:t>Apart </a:t>
            </a:r>
            <a:r>
              <a:rPr sz="1600" dirty="0">
                <a:latin typeface="Palladio Uralic"/>
                <a:cs typeface="Palladio Uralic"/>
              </a:rPr>
              <a:t>from </a:t>
            </a:r>
            <a:r>
              <a:rPr sz="1600" spc="-5" dirty="0">
                <a:latin typeface="Palladio Uralic"/>
                <a:cs typeface="Palladio Uralic"/>
              </a:rPr>
              <a:t>the above, Sree Ganesh Constructions executing With Telangana Government </a:t>
            </a:r>
            <a:r>
              <a:rPr sz="1600" spc="390" dirty="0">
                <a:latin typeface="Palladio Uralic"/>
                <a:cs typeface="Palladio Uralic"/>
              </a:rPr>
              <a:t> </a:t>
            </a:r>
            <a:r>
              <a:rPr sz="1600" spc="-5" dirty="0">
                <a:latin typeface="Palladio Uralic"/>
                <a:cs typeface="Palladio Uralic"/>
              </a:rPr>
              <a:t>R&amp;B,</a:t>
            </a:r>
            <a:r>
              <a:rPr sz="1600" spc="390" dirty="0">
                <a:latin typeface="Palladio Uralic"/>
                <a:cs typeface="Palladio Uralic"/>
              </a:rPr>
              <a:t> </a:t>
            </a:r>
            <a:r>
              <a:rPr sz="1600" spc="-5" dirty="0">
                <a:latin typeface="Palladio Uralic"/>
                <a:cs typeface="Palladio Uralic"/>
              </a:rPr>
              <a:t>Panchayat  Raj,  GHMC  Road  works,  Mission  Kakatiya  and  PWD  works  are  </a:t>
            </a:r>
            <a:r>
              <a:rPr sz="1600" dirty="0">
                <a:latin typeface="Palladio Uralic"/>
                <a:cs typeface="Palladio Uralic"/>
              </a:rPr>
              <a:t>successfully completed </a:t>
            </a:r>
            <a:r>
              <a:rPr sz="1600" spc="-5" dirty="0">
                <a:latin typeface="Palladio Uralic"/>
                <a:cs typeface="Palladio Uralic"/>
              </a:rPr>
              <a:t>the following the </a:t>
            </a:r>
            <a:r>
              <a:rPr sz="1600" dirty="0">
                <a:latin typeface="Palladio Uralic"/>
                <a:cs typeface="Palladio Uralic"/>
              </a:rPr>
              <a:t>works</a:t>
            </a:r>
            <a:r>
              <a:rPr sz="1600" spc="-55" dirty="0">
                <a:latin typeface="Palladio Uralic"/>
                <a:cs typeface="Palladio Uralic"/>
              </a:rPr>
              <a:t> </a:t>
            </a:r>
            <a:r>
              <a:rPr sz="1600" spc="-5" dirty="0">
                <a:latin typeface="Palladio Uralic"/>
                <a:cs typeface="Palladio Uralic"/>
              </a:rPr>
              <a:t>details:</a:t>
            </a:r>
            <a:endParaRPr sz="16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Palladio Uralic"/>
              <a:cs typeface="Palladio Uralic"/>
            </a:endParaRPr>
          </a:p>
          <a:p>
            <a:pPr marL="12700" algn="just">
              <a:lnSpc>
                <a:spcPct val="100000"/>
              </a:lnSpc>
            </a:pP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Palladio Uralic"/>
                <a:cs typeface="Palladio Uralic"/>
              </a:rPr>
              <a:t>R&amp;B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Palladio Uralic"/>
                <a:cs typeface="Palladio Uralic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Palladio Uralic"/>
                <a:cs typeface="Palladio Uralic"/>
              </a:rPr>
              <a:t>Division</a:t>
            </a:r>
            <a:endParaRPr sz="1600">
              <a:latin typeface="Palladio Uralic"/>
              <a:cs typeface="Palladio Uralic"/>
            </a:endParaRPr>
          </a:p>
          <a:p>
            <a:pPr marL="287020" marR="97155" indent="-274320">
              <a:lnSpc>
                <a:spcPct val="100000"/>
              </a:lnSpc>
              <a:spcBef>
                <a:spcPts val="340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Widening and strengthening of Nalgonda-Choutuppal Road from Km 47/0 to 53/0 in Nalgonda Dist  Value of the work </a:t>
            </a:r>
            <a:r>
              <a:rPr sz="1400" b="1" spc="-5" dirty="0">
                <a:latin typeface="Palladio Uralic"/>
                <a:cs typeface="Palladio Uralic"/>
              </a:rPr>
              <a:t>Rs.4, 42,</a:t>
            </a:r>
            <a:r>
              <a:rPr sz="1400" b="1" spc="25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33,245.00.-Completed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16349"/>
              </a:buClr>
              <a:buFont typeface="Arial"/>
              <a:buChar char=""/>
            </a:pPr>
            <a:endParaRPr sz="1950">
              <a:latin typeface="Palladio Uralic"/>
              <a:cs typeface="Palladio Uralic"/>
            </a:endParaRPr>
          </a:p>
          <a:p>
            <a:pPr marL="287020" marR="13335" indent="-274320">
              <a:lnSpc>
                <a:spcPct val="10000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Periodical Renewals to Ramannapet - Ipparthy Road from Km 11/0 to 15/0 in Nalgonda Dist Value of  the work </a:t>
            </a:r>
            <a:r>
              <a:rPr sz="1400" b="1" spc="-5" dirty="0">
                <a:latin typeface="Palladio Uralic"/>
                <a:cs typeface="Palladio Uralic"/>
              </a:rPr>
              <a:t>Rs. 45,79,850.00. –</a:t>
            </a:r>
            <a:r>
              <a:rPr sz="1400" b="1" spc="10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Completed.</a:t>
            </a:r>
            <a:endParaRPr sz="14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16349"/>
              </a:buClr>
              <a:buFont typeface="Arial"/>
              <a:buChar char=""/>
            </a:pPr>
            <a:endParaRPr sz="1950">
              <a:latin typeface="Palladio Uralic"/>
              <a:cs typeface="Palladio Uralic"/>
            </a:endParaRPr>
          </a:p>
          <a:p>
            <a:pPr marL="287020" marR="218440" indent="-274320">
              <a:lnSpc>
                <a:spcPct val="10000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Periodical Renewals to Kattangur-Edulur Road From Km 4/0 to 10/0 In Nalgonda District Value of  the work </a:t>
            </a:r>
            <a:r>
              <a:rPr sz="1400" b="1" spc="-5" dirty="0">
                <a:latin typeface="Palladio Uralic"/>
                <a:cs typeface="Palladio Uralic"/>
              </a:rPr>
              <a:t>Rs. 78,28,532.00. –</a:t>
            </a:r>
            <a:r>
              <a:rPr sz="1400" b="1" spc="10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Completed.</a:t>
            </a:r>
            <a:endParaRPr sz="14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92019" y="585216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2328</Words>
  <Application>Microsoft Office PowerPoint</Application>
  <PresentationFormat>Custom</PresentationFormat>
  <Paragraphs>279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SREE GANESH CONSTRUCTIONS</vt:lpstr>
      <vt:lpstr>SREE GANESH CONSTRUCTIONS</vt:lpstr>
      <vt:lpstr>Currently the firm executing the below works :</vt:lpstr>
      <vt:lpstr>Slide 5</vt:lpstr>
      <vt:lpstr>Achievements</vt:lpstr>
      <vt:lpstr>SREE GANESH CONSTRUCTIONS</vt:lpstr>
      <vt:lpstr>SREE GANESH CONSTRUCTIONS</vt:lpstr>
      <vt:lpstr>SREE GANESH CONSTRUCTIONS</vt:lpstr>
      <vt:lpstr>SREE GANESH CONSTRUCTIONS</vt:lpstr>
      <vt:lpstr>SREE GANESH CONSTRUCTIONS</vt:lpstr>
      <vt:lpstr>SREE GANESH CONSTRUCTIONS</vt:lpstr>
      <vt:lpstr>SREE GANESH CONSTRUCTIONS</vt:lpstr>
      <vt:lpstr>Slide 14</vt:lpstr>
      <vt:lpstr>Slide 15</vt:lpstr>
      <vt:lpstr>Turnover</vt:lpstr>
      <vt:lpstr>SREE GANESH CONSTRUCTIONS</vt:lpstr>
      <vt:lpstr>Bankers :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SGC Profile.pptx</dc:title>
  <dc:creator>admin</dc:creator>
  <cp:lastModifiedBy>admin</cp:lastModifiedBy>
  <cp:revision>54</cp:revision>
  <dcterms:created xsi:type="dcterms:W3CDTF">2020-02-13T12:32:52Z</dcterms:created>
  <dcterms:modified xsi:type="dcterms:W3CDTF">2022-07-06T11:38:12Z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2020-02-13T00:00:00Z</vt:filetime>
  </property>
</Properties>
</file>