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8" r:id="rId7"/>
    <p:sldId id="274" r:id="rId8"/>
    <p:sldId id="269" r:id="rId9"/>
    <p:sldId id="270" r:id="rId10"/>
    <p:sldId id="271" r:id="rId11"/>
    <p:sldId id="272" r:id="rId12"/>
  </p:sldIdLst>
  <p:sldSz cx="10693400" cy="7562850"/>
  <p:notesSz cx="9601200" cy="7315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290" y="-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160838" cy="3651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438775" y="0"/>
            <a:ext cx="4160838" cy="3651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6280CC-F926-4BB6-AEC6-9D93304960E5}" type="datetimeFigureOut">
              <a:rPr lang="en-US" smtClean="0"/>
              <a:t>27/09/2023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60675" y="549275"/>
            <a:ext cx="3879850" cy="2743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60438" y="3475038"/>
            <a:ext cx="7680325" cy="32908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948488"/>
            <a:ext cx="4160838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438775" y="6948488"/>
            <a:ext cx="4160838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53A17C-A6E4-4059-893F-D814D2EFE73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53A17C-A6E4-4059-893F-D814D2EFE73B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4483"/>
            <a:ext cx="908939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80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27/09/2023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00" b="1" i="0" u="heavy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27/09/2023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00" b="1" i="0" u="heavy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27/09/2023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00" b="1" i="0" u="heavy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27/09/2023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27/09/2023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27239" y="7046976"/>
            <a:ext cx="8839200" cy="7620"/>
          </a:xfrm>
          <a:custGeom>
            <a:avLst/>
            <a:gdLst/>
            <a:ahLst/>
            <a:cxnLst/>
            <a:rect l="l" t="t" r="r" b="b"/>
            <a:pathLst>
              <a:path w="8839200" h="7620">
                <a:moveTo>
                  <a:pt x="0" y="7620"/>
                </a:moveTo>
                <a:lnTo>
                  <a:pt x="8839187" y="7620"/>
                </a:lnTo>
                <a:lnTo>
                  <a:pt x="8839187" y="0"/>
                </a:lnTo>
                <a:lnTo>
                  <a:pt x="0" y="0"/>
                </a:lnTo>
                <a:lnTo>
                  <a:pt x="0" y="7620"/>
                </a:lnTo>
                <a:close/>
              </a:path>
            </a:pathLst>
          </a:custGeom>
          <a:solidFill>
            <a:srgbClr val="C5D1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27239" y="1742694"/>
            <a:ext cx="8839200" cy="4994910"/>
          </a:xfrm>
          <a:custGeom>
            <a:avLst/>
            <a:gdLst/>
            <a:ahLst/>
            <a:cxnLst/>
            <a:rect l="l" t="t" r="r" b="b"/>
            <a:pathLst>
              <a:path w="8839200" h="4994909">
                <a:moveTo>
                  <a:pt x="0" y="4994909"/>
                </a:moveTo>
                <a:lnTo>
                  <a:pt x="8839187" y="4994909"/>
                </a:lnTo>
                <a:lnTo>
                  <a:pt x="8839187" y="0"/>
                </a:lnTo>
                <a:lnTo>
                  <a:pt x="0" y="0"/>
                </a:lnTo>
                <a:lnTo>
                  <a:pt x="0" y="4994909"/>
                </a:lnTo>
                <a:close/>
              </a:path>
            </a:pathLst>
          </a:custGeom>
          <a:solidFill>
            <a:srgbClr val="C5D1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24191" y="6737604"/>
            <a:ext cx="8833485" cy="309880"/>
          </a:xfrm>
          <a:custGeom>
            <a:avLst/>
            <a:gdLst/>
            <a:ahLst/>
            <a:cxnLst/>
            <a:rect l="l" t="t" r="r" b="b"/>
            <a:pathLst>
              <a:path w="8833485" h="309879">
                <a:moveTo>
                  <a:pt x="8833103" y="309372"/>
                </a:moveTo>
                <a:lnTo>
                  <a:pt x="8833103" y="0"/>
                </a:lnTo>
                <a:lnTo>
                  <a:pt x="0" y="0"/>
                </a:lnTo>
                <a:lnTo>
                  <a:pt x="0" y="309372"/>
                </a:lnTo>
                <a:lnTo>
                  <a:pt x="8833103" y="309372"/>
                </a:lnTo>
                <a:close/>
              </a:path>
            </a:pathLst>
          </a:custGeom>
          <a:solidFill>
            <a:srgbClr val="8CADA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22667" y="499872"/>
            <a:ext cx="8843010" cy="6557009"/>
          </a:xfrm>
          <a:custGeom>
            <a:avLst/>
            <a:gdLst/>
            <a:ahLst/>
            <a:cxnLst/>
            <a:rect l="l" t="t" r="r" b="b"/>
            <a:pathLst>
              <a:path w="8843010" h="6557009">
                <a:moveTo>
                  <a:pt x="8843010" y="6557009"/>
                </a:moveTo>
                <a:lnTo>
                  <a:pt x="8843010" y="0"/>
                </a:lnTo>
                <a:lnTo>
                  <a:pt x="0" y="0"/>
                </a:lnTo>
                <a:lnTo>
                  <a:pt x="0" y="6557009"/>
                </a:lnTo>
                <a:lnTo>
                  <a:pt x="4572" y="6557009"/>
                </a:lnTo>
                <a:lnTo>
                  <a:pt x="4572" y="9905"/>
                </a:lnTo>
                <a:lnTo>
                  <a:pt x="9906" y="4571"/>
                </a:lnTo>
                <a:lnTo>
                  <a:pt x="9906" y="9905"/>
                </a:lnTo>
                <a:lnTo>
                  <a:pt x="8833104" y="9905"/>
                </a:lnTo>
                <a:lnTo>
                  <a:pt x="8833104" y="4571"/>
                </a:lnTo>
                <a:lnTo>
                  <a:pt x="8837676" y="9905"/>
                </a:lnTo>
                <a:lnTo>
                  <a:pt x="8837676" y="6557009"/>
                </a:lnTo>
                <a:lnTo>
                  <a:pt x="8843010" y="6557009"/>
                </a:lnTo>
                <a:close/>
              </a:path>
              <a:path w="8843010" h="6557009">
                <a:moveTo>
                  <a:pt x="9906" y="9905"/>
                </a:moveTo>
                <a:lnTo>
                  <a:pt x="9906" y="4571"/>
                </a:lnTo>
                <a:lnTo>
                  <a:pt x="4572" y="9905"/>
                </a:lnTo>
                <a:lnTo>
                  <a:pt x="9906" y="9905"/>
                </a:lnTo>
                <a:close/>
              </a:path>
              <a:path w="8843010" h="6557009">
                <a:moveTo>
                  <a:pt x="9906" y="6547104"/>
                </a:moveTo>
                <a:lnTo>
                  <a:pt x="9906" y="9905"/>
                </a:lnTo>
                <a:lnTo>
                  <a:pt x="4572" y="9905"/>
                </a:lnTo>
                <a:lnTo>
                  <a:pt x="4572" y="6547104"/>
                </a:lnTo>
                <a:lnTo>
                  <a:pt x="9906" y="6547104"/>
                </a:lnTo>
                <a:close/>
              </a:path>
              <a:path w="8843010" h="6557009">
                <a:moveTo>
                  <a:pt x="8837676" y="6547104"/>
                </a:moveTo>
                <a:lnTo>
                  <a:pt x="4572" y="6547104"/>
                </a:lnTo>
                <a:lnTo>
                  <a:pt x="9906" y="6551676"/>
                </a:lnTo>
                <a:lnTo>
                  <a:pt x="9906" y="6557009"/>
                </a:lnTo>
                <a:lnTo>
                  <a:pt x="8833104" y="6557009"/>
                </a:lnTo>
                <a:lnTo>
                  <a:pt x="8833104" y="6551676"/>
                </a:lnTo>
                <a:lnTo>
                  <a:pt x="8837676" y="6547104"/>
                </a:lnTo>
                <a:close/>
              </a:path>
              <a:path w="8843010" h="6557009">
                <a:moveTo>
                  <a:pt x="9906" y="6557009"/>
                </a:moveTo>
                <a:lnTo>
                  <a:pt x="9906" y="6551676"/>
                </a:lnTo>
                <a:lnTo>
                  <a:pt x="4572" y="6547104"/>
                </a:lnTo>
                <a:lnTo>
                  <a:pt x="4572" y="6557009"/>
                </a:lnTo>
                <a:lnTo>
                  <a:pt x="9906" y="6557009"/>
                </a:lnTo>
                <a:close/>
              </a:path>
              <a:path w="8843010" h="6557009">
                <a:moveTo>
                  <a:pt x="8837676" y="9905"/>
                </a:moveTo>
                <a:lnTo>
                  <a:pt x="8833104" y="4571"/>
                </a:lnTo>
                <a:lnTo>
                  <a:pt x="8833104" y="9905"/>
                </a:lnTo>
                <a:lnTo>
                  <a:pt x="8837676" y="9905"/>
                </a:lnTo>
                <a:close/>
              </a:path>
              <a:path w="8843010" h="6557009">
                <a:moveTo>
                  <a:pt x="8837676" y="6547104"/>
                </a:moveTo>
                <a:lnTo>
                  <a:pt x="8837676" y="9905"/>
                </a:lnTo>
                <a:lnTo>
                  <a:pt x="8833104" y="9905"/>
                </a:lnTo>
                <a:lnTo>
                  <a:pt x="8833104" y="6547104"/>
                </a:lnTo>
                <a:lnTo>
                  <a:pt x="8837676" y="6547104"/>
                </a:lnTo>
                <a:close/>
              </a:path>
              <a:path w="8843010" h="6557009">
                <a:moveTo>
                  <a:pt x="8837676" y="6557009"/>
                </a:moveTo>
                <a:lnTo>
                  <a:pt x="8837676" y="6547104"/>
                </a:lnTo>
                <a:lnTo>
                  <a:pt x="8833104" y="6551676"/>
                </a:lnTo>
                <a:lnTo>
                  <a:pt x="8833104" y="6557009"/>
                </a:lnTo>
                <a:lnTo>
                  <a:pt x="8837676" y="6557009"/>
                </a:lnTo>
                <a:close/>
              </a:path>
            </a:pathLst>
          </a:custGeom>
          <a:solidFill>
            <a:srgbClr val="7B98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27239" y="1626108"/>
            <a:ext cx="8830310" cy="0"/>
          </a:xfrm>
          <a:custGeom>
            <a:avLst/>
            <a:gdLst/>
            <a:ahLst/>
            <a:cxnLst/>
            <a:rect l="l" t="t" r="r" b="b"/>
            <a:pathLst>
              <a:path w="8830310">
                <a:moveTo>
                  <a:pt x="0" y="0"/>
                </a:moveTo>
                <a:lnTo>
                  <a:pt x="8830043" y="0"/>
                </a:lnTo>
              </a:path>
            </a:pathLst>
          </a:custGeom>
          <a:ln w="9144">
            <a:solidFill>
              <a:srgbClr val="7B9899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5042040" y="1305318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609600" y="304800"/>
                </a:moveTo>
                <a:lnTo>
                  <a:pt x="605612" y="255333"/>
                </a:lnTo>
                <a:lnTo>
                  <a:pt x="594055" y="208432"/>
                </a:lnTo>
                <a:lnTo>
                  <a:pt x="575589" y="164693"/>
                </a:lnTo>
                <a:lnTo>
                  <a:pt x="550799" y="124752"/>
                </a:lnTo>
                <a:lnTo>
                  <a:pt x="520344" y="89242"/>
                </a:lnTo>
                <a:lnTo>
                  <a:pt x="484835" y="58788"/>
                </a:lnTo>
                <a:lnTo>
                  <a:pt x="444893" y="33997"/>
                </a:lnTo>
                <a:lnTo>
                  <a:pt x="401154" y="15532"/>
                </a:lnTo>
                <a:lnTo>
                  <a:pt x="354253" y="3987"/>
                </a:lnTo>
                <a:lnTo>
                  <a:pt x="304800" y="0"/>
                </a:lnTo>
                <a:lnTo>
                  <a:pt x="255524" y="3987"/>
                </a:lnTo>
                <a:lnTo>
                  <a:pt x="208724" y="15532"/>
                </a:lnTo>
                <a:lnTo>
                  <a:pt x="165023" y="33997"/>
                </a:lnTo>
                <a:lnTo>
                  <a:pt x="125082" y="58788"/>
                </a:lnTo>
                <a:lnTo>
                  <a:pt x="89535" y="89242"/>
                </a:lnTo>
                <a:lnTo>
                  <a:pt x="59004" y="124752"/>
                </a:lnTo>
                <a:lnTo>
                  <a:pt x="34150" y="164693"/>
                </a:lnTo>
                <a:lnTo>
                  <a:pt x="15595" y="208432"/>
                </a:lnTo>
                <a:lnTo>
                  <a:pt x="4000" y="255333"/>
                </a:lnTo>
                <a:lnTo>
                  <a:pt x="0" y="304800"/>
                </a:lnTo>
                <a:lnTo>
                  <a:pt x="4000" y="354253"/>
                </a:lnTo>
                <a:lnTo>
                  <a:pt x="15595" y="401154"/>
                </a:lnTo>
                <a:lnTo>
                  <a:pt x="34150" y="444893"/>
                </a:lnTo>
                <a:lnTo>
                  <a:pt x="59004" y="484835"/>
                </a:lnTo>
                <a:lnTo>
                  <a:pt x="89535" y="520344"/>
                </a:lnTo>
                <a:lnTo>
                  <a:pt x="125082" y="550799"/>
                </a:lnTo>
                <a:lnTo>
                  <a:pt x="165023" y="575589"/>
                </a:lnTo>
                <a:lnTo>
                  <a:pt x="208724" y="594055"/>
                </a:lnTo>
                <a:lnTo>
                  <a:pt x="255524" y="605612"/>
                </a:lnTo>
                <a:lnTo>
                  <a:pt x="304800" y="609600"/>
                </a:lnTo>
                <a:lnTo>
                  <a:pt x="354253" y="605612"/>
                </a:lnTo>
                <a:lnTo>
                  <a:pt x="401154" y="594055"/>
                </a:lnTo>
                <a:lnTo>
                  <a:pt x="444893" y="575589"/>
                </a:lnTo>
                <a:lnTo>
                  <a:pt x="484835" y="550799"/>
                </a:lnTo>
                <a:lnTo>
                  <a:pt x="520344" y="520344"/>
                </a:lnTo>
                <a:lnTo>
                  <a:pt x="550799" y="484835"/>
                </a:lnTo>
                <a:lnTo>
                  <a:pt x="575589" y="444893"/>
                </a:lnTo>
                <a:lnTo>
                  <a:pt x="594055" y="401154"/>
                </a:lnTo>
                <a:lnTo>
                  <a:pt x="605612" y="354253"/>
                </a:lnTo>
                <a:lnTo>
                  <a:pt x="609600" y="3048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5111381" y="1375702"/>
            <a:ext cx="471805" cy="469900"/>
          </a:xfrm>
          <a:custGeom>
            <a:avLst/>
            <a:gdLst/>
            <a:ahLst/>
            <a:cxnLst/>
            <a:rect l="l" t="t" r="r" b="b"/>
            <a:pathLst>
              <a:path w="471804" h="469900">
                <a:moveTo>
                  <a:pt x="471678" y="233641"/>
                </a:moveTo>
                <a:lnTo>
                  <a:pt x="461228" y="167952"/>
                </a:lnTo>
                <a:lnTo>
                  <a:pt x="447040" y="130571"/>
                </a:lnTo>
                <a:lnTo>
                  <a:pt x="405358" y="69861"/>
                </a:lnTo>
                <a:lnTo>
                  <a:pt x="350067" y="27879"/>
                </a:lnTo>
                <a:lnTo>
                  <a:pt x="286128" y="4615"/>
                </a:lnTo>
                <a:lnTo>
                  <a:pt x="252465" y="0"/>
                </a:lnTo>
                <a:lnTo>
                  <a:pt x="218500" y="59"/>
                </a:lnTo>
                <a:lnTo>
                  <a:pt x="152144" y="14200"/>
                </a:lnTo>
                <a:lnTo>
                  <a:pt x="92020" y="47027"/>
                </a:lnTo>
                <a:lnTo>
                  <a:pt x="43087" y="98531"/>
                </a:lnTo>
                <a:lnTo>
                  <a:pt x="10307" y="168700"/>
                </a:lnTo>
                <a:lnTo>
                  <a:pt x="1523" y="210781"/>
                </a:lnTo>
                <a:lnTo>
                  <a:pt x="0" y="235165"/>
                </a:lnTo>
                <a:lnTo>
                  <a:pt x="1524" y="259549"/>
                </a:lnTo>
                <a:lnTo>
                  <a:pt x="3048" y="270979"/>
                </a:lnTo>
                <a:lnTo>
                  <a:pt x="14557" y="313491"/>
                </a:lnTo>
                <a:lnTo>
                  <a:pt x="16764" y="318432"/>
                </a:lnTo>
                <a:lnTo>
                  <a:pt x="16764" y="234403"/>
                </a:lnTo>
                <a:lnTo>
                  <a:pt x="18288" y="212305"/>
                </a:lnTo>
                <a:lnTo>
                  <a:pt x="27473" y="170266"/>
                </a:lnTo>
                <a:lnTo>
                  <a:pt x="42211" y="133337"/>
                </a:lnTo>
                <a:lnTo>
                  <a:pt x="85508" y="74740"/>
                </a:lnTo>
                <a:lnTo>
                  <a:pt x="142502" y="36370"/>
                </a:lnTo>
                <a:lnTo>
                  <a:pt x="207514" y="18087"/>
                </a:lnTo>
                <a:lnTo>
                  <a:pt x="241253" y="16433"/>
                </a:lnTo>
                <a:lnTo>
                  <a:pt x="274868" y="19747"/>
                </a:lnTo>
                <a:lnTo>
                  <a:pt x="338886" y="41208"/>
                </a:lnTo>
                <a:lnTo>
                  <a:pt x="393891" y="82327"/>
                </a:lnTo>
                <a:lnTo>
                  <a:pt x="434205" y="142963"/>
                </a:lnTo>
                <a:lnTo>
                  <a:pt x="447079" y="180555"/>
                </a:lnTo>
                <a:lnTo>
                  <a:pt x="454152" y="222973"/>
                </a:lnTo>
                <a:lnTo>
                  <a:pt x="454914" y="234403"/>
                </a:lnTo>
                <a:lnTo>
                  <a:pt x="454914" y="320066"/>
                </a:lnTo>
                <a:lnTo>
                  <a:pt x="456313" y="316973"/>
                </a:lnTo>
                <a:lnTo>
                  <a:pt x="466940" y="277490"/>
                </a:lnTo>
                <a:lnTo>
                  <a:pt x="471678" y="233641"/>
                </a:lnTo>
                <a:close/>
              </a:path>
              <a:path w="471804" h="469900">
                <a:moveTo>
                  <a:pt x="454914" y="320066"/>
                </a:moveTo>
                <a:lnTo>
                  <a:pt x="454914" y="234403"/>
                </a:lnTo>
                <a:lnTo>
                  <a:pt x="454152" y="245833"/>
                </a:lnTo>
                <a:lnTo>
                  <a:pt x="447502" y="287321"/>
                </a:lnTo>
                <a:lnTo>
                  <a:pt x="435176" y="324251"/>
                </a:lnTo>
                <a:lnTo>
                  <a:pt x="396212" y="384303"/>
                </a:lnTo>
                <a:lnTo>
                  <a:pt x="342688" y="425721"/>
                </a:lnTo>
                <a:lnTo>
                  <a:pt x="280033" y="448238"/>
                </a:lnTo>
                <a:lnTo>
                  <a:pt x="246978" y="452325"/>
                </a:lnTo>
                <a:lnTo>
                  <a:pt x="213676" y="451586"/>
                </a:lnTo>
                <a:lnTo>
                  <a:pt x="149047" y="435497"/>
                </a:lnTo>
                <a:lnTo>
                  <a:pt x="91573" y="399704"/>
                </a:lnTo>
                <a:lnTo>
                  <a:pt x="46685" y="343938"/>
                </a:lnTo>
                <a:lnTo>
                  <a:pt x="30657" y="308481"/>
                </a:lnTo>
                <a:lnTo>
                  <a:pt x="19812" y="267931"/>
                </a:lnTo>
                <a:lnTo>
                  <a:pt x="16764" y="234403"/>
                </a:lnTo>
                <a:lnTo>
                  <a:pt x="16764" y="318432"/>
                </a:lnTo>
                <a:lnTo>
                  <a:pt x="52341" y="382877"/>
                </a:lnTo>
                <a:lnTo>
                  <a:pt x="105485" y="431748"/>
                </a:lnTo>
                <a:lnTo>
                  <a:pt x="168800" y="460513"/>
                </a:lnTo>
                <a:lnTo>
                  <a:pt x="237096" y="469577"/>
                </a:lnTo>
                <a:lnTo>
                  <a:pt x="271491" y="466849"/>
                </a:lnTo>
                <a:lnTo>
                  <a:pt x="337530" y="447127"/>
                </a:lnTo>
                <a:lnTo>
                  <a:pt x="395578" y="408722"/>
                </a:lnTo>
                <a:lnTo>
                  <a:pt x="440444" y="352040"/>
                </a:lnTo>
                <a:lnTo>
                  <a:pt x="454914" y="320066"/>
                </a:lnTo>
                <a:close/>
              </a:path>
              <a:path w="471804" h="469900">
                <a:moveTo>
                  <a:pt x="437388" y="234403"/>
                </a:moveTo>
                <a:lnTo>
                  <a:pt x="437388" y="224497"/>
                </a:lnTo>
                <a:lnTo>
                  <a:pt x="436626" y="213829"/>
                </a:lnTo>
                <a:lnTo>
                  <a:pt x="427018" y="171490"/>
                </a:lnTo>
                <a:lnTo>
                  <a:pt x="411216" y="134799"/>
                </a:lnTo>
                <a:lnTo>
                  <a:pt x="364566" y="78357"/>
                </a:lnTo>
                <a:lnTo>
                  <a:pt x="303755" y="44499"/>
                </a:lnTo>
                <a:lnTo>
                  <a:pt x="237096" y="33322"/>
                </a:lnTo>
                <a:lnTo>
                  <a:pt x="234556" y="33328"/>
                </a:lnTo>
                <a:lnTo>
                  <a:pt x="167967" y="44519"/>
                </a:lnTo>
                <a:lnTo>
                  <a:pt x="107147" y="78389"/>
                </a:lnTo>
                <a:lnTo>
                  <a:pt x="60482" y="134827"/>
                </a:lnTo>
                <a:lnTo>
                  <a:pt x="44670" y="171508"/>
                </a:lnTo>
                <a:lnTo>
                  <a:pt x="35052" y="213829"/>
                </a:lnTo>
                <a:lnTo>
                  <a:pt x="34290" y="223735"/>
                </a:lnTo>
                <a:lnTo>
                  <a:pt x="34290" y="245071"/>
                </a:lnTo>
                <a:lnTo>
                  <a:pt x="35052" y="254977"/>
                </a:lnTo>
                <a:lnTo>
                  <a:pt x="36576" y="264883"/>
                </a:lnTo>
                <a:lnTo>
                  <a:pt x="47598" y="305382"/>
                </a:lnTo>
                <a:lnTo>
                  <a:pt x="51053" y="312687"/>
                </a:lnTo>
                <a:lnTo>
                  <a:pt x="51053" y="224497"/>
                </a:lnTo>
                <a:lnTo>
                  <a:pt x="51816" y="214591"/>
                </a:lnTo>
                <a:lnTo>
                  <a:pt x="62099" y="172571"/>
                </a:lnTo>
                <a:lnTo>
                  <a:pt x="78860" y="136788"/>
                </a:lnTo>
                <a:lnTo>
                  <a:pt x="127723" y="83810"/>
                </a:lnTo>
                <a:lnTo>
                  <a:pt x="190218" y="55413"/>
                </a:lnTo>
                <a:lnTo>
                  <a:pt x="224019" y="50356"/>
                </a:lnTo>
                <a:lnTo>
                  <a:pt x="258158" y="51352"/>
                </a:lnTo>
                <a:lnTo>
                  <a:pt x="323356" y="71383"/>
                </a:lnTo>
                <a:lnTo>
                  <a:pt x="377624" y="115261"/>
                </a:lnTo>
                <a:lnTo>
                  <a:pt x="412775" y="182743"/>
                </a:lnTo>
                <a:lnTo>
                  <a:pt x="420623" y="225259"/>
                </a:lnTo>
                <a:lnTo>
                  <a:pt x="420623" y="314918"/>
                </a:lnTo>
                <a:lnTo>
                  <a:pt x="421575" y="313061"/>
                </a:lnTo>
                <a:lnTo>
                  <a:pt x="432617" y="276074"/>
                </a:lnTo>
                <a:lnTo>
                  <a:pt x="437388" y="234403"/>
                </a:lnTo>
                <a:close/>
              </a:path>
              <a:path w="471804" h="469900">
                <a:moveTo>
                  <a:pt x="420623" y="314918"/>
                </a:moveTo>
                <a:lnTo>
                  <a:pt x="420623" y="244309"/>
                </a:lnTo>
                <a:lnTo>
                  <a:pt x="412862" y="286009"/>
                </a:lnTo>
                <a:lnTo>
                  <a:pt x="398477" y="322121"/>
                </a:lnTo>
                <a:lnTo>
                  <a:pt x="353741" y="377397"/>
                </a:lnTo>
                <a:lnTo>
                  <a:pt x="294217" y="409761"/>
                </a:lnTo>
                <a:lnTo>
                  <a:pt x="227708" y="418840"/>
                </a:lnTo>
                <a:lnTo>
                  <a:pt x="194273" y="414530"/>
                </a:lnTo>
                <a:lnTo>
                  <a:pt x="131918" y="387978"/>
                </a:lnTo>
                <a:lnTo>
                  <a:pt x="82085" y="337205"/>
                </a:lnTo>
                <a:lnTo>
                  <a:pt x="64303" y="302618"/>
                </a:lnTo>
                <a:lnTo>
                  <a:pt x="52577" y="261835"/>
                </a:lnTo>
                <a:lnTo>
                  <a:pt x="51053" y="243547"/>
                </a:lnTo>
                <a:lnTo>
                  <a:pt x="51053" y="312687"/>
                </a:lnTo>
                <a:lnTo>
                  <a:pt x="85328" y="369675"/>
                </a:lnTo>
                <a:lnTo>
                  <a:pt x="138743" y="412098"/>
                </a:lnTo>
                <a:lnTo>
                  <a:pt x="201472" y="433110"/>
                </a:lnTo>
                <a:lnTo>
                  <a:pt x="234556" y="435783"/>
                </a:lnTo>
                <a:lnTo>
                  <a:pt x="267541" y="433266"/>
                </a:lnTo>
                <a:lnTo>
                  <a:pt x="330380" y="412975"/>
                </a:lnTo>
                <a:lnTo>
                  <a:pt x="383815" y="372746"/>
                </a:lnTo>
                <a:lnTo>
                  <a:pt x="405047" y="345306"/>
                </a:lnTo>
                <a:lnTo>
                  <a:pt x="420623" y="314918"/>
                </a:lnTo>
                <a:close/>
              </a:path>
            </a:pathLst>
          </a:custGeom>
          <a:solidFill>
            <a:srgbClr val="7B98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55326" y="1899158"/>
            <a:ext cx="8382746" cy="4368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00" b="1" i="0" u="heavy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140343" y="3086100"/>
            <a:ext cx="6115684" cy="33508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5756" y="7033450"/>
            <a:ext cx="3421888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27/09/2023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699248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mailto:gc.hyd2005@gmail.com" TargetMode="External"/><Relationship Id="rId2" Type="http://schemas.openxmlformats.org/officeDocument/2006/relationships/hyperlink" Target="mailto:sgc.hyd2005@gmail.com" TargetMode="Externa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jpeg"/><Relationship Id="rId4" Type="http://schemas.openxmlformats.org/officeDocument/2006/relationships/hyperlink" Target="http://www.sreeganesh.co.in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27239" y="7050785"/>
            <a:ext cx="8839200" cy="3810"/>
          </a:xfrm>
          <a:custGeom>
            <a:avLst/>
            <a:gdLst/>
            <a:ahLst/>
            <a:cxnLst/>
            <a:rect l="l" t="t" r="r" b="b"/>
            <a:pathLst>
              <a:path w="8839200" h="3809">
                <a:moveTo>
                  <a:pt x="0" y="3810"/>
                </a:moveTo>
                <a:lnTo>
                  <a:pt x="8839187" y="3810"/>
                </a:lnTo>
                <a:lnTo>
                  <a:pt x="8839187" y="0"/>
                </a:lnTo>
                <a:lnTo>
                  <a:pt x="0" y="0"/>
                </a:lnTo>
                <a:lnTo>
                  <a:pt x="0" y="3810"/>
                </a:lnTo>
                <a:close/>
              </a:path>
            </a:pathLst>
          </a:custGeom>
          <a:solidFill>
            <a:srgbClr val="C5D1D7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921143" y="2863595"/>
            <a:ext cx="8845550" cy="4187190"/>
            <a:chOff x="921143" y="2863595"/>
            <a:chExt cx="8845550" cy="4187190"/>
          </a:xfrm>
          <a:noFill/>
        </p:grpSpPr>
        <p:sp>
          <p:nvSpPr>
            <p:cNvPr id="4" name="object 4"/>
            <p:cNvSpPr/>
            <p:nvPr/>
          </p:nvSpPr>
          <p:spPr>
            <a:xfrm>
              <a:off x="927239" y="2863595"/>
              <a:ext cx="8839200" cy="3877310"/>
            </a:xfrm>
            <a:custGeom>
              <a:avLst/>
              <a:gdLst/>
              <a:ahLst/>
              <a:cxnLst/>
              <a:rect l="l" t="t" r="r" b="b"/>
              <a:pathLst>
                <a:path w="8839200" h="3877309">
                  <a:moveTo>
                    <a:pt x="0" y="3877055"/>
                  </a:moveTo>
                  <a:lnTo>
                    <a:pt x="8839187" y="3877055"/>
                  </a:lnTo>
                  <a:lnTo>
                    <a:pt x="8839187" y="0"/>
                  </a:lnTo>
                  <a:lnTo>
                    <a:pt x="0" y="0"/>
                  </a:lnTo>
                  <a:lnTo>
                    <a:pt x="0" y="3877055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21143" y="6740651"/>
              <a:ext cx="8833485" cy="310515"/>
            </a:xfrm>
            <a:custGeom>
              <a:avLst/>
              <a:gdLst/>
              <a:ahLst/>
              <a:cxnLst/>
              <a:rect l="l" t="t" r="r" b="b"/>
              <a:pathLst>
                <a:path w="8833485" h="310515">
                  <a:moveTo>
                    <a:pt x="8833103" y="310133"/>
                  </a:moveTo>
                  <a:lnTo>
                    <a:pt x="8833103" y="0"/>
                  </a:lnTo>
                  <a:lnTo>
                    <a:pt x="0" y="0"/>
                  </a:lnTo>
                  <a:lnTo>
                    <a:pt x="0" y="310133"/>
                  </a:lnTo>
                  <a:lnTo>
                    <a:pt x="8833103" y="310133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8242300" y="712775"/>
            <a:ext cx="1588528" cy="15328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Rectangle 12"/>
          <p:cNvSpPr/>
          <p:nvPr/>
        </p:nvSpPr>
        <p:spPr>
          <a:xfrm>
            <a:off x="1200053" y="6553630"/>
            <a:ext cx="827566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spc="-5" dirty="0">
                <a:solidFill>
                  <a:srgbClr val="C00000"/>
                </a:solidFill>
                <a:latin typeface="Georgia" panose="02040502050405020303" pitchFamily="18" charset="0"/>
              </a:rPr>
              <a:t>SREE GANESH</a:t>
            </a:r>
            <a:r>
              <a:rPr lang="en-US" sz="3600" b="1" spc="-10" dirty="0">
                <a:solidFill>
                  <a:srgbClr val="C00000"/>
                </a:solidFill>
                <a:latin typeface="Georgia" panose="02040502050405020303" pitchFamily="18" charset="0"/>
              </a:rPr>
              <a:t> CONSTRUCTIONS</a:t>
            </a:r>
            <a:endParaRPr lang="en-US" sz="3600" b="1" dirty="0">
              <a:solidFill>
                <a:srgbClr val="C00000"/>
              </a:solidFill>
              <a:latin typeface="Georgia" panose="02040502050405020303" pitchFamily="18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6817" t="22503" r="4547" b="17642"/>
          <a:stretch/>
        </p:blipFill>
        <p:spPr>
          <a:xfrm>
            <a:off x="1003300" y="2236102"/>
            <a:ext cx="9220200" cy="4401656"/>
          </a:xfrm>
          <a:prstGeom prst="rect">
            <a:avLst/>
          </a:prstGeom>
        </p:spPr>
      </p:pic>
      <p:pic>
        <p:nvPicPr>
          <p:cNvPr id="1026" name="Picture 2" descr="C:\Users\KDP\Desktop\Brocher\BROUCHER 1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87" y="3175"/>
            <a:ext cx="10691813" cy="75596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55326" y="543559"/>
            <a:ext cx="7010774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0070C0"/>
                </a:solidFill>
                <a:latin typeface="Georgia"/>
                <a:cs typeface="Georgia"/>
              </a:rPr>
              <a:t>SREE GANESH</a:t>
            </a:r>
            <a:r>
              <a:rPr sz="2400" b="1" spc="-10" dirty="0">
                <a:solidFill>
                  <a:srgbClr val="0070C0"/>
                </a:solidFill>
                <a:latin typeface="Georgia"/>
                <a:cs typeface="Georgia"/>
              </a:rPr>
              <a:t> CONSTRUCTIONS</a:t>
            </a:r>
            <a:endParaRPr sz="2400" dirty="0">
              <a:solidFill>
                <a:srgbClr val="0070C0"/>
              </a:solidFill>
              <a:latin typeface="Georgia"/>
              <a:cs typeface="Georg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55326" y="1899158"/>
            <a:ext cx="1707514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u="none" spc="-5" dirty="0">
                <a:solidFill>
                  <a:srgbClr val="0070C0"/>
                </a:solidFill>
                <a:latin typeface="+mn-lt"/>
              </a:rPr>
              <a:t>Bankers</a:t>
            </a:r>
            <a:r>
              <a:rPr sz="2000" u="none" spc="-65" dirty="0">
                <a:solidFill>
                  <a:srgbClr val="0070C0"/>
                </a:solidFill>
                <a:latin typeface="+mn-lt"/>
              </a:rPr>
              <a:t> </a:t>
            </a:r>
            <a:r>
              <a:rPr sz="2000" u="none" spc="-5" dirty="0">
                <a:solidFill>
                  <a:srgbClr val="0070C0"/>
                </a:solidFill>
                <a:latin typeface="+mn-lt"/>
              </a:rPr>
              <a:t>: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55326" y="2506471"/>
            <a:ext cx="4496174" cy="13306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7815" marR="893444" indent="-285750">
              <a:lnSpc>
                <a:spcPct val="120000"/>
              </a:lnSpc>
              <a:spcBef>
                <a:spcPts val="100"/>
              </a:spcBef>
              <a:buClr>
                <a:srgbClr val="D16349"/>
              </a:buClr>
              <a:buSzPct val="83333"/>
              <a:buFont typeface="Arial" panose="020B0604020202020204" pitchFamily="34" charset="0"/>
              <a:buChar char="•"/>
              <a:tabLst>
                <a:tab pos="342265" algn="l"/>
                <a:tab pos="342900" algn="l"/>
              </a:tabLst>
            </a:pPr>
            <a:r>
              <a:rPr lang="en-US" spc="-5" dirty="0">
                <a:cs typeface="Georgia"/>
              </a:rPr>
              <a:t>ICICI</a:t>
            </a:r>
            <a:r>
              <a:rPr sz="1800" spc="-5" dirty="0">
                <a:cs typeface="Georgia"/>
              </a:rPr>
              <a:t> Bank Limited  </a:t>
            </a:r>
            <a:endParaRPr lang="en-US" sz="1800" spc="-5" dirty="0">
              <a:cs typeface="Georgia"/>
            </a:endParaRPr>
          </a:p>
          <a:p>
            <a:pPr marL="12065" marR="893444">
              <a:lnSpc>
                <a:spcPct val="120000"/>
              </a:lnSpc>
              <a:spcBef>
                <a:spcPts val="100"/>
              </a:spcBef>
              <a:buClr>
                <a:srgbClr val="D16349"/>
              </a:buClr>
              <a:buSzPct val="83333"/>
              <a:tabLst>
                <a:tab pos="342265" algn="l"/>
                <a:tab pos="342900" algn="l"/>
              </a:tabLst>
            </a:pPr>
            <a:r>
              <a:rPr lang="en-US" spc="-5" dirty="0">
                <a:cs typeface="Georgia"/>
              </a:rPr>
              <a:t>	</a:t>
            </a:r>
            <a:r>
              <a:rPr lang="en-US" sz="1800" spc="-5" dirty="0">
                <a:cs typeface="Georgia"/>
              </a:rPr>
              <a:t>SD Road Branch, 	</a:t>
            </a:r>
            <a:r>
              <a:rPr lang="en-US" spc="-5" dirty="0" err="1">
                <a:cs typeface="Georgia"/>
              </a:rPr>
              <a:t>Secundrabad</a:t>
            </a:r>
            <a:r>
              <a:rPr sz="1800" spc="-5" dirty="0">
                <a:cs typeface="Georgia"/>
              </a:rPr>
              <a:t> </a:t>
            </a:r>
            <a:r>
              <a:rPr lang="en-US" sz="1800" spc="-5" dirty="0">
                <a:cs typeface="Georgia"/>
              </a:rPr>
              <a:t>,</a:t>
            </a:r>
            <a:r>
              <a:rPr sz="1800" spc="-5" dirty="0">
                <a:cs typeface="Georgia"/>
              </a:rPr>
              <a:t> </a:t>
            </a:r>
            <a:r>
              <a:rPr sz="1800" spc="-15" dirty="0">
                <a:cs typeface="Georgia"/>
              </a:rPr>
              <a:t> </a:t>
            </a:r>
            <a:r>
              <a:rPr sz="1800" spc="-10" dirty="0" err="1">
                <a:cs typeface="Georgia"/>
              </a:rPr>
              <a:t>Telangana</a:t>
            </a:r>
            <a:r>
              <a:rPr lang="en-US" sz="1800" spc="-10" dirty="0">
                <a:cs typeface="Georgia"/>
              </a:rPr>
              <a:t>.</a:t>
            </a:r>
            <a:endParaRPr sz="1800" dirty="0">
              <a:cs typeface="Georgia"/>
            </a:endParaRPr>
          </a:p>
          <a:p>
            <a:pPr>
              <a:lnSpc>
                <a:spcPct val="100000"/>
              </a:lnSpc>
              <a:buChar char=""/>
            </a:pPr>
            <a:endParaRPr sz="2000" dirty="0">
              <a:cs typeface="Georgi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537700" y="123825"/>
            <a:ext cx="1002791" cy="9860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393700" cy="756285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55326" y="543559"/>
            <a:ext cx="6096374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0070C0"/>
                </a:solidFill>
                <a:latin typeface="Georgia"/>
                <a:cs typeface="Georgia"/>
              </a:rPr>
              <a:t>SREE GANESH</a:t>
            </a:r>
            <a:r>
              <a:rPr sz="2400" b="1" spc="-10" dirty="0">
                <a:solidFill>
                  <a:srgbClr val="0070C0"/>
                </a:solidFill>
                <a:latin typeface="Georgia"/>
                <a:cs typeface="Georgia"/>
              </a:rPr>
              <a:t> CONSTRUCTIONS</a:t>
            </a:r>
            <a:endParaRPr sz="2400" dirty="0">
              <a:solidFill>
                <a:srgbClr val="0070C0"/>
              </a:solidFill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55326" y="1848119"/>
            <a:ext cx="3042285" cy="81689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1400" b="1" spc="-5" dirty="0">
                <a:solidFill>
                  <a:srgbClr val="0070C0"/>
                </a:solidFill>
                <a:uFill>
                  <a:solidFill>
                    <a:srgbClr val="000000"/>
                  </a:solidFill>
                </a:uFill>
                <a:cs typeface="Georgia"/>
              </a:rPr>
              <a:t>Partners</a:t>
            </a:r>
            <a:endParaRPr sz="1400" dirty="0">
              <a:solidFill>
                <a:srgbClr val="0070C0"/>
              </a:solidFill>
              <a:cs typeface="Georgia"/>
            </a:endParaRPr>
          </a:p>
          <a:p>
            <a:pPr marL="1197610" indent="-271145">
              <a:lnSpc>
                <a:spcPct val="100000"/>
              </a:lnSpc>
              <a:spcBef>
                <a:spcPts val="430"/>
              </a:spcBef>
              <a:buAutoNum type="arabicPeriod"/>
              <a:tabLst>
                <a:tab pos="1198245" algn="l"/>
              </a:tabLst>
            </a:pPr>
            <a:r>
              <a:rPr sz="1400" spc="-5" dirty="0">
                <a:cs typeface="Georgia"/>
              </a:rPr>
              <a:t>A.Upender</a:t>
            </a:r>
            <a:r>
              <a:rPr sz="1400" dirty="0">
                <a:cs typeface="Georgia"/>
              </a:rPr>
              <a:t> </a:t>
            </a:r>
            <a:r>
              <a:rPr sz="1400" spc="-5" dirty="0">
                <a:cs typeface="Georgia"/>
              </a:rPr>
              <a:t>Reddy</a:t>
            </a:r>
            <a:endParaRPr sz="1400" dirty="0">
              <a:cs typeface="Georgia"/>
            </a:endParaRPr>
          </a:p>
          <a:p>
            <a:pPr marL="1226820" indent="-300355">
              <a:lnSpc>
                <a:spcPct val="100000"/>
              </a:lnSpc>
              <a:spcBef>
                <a:spcPts val="434"/>
              </a:spcBef>
              <a:buAutoNum type="arabicPeriod"/>
              <a:tabLst>
                <a:tab pos="1227455" algn="l"/>
              </a:tabLst>
            </a:pPr>
            <a:r>
              <a:rPr sz="1400" dirty="0">
                <a:cs typeface="Georgia"/>
              </a:rPr>
              <a:t>A.Prasanna</a:t>
            </a:r>
            <a:r>
              <a:rPr sz="1400" spc="-60" dirty="0">
                <a:cs typeface="Georgia"/>
              </a:rPr>
              <a:t> </a:t>
            </a:r>
            <a:r>
              <a:rPr sz="1400" dirty="0">
                <a:cs typeface="Georgia"/>
              </a:rPr>
              <a:t>Latha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813103" y="2177288"/>
            <a:ext cx="2002155" cy="550151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53035" indent="-140970">
              <a:lnSpc>
                <a:spcPct val="100000"/>
              </a:lnSpc>
              <a:spcBef>
                <a:spcPts val="530"/>
              </a:spcBef>
              <a:buChar char="-"/>
              <a:tabLst>
                <a:tab pos="153670" algn="l"/>
              </a:tabLst>
            </a:pPr>
            <a:r>
              <a:rPr sz="1400" spc="-5" dirty="0">
                <a:cs typeface="Georgia"/>
              </a:rPr>
              <a:t>Managing</a:t>
            </a:r>
            <a:r>
              <a:rPr sz="1400" spc="-10" dirty="0">
                <a:cs typeface="Georgia"/>
              </a:rPr>
              <a:t> </a:t>
            </a:r>
            <a:r>
              <a:rPr sz="1400" spc="-5" dirty="0">
                <a:cs typeface="Georgia"/>
              </a:rPr>
              <a:t>Partner</a:t>
            </a:r>
            <a:endParaRPr sz="1400">
              <a:cs typeface="Georgia"/>
            </a:endParaRPr>
          </a:p>
          <a:p>
            <a:pPr marL="153670" indent="-140970">
              <a:lnSpc>
                <a:spcPct val="100000"/>
              </a:lnSpc>
              <a:spcBef>
                <a:spcPts val="430"/>
              </a:spcBef>
              <a:buChar char="-"/>
              <a:tabLst>
                <a:tab pos="153670" algn="l"/>
              </a:tabLst>
            </a:pPr>
            <a:r>
              <a:rPr sz="1400" spc="-5" dirty="0">
                <a:cs typeface="Georgia"/>
              </a:rPr>
              <a:t>Partner</a:t>
            </a:r>
            <a:endParaRPr sz="1400">
              <a:cs typeface="Georg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55331" y="3219703"/>
            <a:ext cx="600900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0070C0"/>
                </a:solidFill>
                <a:uFill>
                  <a:solidFill>
                    <a:srgbClr val="000000"/>
                  </a:solidFill>
                </a:uFill>
                <a:cs typeface="Georgia"/>
              </a:rPr>
              <a:t>Offices /Representatives Registered Office</a:t>
            </a:r>
            <a:r>
              <a:rPr sz="1400" b="1" spc="125" dirty="0">
                <a:solidFill>
                  <a:srgbClr val="0070C0"/>
                </a:solidFill>
                <a:uFill>
                  <a:solidFill>
                    <a:srgbClr val="000000"/>
                  </a:solidFill>
                </a:uFill>
                <a:cs typeface="Georgia"/>
              </a:rPr>
              <a:t> </a:t>
            </a:r>
            <a:r>
              <a:rPr sz="1400" b="1" spc="-5" dirty="0">
                <a:solidFill>
                  <a:srgbClr val="0070C0"/>
                </a:solidFill>
                <a:uFill>
                  <a:solidFill>
                    <a:srgbClr val="000000"/>
                  </a:solidFill>
                </a:uFill>
                <a:cs typeface="Georgia"/>
              </a:rPr>
              <a:t>Address</a:t>
            </a:r>
            <a:endParaRPr sz="1400" dirty="0">
              <a:solidFill>
                <a:srgbClr val="0070C0"/>
              </a:solidFill>
              <a:cs typeface="Georg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641640" y="4145984"/>
            <a:ext cx="2642870" cy="788292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434"/>
              </a:spcBef>
            </a:pPr>
            <a:r>
              <a:rPr sz="1400" spc="-5" dirty="0">
                <a:cs typeface="Palladio Uralic"/>
              </a:rPr>
              <a:t>+91 40 – 2403</a:t>
            </a:r>
            <a:r>
              <a:rPr sz="1400" spc="-10" dirty="0">
                <a:cs typeface="Palladio Uralic"/>
              </a:rPr>
              <a:t> </a:t>
            </a:r>
            <a:r>
              <a:rPr sz="1400" spc="-5" dirty="0">
                <a:cs typeface="Palladio Uralic"/>
              </a:rPr>
              <a:t>9999</a:t>
            </a:r>
            <a:endParaRPr sz="1400">
              <a:cs typeface="Palladio Uralic"/>
            </a:endParaRPr>
          </a:p>
          <a:p>
            <a:pPr marL="13970" marR="5080" indent="-1905">
              <a:lnSpc>
                <a:spcPct val="120000"/>
              </a:lnSpc>
            </a:pPr>
            <a:r>
              <a:rPr sz="1400" spc="-5">
                <a:cs typeface="Palladio Uralic"/>
              </a:rPr>
              <a:t>E-mail </a:t>
            </a:r>
            <a:r>
              <a:rPr sz="1400" spc="-5" dirty="0">
                <a:cs typeface="Palladio Uralic"/>
              </a:rPr>
              <a:t>– </a:t>
            </a:r>
            <a:r>
              <a:rPr sz="1400" spc="-5" dirty="0">
                <a:cs typeface="Palladio Uralic"/>
                <a:hlinkClick r:id="rId2"/>
              </a:rPr>
              <a:t>s</a:t>
            </a:r>
            <a:r>
              <a:rPr sz="1400" spc="-5" dirty="0">
                <a:cs typeface="Palladio Uralic"/>
                <a:hlinkClick r:id="rId3"/>
              </a:rPr>
              <a:t>gc.hyd2005@gmail.com </a:t>
            </a:r>
            <a:r>
              <a:rPr sz="1400" spc="-5" dirty="0">
                <a:cs typeface="Palladio Uralic"/>
              </a:rPr>
              <a:t> 098492</a:t>
            </a:r>
            <a:r>
              <a:rPr sz="1400" spc="-20" dirty="0">
                <a:cs typeface="Palladio Uralic"/>
              </a:rPr>
              <a:t> </a:t>
            </a:r>
            <a:r>
              <a:rPr sz="1400" spc="-5" dirty="0">
                <a:cs typeface="Palladio Uralic"/>
              </a:rPr>
              <a:t>80999.</a:t>
            </a:r>
            <a:endParaRPr sz="1400">
              <a:cs typeface="Palladio Ural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55326" y="3830977"/>
            <a:ext cx="3794760" cy="1559658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sz="1400" b="1" dirty="0">
                <a:solidFill>
                  <a:srgbClr val="0070C0"/>
                </a:solidFill>
                <a:uFill>
                  <a:solidFill>
                    <a:srgbClr val="000000"/>
                  </a:solidFill>
                </a:uFill>
                <a:cs typeface="Georgia"/>
              </a:rPr>
              <a:t>Head </a:t>
            </a:r>
            <a:r>
              <a:rPr sz="1400" b="1" spc="-5" dirty="0">
                <a:solidFill>
                  <a:srgbClr val="0070C0"/>
                </a:solidFill>
                <a:uFill>
                  <a:solidFill>
                    <a:srgbClr val="000000"/>
                  </a:solidFill>
                </a:uFill>
                <a:cs typeface="Georgia"/>
              </a:rPr>
              <a:t>office</a:t>
            </a:r>
            <a:r>
              <a:rPr sz="1400" b="1" dirty="0">
                <a:solidFill>
                  <a:srgbClr val="0070C0"/>
                </a:solidFill>
                <a:uFill>
                  <a:solidFill>
                    <a:srgbClr val="000000"/>
                  </a:solidFill>
                </a:uFill>
                <a:cs typeface="Georgia"/>
              </a:rPr>
              <a:t> </a:t>
            </a:r>
            <a:r>
              <a:rPr sz="1400" dirty="0">
                <a:solidFill>
                  <a:srgbClr val="0070C0"/>
                </a:solidFill>
                <a:cs typeface="Georgia"/>
              </a:rPr>
              <a:t>:</a:t>
            </a:r>
          </a:p>
          <a:p>
            <a:pPr marL="12700" marR="1514475">
              <a:lnSpc>
                <a:spcPts val="2020"/>
              </a:lnSpc>
              <a:spcBef>
                <a:spcPts val="70"/>
              </a:spcBef>
            </a:pPr>
            <a:r>
              <a:rPr lang="en-US" sz="1400" spc="-5" dirty="0" err="1" smtClean="0">
                <a:cs typeface="Palladio Uralic"/>
              </a:rPr>
              <a:t>H.No</a:t>
            </a:r>
            <a:r>
              <a:rPr lang="en-US" sz="1400" spc="-5" dirty="0" smtClean="0">
                <a:cs typeface="Palladio Uralic"/>
              </a:rPr>
              <a:t>: 2-1-283, Plot No: 86,    </a:t>
            </a:r>
            <a:r>
              <a:rPr sz="1400" spc="-5" smtClean="0">
                <a:cs typeface="Palladio Uralic"/>
              </a:rPr>
              <a:t> </a:t>
            </a:r>
            <a:r>
              <a:rPr lang="en-US" sz="1400" spc="-5" dirty="0" smtClean="0">
                <a:cs typeface="Palladio Uralic"/>
              </a:rPr>
              <a:t>4</a:t>
            </a:r>
            <a:r>
              <a:rPr lang="en-US" sz="1400" spc="-5" baseline="30000" dirty="0" smtClean="0">
                <a:cs typeface="Palladio Uralic"/>
              </a:rPr>
              <a:t>th</a:t>
            </a:r>
            <a:r>
              <a:rPr lang="en-US" sz="1400" spc="-5" dirty="0" smtClean="0">
                <a:cs typeface="Palladio Uralic"/>
              </a:rPr>
              <a:t> Floor</a:t>
            </a:r>
            <a:r>
              <a:rPr sz="1400" spc="-5" smtClean="0">
                <a:cs typeface="Palladio Uralic"/>
              </a:rPr>
              <a:t>,  </a:t>
            </a:r>
            <a:r>
              <a:rPr lang="en-US" sz="1400" spc="-5" dirty="0" smtClean="0">
                <a:cs typeface="Palladio Uralic"/>
              </a:rPr>
              <a:t>Road No:7,</a:t>
            </a:r>
            <a:endParaRPr sz="1400" dirty="0">
              <a:cs typeface="Palladio Uralic"/>
            </a:endParaRPr>
          </a:p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sz="1400" dirty="0" err="1" smtClean="0">
                <a:cs typeface="Palladio Uralic"/>
              </a:rPr>
              <a:t>Mamatha</a:t>
            </a:r>
            <a:r>
              <a:rPr lang="en-US" sz="1400" dirty="0" smtClean="0">
                <a:cs typeface="Palladio Uralic"/>
              </a:rPr>
              <a:t> Nagar,</a:t>
            </a:r>
            <a:endParaRPr sz="1400" dirty="0">
              <a:cs typeface="Palladio Uralic"/>
            </a:endParaRPr>
          </a:p>
          <a:p>
            <a:pPr marL="12700" marR="1190625">
              <a:lnSpc>
                <a:spcPct val="120000"/>
              </a:lnSpc>
            </a:pPr>
            <a:r>
              <a:rPr lang="en-US" sz="1400" spc="-5" dirty="0" err="1" smtClean="0">
                <a:cs typeface="Palladio Uralic"/>
              </a:rPr>
              <a:t>Nagole</a:t>
            </a:r>
            <a:r>
              <a:rPr sz="1400" spc="-5" smtClean="0">
                <a:cs typeface="Palladio Uralic"/>
              </a:rPr>
              <a:t>, </a:t>
            </a:r>
            <a:r>
              <a:rPr sz="1400" spc="-5" dirty="0">
                <a:cs typeface="Palladio Uralic"/>
              </a:rPr>
              <a:t>Hyderabad – </a:t>
            </a:r>
            <a:r>
              <a:rPr sz="1400" spc="-5">
                <a:cs typeface="Palladio Uralic"/>
              </a:rPr>
              <a:t>500 </a:t>
            </a:r>
            <a:r>
              <a:rPr sz="1400" spc="-5" smtClean="0">
                <a:cs typeface="Palladio Uralic"/>
              </a:rPr>
              <a:t>0</a:t>
            </a:r>
            <a:r>
              <a:rPr lang="en-US" sz="1400" spc="-5" dirty="0" smtClean="0">
                <a:cs typeface="Palladio Uralic"/>
              </a:rPr>
              <a:t>68.</a:t>
            </a:r>
            <a:r>
              <a:rPr sz="1400" spc="-5" smtClean="0">
                <a:cs typeface="Palladio Uralic"/>
              </a:rPr>
              <a:t>  </a:t>
            </a:r>
            <a:r>
              <a:rPr sz="1400" spc="-5" dirty="0">
                <a:cs typeface="Palladio Uralic"/>
              </a:rPr>
              <a:t>Website -</a:t>
            </a:r>
            <a:r>
              <a:rPr sz="1400" spc="15" dirty="0">
                <a:solidFill>
                  <a:srgbClr val="00A3D6"/>
                </a:solidFill>
                <a:cs typeface="Palladio Uralic"/>
              </a:rPr>
              <a:t> </a:t>
            </a:r>
            <a:r>
              <a:rPr sz="1400" u="sng" spc="-5" dirty="0">
                <a:solidFill>
                  <a:srgbClr val="00A3D6"/>
                </a:solidFill>
                <a:uFill>
                  <a:solidFill>
                    <a:srgbClr val="00A3D6"/>
                  </a:solidFill>
                </a:uFill>
                <a:cs typeface="Palladio Uralic"/>
                <a:hlinkClick r:id="rId4"/>
              </a:rPr>
              <a:t>www.sreeganesh.co.in</a:t>
            </a:r>
            <a:endParaRPr sz="1400" dirty="0">
              <a:cs typeface="Palladio Ural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55326" y="5733541"/>
            <a:ext cx="147256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cs typeface="Palladio Uralic"/>
              </a:rPr>
              <a:t>Thanking</a:t>
            </a:r>
            <a:r>
              <a:rPr sz="1400" spc="-90" dirty="0">
                <a:cs typeface="Palladio Uralic"/>
              </a:rPr>
              <a:t> </a:t>
            </a:r>
            <a:r>
              <a:rPr sz="1400" dirty="0">
                <a:cs typeface="Palladio Uralic"/>
              </a:rPr>
              <a:t>You</a:t>
            </a:r>
            <a:endParaRPr sz="1400">
              <a:cs typeface="Palladio Ural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275394" y="6281755"/>
            <a:ext cx="3643338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0070C0"/>
                </a:solidFill>
                <a:cs typeface="Palladio Uralic"/>
              </a:rPr>
              <a:t>SREE GANESH</a:t>
            </a:r>
            <a:r>
              <a:rPr sz="2000" b="1" spc="-40" dirty="0">
                <a:solidFill>
                  <a:srgbClr val="0070C0"/>
                </a:solidFill>
                <a:cs typeface="Palladio Uralic"/>
              </a:rPr>
              <a:t> </a:t>
            </a:r>
            <a:r>
              <a:rPr sz="2000" b="1" spc="-5" dirty="0">
                <a:solidFill>
                  <a:srgbClr val="0070C0"/>
                </a:solidFill>
                <a:cs typeface="Palladio Uralic"/>
              </a:rPr>
              <a:t>CONSTRUCTIONS</a:t>
            </a:r>
            <a:endParaRPr sz="2000" b="1" dirty="0">
              <a:solidFill>
                <a:srgbClr val="0070C0"/>
              </a:solidFill>
              <a:cs typeface="Palladio Uralic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9537700" y="123825"/>
            <a:ext cx="1002791" cy="98602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393700" cy="756285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55326" y="1810004"/>
            <a:ext cx="1321435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solidFill>
                  <a:schemeClr val="accent5">
                    <a:lumMod val="75000"/>
                  </a:schemeClr>
                </a:solidFill>
                <a:uFill>
                  <a:solidFill>
                    <a:srgbClr val="002060"/>
                  </a:solidFill>
                </a:uFill>
                <a:cs typeface="Georgia"/>
              </a:rPr>
              <a:t>Profile</a:t>
            </a:r>
            <a:endParaRPr sz="2000" b="1" dirty="0">
              <a:solidFill>
                <a:schemeClr val="accent5">
                  <a:lumMod val="75000"/>
                </a:schemeClr>
              </a:solidFill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79126" y="2562225"/>
            <a:ext cx="8510905" cy="277678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74015" marR="92075" indent="-285750" algn="just">
              <a:lnSpc>
                <a:spcPct val="80000"/>
              </a:lnSpc>
              <a:spcBef>
                <a:spcPts val="484"/>
              </a:spcBef>
              <a:buClr>
                <a:srgbClr val="D16349"/>
              </a:buClr>
              <a:buSzPct val="84375"/>
              <a:buFont typeface="Wingdings" panose="05000000000000000000" pitchFamily="2" charset="2"/>
              <a:buChar char="§"/>
              <a:tabLst>
                <a:tab pos="363220" algn="l"/>
              </a:tabLst>
            </a:pPr>
            <a:r>
              <a:rPr sz="1400" b="1" spc="-5" dirty="0">
                <a:cs typeface="Palladio Uralic"/>
              </a:rPr>
              <a:t>Sree Ganesh Constructions </a:t>
            </a:r>
            <a:r>
              <a:rPr sz="1400" dirty="0">
                <a:cs typeface="Palladio Uralic"/>
              </a:rPr>
              <a:t>is a partnership firm was incorporated on 09</a:t>
            </a:r>
            <a:r>
              <a:rPr sz="1400" baseline="26455" dirty="0">
                <a:cs typeface="Palladio Uralic"/>
              </a:rPr>
              <a:t>th </a:t>
            </a:r>
            <a:r>
              <a:rPr sz="1400" spc="-5" dirty="0">
                <a:cs typeface="Palladio Uralic"/>
              </a:rPr>
              <a:t>June </a:t>
            </a:r>
            <a:r>
              <a:rPr sz="1400" spc="-25" dirty="0">
                <a:cs typeface="Palladio Uralic"/>
              </a:rPr>
              <a:t>2005.  </a:t>
            </a:r>
            <a:r>
              <a:rPr sz="1400" spc="-5" dirty="0">
                <a:cs typeface="Palladio Uralic"/>
              </a:rPr>
              <a:t>Ever since launching the Firm was engaged </a:t>
            </a:r>
            <a:r>
              <a:rPr sz="1400" dirty="0">
                <a:cs typeface="Palladio Uralic"/>
              </a:rPr>
              <a:t>in </a:t>
            </a:r>
            <a:r>
              <a:rPr sz="1400" spc="-5" dirty="0">
                <a:cs typeface="Palladio Uralic"/>
              </a:rPr>
              <a:t>business activities </a:t>
            </a:r>
            <a:r>
              <a:rPr sz="1400" dirty="0">
                <a:cs typeface="Palladio Uralic"/>
              </a:rPr>
              <a:t>of </a:t>
            </a:r>
            <a:r>
              <a:rPr sz="1400" spc="-5" dirty="0">
                <a:cs typeface="Palladio Uralic"/>
              </a:rPr>
              <a:t>civil construction  projects with various major </a:t>
            </a:r>
            <a:r>
              <a:rPr sz="1400" dirty="0">
                <a:cs typeface="Palladio Uralic"/>
              </a:rPr>
              <a:t>sectors </a:t>
            </a:r>
            <a:r>
              <a:rPr sz="1400" spc="-5">
                <a:cs typeface="Palladio Uralic"/>
              </a:rPr>
              <a:t>like </a:t>
            </a:r>
            <a:r>
              <a:rPr lang="en-US" sz="1400" spc="-5" dirty="0" smtClean="0">
                <a:cs typeface="Palladio Uralic"/>
              </a:rPr>
              <a:t> High rise Buildings,</a:t>
            </a:r>
            <a:r>
              <a:rPr sz="1400" spc="-5" smtClean="0">
                <a:cs typeface="Palladio Uralic"/>
              </a:rPr>
              <a:t>Irrigation</a:t>
            </a:r>
            <a:r>
              <a:rPr sz="1400" spc="-5" dirty="0">
                <a:cs typeface="Palladio Uralic"/>
              </a:rPr>
              <a:t>, Tunnels, </a:t>
            </a:r>
            <a:r>
              <a:rPr sz="1400" dirty="0">
                <a:cs typeface="Palladio Uralic"/>
              </a:rPr>
              <a:t>Canal </a:t>
            </a:r>
            <a:r>
              <a:rPr sz="1400" spc="-5" dirty="0">
                <a:cs typeface="Palladio Uralic"/>
              </a:rPr>
              <a:t>Projects, Railways, </a:t>
            </a:r>
            <a:r>
              <a:rPr sz="1400" spc="390" dirty="0">
                <a:cs typeface="Palladio Uralic"/>
              </a:rPr>
              <a:t> </a:t>
            </a:r>
            <a:r>
              <a:rPr sz="1400" spc="-5" dirty="0">
                <a:cs typeface="Palladio Uralic"/>
              </a:rPr>
              <a:t>Civil work </a:t>
            </a:r>
            <a:r>
              <a:rPr sz="1400" dirty="0">
                <a:cs typeface="Palladio Uralic"/>
              </a:rPr>
              <a:t>of </a:t>
            </a:r>
            <a:r>
              <a:rPr sz="1400" spc="-5" dirty="0">
                <a:cs typeface="Palladio Uralic"/>
              </a:rPr>
              <a:t>Ash pond Raising, Road Works, Ballast Supply and Mission Kakatiya,  PWD works</a:t>
            </a:r>
            <a:r>
              <a:rPr sz="1400" spc="-15" dirty="0">
                <a:cs typeface="Palladio Uralic"/>
              </a:rPr>
              <a:t> </a:t>
            </a:r>
            <a:r>
              <a:rPr sz="1400" spc="-5" dirty="0">
                <a:cs typeface="Palladio Uralic"/>
              </a:rPr>
              <a:t>etc.</a:t>
            </a:r>
            <a:endParaRPr sz="1400" dirty="0">
              <a:cs typeface="Palladio Uralic"/>
            </a:endParaRPr>
          </a:p>
          <a:p>
            <a:pPr marL="285750" indent="-285750">
              <a:lnSpc>
                <a:spcPct val="100000"/>
              </a:lnSpc>
              <a:spcBef>
                <a:spcPts val="25"/>
              </a:spcBef>
              <a:buClr>
                <a:srgbClr val="D16349"/>
              </a:buClr>
              <a:buFont typeface="Wingdings" panose="05000000000000000000" pitchFamily="2" charset="2"/>
              <a:buChar char="§"/>
            </a:pPr>
            <a:endParaRPr sz="1400" dirty="0">
              <a:cs typeface="Palladio Uralic"/>
            </a:endParaRPr>
          </a:p>
          <a:p>
            <a:pPr marL="374650" marR="92710" indent="-285750" algn="just">
              <a:lnSpc>
                <a:spcPct val="80000"/>
              </a:lnSpc>
              <a:buClr>
                <a:srgbClr val="D16349"/>
              </a:buClr>
              <a:buSzPct val="84375"/>
              <a:buFont typeface="Wingdings" panose="05000000000000000000" pitchFamily="2" charset="2"/>
              <a:buChar char="§"/>
              <a:tabLst>
                <a:tab pos="363220" algn="l"/>
              </a:tabLst>
            </a:pPr>
            <a:r>
              <a:rPr sz="1400" b="1" spc="-5" dirty="0">
                <a:cs typeface="Palladio Uralic"/>
              </a:rPr>
              <a:t>Sree Ganesh Constructions</a:t>
            </a:r>
            <a:r>
              <a:rPr sz="1400" spc="-5" dirty="0">
                <a:cs typeface="Palladio Uralic"/>
              </a:rPr>
              <a:t>, headed </a:t>
            </a:r>
            <a:r>
              <a:rPr sz="1400" dirty="0">
                <a:cs typeface="Palladio Uralic"/>
              </a:rPr>
              <a:t>by </a:t>
            </a:r>
            <a:r>
              <a:rPr lang="en-IN" sz="1400" dirty="0">
                <a:cs typeface="Palladio Uralic"/>
              </a:rPr>
              <a:t>Two</a:t>
            </a:r>
            <a:r>
              <a:rPr sz="1400" dirty="0">
                <a:cs typeface="Palladio Uralic"/>
              </a:rPr>
              <a:t> partners </a:t>
            </a:r>
            <a:r>
              <a:rPr sz="1400" spc="-5" dirty="0">
                <a:cs typeface="Palladio Uralic"/>
              </a:rPr>
              <a:t>have </a:t>
            </a:r>
            <a:r>
              <a:rPr sz="1400" dirty="0">
                <a:cs typeface="Palladio Uralic"/>
              </a:rPr>
              <a:t>contributed its might </a:t>
            </a:r>
            <a:r>
              <a:rPr sz="1400" spc="-65" dirty="0">
                <a:cs typeface="Palladio Uralic"/>
              </a:rPr>
              <a:t>in  </a:t>
            </a:r>
            <a:r>
              <a:rPr sz="1400" spc="-5" dirty="0">
                <a:cs typeface="Palladio Uralic"/>
              </a:rPr>
              <a:t>various fields </a:t>
            </a:r>
            <a:r>
              <a:rPr sz="1400" dirty="0">
                <a:cs typeface="Palladio Uralic"/>
              </a:rPr>
              <a:t>of constructions </a:t>
            </a:r>
            <a:r>
              <a:rPr sz="1400" spc="-5" dirty="0">
                <a:cs typeface="Palladio Uralic"/>
              </a:rPr>
              <a:t>such as major Site Levelling </a:t>
            </a:r>
            <a:r>
              <a:rPr sz="1400" dirty="0">
                <a:cs typeface="Palladio Uralic"/>
              </a:rPr>
              <a:t>projects, </a:t>
            </a:r>
            <a:r>
              <a:rPr sz="1400" spc="-5" dirty="0">
                <a:cs typeface="Palladio Uralic"/>
              </a:rPr>
              <a:t>Irrigation </a:t>
            </a:r>
            <a:r>
              <a:rPr sz="1400" dirty="0">
                <a:cs typeface="Palladio Uralic"/>
              </a:rPr>
              <a:t>Canal  </a:t>
            </a:r>
            <a:r>
              <a:rPr sz="1400" spc="-5" dirty="0">
                <a:cs typeface="Palladio Uralic"/>
              </a:rPr>
              <a:t>Projects, Railway </a:t>
            </a:r>
            <a:r>
              <a:rPr sz="1400" dirty="0">
                <a:cs typeface="Palladio Uralic"/>
              </a:rPr>
              <a:t>Siding </a:t>
            </a:r>
            <a:r>
              <a:rPr sz="1400" spc="-5" dirty="0">
                <a:cs typeface="Palladio Uralic"/>
              </a:rPr>
              <a:t>Works, Ballast </a:t>
            </a:r>
            <a:r>
              <a:rPr sz="1400" dirty="0">
                <a:cs typeface="Palladio Uralic"/>
              </a:rPr>
              <a:t>Supply</a:t>
            </a:r>
            <a:r>
              <a:rPr sz="1400">
                <a:cs typeface="Palladio Uralic"/>
              </a:rPr>
              <a:t>, </a:t>
            </a:r>
            <a:r>
              <a:rPr sz="1400" smtClean="0">
                <a:cs typeface="Palladio Uralic"/>
              </a:rPr>
              <a:t>Tunnels</a:t>
            </a:r>
            <a:r>
              <a:rPr lang="en-US" sz="1400" dirty="0" smtClean="0">
                <a:cs typeface="Palladio Uralic"/>
              </a:rPr>
              <a:t>, Industrial, </a:t>
            </a:r>
            <a:r>
              <a:rPr lang="en-US" sz="1400" dirty="0" err="1" smtClean="0">
                <a:cs typeface="Palladio Uralic"/>
              </a:rPr>
              <a:t>farbrications</a:t>
            </a:r>
            <a:r>
              <a:rPr lang="en-US" sz="1400" dirty="0" smtClean="0">
                <a:cs typeface="Palladio Uralic"/>
              </a:rPr>
              <a:t> &amp; Buildings, </a:t>
            </a:r>
            <a:r>
              <a:rPr sz="1400" spc="-5" smtClean="0">
                <a:cs typeface="Palladio Uralic"/>
              </a:rPr>
              <a:t>etc</a:t>
            </a:r>
            <a:r>
              <a:rPr sz="1400" spc="-5" dirty="0">
                <a:cs typeface="Palladio Uralic"/>
              </a:rPr>
              <a:t>.</a:t>
            </a:r>
            <a:endParaRPr sz="1400" dirty="0">
              <a:cs typeface="Palladio Uralic"/>
            </a:endParaRPr>
          </a:p>
          <a:p>
            <a:pPr marL="285750" indent="-285750">
              <a:lnSpc>
                <a:spcPct val="100000"/>
              </a:lnSpc>
              <a:spcBef>
                <a:spcPts val="30"/>
              </a:spcBef>
              <a:buClr>
                <a:srgbClr val="D16349"/>
              </a:buClr>
              <a:buFont typeface="Wingdings" panose="05000000000000000000" pitchFamily="2" charset="2"/>
              <a:buChar char="§"/>
            </a:pPr>
            <a:endParaRPr sz="1400" dirty="0">
              <a:cs typeface="Palladio Uralic"/>
            </a:endParaRPr>
          </a:p>
          <a:p>
            <a:pPr marL="374650" marR="92710" indent="-285750" algn="just">
              <a:lnSpc>
                <a:spcPct val="80000"/>
              </a:lnSpc>
              <a:buClr>
                <a:srgbClr val="D16349"/>
              </a:buClr>
              <a:buSzPct val="84375"/>
              <a:buFont typeface="Wingdings" panose="05000000000000000000" pitchFamily="2" charset="2"/>
              <a:buChar char="§"/>
              <a:tabLst>
                <a:tab pos="363220" algn="l"/>
              </a:tabLst>
            </a:pPr>
            <a:r>
              <a:rPr sz="1400" spc="-5" dirty="0">
                <a:cs typeface="Palladio Uralic"/>
              </a:rPr>
              <a:t>The firm has </a:t>
            </a:r>
            <a:r>
              <a:rPr sz="1400" dirty="0">
                <a:cs typeface="Palladio Uralic"/>
              </a:rPr>
              <a:t>a </a:t>
            </a:r>
            <a:r>
              <a:rPr sz="1400" spc="-5" dirty="0">
                <a:cs typeface="Palladio Uralic"/>
              </a:rPr>
              <a:t>contingent </a:t>
            </a:r>
            <a:r>
              <a:rPr sz="1400" dirty="0">
                <a:cs typeface="Palladio Uralic"/>
              </a:rPr>
              <a:t>of </a:t>
            </a:r>
            <a:r>
              <a:rPr sz="1400" spc="-5" dirty="0">
                <a:cs typeface="Palladio Uralic"/>
              </a:rPr>
              <a:t>dedicated engineers, supervisory personnel, and skilled  </a:t>
            </a:r>
            <a:r>
              <a:rPr sz="1400" dirty="0">
                <a:cs typeface="Palladio Uralic"/>
              </a:rPr>
              <a:t>manpower on regular </a:t>
            </a:r>
            <a:r>
              <a:rPr sz="1400" spc="-5" dirty="0">
                <a:cs typeface="Palladio Uralic"/>
              </a:rPr>
              <a:t>roles </a:t>
            </a:r>
            <a:r>
              <a:rPr sz="1400" dirty="0">
                <a:cs typeface="Palladio Uralic"/>
              </a:rPr>
              <a:t>to meet challenges of high</a:t>
            </a:r>
            <a:r>
              <a:rPr sz="1400" spc="-65" dirty="0">
                <a:cs typeface="Palladio Uralic"/>
              </a:rPr>
              <a:t> </a:t>
            </a:r>
            <a:r>
              <a:rPr sz="1400" dirty="0">
                <a:cs typeface="Palladio Uralic"/>
              </a:rPr>
              <a:t>magnitude.</a:t>
            </a:r>
          </a:p>
          <a:p>
            <a:pPr marL="285750" indent="-285750">
              <a:lnSpc>
                <a:spcPct val="100000"/>
              </a:lnSpc>
              <a:spcBef>
                <a:spcPts val="25"/>
              </a:spcBef>
              <a:buClr>
                <a:srgbClr val="D16349"/>
              </a:buClr>
              <a:buFont typeface="Wingdings" panose="05000000000000000000" pitchFamily="2" charset="2"/>
              <a:buChar char="§"/>
            </a:pPr>
            <a:endParaRPr sz="1400" dirty="0">
              <a:cs typeface="Palladio Uralic"/>
            </a:endParaRPr>
          </a:p>
          <a:p>
            <a:pPr marL="374650" marR="93345" indent="-285750" algn="just">
              <a:lnSpc>
                <a:spcPct val="80000"/>
              </a:lnSpc>
              <a:spcBef>
                <a:spcPts val="5"/>
              </a:spcBef>
              <a:buClr>
                <a:srgbClr val="D16349"/>
              </a:buClr>
              <a:buSzPct val="84375"/>
              <a:buFont typeface="Wingdings" panose="05000000000000000000" pitchFamily="2" charset="2"/>
              <a:buChar char="§"/>
              <a:tabLst>
                <a:tab pos="363220" algn="l"/>
              </a:tabLst>
            </a:pPr>
            <a:r>
              <a:rPr sz="1400" spc="-5" dirty="0">
                <a:cs typeface="Palladio Uralic"/>
              </a:rPr>
              <a:t>The firm </a:t>
            </a:r>
            <a:r>
              <a:rPr sz="1400" dirty="0">
                <a:cs typeface="Palladio Uralic"/>
              </a:rPr>
              <a:t>is </a:t>
            </a:r>
            <a:r>
              <a:rPr sz="1400" spc="-5" dirty="0">
                <a:cs typeface="Palladio Uralic"/>
              </a:rPr>
              <a:t>proud of having equipped with </a:t>
            </a:r>
            <a:r>
              <a:rPr sz="1400" dirty="0">
                <a:cs typeface="Palladio Uralic"/>
              </a:rPr>
              <a:t>a </a:t>
            </a:r>
            <a:r>
              <a:rPr sz="1400" spc="-5" dirty="0">
                <a:cs typeface="Palladio Uralic"/>
              </a:rPr>
              <a:t>fleet of modern </a:t>
            </a:r>
            <a:r>
              <a:rPr sz="1400" dirty="0">
                <a:cs typeface="Palladio Uralic"/>
              </a:rPr>
              <a:t>and </a:t>
            </a:r>
            <a:r>
              <a:rPr sz="1400" spc="-5" dirty="0">
                <a:cs typeface="Palladio Uralic"/>
              </a:rPr>
              <a:t>latest construction  equipment and machinery to keep abrest with latest technology in construction industry.  The</a:t>
            </a:r>
            <a:r>
              <a:rPr sz="1400" spc="390" dirty="0">
                <a:cs typeface="Palladio Uralic"/>
              </a:rPr>
              <a:t> </a:t>
            </a:r>
            <a:r>
              <a:rPr sz="1400" spc="-5" dirty="0">
                <a:cs typeface="Palladio Uralic"/>
              </a:rPr>
              <a:t>equipment  of  specialized  nature  are  either  purchased  </a:t>
            </a:r>
            <a:r>
              <a:rPr sz="1400" dirty="0">
                <a:cs typeface="Palladio Uralic"/>
              </a:rPr>
              <a:t>or </a:t>
            </a:r>
            <a:r>
              <a:rPr sz="1400" spc="-5" dirty="0">
                <a:cs typeface="Palladio Uralic"/>
              </a:rPr>
              <a:t>leased  based  on  requirements.</a:t>
            </a:r>
            <a:endParaRPr sz="1400" dirty="0">
              <a:cs typeface="Palladio Uralic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155326" y="543559"/>
            <a:ext cx="5562974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u="none" spc="-5" dirty="0">
                <a:solidFill>
                  <a:schemeClr val="accent5">
                    <a:lumMod val="75000"/>
                  </a:schemeClr>
                </a:solidFill>
              </a:rPr>
              <a:t>SREE GANESH</a:t>
            </a:r>
            <a:r>
              <a:rPr sz="2400" u="none" spc="-10" dirty="0">
                <a:solidFill>
                  <a:schemeClr val="accent5">
                    <a:lumMod val="75000"/>
                  </a:schemeClr>
                </a:solidFill>
              </a:rPr>
              <a:t> CONSTRUCTIONS</a:t>
            </a:r>
            <a:endParaRPr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object 5"/>
          <p:cNvSpPr/>
          <p:nvPr/>
        </p:nvSpPr>
        <p:spPr>
          <a:xfrm>
            <a:off x="9583681" y="123825"/>
            <a:ext cx="998219" cy="9860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393700" cy="756285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5326" y="543559"/>
            <a:ext cx="5943974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u="none" spc="-5" dirty="0">
                <a:solidFill>
                  <a:schemeClr val="accent5">
                    <a:lumMod val="75000"/>
                  </a:schemeClr>
                </a:solidFill>
              </a:rPr>
              <a:t>SREE GANESH</a:t>
            </a:r>
            <a:r>
              <a:rPr sz="2400" u="none" spc="-10" dirty="0">
                <a:solidFill>
                  <a:schemeClr val="accent5">
                    <a:lumMod val="75000"/>
                  </a:schemeClr>
                </a:solidFill>
              </a:rPr>
              <a:t> CONSTRUCTIONS</a:t>
            </a:r>
            <a:endParaRPr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58366" y="1925058"/>
            <a:ext cx="7902575" cy="325217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chemeClr val="accent5">
                    <a:lumMod val="75000"/>
                  </a:schemeClr>
                </a:solidFill>
                <a:uFill>
                  <a:solidFill>
                    <a:srgbClr val="C82600"/>
                  </a:solidFill>
                </a:uFill>
                <a:cs typeface="Palladio Uralic"/>
              </a:rPr>
              <a:t>Firm</a:t>
            </a:r>
            <a:r>
              <a:rPr sz="1600" b="1" dirty="0">
                <a:solidFill>
                  <a:schemeClr val="accent5">
                    <a:lumMod val="75000"/>
                  </a:schemeClr>
                </a:solidFill>
                <a:cs typeface="Palladio Uralic"/>
              </a:rPr>
              <a:t> </a:t>
            </a:r>
            <a:r>
              <a:rPr sz="1600" b="1" dirty="0">
                <a:solidFill>
                  <a:schemeClr val="accent5">
                    <a:lumMod val="75000"/>
                  </a:schemeClr>
                </a:solidFill>
                <a:uFill>
                  <a:solidFill>
                    <a:srgbClr val="C82600"/>
                  </a:solidFill>
                </a:uFill>
                <a:cs typeface="Palladio Uralic"/>
              </a:rPr>
              <a:t>Registration</a:t>
            </a:r>
            <a:r>
              <a:rPr sz="1600" b="1" spc="-30" dirty="0">
                <a:solidFill>
                  <a:schemeClr val="accent5">
                    <a:lumMod val="75000"/>
                  </a:schemeClr>
                </a:solidFill>
                <a:cs typeface="Palladio Uralic"/>
              </a:rPr>
              <a:t> </a:t>
            </a:r>
            <a:r>
              <a:rPr sz="1600" b="1" dirty="0">
                <a:solidFill>
                  <a:schemeClr val="accent5">
                    <a:lumMod val="75000"/>
                  </a:schemeClr>
                </a:solidFill>
                <a:cs typeface="Palladio Uralic"/>
              </a:rPr>
              <a:t>:</a:t>
            </a:r>
            <a:endParaRPr sz="1600" dirty="0">
              <a:solidFill>
                <a:schemeClr val="accent5">
                  <a:lumMod val="75000"/>
                </a:schemeClr>
              </a:solidFill>
              <a:cs typeface="Palladio Uralic"/>
            </a:endParaRPr>
          </a:p>
          <a:p>
            <a:pPr marL="12700">
              <a:lnSpc>
                <a:spcPct val="100000"/>
              </a:lnSpc>
              <a:spcBef>
                <a:spcPts val="1515"/>
              </a:spcBef>
            </a:pPr>
            <a:r>
              <a:rPr sz="1400" b="1" spc="-5" dirty="0">
                <a:cs typeface="Palladio Uralic"/>
              </a:rPr>
              <a:t>Sree Ganesh Constructions is registered as a Member under the </a:t>
            </a:r>
            <a:r>
              <a:rPr sz="1400" b="1" spc="-10" dirty="0">
                <a:cs typeface="Palladio Uralic"/>
              </a:rPr>
              <a:t>following</a:t>
            </a:r>
            <a:r>
              <a:rPr sz="1400" b="1" spc="80" dirty="0">
                <a:cs typeface="Palladio Uralic"/>
              </a:rPr>
              <a:t> </a:t>
            </a:r>
            <a:r>
              <a:rPr sz="1400" b="1" spc="-10" dirty="0">
                <a:cs typeface="Palladio Uralic"/>
              </a:rPr>
              <a:t>organizations</a:t>
            </a:r>
            <a:endParaRPr sz="1400" dirty="0">
              <a:cs typeface="Palladio Uralic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00" dirty="0">
              <a:cs typeface="Palladio Uralic"/>
            </a:endParaRPr>
          </a:p>
          <a:p>
            <a:pPr marL="297815" marR="5080" indent="-285750">
              <a:lnSpc>
                <a:spcPct val="100000"/>
              </a:lnSpc>
              <a:buClr>
                <a:srgbClr val="D16349"/>
              </a:buClr>
              <a:buSzPct val="82142"/>
              <a:buFont typeface="Arial" panose="020B0604020202020204" pitchFamily="34" charset="0"/>
              <a:buChar char="•"/>
              <a:tabLst>
                <a:tab pos="286385" algn="l"/>
                <a:tab pos="287655" algn="l"/>
              </a:tabLst>
            </a:pPr>
            <a:r>
              <a:rPr sz="1400" spc="-5" dirty="0">
                <a:cs typeface="Palladio Uralic"/>
              </a:rPr>
              <a:t>Government of Telangana Roads &amp; Building Department </a:t>
            </a:r>
            <a:r>
              <a:rPr sz="1400" b="1" spc="-5" dirty="0">
                <a:cs typeface="Palladio Uralic"/>
              </a:rPr>
              <a:t>Special Class (Civil </a:t>
            </a:r>
            <a:r>
              <a:rPr sz="1400" spc="-5" dirty="0">
                <a:cs typeface="Palladio Uralic"/>
              </a:rPr>
              <a:t>)Registration No.:  COT/TS/SP/467/2016.</a:t>
            </a:r>
            <a:endParaRPr sz="1400" dirty="0">
              <a:cs typeface="Palladio Uralic"/>
            </a:endParaRPr>
          </a:p>
          <a:p>
            <a:pPr marL="285750" indent="-285750">
              <a:lnSpc>
                <a:spcPct val="100000"/>
              </a:lnSpc>
              <a:spcBef>
                <a:spcPts val="15"/>
              </a:spcBef>
              <a:buClr>
                <a:srgbClr val="D16349"/>
              </a:buClr>
              <a:buFont typeface="Arial" panose="020B0604020202020204" pitchFamily="34" charset="0"/>
              <a:buChar char="•"/>
            </a:pPr>
            <a:endParaRPr sz="1400" dirty="0">
              <a:cs typeface="Palladio Uralic"/>
            </a:endParaRPr>
          </a:p>
          <a:p>
            <a:pPr marL="297815" indent="-285750">
              <a:lnSpc>
                <a:spcPct val="100000"/>
              </a:lnSpc>
              <a:spcBef>
                <a:spcPts val="5"/>
              </a:spcBef>
              <a:buClr>
                <a:srgbClr val="D16349"/>
              </a:buClr>
              <a:buSzPct val="82142"/>
              <a:buFont typeface="Arial" panose="020B0604020202020204" pitchFamily="34" charset="0"/>
              <a:buChar char="•"/>
              <a:tabLst>
                <a:tab pos="286385" algn="l"/>
                <a:tab pos="287655" algn="l"/>
              </a:tabLst>
            </a:pPr>
            <a:r>
              <a:rPr sz="1400" b="1" spc="-5" dirty="0">
                <a:cs typeface="Palladio Uralic"/>
              </a:rPr>
              <a:t>An ISO 9001:2008 </a:t>
            </a:r>
            <a:r>
              <a:rPr sz="1400" spc="-5" dirty="0">
                <a:cs typeface="Palladio Uralic"/>
              </a:rPr>
              <a:t>certified Company Certificate No.:</a:t>
            </a:r>
            <a:r>
              <a:rPr sz="1400" spc="45" dirty="0">
                <a:cs typeface="Palladio Uralic"/>
              </a:rPr>
              <a:t> </a:t>
            </a:r>
            <a:r>
              <a:rPr sz="1400" spc="-5" dirty="0">
                <a:cs typeface="Palladio Uralic"/>
              </a:rPr>
              <a:t>Q9186414373.</a:t>
            </a:r>
            <a:endParaRPr sz="1400" dirty="0">
              <a:cs typeface="Palladio Uralic"/>
            </a:endParaRPr>
          </a:p>
          <a:p>
            <a:pPr marL="285750" indent="-285750">
              <a:lnSpc>
                <a:spcPct val="100000"/>
              </a:lnSpc>
              <a:spcBef>
                <a:spcPts val="15"/>
              </a:spcBef>
              <a:buClr>
                <a:srgbClr val="D16349"/>
              </a:buClr>
              <a:buFont typeface="Arial" panose="020B0604020202020204" pitchFamily="34" charset="0"/>
              <a:buChar char="•"/>
            </a:pPr>
            <a:endParaRPr sz="1400" dirty="0">
              <a:cs typeface="Palladio Uralic"/>
            </a:endParaRPr>
          </a:p>
          <a:p>
            <a:pPr marL="297815" marR="1617345" indent="-285750">
              <a:lnSpc>
                <a:spcPct val="100000"/>
              </a:lnSpc>
              <a:buClr>
                <a:srgbClr val="D16349"/>
              </a:buClr>
              <a:buSzPct val="82142"/>
              <a:buFont typeface="Arial" panose="020B0604020202020204" pitchFamily="34" charset="0"/>
              <a:buChar char="•"/>
              <a:tabLst>
                <a:tab pos="286385" algn="l"/>
                <a:tab pos="287655" algn="l"/>
              </a:tabLst>
            </a:pPr>
            <a:r>
              <a:rPr sz="1400" spc="-5" dirty="0">
                <a:cs typeface="Palladio Uralic"/>
              </a:rPr>
              <a:t>The National Small Industries Corporation Limited (</a:t>
            </a:r>
            <a:r>
              <a:rPr sz="1400" b="1" spc="-5" dirty="0">
                <a:cs typeface="Palladio Uralic"/>
              </a:rPr>
              <a:t>NSIC</a:t>
            </a:r>
            <a:r>
              <a:rPr sz="1400" spc="-5" dirty="0">
                <a:cs typeface="Palladio Uralic"/>
              </a:rPr>
              <a:t>) Registration No:  NSIC/GP/HYD/2015/0014043.</a:t>
            </a:r>
            <a:endParaRPr sz="1400" dirty="0">
              <a:cs typeface="Palladio Uralic"/>
            </a:endParaRPr>
          </a:p>
          <a:p>
            <a:pPr marL="285750" indent="-285750">
              <a:lnSpc>
                <a:spcPct val="100000"/>
              </a:lnSpc>
              <a:spcBef>
                <a:spcPts val="15"/>
              </a:spcBef>
              <a:buClr>
                <a:srgbClr val="D16349"/>
              </a:buClr>
              <a:buFont typeface="Arial" panose="020B0604020202020204" pitchFamily="34" charset="0"/>
              <a:buChar char="•"/>
            </a:pPr>
            <a:endParaRPr sz="1400" dirty="0">
              <a:cs typeface="Palladio Uralic"/>
            </a:endParaRPr>
          </a:p>
          <a:p>
            <a:pPr marL="297815" indent="-285750">
              <a:lnSpc>
                <a:spcPct val="100000"/>
              </a:lnSpc>
              <a:buClr>
                <a:srgbClr val="D16349"/>
              </a:buClr>
              <a:buSzPct val="82142"/>
              <a:buFont typeface="Arial" panose="020B0604020202020204" pitchFamily="34" charset="0"/>
              <a:buChar char="•"/>
              <a:tabLst>
                <a:tab pos="286385" algn="l"/>
                <a:tab pos="287655" algn="l"/>
              </a:tabLst>
            </a:pPr>
            <a:r>
              <a:rPr sz="1400" b="1" spc="-10" dirty="0">
                <a:cs typeface="Palladio Uralic"/>
              </a:rPr>
              <a:t>MSTC </a:t>
            </a:r>
            <a:r>
              <a:rPr sz="1400" b="1" spc="-5" dirty="0">
                <a:cs typeface="Palladio Uralic"/>
              </a:rPr>
              <a:t>Limited </a:t>
            </a:r>
            <a:r>
              <a:rPr sz="1400" spc="-5" dirty="0">
                <a:cs typeface="Palladio Uralic"/>
              </a:rPr>
              <a:t>Buyer No.</a:t>
            </a:r>
            <a:r>
              <a:rPr sz="1400" dirty="0">
                <a:cs typeface="Palladio Uralic"/>
              </a:rPr>
              <a:t> </a:t>
            </a:r>
            <a:r>
              <a:rPr sz="1400" spc="-5" dirty="0">
                <a:cs typeface="Palladio Uralic"/>
              </a:rPr>
              <a:t>69106</a:t>
            </a:r>
            <a:endParaRPr sz="1400" dirty="0">
              <a:cs typeface="Palladio Uralic"/>
            </a:endParaRPr>
          </a:p>
          <a:p>
            <a:pPr marL="285750" indent="-285750">
              <a:lnSpc>
                <a:spcPct val="100000"/>
              </a:lnSpc>
              <a:spcBef>
                <a:spcPts val="15"/>
              </a:spcBef>
              <a:buClr>
                <a:srgbClr val="D16349"/>
              </a:buClr>
              <a:buFont typeface="Arial" panose="020B0604020202020204" pitchFamily="34" charset="0"/>
              <a:buChar char="•"/>
            </a:pPr>
            <a:endParaRPr sz="1400" dirty="0">
              <a:cs typeface="Palladio Uralic"/>
            </a:endParaRPr>
          </a:p>
          <a:p>
            <a:pPr marL="297815" indent="-285750">
              <a:lnSpc>
                <a:spcPct val="100000"/>
              </a:lnSpc>
              <a:buClr>
                <a:srgbClr val="D16349"/>
              </a:buClr>
              <a:buSzPct val="82142"/>
              <a:buFont typeface="Arial" panose="020B0604020202020204" pitchFamily="34" charset="0"/>
              <a:buChar char="•"/>
              <a:tabLst>
                <a:tab pos="286385" algn="l"/>
                <a:tab pos="287655" algn="l"/>
              </a:tabLst>
            </a:pPr>
            <a:r>
              <a:rPr sz="1400" spc="-5" dirty="0">
                <a:cs typeface="Palladio Uralic"/>
              </a:rPr>
              <a:t>Patron Member in </a:t>
            </a:r>
            <a:r>
              <a:rPr sz="1400" b="1" spc="-5" dirty="0">
                <a:cs typeface="Palladio Uralic"/>
              </a:rPr>
              <a:t>Builders Association of</a:t>
            </a:r>
            <a:r>
              <a:rPr sz="1400" b="1" spc="10" dirty="0">
                <a:cs typeface="Palladio Uralic"/>
              </a:rPr>
              <a:t> </a:t>
            </a:r>
            <a:r>
              <a:rPr sz="1400" b="1" spc="-5" dirty="0">
                <a:cs typeface="Palladio Uralic"/>
              </a:rPr>
              <a:t>India.</a:t>
            </a:r>
            <a:endParaRPr sz="1400" dirty="0">
              <a:cs typeface="Palladio Uralic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537700" y="123825"/>
            <a:ext cx="998219" cy="9860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93700" cy="756285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5326" y="1638285"/>
            <a:ext cx="609790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u="sng" spc="-10" dirty="0">
                <a:solidFill>
                  <a:schemeClr val="accent5">
                    <a:lumMod val="75000"/>
                  </a:schemeClr>
                </a:solidFill>
                <a:uFill>
                  <a:solidFill>
                    <a:srgbClr val="0070C0"/>
                  </a:solidFill>
                </a:uFill>
                <a:latin typeface="+mn-lt"/>
              </a:rPr>
              <a:t>Currently </a:t>
            </a:r>
            <a:r>
              <a:rPr sz="1600" u="sng" spc="-5" dirty="0">
                <a:solidFill>
                  <a:schemeClr val="accent5">
                    <a:lumMod val="75000"/>
                  </a:schemeClr>
                </a:solidFill>
                <a:uFill>
                  <a:solidFill>
                    <a:srgbClr val="0070C0"/>
                  </a:solidFill>
                </a:uFill>
                <a:latin typeface="+mn-lt"/>
              </a:rPr>
              <a:t>the firm </a:t>
            </a:r>
            <a:r>
              <a:rPr sz="1600" u="sng" spc="-10" dirty="0">
                <a:solidFill>
                  <a:schemeClr val="accent5">
                    <a:lumMod val="75000"/>
                  </a:schemeClr>
                </a:solidFill>
                <a:uFill>
                  <a:solidFill>
                    <a:srgbClr val="0070C0"/>
                  </a:solidFill>
                </a:uFill>
                <a:latin typeface="+mn-lt"/>
              </a:rPr>
              <a:t>executing </a:t>
            </a:r>
            <a:r>
              <a:rPr sz="1600" u="sng" spc="-5" dirty="0">
                <a:solidFill>
                  <a:schemeClr val="accent5">
                    <a:lumMod val="75000"/>
                  </a:schemeClr>
                </a:solidFill>
                <a:uFill>
                  <a:solidFill>
                    <a:srgbClr val="0070C0"/>
                  </a:solidFill>
                </a:uFill>
                <a:latin typeface="+mn-lt"/>
              </a:rPr>
              <a:t>the below </a:t>
            </a:r>
            <a:r>
              <a:rPr sz="1600" u="sng" spc="-10" dirty="0">
                <a:solidFill>
                  <a:schemeClr val="accent5">
                    <a:lumMod val="75000"/>
                  </a:schemeClr>
                </a:solidFill>
                <a:uFill>
                  <a:solidFill>
                    <a:srgbClr val="0070C0"/>
                  </a:solidFill>
                </a:uFill>
                <a:latin typeface="+mn-lt"/>
              </a:rPr>
              <a:t>works</a:t>
            </a:r>
            <a:r>
              <a:rPr sz="1600" u="none" spc="110" dirty="0">
                <a:solidFill>
                  <a:schemeClr val="accent5">
                    <a:lumMod val="75000"/>
                  </a:schemeClr>
                </a:solidFill>
                <a:uFill>
                  <a:solidFill>
                    <a:srgbClr val="0070C0"/>
                  </a:solidFill>
                </a:uFill>
                <a:latin typeface="+mn-lt"/>
              </a:rPr>
              <a:t> </a:t>
            </a:r>
            <a:r>
              <a:rPr sz="1600" u="none" spc="-5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:</a:t>
            </a:r>
            <a:endParaRPr sz="1600" u="none" dirty="0">
              <a:solidFill>
                <a:schemeClr val="accent5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60420" y="1939516"/>
            <a:ext cx="8469716" cy="5731056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361950" marR="83185" indent="-285750" algn="just">
              <a:lnSpc>
                <a:spcPts val="1510"/>
              </a:lnSpc>
              <a:spcBef>
                <a:spcPts val="290"/>
              </a:spcBef>
              <a:buClr>
                <a:srgbClr val="D16349"/>
              </a:buClr>
              <a:buSzPct val="82142"/>
              <a:buFont typeface="Arial" panose="020B0604020202020204" pitchFamily="34" charset="0"/>
              <a:buChar char="•"/>
              <a:tabLst>
                <a:tab pos="350520" algn="l"/>
              </a:tabLst>
            </a:pPr>
            <a:endParaRPr lang="en-US" sz="1400" spc="-5" dirty="0" smtClean="0">
              <a:cs typeface="Palladio Uralic"/>
            </a:endParaRPr>
          </a:p>
          <a:p>
            <a:pPr marL="361950" marR="83185" indent="-285750" algn="just">
              <a:lnSpc>
                <a:spcPts val="1510"/>
              </a:lnSpc>
              <a:spcBef>
                <a:spcPts val="290"/>
              </a:spcBef>
              <a:buClr>
                <a:srgbClr val="D16349"/>
              </a:buClr>
              <a:buSzPct val="82142"/>
              <a:buFont typeface="Arial" panose="020B0604020202020204" pitchFamily="34" charset="0"/>
              <a:buChar char="•"/>
              <a:tabLst>
                <a:tab pos="350520" algn="l"/>
              </a:tabLst>
            </a:pPr>
            <a:r>
              <a:rPr lang="en-US" sz="1400" spc="-5" dirty="0" smtClean="0">
                <a:cs typeface="Palladio Uralic"/>
              </a:rPr>
              <a:t>“</a:t>
            </a:r>
            <a:r>
              <a:rPr lang="en-US" sz="1400" spc="-5" dirty="0" err="1" smtClean="0">
                <a:cs typeface="Palladio Uralic"/>
              </a:rPr>
              <a:t>Sitamma</a:t>
            </a:r>
            <a:r>
              <a:rPr lang="en-US" sz="1400" spc="-5" dirty="0" smtClean="0">
                <a:cs typeface="Palladio Uralic"/>
              </a:rPr>
              <a:t> </a:t>
            </a:r>
            <a:r>
              <a:rPr lang="en-US" sz="1400" spc="-5" dirty="0" err="1" smtClean="0">
                <a:cs typeface="Palladio Uralic"/>
              </a:rPr>
              <a:t>Sagar</a:t>
            </a:r>
            <a:r>
              <a:rPr lang="en-US" sz="1400" spc="-5" dirty="0" smtClean="0">
                <a:cs typeface="Palladio Uralic"/>
              </a:rPr>
              <a:t> Multi-Purpose Project– Construction of Guide Bund at Right Bank stretch RAB1 for Earth Dam catch drain Including CM and CD works on back-to-back basis for an amount of</a:t>
            </a:r>
            <a:r>
              <a:rPr lang="en-US" sz="1400" spc="245" dirty="0" smtClean="0">
                <a:cs typeface="Palladio Uralic"/>
              </a:rPr>
              <a:t> </a:t>
            </a:r>
            <a:r>
              <a:rPr lang="en-US" sz="1400" b="1" spc="-5" dirty="0" smtClean="0">
                <a:cs typeface="Palladio Uralic"/>
              </a:rPr>
              <a:t>Rs.124,71,36,396.00 </a:t>
            </a:r>
            <a:r>
              <a:rPr lang="en-US" sz="1400" spc="-5" dirty="0" smtClean="0">
                <a:cs typeface="Palladio Uralic"/>
              </a:rPr>
              <a:t>(Sub Contract from L&amp;T Construction Heavy Civil Infrastructure)</a:t>
            </a:r>
          </a:p>
          <a:p>
            <a:pPr marL="361950" marR="83185" indent="-285750" algn="just">
              <a:lnSpc>
                <a:spcPts val="1510"/>
              </a:lnSpc>
              <a:spcBef>
                <a:spcPts val="290"/>
              </a:spcBef>
              <a:buClr>
                <a:srgbClr val="D16349"/>
              </a:buClr>
              <a:buSzPct val="82142"/>
              <a:buFont typeface="Arial" panose="020B0604020202020204" pitchFamily="34" charset="0"/>
              <a:buChar char="•"/>
              <a:tabLst>
                <a:tab pos="350520" algn="l"/>
              </a:tabLst>
            </a:pPr>
            <a:endParaRPr lang="en-US" sz="1400" dirty="0" smtClean="0">
              <a:cs typeface="Palladio Uralic"/>
            </a:endParaRPr>
          </a:p>
          <a:p>
            <a:pPr marL="361950" marR="83185" indent="-285750" algn="just">
              <a:lnSpc>
                <a:spcPts val="1510"/>
              </a:lnSpc>
              <a:spcBef>
                <a:spcPts val="290"/>
              </a:spcBef>
              <a:buClr>
                <a:srgbClr val="D16349"/>
              </a:buClr>
              <a:buSzPct val="82142"/>
              <a:buFont typeface="Arial" panose="020B0604020202020204" pitchFamily="34" charset="0"/>
              <a:buChar char="•"/>
              <a:tabLst>
                <a:tab pos="350520" algn="l"/>
              </a:tabLst>
            </a:pPr>
            <a:r>
              <a:rPr lang="en-US" sz="1400" spc="-5" dirty="0" smtClean="0">
                <a:cs typeface="Palladio Uralic"/>
              </a:rPr>
              <a:t>“</a:t>
            </a:r>
            <a:r>
              <a:rPr lang="en-US" sz="1400" spc="-5" dirty="0" err="1" smtClean="0">
                <a:cs typeface="Palladio Uralic"/>
              </a:rPr>
              <a:t>Kaleshwaram</a:t>
            </a:r>
            <a:r>
              <a:rPr lang="en-US" sz="1400" spc="-5" dirty="0" smtClean="0">
                <a:cs typeface="Palladio Uralic"/>
              </a:rPr>
              <a:t> Project – Construction of </a:t>
            </a:r>
            <a:r>
              <a:rPr lang="en-US" sz="1400" spc="-5" dirty="0" err="1" smtClean="0">
                <a:cs typeface="Palladio Uralic"/>
              </a:rPr>
              <a:t>Jagdevpur</a:t>
            </a:r>
            <a:r>
              <a:rPr lang="en-US" sz="1400" spc="-5" dirty="0" smtClean="0">
                <a:cs typeface="Palladio Uralic"/>
              </a:rPr>
              <a:t> Canal System Including </a:t>
            </a:r>
            <a:r>
              <a:rPr lang="en-US" sz="1400" spc="-5" dirty="0" err="1" smtClean="0">
                <a:cs typeface="Palladio Uralic"/>
              </a:rPr>
              <a:t>Distributory</a:t>
            </a:r>
            <a:r>
              <a:rPr lang="en-US" sz="1400" spc="-5" dirty="0" smtClean="0">
                <a:cs typeface="Palladio Uralic"/>
              </a:rPr>
              <a:t> network </a:t>
            </a:r>
            <a:r>
              <a:rPr lang="en-US" sz="1400" spc="-50" dirty="0" smtClean="0">
                <a:cs typeface="Palladio Uralic"/>
              </a:rPr>
              <a:t>for  </a:t>
            </a:r>
            <a:r>
              <a:rPr lang="en-US" sz="1400" spc="-5" dirty="0" smtClean="0">
                <a:cs typeface="Palladio Uralic"/>
              </a:rPr>
              <a:t>irrigating an </a:t>
            </a:r>
            <a:r>
              <a:rPr lang="en-US" sz="1400" spc="-5" dirty="0" err="1" smtClean="0">
                <a:cs typeface="Palladio Uralic"/>
              </a:rPr>
              <a:t>ayacut</a:t>
            </a:r>
            <a:r>
              <a:rPr lang="en-US" sz="1400" spc="-5" dirty="0" smtClean="0">
                <a:cs typeface="Palladio Uralic"/>
              </a:rPr>
              <a:t> of 12838 Ac under </a:t>
            </a:r>
            <a:r>
              <a:rPr lang="en-US" sz="1400" spc="-5" dirty="0" err="1" smtClean="0">
                <a:cs typeface="Palladio Uralic"/>
              </a:rPr>
              <a:t>Kondapochamma</a:t>
            </a:r>
            <a:r>
              <a:rPr lang="en-US" sz="1400" spc="-5" dirty="0" smtClean="0">
                <a:cs typeface="Palladio Uralic"/>
              </a:rPr>
              <a:t> </a:t>
            </a:r>
            <a:r>
              <a:rPr lang="en-US" sz="1400" spc="-5" dirty="0" err="1" smtClean="0">
                <a:cs typeface="Palladio Uralic"/>
              </a:rPr>
              <a:t>Sagar</a:t>
            </a:r>
            <a:r>
              <a:rPr lang="en-US" sz="1400" spc="-5" dirty="0" smtClean="0">
                <a:cs typeface="Palladio Uralic"/>
              </a:rPr>
              <a:t> – </a:t>
            </a:r>
            <a:r>
              <a:rPr lang="en-US" sz="1400" spc="-5" dirty="0" err="1" smtClean="0">
                <a:cs typeface="Palladio Uralic"/>
              </a:rPr>
              <a:t>Siddipet</a:t>
            </a:r>
            <a:r>
              <a:rPr lang="en-US" sz="1400" spc="-5" dirty="0" smtClean="0">
                <a:cs typeface="Palladio Uralic"/>
              </a:rPr>
              <a:t> Dist” as per the technical  specifications to the Subcontractor hereto on back-to-back basis for an amount of</a:t>
            </a:r>
            <a:r>
              <a:rPr lang="en-US" sz="1400" spc="245" dirty="0" smtClean="0">
                <a:cs typeface="Palladio Uralic"/>
              </a:rPr>
              <a:t> </a:t>
            </a:r>
            <a:r>
              <a:rPr lang="en-US" sz="1400" b="1" spc="-5" dirty="0" smtClean="0">
                <a:cs typeface="Palladio Uralic"/>
              </a:rPr>
              <a:t>Rs.103,01,69,641.00 </a:t>
            </a:r>
          </a:p>
          <a:p>
            <a:pPr marL="361950" marR="83185" indent="-285750" algn="just">
              <a:lnSpc>
                <a:spcPts val="1510"/>
              </a:lnSpc>
              <a:spcBef>
                <a:spcPts val="290"/>
              </a:spcBef>
              <a:buClr>
                <a:srgbClr val="D16349"/>
              </a:buClr>
              <a:buSzPct val="82142"/>
              <a:buFont typeface="Arial" panose="020B0604020202020204" pitchFamily="34" charset="0"/>
              <a:buChar char="•"/>
              <a:tabLst>
                <a:tab pos="350520" algn="l"/>
              </a:tabLst>
            </a:pPr>
            <a:r>
              <a:rPr lang="en-US" sz="1400" spc="-5" dirty="0" smtClean="0">
                <a:cs typeface="Palladio Uralic"/>
              </a:rPr>
              <a:t>( Client of </a:t>
            </a:r>
            <a:r>
              <a:rPr lang="en-US" sz="1400" spc="-5" dirty="0" err="1" smtClean="0">
                <a:cs typeface="Palladio Uralic"/>
              </a:rPr>
              <a:t>Megha</a:t>
            </a:r>
            <a:r>
              <a:rPr lang="en-US" sz="1400" spc="-5" dirty="0" smtClean="0">
                <a:cs typeface="Palladio Uralic"/>
              </a:rPr>
              <a:t> Engineering &amp; Infrastructure  Limited )</a:t>
            </a:r>
          </a:p>
          <a:p>
            <a:pPr marL="361950" marR="83185" indent="-285750" algn="just">
              <a:lnSpc>
                <a:spcPts val="1510"/>
              </a:lnSpc>
              <a:spcBef>
                <a:spcPts val="290"/>
              </a:spcBef>
              <a:buClr>
                <a:srgbClr val="D16349"/>
              </a:buClr>
              <a:buSzPct val="82142"/>
              <a:buFont typeface="Arial" panose="020B0604020202020204" pitchFamily="34" charset="0"/>
              <a:buChar char="•"/>
              <a:tabLst>
                <a:tab pos="350520" algn="l"/>
              </a:tabLst>
            </a:pPr>
            <a:endParaRPr lang="en-US" sz="1400" dirty="0" smtClean="0">
              <a:cs typeface="Palladio Uralic"/>
            </a:endParaRPr>
          </a:p>
          <a:p>
            <a:pPr marL="361950" marR="83185" indent="-285750" algn="just">
              <a:lnSpc>
                <a:spcPts val="1510"/>
              </a:lnSpc>
              <a:spcBef>
                <a:spcPts val="290"/>
              </a:spcBef>
              <a:buClr>
                <a:srgbClr val="D16349"/>
              </a:buClr>
              <a:buSzPct val="82142"/>
              <a:buFont typeface="Arial" panose="020B0604020202020204" pitchFamily="34" charset="0"/>
              <a:buChar char="•"/>
              <a:tabLst>
                <a:tab pos="350520" algn="l"/>
              </a:tabLst>
            </a:pPr>
            <a:r>
              <a:rPr lang="en-US" sz="1400" spc="-5" dirty="0" smtClean="0">
                <a:cs typeface="Palladio Uralic"/>
              </a:rPr>
              <a:t>“Supply and Constructions of Ash Pond and Allied services at </a:t>
            </a:r>
            <a:r>
              <a:rPr lang="en-US" sz="1400" spc="-5" dirty="0" err="1" smtClean="0">
                <a:cs typeface="Palladio Uralic"/>
              </a:rPr>
              <a:t>Talcher</a:t>
            </a:r>
            <a:r>
              <a:rPr lang="en-US" sz="1400" spc="-5" dirty="0" smtClean="0">
                <a:cs typeface="Palladio Uralic"/>
              </a:rPr>
              <a:t> Fertilizers Limited, </a:t>
            </a:r>
            <a:r>
              <a:rPr lang="en-US" sz="1400" spc="-5" dirty="0" err="1" smtClean="0">
                <a:cs typeface="Palladio Uralic"/>
              </a:rPr>
              <a:t>Talcher</a:t>
            </a:r>
            <a:r>
              <a:rPr lang="en-US" sz="1400" spc="-5" dirty="0" smtClean="0">
                <a:cs typeface="Palladio Uralic"/>
              </a:rPr>
              <a:t>, </a:t>
            </a:r>
            <a:r>
              <a:rPr lang="en-US" sz="1400" spc="-5" dirty="0" err="1" smtClean="0">
                <a:cs typeface="Palladio Uralic"/>
              </a:rPr>
              <a:t>Angul</a:t>
            </a:r>
            <a:r>
              <a:rPr lang="en-US" sz="1400" spc="-5" dirty="0" smtClean="0">
                <a:cs typeface="Palladio Uralic"/>
              </a:rPr>
              <a:t> Dist, </a:t>
            </a:r>
            <a:r>
              <a:rPr lang="en-US" sz="1400" spc="-5" dirty="0" err="1" smtClean="0">
                <a:cs typeface="Palladio Uralic"/>
              </a:rPr>
              <a:t>Odisha</a:t>
            </a:r>
            <a:r>
              <a:rPr lang="en-US" sz="1400" spc="-5" dirty="0" smtClean="0">
                <a:cs typeface="Palladio Uralic"/>
              </a:rPr>
              <a:t>  for an amount of</a:t>
            </a:r>
            <a:r>
              <a:rPr lang="en-US" sz="1400" spc="245" dirty="0" smtClean="0">
                <a:cs typeface="Palladio Uralic"/>
              </a:rPr>
              <a:t> </a:t>
            </a:r>
            <a:r>
              <a:rPr lang="en-US" sz="1400" b="1" spc="-5" dirty="0" smtClean="0">
                <a:cs typeface="Palladio Uralic"/>
              </a:rPr>
              <a:t>Rs. 61,22,31,172.00</a:t>
            </a:r>
            <a:endParaRPr lang="en-US" sz="1400" dirty="0" smtClean="0">
              <a:cs typeface="Palladio Uralic"/>
            </a:endParaRPr>
          </a:p>
          <a:p>
            <a:pPr marL="361950" marR="83185" indent="-285750" algn="just">
              <a:lnSpc>
                <a:spcPts val="1510"/>
              </a:lnSpc>
              <a:spcBef>
                <a:spcPts val="290"/>
              </a:spcBef>
              <a:buClr>
                <a:srgbClr val="D16349"/>
              </a:buClr>
              <a:buSzPct val="82142"/>
              <a:buFont typeface="Arial" panose="020B0604020202020204" pitchFamily="34" charset="0"/>
              <a:buChar char="•"/>
              <a:tabLst>
                <a:tab pos="350520" algn="l"/>
              </a:tabLst>
            </a:pPr>
            <a:endParaRPr lang="en-US" sz="1400" spc="-5" dirty="0" smtClean="0">
              <a:cs typeface="Palladio Uralic"/>
            </a:endParaRPr>
          </a:p>
          <a:p>
            <a:pPr marL="361950" marR="83185" indent="-285750" algn="just">
              <a:lnSpc>
                <a:spcPts val="1510"/>
              </a:lnSpc>
              <a:spcBef>
                <a:spcPts val="290"/>
              </a:spcBef>
              <a:buClr>
                <a:srgbClr val="D16349"/>
              </a:buClr>
              <a:buSzPct val="82142"/>
              <a:buFont typeface="Arial" panose="020B0604020202020204" pitchFamily="34" charset="0"/>
              <a:buChar char="•"/>
              <a:tabLst>
                <a:tab pos="350520" algn="l"/>
              </a:tabLst>
            </a:pPr>
            <a:r>
              <a:rPr lang="en-US" sz="1400" spc="-5" dirty="0" smtClean="0">
                <a:cs typeface="Palladio Uralic"/>
              </a:rPr>
              <a:t>“Modernization of </a:t>
            </a:r>
            <a:r>
              <a:rPr lang="en-US" sz="1400" spc="-5" dirty="0" err="1" smtClean="0">
                <a:cs typeface="Palladio Uralic"/>
              </a:rPr>
              <a:t>Vengalaraya</a:t>
            </a:r>
            <a:r>
              <a:rPr lang="en-US" sz="1400" spc="-5" dirty="0" smtClean="0">
                <a:cs typeface="Palladio Uralic"/>
              </a:rPr>
              <a:t> </a:t>
            </a:r>
            <a:r>
              <a:rPr lang="en-US" sz="1400" spc="-5" dirty="0" err="1" smtClean="0">
                <a:cs typeface="Palladio Uralic"/>
              </a:rPr>
              <a:t>sagaram</a:t>
            </a:r>
            <a:r>
              <a:rPr lang="en-US" sz="1400" spc="-5" dirty="0" smtClean="0">
                <a:cs typeface="Palladio Uralic"/>
              </a:rPr>
              <a:t> Project in </a:t>
            </a:r>
            <a:r>
              <a:rPr lang="en-US" sz="1400" spc="-5" dirty="0" err="1" smtClean="0">
                <a:cs typeface="Palladio Uralic"/>
              </a:rPr>
              <a:t>Laxmipuram</a:t>
            </a:r>
            <a:r>
              <a:rPr lang="en-US" sz="1400" spc="-5" dirty="0" smtClean="0">
                <a:cs typeface="Palladio Uralic"/>
              </a:rPr>
              <a:t> </a:t>
            </a:r>
            <a:r>
              <a:rPr lang="en-US" sz="1400" spc="-5" dirty="0" err="1" smtClean="0">
                <a:cs typeface="Palladio Uralic"/>
              </a:rPr>
              <a:t>villiage</a:t>
            </a:r>
            <a:r>
              <a:rPr lang="en-US" sz="1400" spc="-5" dirty="0" smtClean="0">
                <a:cs typeface="Palladio Uralic"/>
              </a:rPr>
              <a:t> in </a:t>
            </a:r>
            <a:r>
              <a:rPr lang="en-US" sz="1400" spc="-5" dirty="0" err="1" smtClean="0">
                <a:cs typeface="Palladio Uralic"/>
              </a:rPr>
              <a:t>Saluru</a:t>
            </a:r>
            <a:r>
              <a:rPr lang="en-US" sz="1400" spc="-5" dirty="0" smtClean="0">
                <a:cs typeface="Palladio Uralic"/>
              </a:rPr>
              <a:t>, </a:t>
            </a:r>
            <a:r>
              <a:rPr lang="en-US" sz="1400" spc="-5" dirty="0" err="1" smtClean="0">
                <a:cs typeface="Palladio Uralic"/>
              </a:rPr>
              <a:t>Vizianagaram</a:t>
            </a:r>
            <a:r>
              <a:rPr lang="en-US" sz="1400" spc="-5" dirty="0" smtClean="0">
                <a:cs typeface="Palladio Uralic"/>
              </a:rPr>
              <a:t> District, AP  work on back-to-back basis for an amount of</a:t>
            </a:r>
            <a:r>
              <a:rPr lang="en-US" sz="1400" spc="245" dirty="0" smtClean="0">
                <a:cs typeface="Palladio Uralic"/>
              </a:rPr>
              <a:t> </a:t>
            </a:r>
            <a:r>
              <a:rPr lang="en-US" sz="1400" b="1" spc="-5" dirty="0" smtClean="0">
                <a:cs typeface="Palladio Uralic"/>
              </a:rPr>
              <a:t>Rs.59,76,91,240.00 </a:t>
            </a:r>
            <a:r>
              <a:rPr lang="en-US" sz="1400" spc="-5" dirty="0" smtClean="0">
                <a:cs typeface="Palladio Uralic"/>
              </a:rPr>
              <a:t>(from SKR Construction- </a:t>
            </a:r>
            <a:r>
              <a:rPr lang="en-US" sz="1400" spc="-5" dirty="0" err="1" smtClean="0">
                <a:cs typeface="Palladio Uralic"/>
              </a:rPr>
              <a:t>Rajpadma</a:t>
            </a:r>
            <a:r>
              <a:rPr lang="en-US" sz="1400" spc="-5" dirty="0" smtClean="0">
                <a:cs typeface="Palladio Uralic"/>
              </a:rPr>
              <a:t> In Corp (JV) </a:t>
            </a:r>
            <a:r>
              <a:rPr lang="en-US" sz="1400" spc="-5" dirty="0" smtClean="0">
                <a:cs typeface="Palladio Uralic"/>
              </a:rPr>
              <a:t>)</a:t>
            </a:r>
          </a:p>
          <a:p>
            <a:pPr marL="361950" marR="83185" indent="-285750" algn="just">
              <a:lnSpc>
                <a:spcPts val="1510"/>
              </a:lnSpc>
              <a:spcBef>
                <a:spcPts val="290"/>
              </a:spcBef>
              <a:buClr>
                <a:srgbClr val="D16349"/>
              </a:buClr>
              <a:buSzPct val="82142"/>
              <a:buFont typeface="Arial" panose="020B0604020202020204" pitchFamily="34" charset="0"/>
              <a:buChar char="•"/>
              <a:tabLst>
                <a:tab pos="350520" algn="l"/>
              </a:tabLst>
            </a:pPr>
            <a:endParaRPr lang="en-US" sz="1400" spc="-5" dirty="0" smtClean="0">
              <a:cs typeface="Palladio Uralic"/>
            </a:endParaRPr>
          </a:p>
          <a:p>
            <a:pPr marL="361950" marR="83185" indent="-285750" algn="just">
              <a:lnSpc>
                <a:spcPts val="1510"/>
              </a:lnSpc>
              <a:spcBef>
                <a:spcPts val="290"/>
              </a:spcBef>
              <a:buClr>
                <a:srgbClr val="D16349"/>
              </a:buClr>
              <a:buSzPct val="82142"/>
              <a:buFont typeface="Arial" panose="020B0604020202020204" pitchFamily="34" charset="0"/>
              <a:buChar char="•"/>
              <a:tabLst>
                <a:tab pos="350520" algn="l"/>
              </a:tabLst>
            </a:pPr>
            <a:r>
              <a:rPr lang="en-US" sz="1400" spc="-5" dirty="0" smtClean="0">
                <a:cs typeface="Palladio Uralic"/>
              </a:rPr>
              <a:t>“Construction </a:t>
            </a:r>
            <a:r>
              <a:rPr lang="en-US" sz="1400" spc="-5" dirty="0" smtClean="0">
                <a:cs typeface="Palladio Uralic"/>
              </a:rPr>
              <a:t>of  Residential High rise building of Basements 2 </a:t>
            </a:r>
            <a:r>
              <a:rPr lang="en-US" sz="1400" spc="-5" dirty="0" err="1" smtClean="0">
                <a:cs typeface="Palladio Uralic"/>
              </a:rPr>
              <a:t>Nos</a:t>
            </a:r>
            <a:r>
              <a:rPr lang="en-US" sz="1400" spc="-5" dirty="0" smtClean="0">
                <a:cs typeface="Palladio Uralic"/>
              </a:rPr>
              <a:t> ,(G+11) Floors with </a:t>
            </a:r>
            <a:r>
              <a:rPr lang="en-US" sz="1400" spc="-5" dirty="0" err="1" smtClean="0">
                <a:cs typeface="Palladio Uralic"/>
              </a:rPr>
              <a:t>Roads,swimming</a:t>
            </a:r>
            <a:r>
              <a:rPr lang="en-US" sz="1400" spc="-5" dirty="0" smtClean="0">
                <a:cs typeface="Palladio Uralic"/>
              </a:rPr>
              <a:t> pool, Security Kiosk, Library, Yoga hall, Health club, Gym, </a:t>
            </a:r>
            <a:r>
              <a:rPr lang="en-US" sz="1400" spc="-5" dirty="0" err="1" smtClean="0">
                <a:cs typeface="Palladio Uralic"/>
              </a:rPr>
              <a:t>Tabble</a:t>
            </a:r>
            <a:r>
              <a:rPr lang="en-US" sz="1400" spc="-5" dirty="0" smtClean="0">
                <a:cs typeface="Palladio Uralic"/>
              </a:rPr>
              <a:t> tennis &amp; Badminton courts, Jogging tracks, Banquet Hall with Lawn, Cellar parking ,All round Solar Fencing, Electrical works at </a:t>
            </a:r>
            <a:r>
              <a:rPr lang="en-US" sz="1400" spc="-5" dirty="0" err="1" smtClean="0">
                <a:cs typeface="Palladio Uralic"/>
              </a:rPr>
              <a:t>Gollapudi</a:t>
            </a:r>
            <a:r>
              <a:rPr lang="en-US" sz="1400" spc="-5" dirty="0" smtClean="0">
                <a:cs typeface="Palladio Uralic"/>
              </a:rPr>
              <a:t>, Vijayawada, </a:t>
            </a:r>
            <a:r>
              <a:rPr lang="en-US" sz="1400" spc="-5" dirty="0" smtClean="0">
                <a:cs typeface="Palladio Uralic"/>
              </a:rPr>
              <a:t>AP.-</a:t>
            </a:r>
            <a:r>
              <a:rPr lang="en-US" sz="1400" dirty="0" smtClean="0"/>
              <a:t>Rs </a:t>
            </a:r>
            <a:r>
              <a:rPr lang="en-US" sz="1400" b="1" dirty="0" smtClean="0"/>
              <a:t>68,84,29,852</a:t>
            </a:r>
            <a:r>
              <a:rPr lang="en-US" sz="1400" dirty="0" smtClean="0"/>
              <a:t> </a:t>
            </a:r>
            <a:r>
              <a:rPr lang="en-US" sz="1400" spc="-5" dirty="0" smtClean="0">
                <a:cs typeface="Palladio Uralic"/>
              </a:rPr>
              <a:t>”</a:t>
            </a:r>
          </a:p>
          <a:p>
            <a:pPr marL="361950" marR="83185" indent="-285750" algn="just">
              <a:lnSpc>
                <a:spcPts val="1510"/>
              </a:lnSpc>
              <a:spcBef>
                <a:spcPts val="290"/>
              </a:spcBef>
              <a:buClr>
                <a:srgbClr val="D16349"/>
              </a:buClr>
              <a:buSzPct val="82142"/>
              <a:buFont typeface="Arial" panose="020B0604020202020204" pitchFamily="34" charset="0"/>
              <a:buChar char="•"/>
              <a:tabLst>
                <a:tab pos="350520" algn="l"/>
              </a:tabLst>
            </a:pPr>
            <a:endParaRPr lang="en-US" sz="1400" spc="-5" dirty="0" smtClean="0">
              <a:cs typeface="Palladio Uralic"/>
            </a:endParaRPr>
          </a:p>
          <a:p>
            <a:pPr marL="361950" marR="83185" indent="-285750" algn="just">
              <a:lnSpc>
                <a:spcPts val="1510"/>
              </a:lnSpc>
              <a:spcBef>
                <a:spcPts val="290"/>
              </a:spcBef>
              <a:buClr>
                <a:srgbClr val="D16349"/>
              </a:buClr>
              <a:buSzPct val="82142"/>
              <a:buFont typeface="Arial" panose="020B0604020202020204" pitchFamily="34" charset="0"/>
              <a:buChar char="•"/>
              <a:tabLst>
                <a:tab pos="350520" algn="l"/>
              </a:tabLst>
            </a:pPr>
            <a:r>
              <a:rPr lang="en-US" sz="1400" spc="-5" dirty="0" smtClean="0">
                <a:cs typeface="Palladio Uralic"/>
              </a:rPr>
              <a:t>Earthwork Excavation, Cutting, Filling, Formation, Compaction and Carting away for formation of road, Drainage lines at Survey No.765, </a:t>
            </a:r>
            <a:r>
              <a:rPr lang="en-US" sz="1400" spc="-5" dirty="0" err="1" smtClean="0">
                <a:cs typeface="Palladio Uralic"/>
              </a:rPr>
              <a:t>Dandu</a:t>
            </a:r>
            <a:r>
              <a:rPr lang="en-US" sz="1400" spc="-5" dirty="0" smtClean="0">
                <a:cs typeface="Palladio Uralic"/>
              </a:rPr>
              <a:t> </a:t>
            </a:r>
            <a:r>
              <a:rPr lang="en-US" sz="1400" spc="-5" dirty="0" err="1" smtClean="0">
                <a:cs typeface="Palladio Uralic"/>
              </a:rPr>
              <a:t>malkapur</a:t>
            </a:r>
            <a:r>
              <a:rPr lang="en-US" sz="1400" spc="-5" dirty="0" smtClean="0">
                <a:cs typeface="Palladio Uralic"/>
              </a:rPr>
              <a:t> Village, </a:t>
            </a:r>
            <a:r>
              <a:rPr lang="en-US" sz="1400" spc="-5" dirty="0" err="1" smtClean="0">
                <a:cs typeface="Palladio Uralic"/>
              </a:rPr>
              <a:t>Choutuppal</a:t>
            </a:r>
            <a:r>
              <a:rPr lang="en-US" sz="1400" spc="-5" dirty="0" smtClean="0">
                <a:cs typeface="Palladio Uralic"/>
              </a:rPr>
              <a:t> </a:t>
            </a:r>
            <a:r>
              <a:rPr lang="en-US" sz="1400" spc="-5" dirty="0" err="1" smtClean="0">
                <a:cs typeface="Palladio Uralic"/>
              </a:rPr>
              <a:t>Mandal</a:t>
            </a:r>
            <a:r>
              <a:rPr lang="en-US" sz="1400" spc="-5" dirty="0" smtClean="0">
                <a:cs typeface="Palladio Uralic"/>
              </a:rPr>
              <a:t>, </a:t>
            </a:r>
            <a:r>
              <a:rPr lang="en-US" sz="1400" spc="-5" dirty="0" err="1" smtClean="0">
                <a:cs typeface="Palladio Uralic"/>
              </a:rPr>
              <a:t>Yadadri</a:t>
            </a:r>
            <a:r>
              <a:rPr lang="en-US" sz="1400" spc="-5" dirty="0" smtClean="0">
                <a:cs typeface="Palladio Uralic"/>
              </a:rPr>
              <a:t> </a:t>
            </a:r>
            <a:r>
              <a:rPr lang="en-US" sz="1400" spc="-5" dirty="0" err="1" smtClean="0">
                <a:cs typeface="Palladio Uralic"/>
              </a:rPr>
              <a:t>Bhuvanagiri</a:t>
            </a:r>
            <a:r>
              <a:rPr lang="en-US" sz="1400" spc="-5" dirty="0" smtClean="0">
                <a:cs typeface="Palladio Uralic"/>
              </a:rPr>
              <a:t> District, </a:t>
            </a:r>
            <a:r>
              <a:rPr lang="en-US" sz="1400" spc="-5" dirty="0" err="1" smtClean="0">
                <a:cs typeface="Palladio Uralic"/>
              </a:rPr>
              <a:t>Telangana</a:t>
            </a:r>
            <a:r>
              <a:rPr lang="en-US" sz="1400" spc="-5" dirty="0" smtClean="0">
                <a:cs typeface="Palladio Uralic"/>
              </a:rPr>
              <a:t>.(Package B-West Face)- (Clint of </a:t>
            </a:r>
            <a:r>
              <a:rPr lang="en-US" sz="1400" spc="-5" dirty="0" err="1" smtClean="0">
                <a:cs typeface="Palladio Uralic"/>
              </a:rPr>
              <a:t>Yadadri</a:t>
            </a:r>
            <a:r>
              <a:rPr lang="en-US" sz="1400" spc="-5" dirty="0" smtClean="0">
                <a:cs typeface="Palladio Uralic"/>
              </a:rPr>
              <a:t> Food Park Infrastructures </a:t>
            </a:r>
            <a:r>
              <a:rPr lang="en-US" sz="1400" spc="-5" dirty="0" err="1" smtClean="0">
                <a:cs typeface="Palladio Uralic"/>
              </a:rPr>
              <a:t>Pvt</a:t>
            </a:r>
            <a:r>
              <a:rPr lang="en-US" sz="1400" spc="-5" dirty="0" smtClean="0">
                <a:cs typeface="Palladio Uralic"/>
              </a:rPr>
              <a:t> Ltd- Value of Work: Rs. </a:t>
            </a:r>
            <a:r>
              <a:rPr lang="en-US" sz="1400" b="1" spc="-5" dirty="0" smtClean="0">
                <a:cs typeface="Palladio Uralic"/>
              </a:rPr>
              <a:t>37,34,18,669</a:t>
            </a:r>
            <a:endParaRPr lang="en-US" sz="1400" b="1" spc="-5" dirty="0" smtClean="0">
              <a:cs typeface="Palladio Uralic"/>
            </a:endParaRPr>
          </a:p>
          <a:p>
            <a:pPr marL="361950" marR="83185" indent="-285750" algn="just">
              <a:lnSpc>
                <a:spcPts val="1510"/>
              </a:lnSpc>
              <a:spcBef>
                <a:spcPts val="290"/>
              </a:spcBef>
              <a:buClr>
                <a:srgbClr val="D16349"/>
              </a:buClr>
              <a:buSzPct val="82142"/>
              <a:buFont typeface="Arial" panose="020B0604020202020204" pitchFamily="34" charset="0"/>
              <a:buChar char="•"/>
              <a:tabLst>
                <a:tab pos="350520" algn="l"/>
              </a:tabLst>
            </a:pPr>
            <a:endParaRPr lang="en-US" sz="1400" spc="-5" dirty="0" smtClean="0">
              <a:cs typeface="Palladio Uralic"/>
            </a:endParaRPr>
          </a:p>
          <a:p>
            <a:pPr marL="350520" marR="81915" indent="-274320" algn="just">
              <a:lnSpc>
                <a:spcPts val="1510"/>
              </a:lnSpc>
              <a:buClr>
                <a:srgbClr val="D16349"/>
              </a:buClr>
              <a:buSzPct val="82142"/>
              <a:buFont typeface="Arial"/>
              <a:buChar char=""/>
              <a:tabLst>
                <a:tab pos="350520" algn="l"/>
              </a:tabLst>
            </a:pPr>
            <a:endParaRPr lang="en-US" sz="1400" b="1" spc="-5" dirty="0">
              <a:cs typeface="Palladio Ural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55326" y="543559"/>
            <a:ext cx="5639174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chemeClr val="accent5">
                    <a:lumMod val="75000"/>
                  </a:schemeClr>
                </a:solidFill>
                <a:latin typeface="Georgia"/>
                <a:cs typeface="Georgia"/>
              </a:rPr>
              <a:t>SREE GANESH</a:t>
            </a:r>
            <a:r>
              <a:rPr sz="2400" b="1" spc="-10" dirty="0">
                <a:solidFill>
                  <a:schemeClr val="accent5">
                    <a:lumMod val="75000"/>
                  </a:schemeClr>
                </a:solidFill>
                <a:latin typeface="Georgia"/>
                <a:cs typeface="Georgia"/>
              </a:rPr>
              <a:t> CONSTRUCTIONS</a:t>
            </a:r>
            <a:endParaRPr sz="2400" dirty="0">
              <a:solidFill>
                <a:schemeClr val="accent5">
                  <a:lumMod val="75000"/>
                </a:schemeClr>
              </a:solidFill>
              <a:latin typeface="Georgia"/>
              <a:cs typeface="Georgi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544946" y="152471"/>
            <a:ext cx="998219" cy="9860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393700" cy="756285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55326" y="543559"/>
            <a:ext cx="5715374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0070C0"/>
                </a:solidFill>
                <a:latin typeface="Georgia"/>
                <a:cs typeface="Georgia"/>
              </a:rPr>
              <a:t>SREE GANESH</a:t>
            </a:r>
            <a:r>
              <a:rPr sz="2400" b="1" spc="-10" dirty="0">
                <a:solidFill>
                  <a:srgbClr val="0070C0"/>
                </a:solidFill>
                <a:latin typeface="Georgia"/>
                <a:cs typeface="Georgia"/>
              </a:rPr>
              <a:t> CONSTRUCTIONS</a:t>
            </a:r>
            <a:endParaRPr sz="2400" dirty="0">
              <a:solidFill>
                <a:srgbClr val="0070C0"/>
              </a:solidFill>
              <a:latin typeface="Georgia"/>
              <a:cs typeface="Georgi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537700" y="123825"/>
            <a:ext cx="998219" cy="9860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82173" y="1975357"/>
            <a:ext cx="1856739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u="none" spc="-10" dirty="0">
                <a:solidFill>
                  <a:srgbClr val="0070C0"/>
                </a:solidFill>
                <a:uFill>
                  <a:solidFill>
                    <a:srgbClr val="00B050"/>
                  </a:solidFill>
                </a:uFill>
                <a:latin typeface="+mn-lt"/>
              </a:rPr>
              <a:t>Achievements</a:t>
            </a:r>
            <a:endParaRPr sz="2000" u="none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82172" y="2584957"/>
            <a:ext cx="8836527" cy="3982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265555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solidFill>
                  <a:srgbClr val="0070C0"/>
                </a:solidFill>
                <a:uFill>
                  <a:solidFill>
                    <a:srgbClr val="A9432B"/>
                  </a:solidFill>
                </a:uFill>
                <a:cs typeface="Georgia"/>
              </a:rPr>
              <a:t>Sree Ganesh Construction is successfully completed the </a:t>
            </a:r>
            <a:r>
              <a:rPr spc="-5" dirty="0">
                <a:solidFill>
                  <a:srgbClr val="0070C0"/>
                </a:solidFill>
                <a:cs typeface="Georgia"/>
              </a:rPr>
              <a:t> </a:t>
            </a:r>
            <a:r>
              <a:rPr spc="-5" dirty="0">
                <a:solidFill>
                  <a:srgbClr val="0070C0"/>
                </a:solidFill>
                <a:uFill>
                  <a:solidFill>
                    <a:srgbClr val="A9432B"/>
                  </a:solidFill>
                </a:uFill>
                <a:cs typeface="Georgia"/>
              </a:rPr>
              <a:t>following the works</a:t>
            </a:r>
            <a:r>
              <a:rPr spc="35" dirty="0">
                <a:solidFill>
                  <a:srgbClr val="0070C0"/>
                </a:solidFill>
                <a:uFill>
                  <a:solidFill>
                    <a:srgbClr val="A9432B"/>
                  </a:solidFill>
                </a:uFill>
                <a:cs typeface="Georgia"/>
              </a:rPr>
              <a:t> </a:t>
            </a:r>
            <a:r>
              <a:rPr spc="-5" dirty="0">
                <a:solidFill>
                  <a:srgbClr val="0070C0"/>
                </a:solidFill>
                <a:uFill>
                  <a:solidFill>
                    <a:srgbClr val="A9432B"/>
                  </a:solidFill>
                </a:uFill>
                <a:cs typeface="Georgia"/>
              </a:rPr>
              <a:t>details:</a:t>
            </a:r>
            <a:endParaRPr dirty="0">
              <a:solidFill>
                <a:srgbClr val="0070C0"/>
              </a:solidFill>
              <a:cs typeface="Georgia"/>
            </a:endParaRPr>
          </a:p>
          <a:p>
            <a:pPr marL="298450" marR="5715" indent="-285750" algn="just">
              <a:lnSpc>
                <a:spcPct val="100000"/>
              </a:lnSpc>
              <a:spcBef>
                <a:spcPts val="1639"/>
              </a:spcBef>
              <a:buFont typeface="Arial" panose="020B0604020202020204" pitchFamily="34" charset="0"/>
              <a:buChar char="•"/>
              <a:tabLst>
                <a:tab pos="184150" algn="l"/>
              </a:tabLst>
            </a:pPr>
            <a:r>
              <a:rPr sz="1400" spc="-5" dirty="0">
                <a:cs typeface="Palladio Uralic"/>
              </a:rPr>
              <a:t>“Kaleshwaram Project – Annaram Barrage – Constructions of Barrage with radial gates, hoisting  arrangements including formation of guide bunds </a:t>
            </a:r>
            <a:r>
              <a:rPr sz="1400" spc="-10" dirty="0">
                <a:cs typeface="Palladio Uralic"/>
              </a:rPr>
              <a:t>on </a:t>
            </a:r>
            <a:r>
              <a:rPr sz="1400" spc="-5" dirty="0">
                <a:cs typeface="Palladio Uralic"/>
              </a:rPr>
              <a:t>either side of barrage </a:t>
            </a:r>
            <a:r>
              <a:rPr sz="1400" dirty="0">
                <a:cs typeface="Palladio Uralic"/>
              </a:rPr>
              <a:t>etc., </a:t>
            </a:r>
            <a:r>
              <a:rPr sz="1400" spc="-5" dirty="0">
                <a:cs typeface="Palladio Uralic"/>
              </a:rPr>
              <a:t>across Godavari River at  Annaram (V), Mahadevpur (M), Karimnagar District.” Subcontract for Excavation &amp; embankment  (Earthworks) left side bund work. Of value around </a:t>
            </a:r>
            <a:r>
              <a:rPr sz="1400" b="1" spc="-5" dirty="0">
                <a:cs typeface="Palladio Uralic"/>
              </a:rPr>
              <a:t>Rs.57,81,92,058.00 –</a:t>
            </a:r>
            <a:r>
              <a:rPr sz="1400" b="1" spc="15" dirty="0">
                <a:cs typeface="Palladio Uralic"/>
              </a:rPr>
              <a:t> </a:t>
            </a:r>
            <a:r>
              <a:rPr sz="1400" b="1" spc="-5">
                <a:cs typeface="Palladio Uralic"/>
              </a:rPr>
              <a:t>Completed</a:t>
            </a:r>
            <a:r>
              <a:rPr sz="1400" b="1" spc="-5" smtClean="0">
                <a:cs typeface="Palladio Uralic"/>
              </a:rPr>
              <a:t>.</a:t>
            </a:r>
            <a:endParaRPr lang="en-US" sz="1400" b="1" spc="-5" dirty="0" smtClean="0">
              <a:cs typeface="Palladio Uralic"/>
            </a:endParaRPr>
          </a:p>
          <a:p>
            <a:pPr marL="298450" marR="5715" indent="-285750" algn="just">
              <a:spcBef>
                <a:spcPts val="1639"/>
              </a:spcBef>
              <a:buFont typeface="Arial" panose="020B0604020202020204" pitchFamily="34" charset="0"/>
              <a:buChar char="•"/>
              <a:tabLst>
                <a:tab pos="184150" algn="l"/>
              </a:tabLst>
            </a:pPr>
            <a:r>
              <a:rPr lang="en-US" sz="1400" spc="-5" dirty="0" smtClean="0">
                <a:cs typeface="Palladio Uralic"/>
              </a:rPr>
              <a:t>N.F Railways Tunnel – “Construction of single Line BG Tunnel No.12 (III/9) at KM 113/000 to </a:t>
            </a:r>
            <a:r>
              <a:rPr lang="en-US" sz="1400" spc="-55" dirty="0" smtClean="0">
                <a:cs typeface="Palladio Uralic"/>
              </a:rPr>
              <a:t>Km  </a:t>
            </a:r>
            <a:r>
              <a:rPr lang="en-US" sz="1400" spc="-5" dirty="0" smtClean="0">
                <a:cs typeface="Palladio Uralic"/>
              </a:rPr>
              <a:t>114/030 (new </a:t>
            </a:r>
            <a:r>
              <a:rPr lang="en-US" sz="1400" spc="-5" dirty="0" err="1" smtClean="0">
                <a:cs typeface="Palladio Uralic"/>
              </a:rPr>
              <a:t>chainage</a:t>
            </a:r>
            <a:r>
              <a:rPr lang="en-US" sz="1400" spc="-5" dirty="0" smtClean="0">
                <a:cs typeface="Palladio Uralic"/>
              </a:rPr>
              <a:t>) including both approaches in between New </a:t>
            </a:r>
            <a:r>
              <a:rPr lang="en-US" sz="1400" spc="-5" dirty="0" err="1" smtClean="0">
                <a:cs typeface="Palladio Uralic"/>
              </a:rPr>
              <a:t>Haflong</a:t>
            </a:r>
            <a:r>
              <a:rPr lang="en-US" sz="1400" spc="-5" dirty="0" smtClean="0">
                <a:cs typeface="Palladio Uralic"/>
              </a:rPr>
              <a:t> – </a:t>
            </a:r>
            <a:r>
              <a:rPr lang="en-US" sz="1400" spc="-5" dirty="0" err="1" smtClean="0">
                <a:cs typeface="Palladio Uralic"/>
              </a:rPr>
              <a:t>Harangajao</a:t>
            </a:r>
            <a:r>
              <a:rPr lang="en-US" sz="1400" spc="-5" dirty="0" smtClean="0">
                <a:cs typeface="Palladio Uralic"/>
              </a:rPr>
              <a:t> station for  single line BG, includes earthwork in cutting &amp; filling, construction of Two number minor bridges,  side drains and other protection works at approaches </a:t>
            </a:r>
            <a:r>
              <a:rPr lang="en-US" sz="1400" spc="-10" dirty="0" smtClean="0">
                <a:cs typeface="Palladio Uralic"/>
              </a:rPr>
              <a:t>of </a:t>
            </a:r>
            <a:r>
              <a:rPr lang="en-US" sz="1400" spc="-5" dirty="0" smtClean="0">
                <a:cs typeface="Palladio Uralic"/>
              </a:rPr>
              <a:t>tunnel as per BG standard </a:t>
            </a:r>
            <a:r>
              <a:rPr lang="en-US" sz="1400" spc="-10" dirty="0" smtClean="0">
                <a:cs typeface="Palladio Uralic"/>
              </a:rPr>
              <a:t>on </a:t>
            </a:r>
            <a:r>
              <a:rPr lang="en-US" sz="1400" spc="-5" dirty="0" smtClean="0">
                <a:cs typeface="Palladio Uralic"/>
              </a:rPr>
              <a:t>diverted  alignment in connection with </a:t>
            </a:r>
            <a:r>
              <a:rPr lang="en-US" sz="1400" spc="-5" dirty="0" err="1" smtClean="0">
                <a:cs typeface="Palladio Uralic"/>
              </a:rPr>
              <a:t>Lumding</a:t>
            </a:r>
            <a:r>
              <a:rPr lang="en-US" sz="1400" spc="-5" dirty="0" smtClean="0">
                <a:cs typeface="Palladio Uralic"/>
              </a:rPr>
              <a:t> – </a:t>
            </a:r>
            <a:r>
              <a:rPr lang="en-US" sz="1400" spc="-5" dirty="0" err="1" smtClean="0">
                <a:cs typeface="Palladio Uralic"/>
              </a:rPr>
              <a:t>Silchar</a:t>
            </a:r>
            <a:r>
              <a:rPr lang="en-US" sz="1400" spc="-5" dirty="0" smtClean="0">
                <a:cs typeface="Palladio Uralic"/>
              </a:rPr>
              <a:t> Gauge Conversion Project. (Total length of Tunnel =  1030M) (Subcontract from M/s. </a:t>
            </a:r>
            <a:r>
              <a:rPr lang="en-US" sz="1400" spc="-5" dirty="0" err="1" smtClean="0">
                <a:cs typeface="Palladio Uralic"/>
              </a:rPr>
              <a:t>Sushee</a:t>
            </a:r>
            <a:r>
              <a:rPr lang="en-US" sz="1400" spc="-5" dirty="0" smtClean="0">
                <a:cs typeface="Palladio Uralic"/>
              </a:rPr>
              <a:t> Infra Private Limited) for a value of </a:t>
            </a:r>
            <a:r>
              <a:rPr lang="en-US" sz="1400" b="1" spc="-5" dirty="0" smtClean="0">
                <a:cs typeface="Palladio Uralic"/>
              </a:rPr>
              <a:t>Rs.40, 74, 64,712.00. –   Completed.</a:t>
            </a:r>
          </a:p>
          <a:p>
            <a:pPr marL="298450" marR="5715" indent="-285750" algn="just">
              <a:spcBef>
                <a:spcPts val="1639"/>
              </a:spcBef>
              <a:buFont typeface="Arial" panose="020B0604020202020204" pitchFamily="34" charset="0"/>
              <a:buChar char="•"/>
              <a:tabLst>
                <a:tab pos="184150" algn="l"/>
              </a:tabLst>
            </a:pPr>
            <a:endParaRPr lang="en-US" sz="1400" dirty="0" smtClean="0">
              <a:cs typeface="Palladio Uralic"/>
            </a:endParaRPr>
          </a:p>
          <a:p>
            <a:pPr marL="285750" indent="-285750">
              <a:lnSpc>
                <a:spcPct val="100000"/>
              </a:lnSpc>
              <a:spcBef>
                <a:spcPts val="20"/>
              </a:spcBef>
              <a:buFont typeface="Arial" panose="020B0604020202020204" pitchFamily="34" charset="0"/>
              <a:buChar char="•"/>
            </a:pPr>
            <a:endParaRPr sz="1400" dirty="0">
              <a:cs typeface="Palladio Uralic"/>
            </a:endParaRPr>
          </a:p>
          <a:p>
            <a:pPr marL="285750" indent="-285750">
              <a:lnSpc>
                <a:spcPct val="100000"/>
              </a:lnSpc>
              <a:spcBef>
                <a:spcPts val="15"/>
              </a:spcBef>
              <a:buFont typeface="Arial" panose="020B0604020202020204" pitchFamily="34" charset="0"/>
              <a:buChar char="•"/>
            </a:pPr>
            <a:endParaRPr sz="1400" dirty="0">
              <a:cs typeface="Palladio Uralic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393700" cy="756285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55326" y="1855892"/>
            <a:ext cx="8345805" cy="775853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sz="1600" b="1" spc="-5" dirty="0">
                <a:solidFill>
                  <a:srgbClr val="0070C0"/>
                </a:solidFill>
                <a:uFill>
                  <a:solidFill>
                    <a:srgbClr val="000000"/>
                  </a:solidFill>
                </a:uFill>
                <a:cs typeface="Georgia"/>
              </a:rPr>
              <a:t>Equipment’s Strength</a:t>
            </a:r>
            <a:r>
              <a:rPr sz="1600" b="1" spc="-30" dirty="0">
                <a:solidFill>
                  <a:srgbClr val="0070C0"/>
                </a:solidFill>
                <a:cs typeface="Georgia"/>
              </a:rPr>
              <a:t> </a:t>
            </a:r>
            <a:r>
              <a:rPr sz="1600" b="1" spc="-5" dirty="0">
                <a:solidFill>
                  <a:srgbClr val="0070C0"/>
                </a:solidFill>
                <a:cs typeface="Georgia"/>
              </a:rPr>
              <a:t>:</a:t>
            </a:r>
            <a:endParaRPr sz="1600" dirty="0">
              <a:solidFill>
                <a:srgbClr val="0070C0"/>
              </a:solidFill>
              <a:cs typeface="Georgia"/>
            </a:endParaRPr>
          </a:p>
          <a:p>
            <a:pPr marL="12700" marR="5080">
              <a:lnSpc>
                <a:spcPct val="100000"/>
              </a:lnSpc>
              <a:spcBef>
                <a:spcPts val="285"/>
              </a:spcBef>
            </a:pPr>
            <a:r>
              <a:rPr sz="1400" spc="-5" dirty="0">
                <a:cs typeface="Palladio Uralic"/>
              </a:rPr>
              <a:t>At present the firm is having gross asset base around Rs.16 crore involving own Heavy Earth moving  machinery &amp; Tippers.</a:t>
            </a:r>
            <a:endParaRPr sz="1400" dirty="0">
              <a:cs typeface="Palladio Uralic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501131" y="241623"/>
            <a:ext cx="1002791" cy="9860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54497820"/>
              </p:ext>
            </p:extLst>
          </p:nvPr>
        </p:nvGraphicFramePr>
        <p:xfrm>
          <a:off x="2527301" y="2714625"/>
          <a:ext cx="5248292" cy="31867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83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9129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06869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326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/>
                        <a:t>S</a:t>
                      </a:r>
                      <a:r>
                        <a:rPr sz="1400" spc="-35" dirty="0"/>
                        <a:t> </a:t>
                      </a:r>
                      <a:r>
                        <a:rPr sz="1400" spc="-5" dirty="0"/>
                        <a:t>No</a:t>
                      </a:r>
                      <a:endParaRPr sz="1400" dirty="0">
                        <a:latin typeface="Georgia"/>
                        <a:cs typeface="Georgia"/>
                      </a:endParaRPr>
                    </a:p>
                  </a:txBody>
                  <a:tcPr marL="0" marR="0" marT="40640" marB="0"/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/>
                        <a:t>Earth</a:t>
                      </a:r>
                      <a:r>
                        <a:rPr sz="1400" dirty="0"/>
                        <a:t> </a:t>
                      </a:r>
                      <a:r>
                        <a:rPr sz="1400" spc="-5" dirty="0"/>
                        <a:t>Movers/Machine</a:t>
                      </a:r>
                      <a:endParaRPr sz="1400" dirty="0">
                        <a:latin typeface="Georgia"/>
                        <a:cs typeface="Georgia"/>
                      </a:endParaRPr>
                    </a:p>
                  </a:txBody>
                  <a:tcPr marL="0" marR="0" marT="4064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/>
                        <a:t>No’s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4064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277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400" spc="-5" dirty="0"/>
                        <a:t>01</a:t>
                      </a:r>
                      <a:endParaRPr sz="1400">
                        <a:latin typeface="Palladio Uralic"/>
                        <a:cs typeface="Palladio Uralic"/>
                      </a:endParaRPr>
                    </a:p>
                  </a:txBody>
                  <a:tcPr marL="0" marR="0" marT="32384" marB="0"/>
                </a:tc>
                <a:tc>
                  <a:txBody>
                    <a:bodyPr/>
                    <a:lstStyle/>
                    <a:p>
                      <a:pPr marL="90170" algn="l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400" spc="-5"/>
                        <a:t>Kobelco</a:t>
                      </a:r>
                      <a:r>
                        <a:rPr sz="1400" spc="-5" dirty="0"/>
                        <a:t> 380</a:t>
                      </a:r>
                      <a:r>
                        <a:rPr sz="1400" dirty="0"/>
                        <a:t> </a:t>
                      </a:r>
                      <a:r>
                        <a:rPr sz="1400" spc="-5" dirty="0"/>
                        <a:t>Machine</a:t>
                      </a:r>
                      <a:endParaRPr sz="1400">
                        <a:latin typeface="Palladio Uralic"/>
                        <a:cs typeface="Palladio Uralic"/>
                      </a:endParaRPr>
                    </a:p>
                  </a:txBody>
                  <a:tcPr marL="0" marR="0" marT="32384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400" spc="-5" smtClean="0"/>
                        <a:t>0</a:t>
                      </a:r>
                      <a:r>
                        <a:rPr lang="en-US" sz="1400" spc="-5" dirty="0" smtClean="0"/>
                        <a:t>4</a:t>
                      </a:r>
                      <a:endParaRPr sz="1400">
                        <a:latin typeface="Palladio Uralic"/>
                        <a:cs typeface="Palladio Uralic"/>
                      </a:endParaRPr>
                    </a:p>
                  </a:txBody>
                  <a:tcPr marL="0" marR="0" marT="32384" marB="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3539"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400" spc="-5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02</a:t>
                      </a:r>
                      <a:endParaRPr sz="1400" spc="-5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32384" marB="0"/>
                </a:tc>
                <a:tc>
                  <a:txBody>
                    <a:bodyPr/>
                    <a:lstStyle/>
                    <a:p>
                      <a:pPr marL="0" algn="l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400" spc="-5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Kobelco</a:t>
                      </a:r>
                      <a:r>
                        <a:rPr sz="1400" spc="-5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350 Machine</a:t>
                      </a:r>
                      <a:endParaRPr sz="1400" spc="-5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32384" marB="0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400" spc="-5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01</a:t>
                      </a:r>
                      <a:endParaRPr sz="1400" spc="-5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32384" marB="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3539"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lang="en-US" sz="1400" spc="-5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03</a:t>
                      </a:r>
                      <a:endParaRPr sz="1400" spc="-5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32384" marB="0"/>
                </a:tc>
                <a:tc>
                  <a:txBody>
                    <a:bodyPr/>
                    <a:lstStyle/>
                    <a:p>
                      <a:pPr marL="0" algn="l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lang="en-US" sz="1400" spc="-5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Kobelco 220 Machine</a:t>
                      </a:r>
                      <a:endParaRPr sz="1400" spc="-5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32384" marB="0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lang="en-US" sz="1400" spc="-5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03</a:t>
                      </a:r>
                      <a:endParaRPr sz="1400" spc="-5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32384" marB="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73539"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400" spc="-5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en-US" sz="1400" spc="-5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sz="1400" spc="-5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32384" marB="0"/>
                </a:tc>
                <a:tc>
                  <a:txBody>
                    <a:bodyPr/>
                    <a:lstStyle/>
                    <a:p>
                      <a:pPr marL="0" algn="l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400" spc="-5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Hyundai 210 Machine</a:t>
                      </a:r>
                      <a:endParaRPr sz="1400" spc="-5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32384" marB="0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400" spc="-5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02</a:t>
                      </a:r>
                      <a:endParaRPr sz="1400" spc="-5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32384" marB="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87215"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400" spc="-5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en-US" sz="1400" spc="-5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sz="1400" spc="-5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32384" marB="0"/>
                </a:tc>
                <a:tc>
                  <a:txBody>
                    <a:bodyPr/>
                    <a:lstStyle/>
                    <a:p>
                      <a:pPr marL="0" algn="l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400" spc="-5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JCB 3DX Machine</a:t>
                      </a:r>
                      <a:endParaRPr sz="1400" spc="-5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32384" marB="0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400" spc="-5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01</a:t>
                      </a:r>
                      <a:endParaRPr sz="1400" spc="-5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32384" marB="0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73539"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400" spc="-5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en-US" sz="1400" spc="-5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sz="1400" spc="-5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32384" marB="0"/>
                </a:tc>
                <a:tc>
                  <a:txBody>
                    <a:bodyPr/>
                    <a:lstStyle/>
                    <a:p>
                      <a:pPr marL="0" algn="l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400" spc="-5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Compactor Drum Drive</a:t>
                      </a:r>
                      <a:endParaRPr sz="1400" spc="-5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32384" marB="0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400" spc="-5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en-US" sz="1400" spc="-5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sz="1400" spc="-5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32384" marB="0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32691"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400" spc="-5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en-US" sz="1400" spc="-5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sz="1400" spc="-5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32384" marB="0"/>
                </a:tc>
                <a:tc>
                  <a:txBody>
                    <a:bodyPr/>
                    <a:lstStyle/>
                    <a:p>
                      <a:pPr marL="0" algn="l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400" spc="-5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Tata Hitachi Ex.70 Machine</a:t>
                      </a:r>
                      <a:endParaRPr sz="1400" spc="-5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32384" marB="0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400" spc="-5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en-US" sz="1400" spc="-5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sz="1400" spc="-5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32384" marB="0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85752"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lang="en-US" sz="1400" spc="-5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08</a:t>
                      </a:r>
                      <a:endParaRPr sz="1400" spc="-5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32384" marB="0"/>
                </a:tc>
                <a:tc>
                  <a:txBody>
                    <a:bodyPr/>
                    <a:lstStyle/>
                    <a:p>
                      <a:pPr marL="0" algn="l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400" spc="-5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EX110</a:t>
                      </a:r>
                      <a:endParaRPr sz="1400" spc="-5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32384" marB="0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400" spc="-5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en-US" sz="1400" spc="-5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sz="1400" spc="-5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32384" marB="0"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85752"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lang="en-US" sz="1400" spc="-5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09</a:t>
                      </a:r>
                      <a:endParaRPr sz="1400" spc="-5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32384" marB="0"/>
                </a:tc>
                <a:tc>
                  <a:txBody>
                    <a:bodyPr/>
                    <a:lstStyle/>
                    <a:p>
                      <a:pPr marL="0" algn="l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lang="en-US" sz="1400" spc="-5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SANY 380 Excavator</a:t>
                      </a:r>
                      <a:endParaRPr sz="1400" spc="-5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32384" marB="0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lang="en-US" sz="1400" spc="-5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01</a:t>
                      </a:r>
                      <a:endParaRPr sz="1400" spc="-5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32384" marB="0"/>
                </a:tc>
              </a:tr>
              <a:tr h="285752"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lang="en-US" sz="1400" spc="-5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sz="1400" spc="-5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32384" marB="0"/>
                </a:tc>
                <a:tc>
                  <a:txBody>
                    <a:bodyPr/>
                    <a:lstStyle/>
                    <a:p>
                      <a:pPr marL="0" algn="l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lang="en-US" sz="1400" spc="-5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SANY 240 Excavator</a:t>
                      </a:r>
                      <a:endParaRPr sz="1400" spc="-5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32384" marB="0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lang="en-US" sz="1400" spc="-5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01</a:t>
                      </a:r>
                      <a:endParaRPr sz="1400" spc="-5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32384" marB="0"/>
                </a:tc>
              </a:tr>
            </a:tbl>
          </a:graphicData>
        </a:graphic>
      </p:graphicFrame>
      <p:sp>
        <p:nvSpPr>
          <p:cNvPr id="7" name="object 2"/>
          <p:cNvSpPr txBox="1">
            <a:spLocks/>
          </p:cNvSpPr>
          <p:nvPr/>
        </p:nvSpPr>
        <p:spPr>
          <a:xfrm>
            <a:off x="1155326" y="543559"/>
            <a:ext cx="5867774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2400" b="1" kern="0" spc="-5" dirty="0">
                <a:solidFill>
                  <a:srgbClr val="0070C0"/>
                </a:solidFill>
                <a:latin typeface="Georgia" panose="02040502050405020303" pitchFamily="18" charset="0"/>
              </a:rPr>
              <a:t>SREE GANESH</a:t>
            </a:r>
            <a:r>
              <a:rPr lang="en-US" sz="2400" b="1" kern="0" spc="-10" dirty="0">
                <a:solidFill>
                  <a:srgbClr val="0070C0"/>
                </a:solidFill>
                <a:latin typeface="Georgia" panose="02040502050405020303" pitchFamily="18" charset="0"/>
              </a:rPr>
              <a:t> CONSTRUCTIONS</a:t>
            </a:r>
            <a:endParaRPr lang="en-US" sz="2400" b="1" kern="0" dirty="0">
              <a:solidFill>
                <a:srgbClr val="0070C0"/>
              </a:solidFill>
              <a:latin typeface="Georgia" panose="02040502050405020303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393700" cy="756285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9537700" y="123825"/>
            <a:ext cx="1002791" cy="9860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992551136"/>
              </p:ext>
            </p:extLst>
          </p:nvPr>
        </p:nvGraphicFramePr>
        <p:xfrm>
          <a:off x="1155700" y="1638286"/>
          <a:ext cx="4476752" cy="5143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91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680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7084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409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/>
                        <a:t>S</a:t>
                      </a:r>
                      <a:r>
                        <a:rPr sz="1400" spc="-35" dirty="0"/>
                        <a:t> </a:t>
                      </a:r>
                      <a:r>
                        <a:rPr sz="1400" spc="-5" dirty="0"/>
                        <a:t>No</a:t>
                      </a:r>
                      <a:endParaRPr sz="1400" dirty="0">
                        <a:latin typeface="Georgia"/>
                        <a:cs typeface="Georgia"/>
                      </a:endParaRPr>
                    </a:p>
                  </a:txBody>
                  <a:tcPr marL="0" marR="0" marT="40640" marB="0"/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smtClean="0"/>
                        <a:t>Vehicles/Tippers</a:t>
                      </a:r>
                      <a:r>
                        <a:rPr lang="en-US" sz="1400" spc="-5" dirty="0" smtClean="0"/>
                        <a:t>/Plants</a:t>
                      </a:r>
                      <a:endParaRPr sz="1400" dirty="0">
                        <a:latin typeface="Georgia"/>
                        <a:cs typeface="Georgia"/>
                      </a:endParaRPr>
                    </a:p>
                  </a:txBody>
                  <a:tcPr marL="0" marR="0" marT="4064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/>
                        <a:t>No’s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4064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1149"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lang="en-US" sz="1400" spc="-5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  <a:endParaRPr sz="1400" spc="-5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32384" marB="0"/>
                </a:tc>
                <a:tc>
                  <a:txBody>
                    <a:bodyPr/>
                    <a:lstStyle/>
                    <a:p>
                      <a:pPr marL="90805" marR="127635" indent="-635" algn="l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400" spc="-5" dirty="0"/>
                        <a:t>Bharath Benz Tippers (16  Cum )</a:t>
                      </a:r>
                      <a:endParaRPr sz="1400">
                        <a:latin typeface="Palladio Uralic"/>
                        <a:cs typeface="Palladio Uralic"/>
                      </a:endParaRPr>
                    </a:p>
                  </a:txBody>
                  <a:tcPr marL="0" marR="0" marT="32384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lang="en-US" sz="1400" spc="-5" dirty="0"/>
                        <a:t>13</a:t>
                      </a:r>
                      <a:endParaRPr sz="1400">
                        <a:latin typeface="Palladio Uralic"/>
                        <a:cs typeface="Palladio Uralic"/>
                      </a:endParaRPr>
                    </a:p>
                  </a:txBody>
                  <a:tcPr marL="0" marR="0" marT="32384" marB="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911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400" spc="-5" smtClean="0"/>
                        <a:t>1</a:t>
                      </a:r>
                      <a:r>
                        <a:rPr lang="en-US" sz="1400" spc="-5" dirty="0" smtClean="0"/>
                        <a:t>2</a:t>
                      </a:r>
                      <a:endParaRPr sz="1400">
                        <a:latin typeface="Palladio Uralic"/>
                        <a:cs typeface="Palladio Uralic"/>
                      </a:endParaRPr>
                    </a:p>
                  </a:txBody>
                  <a:tcPr marL="0" marR="0" marT="32384" marB="0"/>
                </a:tc>
                <a:tc>
                  <a:txBody>
                    <a:bodyPr/>
                    <a:lstStyle/>
                    <a:p>
                      <a:pPr marL="90805" marR="127635" indent="-635" algn="l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400" spc="-5" dirty="0"/>
                        <a:t>Bharath Benz Tippers (18  Cum)</a:t>
                      </a:r>
                      <a:endParaRPr sz="1400">
                        <a:latin typeface="Palladio Uralic"/>
                        <a:cs typeface="Palladio Uralic"/>
                      </a:endParaRPr>
                    </a:p>
                  </a:txBody>
                  <a:tcPr marL="0" marR="0" marT="32384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400" spc="-5" dirty="0"/>
                        <a:t>09</a:t>
                      </a:r>
                      <a:endParaRPr sz="1400">
                        <a:latin typeface="Palladio Uralic"/>
                        <a:cs typeface="Palladio Uralic"/>
                      </a:endParaRPr>
                    </a:p>
                  </a:txBody>
                  <a:tcPr marL="0" marR="0" marT="32384" marB="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0515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400" spc="-5" smtClean="0"/>
                        <a:t>1</a:t>
                      </a:r>
                      <a:r>
                        <a:rPr lang="en-US" sz="1400" spc="-5" dirty="0" smtClean="0"/>
                        <a:t>3</a:t>
                      </a:r>
                      <a:endParaRPr sz="1400">
                        <a:latin typeface="Palladio Uralic"/>
                        <a:cs typeface="Palladio Uralic"/>
                      </a:endParaRPr>
                    </a:p>
                  </a:txBody>
                  <a:tcPr marL="0" marR="0" marT="32384" marB="0"/>
                </a:tc>
                <a:tc>
                  <a:txBody>
                    <a:bodyPr/>
                    <a:lstStyle/>
                    <a:p>
                      <a:pPr marL="0" algn="l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lang="en-US" sz="1400" spc="-5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sz="1400" spc="-5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Eicher</a:t>
                      </a:r>
                      <a:r>
                        <a:rPr lang="en-US" sz="1400" spc="-5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Tipper (16 Cum)</a:t>
                      </a:r>
                      <a:endParaRPr sz="1400" spc="-5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32384" marB="0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lang="en-US" sz="1400" spc="-5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08</a:t>
                      </a:r>
                      <a:endParaRPr sz="1400" spc="-5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32384" marB="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46669"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lang="en-US" sz="1400" spc="-5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  <a:endParaRPr sz="1400" spc="-5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33019" marB="0"/>
                </a:tc>
                <a:tc>
                  <a:txBody>
                    <a:bodyPr/>
                    <a:lstStyle/>
                    <a:p>
                      <a:pPr marL="0" algn="l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lang="en-US" sz="1400" spc="-5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Ashok </a:t>
                      </a:r>
                      <a:r>
                        <a:rPr lang="en-US" sz="1400" spc="-5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Leyand</a:t>
                      </a:r>
                      <a:r>
                        <a:rPr lang="en-US" sz="1400" spc="-5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Transit Mixer</a:t>
                      </a:r>
                      <a:endParaRPr lang="en-US" sz="1400" spc="-5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32384" marB="0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lang="en-US" sz="1400" spc="-5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05</a:t>
                      </a:r>
                      <a:endParaRPr lang="en-US" sz="1400" spc="-5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32384" marB="0"/>
                </a:tc>
              </a:tr>
              <a:tr h="346669"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lang="en-US" sz="1400" spc="-5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  <a:endParaRPr sz="1400" spc="-5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33019" marB="0"/>
                </a:tc>
                <a:tc>
                  <a:txBody>
                    <a:bodyPr/>
                    <a:lstStyle/>
                    <a:p>
                      <a:pPr marL="0" algn="l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lang="en-US" sz="1400" spc="-5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KYB </a:t>
                      </a:r>
                      <a:r>
                        <a:rPr lang="en-US" sz="1400" spc="-5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conmat</a:t>
                      </a:r>
                      <a:r>
                        <a:rPr lang="en-US" sz="1400" spc="-5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Batching Plant CRP-450</a:t>
                      </a:r>
                      <a:endParaRPr lang="en-US" sz="1400" spc="-5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32384" marB="0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lang="en-US" sz="1400" spc="-5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01</a:t>
                      </a:r>
                      <a:endParaRPr lang="en-US" sz="1400" spc="-5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32384" marB="0"/>
                </a:tc>
              </a:tr>
              <a:tr h="346669"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400" spc="-5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sz="1400" spc="-5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sz="1400" spc="-5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33019" marB="0"/>
                </a:tc>
                <a:tc>
                  <a:txBody>
                    <a:bodyPr/>
                    <a:lstStyle/>
                    <a:p>
                      <a:pPr marL="90805" algn="l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lang="en-US" sz="1400" dirty="0"/>
                        <a:t>Kobelco Compressor</a:t>
                      </a:r>
                      <a:r>
                        <a:rPr lang="en-US" sz="1400" baseline="0" dirty="0"/>
                        <a:t> with Drilling</a:t>
                      </a:r>
                      <a:endParaRPr sz="1400">
                        <a:latin typeface="Palladio Uralic"/>
                        <a:cs typeface="Palladio Uralic"/>
                      </a:endParaRPr>
                    </a:p>
                  </a:txBody>
                  <a:tcPr marL="0" marR="0" marT="32384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lang="en-US" sz="1400" dirty="0"/>
                        <a:t>01</a:t>
                      </a:r>
                      <a:endParaRPr sz="1400">
                        <a:latin typeface="Palladio Uralic"/>
                        <a:cs typeface="Palladio Uralic"/>
                      </a:endParaRPr>
                    </a:p>
                  </a:txBody>
                  <a:tcPr marL="0" marR="0" marT="32384" marB="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95047"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lang="en-US" sz="1400" spc="-5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17</a:t>
                      </a:r>
                      <a:endParaRPr lang="en-US" sz="1400" spc="-5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32384" marB="0"/>
                </a:tc>
                <a:tc>
                  <a:txBody>
                    <a:bodyPr/>
                    <a:lstStyle/>
                    <a:p>
                      <a:pPr marL="90805" algn="l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lang="en-US" sz="1400" spc="-5" dirty="0" smtClean="0"/>
                        <a:t>Mahindra Bolero</a:t>
                      </a:r>
                      <a:r>
                        <a:rPr lang="en-US" sz="1400" spc="-10" dirty="0" smtClean="0"/>
                        <a:t>  SLX</a:t>
                      </a:r>
                      <a:endParaRPr sz="1400">
                        <a:latin typeface="Palladio Uralic"/>
                        <a:cs typeface="Palladio Uralic"/>
                      </a:endParaRPr>
                    </a:p>
                  </a:txBody>
                  <a:tcPr marL="0" marR="0" marT="32384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lang="en-US" sz="1400" dirty="0" smtClean="0">
                          <a:latin typeface="Palladio Uralic"/>
                          <a:cs typeface="Palladio Uralic"/>
                        </a:rPr>
                        <a:t>01</a:t>
                      </a:r>
                      <a:endParaRPr sz="1400" dirty="0">
                        <a:latin typeface="Palladio Uralic"/>
                        <a:cs typeface="Palladio Uralic"/>
                      </a:endParaRPr>
                    </a:p>
                  </a:txBody>
                  <a:tcPr marL="0" marR="0" marT="32384" marB="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63465"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lang="en-US" sz="1400" spc="-5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18</a:t>
                      </a:r>
                      <a:endParaRPr sz="1400" spc="-5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32384" marB="0"/>
                </a:tc>
                <a:tc>
                  <a:txBody>
                    <a:bodyPr/>
                    <a:lstStyle/>
                    <a:p>
                      <a:pPr marL="635" algn="l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lang="en-US" sz="1400" spc="-5" dirty="0"/>
                        <a:t>   </a:t>
                      </a:r>
                      <a:r>
                        <a:rPr sz="1400" spc="-5"/>
                        <a:t>Diesel </a:t>
                      </a:r>
                      <a:r>
                        <a:rPr sz="1400" spc="-5" dirty="0"/>
                        <a:t>Tanker</a:t>
                      </a:r>
                      <a:endParaRPr sz="1400" spc="-5">
                        <a:solidFill>
                          <a:schemeClr val="tx1"/>
                        </a:solidFill>
                        <a:latin typeface="Palladio Uralic"/>
                        <a:ea typeface="+mn-ea"/>
                        <a:cs typeface="Palladio Uralic"/>
                      </a:endParaRPr>
                    </a:p>
                  </a:txBody>
                  <a:tcPr marL="0" marR="0" marT="32384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400" spc="-5" dirty="0"/>
                        <a:t>02</a:t>
                      </a:r>
                      <a:endParaRPr sz="1400" spc="-5">
                        <a:solidFill>
                          <a:schemeClr val="tx1"/>
                        </a:solidFill>
                        <a:latin typeface="Palladio Uralic"/>
                        <a:ea typeface="+mn-ea"/>
                        <a:cs typeface="Palladio Uralic"/>
                      </a:endParaRPr>
                    </a:p>
                  </a:txBody>
                  <a:tcPr marL="0" marR="0" marT="32384" marB="0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72471"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lang="en-US" sz="1400" spc="-5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19</a:t>
                      </a:r>
                      <a:endParaRPr sz="1400" spc="-5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32384" marB="0"/>
                </a:tc>
                <a:tc>
                  <a:txBody>
                    <a:bodyPr/>
                    <a:lstStyle/>
                    <a:p>
                      <a:pPr marL="90805" algn="l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400" spc="-5" dirty="0"/>
                        <a:t>Komatsu D65</a:t>
                      </a:r>
                      <a:r>
                        <a:rPr sz="1400" dirty="0"/>
                        <a:t> </a:t>
                      </a:r>
                      <a:r>
                        <a:rPr sz="1400" spc="-5" dirty="0"/>
                        <a:t>Dozer</a:t>
                      </a:r>
                      <a:endParaRPr sz="1400">
                        <a:latin typeface="Palladio Uralic"/>
                        <a:cs typeface="Palladio Uralic"/>
                      </a:endParaRPr>
                    </a:p>
                  </a:txBody>
                  <a:tcPr marL="0" marR="0" marT="32384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400" spc="-5" dirty="0"/>
                        <a:t>01</a:t>
                      </a:r>
                      <a:endParaRPr sz="1400">
                        <a:latin typeface="Palladio Uralic"/>
                        <a:cs typeface="Palladio Uralic"/>
                      </a:endParaRPr>
                    </a:p>
                  </a:txBody>
                  <a:tcPr marL="0" marR="0" marT="32384" marB="0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91149"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lang="en-US" sz="1400" spc="-5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endParaRPr sz="1400" spc="-5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32384" marB="0"/>
                </a:tc>
                <a:tc>
                  <a:txBody>
                    <a:bodyPr/>
                    <a:lstStyle/>
                    <a:p>
                      <a:pPr marL="90805" marR="377190" indent="-635" algn="l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400" spc="-5" dirty="0"/>
                        <a:t>Crawler drill machine  with compressor</a:t>
                      </a:r>
                      <a:endParaRPr sz="1400">
                        <a:latin typeface="Palladio Uralic"/>
                        <a:cs typeface="Palladio Uralic"/>
                      </a:endParaRPr>
                    </a:p>
                  </a:txBody>
                  <a:tcPr marL="0" marR="0" marT="32384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400" spc="-5" dirty="0"/>
                        <a:t>02</a:t>
                      </a:r>
                      <a:endParaRPr sz="1400">
                        <a:latin typeface="Palladio Uralic"/>
                        <a:cs typeface="Palladio Uralic"/>
                      </a:endParaRPr>
                    </a:p>
                  </a:txBody>
                  <a:tcPr marL="0" marR="0" marT="32384" marB="0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29076"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lang="en-US" sz="1400" spc="-5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  <a:endParaRPr sz="1400" spc="-5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32384" marB="0"/>
                </a:tc>
                <a:tc>
                  <a:txBody>
                    <a:bodyPr/>
                    <a:lstStyle/>
                    <a:p>
                      <a:pPr marL="90170" algn="l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400" spc="-5" dirty="0"/>
                        <a:t>Mahindra </a:t>
                      </a:r>
                      <a:r>
                        <a:rPr sz="1400" spc="-5"/>
                        <a:t>Bolero</a:t>
                      </a:r>
                      <a:r>
                        <a:rPr sz="1400" spc="-10"/>
                        <a:t> </a:t>
                      </a:r>
                      <a:r>
                        <a:rPr lang="en-US" sz="1400" spc="-5" dirty="0"/>
                        <a:t>Camper</a:t>
                      </a:r>
                      <a:endParaRPr sz="1400">
                        <a:latin typeface="Palladio Uralic"/>
                        <a:cs typeface="Palladio Uralic"/>
                      </a:endParaRPr>
                    </a:p>
                  </a:txBody>
                  <a:tcPr marL="0" marR="0" marT="32384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400" spc="-5"/>
                        <a:t>0</a:t>
                      </a:r>
                      <a:r>
                        <a:rPr lang="en-US" sz="1400" spc="-5" dirty="0"/>
                        <a:t>3</a:t>
                      </a:r>
                      <a:endParaRPr sz="1400">
                        <a:latin typeface="Palladio Uralic"/>
                        <a:cs typeface="Palladio Uralic"/>
                      </a:endParaRPr>
                    </a:p>
                  </a:txBody>
                  <a:tcPr marL="0" marR="0" marT="32384" marB="0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523936"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lang="en-US" sz="1400" spc="-5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22</a:t>
                      </a:r>
                      <a:endParaRPr lang="en-US" sz="1400" spc="-5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endParaRPr sz="1400" spc="-5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32384" marB="0"/>
                </a:tc>
                <a:tc>
                  <a:txBody>
                    <a:bodyPr/>
                    <a:lstStyle/>
                    <a:p>
                      <a:pPr marL="90805" algn="l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400" spc="-5"/>
                        <a:t>Toyoto</a:t>
                      </a:r>
                      <a:r>
                        <a:rPr sz="1400"/>
                        <a:t> </a:t>
                      </a:r>
                      <a:r>
                        <a:rPr lang="en-US" sz="1400" dirty="0"/>
                        <a:t>Fortuner</a:t>
                      </a:r>
                      <a:endParaRPr sz="1400">
                        <a:latin typeface="Palladio Uralic"/>
                        <a:cs typeface="Palladio Uralic"/>
                      </a:endParaRPr>
                    </a:p>
                  </a:txBody>
                  <a:tcPr marL="0" marR="0" marT="32384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400" spc="-5" dirty="0"/>
                        <a:t>01</a:t>
                      </a:r>
                      <a:endParaRPr sz="1400" dirty="0">
                        <a:latin typeface="Palladio Uralic"/>
                        <a:cs typeface="Palladio Uralic"/>
                      </a:endParaRPr>
                    </a:p>
                  </a:txBody>
                  <a:tcPr marL="0" marR="0" marT="32384" marB="0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05653079"/>
              </p:ext>
            </p:extLst>
          </p:nvPr>
        </p:nvGraphicFramePr>
        <p:xfrm>
          <a:off x="5918203" y="1638285"/>
          <a:ext cx="3771896" cy="31432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154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5741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2293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4865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/>
                        <a:t>S</a:t>
                      </a:r>
                      <a:r>
                        <a:rPr sz="1400" spc="-35" dirty="0"/>
                        <a:t> </a:t>
                      </a:r>
                      <a:r>
                        <a:rPr sz="1400" spc="-5" dirty="0"/>
                        <a:t>No</a:t>
                      </a:r>
                      <a:endParaRPr sz="1400" dirty="0">
                        <a:latin typeface="Georgia"/>
                        <a:cs typeface="Georgia"/>
                      </a:endParaRPr>
                    </a:p>
                  </a:txBody>
                  <a:tcPr marL="0" marR="0" marT="40640" marB="0"/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/>
                        <a:t>Vehicles/Tippers</a:t>
                      </a:r>
                      <a:endParaRPr sz="1400" dirty="0">
                        <a:latin typeface="Georgia"/>
                        <a:cs typeface="Georgia"/>
                      </a:endParaRPr>
                    </a:p>
                  </a:txBody>
                  <a:tcPr marL="0" marR="0" marT="4064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/>
                        <a:t>No’s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4064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48517"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lang="en-US" sz="1400" spc="-5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23</a:t>
                      </a:r>
                      <a:endParaRPr lang="en-US" sz="1400" spc="-5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32384" marB="0"/>
                </a:tc>
                <a:tc>
                  <a:txBody>
                    <a:bodyPr/>
                    <a:lstStyle/>
                    <a:p>
                      <a:pPr marL="90805" marR="127635" indent="-63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lang="en-US" sz="1400" dirty="0"/>
                        <a:t>Mahindra</a:t>
                      </a:r>
                      <a:r>
                        <a:rPr lang="en-US" sz="1400" baseline="0" dirty="0"/>
                        <a:t> Scorpio</a:t>
                      </a:r>
                      <a:endParaRPr sz="1400">
                        <a:latin typeface="Palladio Uralic"/>
                        <a:cs typeface="Palladio Uralic"/>
                      </a:endParaRPr>
                    </a:p>
                  </a:txBody>
                  <a:tcPr marL="0" marR="0" marT="32384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lang="en-US" sz="1400" dirty="0"/>
                        <a:t>01</a:t>
                      </a:r>
                      <a:endParaRPr lang="en-US" sz="1400" dirty="0">
                        <a:latin typeface="Palladio Uralic"/>
                        <a:cs typeface="Palladio Uralic"/>
                      </a:endParaRPr>
                    </a:p>
                  </a:txBody>
                  <a:tcPr marL="0" marR="0" marT="32384" marB="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48517"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lang="en-US" sz="1400" spc="-5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24</a:t>
                      </a:r>
                      <a:endParaRPr lang="en-US" sz="1400" spc="-5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32384" marB="0"/>
                </a:tc>
                <a:tc>
                  <a:txBody>
                    <a:bodyPr/>
                    <a:lstStyle/>
                    <a:p>
                      <a:pPr marL="90805" marR="127635" indent="-63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lang="en-US" sz="1400" dirty="0"/>
                        <a:t>Mahindra</a:t>
                      </a:r>
                      <a:r>
                        <a:rPr lang="en-US" sz="1400" baseline="0" dirty="0"/>
                        <a:t> Imperio</a:t>
                      </a:r>
                      <a:endParaRPr sz="1400" dirty="0">
                        <a:latin typeface="Palladio Uralic"/>
                        <a:cs typeface="Palladio Uralic"/>
                      </a:endParaRPr>
                    </a:p>
                  </a:txBody>
                  <a:tcPr marL="0" marR="0" marT="32384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lang="en-US" sz="1400" dirty="0"/>
                        <a:t>01</a:t>
                      </a:r>
                      <a:endParaRPr sz="1400">
                        <a:latin typeface="Palladio Uralic"/>
                        <a:cs typeface="Palladio Uralic"/>
                      </a:endParaRPr>
                    </a:p>
                  </a:txBody>
                  <a:tcPr marL="0" marR="0" marT="32384" marB="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68440"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lang="en-US" sz="1400" spc="-5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25</a:t>
                      </a:r>
                      <a:endParaRPr lang="en-US" sz="1400" spc="-5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32384" marB="0"/>
                </a:tc>
                <a:tc>
                  <a:txBody>
                    <a:bodyPr/>
                    <a:lstStyle/>
                    <a:p>
                      <a:pPr marL="90805" marR="127635" indent="-63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lang="en-US" sz="1400" dirty="0"/>
                        <a:t>Tata</a:t>
                      </a:r>
                      <a:r>
                        <a:rPr lang="en-US" sz="1400" baseline="0" dirty="0"/>
                        <a:t> Yodha</a:t>
                      </a:r>
                      <a:endParaRPr sz="1400">
                        <a:latin typeface="Palladio Uralic"/>
                        <a:cs typeface="Palladio Uralic"/>
                      </a:endParaRPr>
                    </a:p>
                  </a:txBody>
                  <a:tcPr marL="0" marR="0" marT="32384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lang="en-US" sz="1400" dirty="0" smtClean="0"/>
                        <a:t>02</a:t>
                      </a:r>
                      <a:endParaRPr lang="en-US" sz="1400" dirty="0">
                        <a:latin typeface="Palladio Uralic"/>
                        <a:cs typeface="Palladio Uralic"/>
                      </a:endParaRPr>
                    </a:p>
                  </a:txBody>
                  <a:tcPr marL="0" marR="0" marT="32384" marB="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57192"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lang="en-US" sz="1400" spc="-5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26</a:t>
                      </a:r>
                      <a:endParaRPr lang="en-US" sz="1400" spc="-5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32384" marB="0"/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lang="en-US" sz="1400" dirty="0"/>
                        <a:t>Tractor Dozer</a:t>
                      </a:r>
                      <a:endParaRPr sz="1400">
                        <a:latin typeface="Palladio Uralic"/>
                        <a:cs typeface="Palladio Uralic"/>
                      </a:endParaRPr>
                    </a:p>
                  </a:txBody>
                  <a:tcPr marL="0" marR="0" marT="32384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lang="en-US" sz="1400" dirty="0"/>
                        <a:t>01</a:t>
                      </a:r>
                      <a:endParaRPr sz="1400">
                        <a:latin typeface="Palladio Uralic"/>
                        <a:cs typeface="Palladio Uralic"/>
                      </a:endParaRPr>
                    </a:p>
                  </a:txBody>
                  <a:tcPr marL="0" marR="0" marT="32384" marB="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37066"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lang="en-US" sz="1400" spc="-5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27</a:t>
                      </a:r>
                      <a:endParaRPr lang="en-US" sz="1400" spc="-5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32384" marB="0"/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lang="en-US" sz="1400" dirty="0"/>
                        <a:t>Crusher @220</a:t>
                      </a:r>
                      <a:endParaRPr sz="1400">
                        <a:latin typeface="Palladio Uralic"/>
                        <a:cs typeface="Palladio Uralic"/>
                      </a:endParaRPr>
                    </a:p>
                  </a:txBody>
                  <a:tcPr marL="0" marR="0" marT="32384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lang="en-US" sz="1400" dirty="0"/>
                        <a:t>01</a:t>
                      </a:r>
                      <a:endParaRPr sz="1400" dirty="0">
                        <a:latin typeface="Palladio Uralic"/>
                        <a:cs typeface="Palladio Uralic"/>
                      </a:endParaRPr>
                    </a:p>
                  </a:txBody>
                  <a:tcPr marL="0" marR="0" marT="32384" marB="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34888"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lang="en-US" sz="1400" spc="-5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28</a:t>
                      </a:r>
                      <a:endParaRPr lang="en-US" sz="1400" spc="-5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32384" marB="0"/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lang="en-US" sz="14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ISUZI D-max</a:t>
                      </a:r>
                      <a:endParaRPr lang="en-US" sz="14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32384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lang="en-US" sz="1400" dirty="0" smtClean="0">
                          <a:latin typeface="Palladio Uralic"/>
                          <a:cs typeface="Palladio Uralic"/>
                        </a:rPr>
                        <a:t>02</a:t>
                      </a:r>
                      <a:endParaRPr sz="1400" dirty="0">
                        <a:latin typeface="Palladio Uralic"/>
                        <a:cs typeface="Palladio Uralic"/>
                      </a:endParaRPr>
                    </a:p>
                  </a:txBody>
                  <a:tcPr marL="0" marR="0" marT="32384" marB="0"/>
                </a:tc>
              </a:tr>
            </a:tbl>
          </a:graphicData>
        </a:graphic>
      </p:graphicFrame>
      <p:sp>
        <p:nvSpPr>
          <p:cNvPr id="7" name="object 2"/>
          <p:cNvSpPr txBox="1">
            <a:spLocks/>
          </p:cNvSpPr>
          <p:nvPr/>
        </p:nvSpPr>
        <p:spPr>
          <a:xfrm>
            <a:off x="1155326" y="543559"/>
            <a:ext cx="5867774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2400" b="1" kern="0" spc="-5" dirty="0">
                <a:solidFill>
                  <a:srgbClr val="0070C0"/>
                </a:solidFill>
                <a:latin typeface="Georgia" panose="02040502050405020303" pitchFamily="18" charset="0"/>
              </a:rPr>
              <a:t>SREE GANESH</a:t>
            </a:r>
            <a:r>
              <a:rPr lang="en-US" sz="2400" b="1" kern="0" spc="-10" dirty="0">
                <a:solidFill>
                  <a:srgbClr val="0070C0"/>
                </a:solidFill>
                <a:latin typeface="Georgia" panose="02040502050405020303" pitchFamily="18" charset="0"/>
              </a:rPr>
              <a:t> CONSTRUCTIONS</a:t>
            </a:r>
            <a:endParaRPr lang="en-US" sz="2400" b="1" kern="0" dirty="0">
              <a:solidFill>
                <a:srgbClr val="0070C0"/>
              </a:solidFill>
              <a:latin typeface="Georgia" panose="02040502050405020303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393700" cy="756285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55326" y="543559"/>
            <a:ext cx="6096374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0070C0"/>
                </a:solidFill>
                <a:latin typeface="Georgia"/>
                <a:cs typeface="Georgia"/>
              </a:rPr>
              <a:t>SREE GANESH</a:t>
            </a:r>
            <a:r>
              <a:rPr sz="2400" b="1" spc="-10" dirty="0">
                <a:solidFill>
                  <a:srgbClr val="0070C0"/>
                </a:solidFill>
                <a:latin typeface="Georgia"/>
                <a:cs typeface="Georgia"/>
              </a:rPr>
              <a:t> CONSTRUCTIONS</a:t>
            </a:r>
            <a:endParaRPr sz="2400" dirty="0">
              <a:solidFill>
                <a:srgbClr val="0070C0"/>
              </a:solidFill>
              <a:latin typeface="Georgia"/>
              <a:cs typeface="Georg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55326" y="1902206"/>
            <a:ext cx="1259840" cy="22762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u="none" spc="-10" dirty="0">
                <a:solidFill>
                  <a:srgbClr val="0070C0"/>
                </a:solidFill>
                <a:latin typeface="+mn-lt"/>
              </a:rPr>
              <a:t>Turnover</a:t>
            </a:r>
            <a:endParaRPr sz="1400" u="none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55326" y="2257425"/>
            <a:ext cx="76962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marR="5080" indent="-2857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286385" algn="l"/>
              </a:tabLst>
            </a:pPr>
            <a:r>
              <a:rPr sz="1400" dirty="0">
                <a:cs typeface="Georgia"/>
              </a:rPr>
              <a:t>The </a:t>
            </a:r>
            <a:r>
              <a:rPr sz="1400" spc="-5" dirty="0">
                <a:cs typeface="Georgia"/>
              </a:rPr>
              <a:t>Firm is earning profits continuously </a:t>
            </a:r>
            <a:r>
              <a:rPr sz="1400" dirty="0">
                <a:cs typeface="Georgia"/>
              </a:rPr>
              <a:t>since </a:t>
            </a:r>
            <a:r>
              <a:rPr sz="1400" spc="-5" dirty="0">
                <a:cs typeface="Georgia"/>
              </a:rPr>
              <a:t>inception. </a:t>
            </a:r>
            <a:r>
              <a:rPr sz="1400" dirty="0">
                <a:cs typeface="Georgia"/>
              </a:rPr>
              <a:t>The </a:t>
            </a:r>
            <a:r>
              <a:rPr sz="1400" spc="-5" dirty="0">
                <a:cs typeface="Georgia"/>
              </a:rPr>
              <a:t>turnovers of the firm  during the last three years are indicated</a:t>
            </a:r>
            <a:r>
              <a:rPr sz="1400" spc="55" dirty="0">
                <a:cs typeface="Georgia"/>
              </a:rPr>
              <a:t> </a:t>
            </a:r>
            <a:r>
              <a:rPr sz="1400" spc="-5" dirty="0">
                <a:cs typeface="Georgia"/>
              </a:rPr>
              <a:t>below.</a:t>
            </a:r>
            <a:endParaRPr sz="1400" dirty="0">
              <a:cs typeface="Georgi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537700" y="123825"/>
            <a:ext cx="1002791" cy="9860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885407016"/>
              </p:ext>
            </p:extLst>
          </p:nvPr>
        </p:nvGraphicFramePr>
        <p:xfrm>
          <a:off x="2222500" y="2924168"/>
          <a:ext cx="5715000" cy="25717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5097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402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387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800" u="heavy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Years</a:t>
                      </a:r>
                      <a:endParaRPr sz="1800" dirty="0">
                        <a:latin typeface="Georgia"/>
                        <a:cs typeface="Georgia"/>
                      </a:endParaRPr>
                    </a:p>
                  </a:txBody>
                  <a:tcPr marL="0" marR="0" marT="39369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800" u="heavy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Turnover</a:t>
                      </a:r>
                      <a:endParaRPr sz="1800" dirty="0">
                        <a:latin typeface="Georgia"/>
                        <a:cs typeface="Georgia"/>
                      </a:endParaRPr>
                    </a:p>
                  </a:txBody>
                  <a:tcPr marL="0" marR="0" marT="39369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933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400" spc="-5" dirty="0"/>
                        <a:t>2017-18</a:t>
                      </a:r>
                      <a:r>
                        <a:rPr sz="1400" spc="-30" dirty="0"/>
                        <a:t> </a:t>
                      </a:r>
                      <a:r>
                        <a:rPr sz="1400" spc="-5" dirty="0"/>
                        <a:t>(Audited)</a:t>
                      </a:r>
                      <a:endParaRPr sz="1400">
                        <a:latin typeface="Palladio Uralic"/>
                        <a:cs typeface="Palladio Uralic"/>
                      </a:endParaRPr>
                    </a:p>
                  </a:txBody>
                  <a:tcPr marL="0" marR="0" marT="32384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400" spc="-5" dirty="0"/>
                        <a:t>Rs. </a:t>
                      </a:r>
                      <a:r>
                        <a:rPr sz="1400" spc="-5"/>
                        <a:t>26.02</a:t>
                      </a:r>
                      <a:r>
                        <a:rPr sz="1400" spc="-15"/>
                        <a:t> </a:t>
                      </a:r>
                      <a:r>
                        <a:rPr sz="1400" spc="-5"/>
                        <a:t>crore</a:t>
                      </a:r>
                      <a:endParaRPr sz="1400">
                        <a:latin typeface="Palladio Uralic"/>
                        <a:cs typeface="Palladio Uralic"/>
                      </a:endParaRPr>
                    </a:p>
                  </a:txBody>
                  <a:tcPr marL="0" marR="0" marT="32384" marB="0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6971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400" spc="-5" dirty="0"/>
                        <a:t>2018-19</a:t>
                      </a:r>
                      <a:r>
                        <a:rPr sz="1400" spc="-30" dirty="0"/>
                        <a:t> </a:t>
                      </a:r>
                      <a:r>
                        <a:rPr sz="1400" spc="-5" dirty="0"/>
                        <a:t>(Audited)</a:t>
                      </a:r>
                      <a:endParaRPr sz="1400">
                        <a:latin typeface="Palladio Uralic"/>
                        <a:cs typeface="Palladio Uralic"/>
                      </a:endParaRPr>
                    </a:p>
                  </a:txBody>
                  <a:tcPr marL="0" marR="0" marT="32384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400" spc="-5" dirty="0"/>
                        <a:t>Rs. </a:t>
                      </a:r>
                      <a:r>
                        <a:rPr sz="1400" spc="-5"/>
                        <a:t>70.39</a:t>
                      </a:r>
                      <a:r>
                        <a:rPr sz="1400" spc="-15"/>
                        <a:t> </a:t>
                      </a:r>
                      <a:r>
                        <a:rPr sz="1400" spc="-5"/>
                        <a:t>crore</a:t>
                      </a:r>
                      <a:endParaRPr sz="1400">
                        <a:latin typeface="Palladio Uralic"/>
                        <a:cs typeface="Palladio Uralic"/>
                      </a:endParaRPr>
                    </a:p>
                  </a:txBody>
                  <a:tcPr marL="0" marR="0" marT="32384" marB="0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6971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lang="en-IN" sz="1400" dirty="0"/>
                        <a:t>2019-20 (Audited)</a:t>
                      </a:r>
                      <a:endParaRPr sz="1400">
                        <a:latin typeface="Palladio Uralic"/>
                        <a:cs typeface="Palladio Uralic"/>
                      </a:endParaRPr>
                    </a:p>
                  </a:txBody>
                  <a:tcPr marL="0" marR="0" marT="32384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lang="en-IN" sz="1400" dirty="0"/>
                        <a:t>Rs. 56.58 </a:t>
                      </a:r>
                      <a:r>
                        <a:rPr lang="en-IN" sz="1400" dirty="0" err="1"/>
                        <a:t>crore</a:t>
                      </a:r>
                      <a:endParaRPr sz="1400" dirty="0">
                        <a:latin typeface="Palladio Uralic"/>
                        <a:cs typeface="Palladio Uralic"/>
                      </a:endParaRPr>
                    </a:p>
                  </a:txBody>
                  <a:tcPr marL="0" marR="0" marT="32384" marB="0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6971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lang="en-IN" sz="1400" dirty="0" smtClean="0"/>
                        <a:t>2020-21 </a:t>
                      </a:r>
                      <a:r>
                        <a:rPr lang="en-IN" sz="1400" dirty="0"/>
                        <a:t>(Audited)</a:t>
                      </a:r>
                      <a:endParaRPr sz="1400">
                        <a:latin typeface="Palladio Uralic"/>
                        <a:cs typeface="Palladio Uralic"/>
                      </a:endParaRPr>
                    </a:p>
                  </a:txBody>
                  <a:tcPr marL="0" marR="0" marT="32384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lang="en-IN" sz="1400" dirty="0"/>
                        <a:t>Rs. </a:t>
                      </a:r>
                      <a:r>
                        <a:rPr lang="en-IN" sz="1400" dirty="0" smtClean="0"/>
                        <a:t>34.01 </a:t>
                      </a:r>
                      <a:r>
                        <a:rPr lang="en-IN" sz="1400" dirty="0" err="1"/>
                        <a:t>crore</a:t>
                      </a:r>
                      <a:endParaRPr sz="1400" dirty="0">
                        <a:latin typeface="Palladio Uralic"/>
                        <a:cs typeface="Palladio Uralic"/>
                      </a:endParaRPr>
                    </a:p>
                  </a:txBody>
                  <a:tcPr marL="0" marR="0" marT="32384" marB="0"/>
                </a:tc>
              </a:tr>
              <a:tr h="36971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lang="en-IN" sz="1400" dirty="0" smtClean="0"/>
                        <a:t>2021-22 </a:t>
                      </a:r>
                      <a:r>
                        <a:rPr lang="en-IN" sz="1400" dirty="0"/>
                        <a:t>(Audited)</a:t>
                      </a:r>
                      <a:endParaRPr sz="1400">
                        <a:latin typeface="Palladio Uralic"/>
                        <a:cs typeface="Palladio Uralic"/>
                      </a:endParaRPr>
                    </a:p>
                  </a:txBody>
                  <a:tcPr marL="0" marR="0" marT="32384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lang="en-IN" sz="1400" dirty="0"/>
                        <a:t>Rs. </a:t>
                      </a:r>
                      <a:r>
                        <a:rPr lang="en-IN" sz="1400" dirty="0" smtClean="0"/>
                        <a:t>42.09 </a:t>
                      </a:r>
                      <a:r>
                        <a:rPr lang="en-IN" sz="1400" dirty="0" err="1" smtClean="0"/>
                        <a:t>crore</a:t>
                      </a:r>
                      <a:endParaRPr sz="1400" dirty="0">
                        <a:latin typeface="Palladio Uralic"/>
                        <a:cs typeface="Palladio Uralic"/>
                      </a:endParaRPr>
                    </a:p>
                  </a:txBody>
                  <a:tcPr marL="0" marR="0" marT="32384" marB="0"/>
                </a:tc>
              </a:tr>
              <a:tr h="369713"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lang="en-US" sz="14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2022-23 (Un audited)</a:t>
                      </a:r>
                      <a:endParaRPr lang="en-IN" sz="14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32384" marB="0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lang="en-US" sz="14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Rs. 87.59 </a:t>
                      </a:r>
                      <a:r>
                        <a:rPr lang="en-US" sz="14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Crore</a:t>
                      </a:r>
                      <a:endParaRPr lang="en-IN" sz="14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32384" marB="0"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0" y="0"/>
            <a:ext cx="393700" cy="756285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5326" y="543559"/>
            <a:ext cx="6324974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u="none" spc="-5" dirty="0">
                <a:solidFill>
                  <a:srgbClr val="0070C0"/>
                </a:solidFill>
              </a:rPr>
              <a:t>SREE GANESH</a:t>
            </a:r>
            <a:r>
              <a:rPr sz="2400" u="none" spc="-10" dirty="0">
                <a:solidFill>
                  <a:srgbClr val="0070C0"/>
                </a:solidFill>
              </a:rPr>
              <a:t> CONSTRUCTIONS</a:t>
            </a:r>
            <a:endParaRPr sz="2400" dirty="0">
              <a:solidFill>
                <a:srgbClr val="0070C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55326" y="1899920"/>
            <a:ext cx="8150225" cy="21108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solidFill>
                  <a:srgbClr val="0070C0"/>
                </a:solidFill>
                <a:uFill>
                  <a:solidFill>
                    <a:srgbClr val="000000"/>
                  </a:solidFill>
                </a:uFill>
                <a:cs typeface="Georgia"/>
              </a:rPr>
              <a:t>Objective</a:t>
            </a:r>
            <a:r>
              <a:rPr sz="1600" b="1" spc="-5" dirty="0">
                <a:solidFill>
                  <a:srgbClr val="0070C0"/>
                </a:solidFill>
                <a:cs typeface="Georgia"/>
              </a:rPr>
              <a:t> :</a:t>
            </a:r>
            <a:endParaRPr sz="1600" dirty="0">
              <a:solidFill>
                <a:srgbClr val="0070C0"/>
              </a:solidFill>
              <a:cs typeface="Georgia"/>
            </a:endParaRPr>
          </a:p>
          <a:p>
            <a:pPr marL="298450" marR="5080" indent="-285750">
              <a:lnSpc>
                <a:spcPct val="100000"/>
              </a:lnSpc>
              <a:spcBef>
                <a:spcPts val="1850"/>
              </a:spcBef>
              <a:buFont typeface="Arial" panose="020B0604020202020204" pitchFamily="34" charset="0"/>
              <a:buChar char="•"/>
              <a:tabLst>
                <a:tab pos="286385" algn="l"/>
              </a:tabLst>
            </a:pPr>
            <a:r>
              <a:rPr sz="1600" dirty="0">
                <a:cs typeface="Georgia"/>
              </a:rPr>
              <a:t>The firm is planning to have a </a:t>
            </a:r>
            <a:r>
              <a:rPr sz="1600" spc="-5" dirty="0">
                <a:cs typeface="Georgia"/>
              </a:rPr>
              <a:t>corporate </a:t>
            </a:r>
            <a:r>
              <a:rPr sz="1600" dirty="0">
                <a:cs typeface="Georgia"/>
              </a:rPr>
              <a:t>re-structuring aiming at value added  professionalism in the changing scenario of </a:t>
            </a:r>
            <a:r>
              <a:rPr sz="1600" spc="-5" dirty="0">
                <a:cs typeface="Georgia"/>
              </a:rPr>
              <a:t>construction industry and to achieve higher  targets.</a:t>
            </a:r>
            <a:endParaRPr sz="1600" dirty="0">
              <a:cs typeface="Georgi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500" dirty="0">
              <a:cs typeface="Georgia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solidFill>
                  <a:srgbClr val="0070C0"/>
                </a:solidFill>
                <a:uFill>
                  <a:solidFill>
                    <a:srgbClr val="000000"/>
                  </a:solidFill>
                </a:uFill>
                <a:cs typeface="Georgia"/>
              </a:rPr>
              <a:t>Financial</a:t>
            </a:r>
            <a:r>
              <a:rPr sz="1600" b="1" spc="-5" dirty="0">
                <a:solidFill>
                  <a:srgbClr val="0070C0"/>
                </a:solidFill>
                <a:cs typeface="Georgia"/>
              </a:rPr>
              <a:t> </a:t>
            </a:r>
            <a:r>
              <a:rPr sz="1600" b="1" spc="-5" dirty="0">
                <a:solidFill>
                  <a:srgbClr val="0070C0"/>
                </a:solidFill>
                <a:uFill>
                  <a:solidFill>
                    <a:srgbClr val="000000"/>
                  </a:solidFill>
                </a:uFill>
                <a:cs typeface="Georgia"/>
              </a:rPr>
              <a:t>Strength</a:t>
            </a:r>
            <a:r>
              <a:rPr sz="1600" b="1" spc="-15" dirty="0">
                <a:solidFill>
                  <a:srgbClr val="0070C0"/>
                </a:solidFill>
                <a:cs typeface="Georgia"/>
              </a:rPr>
              <a:t> </a:t>
            </a:r>
            <a:r>
              <a:rPr sz="1600" b="1" spc="-5" dirty="0">
                <a:solidFill>
                  <a:srgbClr val="0070C0"/>
                </a:solidFill>
                <a:cs typeface="Georgia"/>
              </a:rPr>
              <a:t>:</a:t>
            </a:r>
            <a:endParaRPr sz="1600" dirty="0">
              <a:solidFill>
                <a:srgbClr val="0070C0"/>
              </a:solidFill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2140"/>
              </a:spcBef>
            </a:pPr>
            <a:r>
              <a:rPr sz="1400" dirty="0">
                <a:cs typeface="Georgia"/>
              </a:rPr>
              <a:t>The </a:t>
            </a:r>
            <a:r>
              <a:rPr sz="1400" spc="-5" dirty="0">
                <a:cs typeface="Georgia"/>
              </a:rPr>
              <a:t>firm enjoying the following financial</a:t>
            </a:r>
            <a:r>
              <a:rPr sz="1400" spc="70" dirty="0">
                <a:cs typeface="Georgia"/>
              </a:rPr>
              <a:t> </a:t>
            </a:r>
            <a:r>
              <a:rPr sz="1400" spc="-5" dirty="0">
                <a:cs typeface="Georgia"/>
              </a:rPr>
              <a:t>facilities.</a:t>
            </a:r>
            <a:endParaRPr sz="1400" dirty="0"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55326" y="4764583"/>
            <a:ext cx="2614930" cy="606425"/>
          </a:xfrm>
          <a:prstGeom prst="rect">
            <a:avLst/>
          </a:prstGeom>
        </p:spPr>
        <p:txBody>
          <a:bodyPr vert="horz" wrap="square" lIns="0" tIns="59055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465"/>
              </a:spcBef>
              <a:buClr>
                <a:srgbClr val="D16349"/>
              </a:buClr>
              <a:buSzPct val="84375"/>
              <a:buFont typeface="Arial" panose="020B0604020202020204" pitchFamily="34" charset="0"/>
              <a:buChar char="•"/>
              <a:tabLst>
                <a:tab pos="286385" algn="l"/>
                <a:tab pos="287020" algn="l"/>
              </a:tabLst>
            </a:pPr>
            <a:r>
              <a:rPr sz="1600" dirty="0">
                <a:cs typeface="Georgia"/>
              </a:rPr>
              <a:t>Bank Guarantee</a:t>
            </a:r>
            <a:r>
              <a:rPr sz="1600" spc="-65" dirty="0">
                <a:cs typeface="Georgia"/>
              </a:rPr>
              <a:t> </a:t>
            </a:r>
            <a:r>
              <a:rPr sz="1600" dirty="0">
                <a:cs typeface="Georgia"/>
              </a:rPr>
              <a:t>Facilities</a:t>
            </a:r>
          </a:p>
          <a:p>
            <a:pPr marL="298450" indent="-285750">
              <a:lnSpc>
                <a:spcPct val="100000"/>
              </a:lnSpc>
              <a:spcBef>
                <a:spcPts val="365"/>
              </a:spcBef>
              <a:buClr>
                <a:srgbClr val="D16349"/>
              </a:buClr>
              <a:buSzPct val="84375"/>
              <a:buFont typeface="Arial" panose="020B0604020202020204" pitchFamily="34" charset="0"/>
              <a:buChar char="•"/>
              <a:tabLst>
                <a:tab pos="286385" algn="l"/>
                <a:tab pos="287020" algn="l"/>
              </a:tabLst>
            </a:pPr>
            <a:r>
              <a:rPr sz="1600" dirty="0">
                <a:cs typeface="Palladio Uralic"/>
              </a:rPr>
              <a:t>Cash Credit</a:t>
            </a:r>
            <a:r>
              <a:rPr sz="1600" spc="-15" dirty="0">
                <a:cs typeface="Palladio Uralic"/>
              </a:rPr>
              <a:t> </a:t>
            </a:r>
            <a:r>
              <a:rPr sz="1600" dirty="0">
                <a:cs typeface="Palladio Uralic"/>
              </a:rPr>
              <a:t>Facility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897784" y="4764583"/>
            <a:ext cx="2820516" cy="606425"/>
          </a:xfrm>
          <a:prstGeom prst="rect">
            <a:avLst/>
          </a:prstGeom>
        </p:spPr>
        <p:txBody>
          <a:bodyPr vert="horz" wrap="square" lIns="0" tIns="590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1600">
                <a:cs typeface="Georgia"/>
              </a:rPr>
              <a:t>-  </a:t>
            </a:r>
            <a:r>
              <a:rPr sz="1600" smtClean="0">
                <a:cs typeface="Palladio Uralic"/>
              </a:rPr>
              <a:t>Rs.</a:t>
            </a:r>
            <a:r>
              <a:rPr lang="en-IN" sz="1600" dirty="0" smtClean="0">
                <a:cs typeface="Palladio Uralic"/>
              </a:rPr>
              <a:t>67</a:t>
            </a:r>
            <a:r>
              <a:rPr sz="1600" smtClean="0">
                <a:cs typeface="Palladio Uralic"/>
              </a:rPr>
              <a:t>0.00</a:t>
            </a:r>
            <a:r>
              <a:rPr sz="1600" spc="-105" smtClean="0">
                <a:cs typeface="Palladio Uralic"/>
              </a:rPr>
              <a:t> </a:t>
            </a:r>
            <a:r>
              <a:rPr sz="1600" dirty="0">
                <a:cs typeface="Palladio Uralic"/>
              </a:rPr>
              <a:t>Lakhs</a:t>
            </a:r>
          </a:p>
          <a:p>
            <a:pPr marL="14604">
              <a:lnSpc>
                <a:spcPct val="100000"/>
              </a:lnSpc>
              <a:spcBef>
                <a:spcPts val="365"/>
              </a:spcBef>
            </a:pPr>
            <a:r>
              <a:rPr sz="1600" dirty="0">
                <a:cs typeface="Palladio Uralic"/>
              </a:rPr>
              <a:t>-  </a:t>
            </a:r>
            <a:r>
              <a:rPr sz="1600" dirty="0" err="1">
                <a:cs typeface="Palladio Uralic"/>
              </a:rPr>
              <a:t>Rs</a:t>
            </a:r>
            <a:r>
              <a:rPr sz="1600" dirty="0">
                <a:cs typeface="Palladio Uralic"/>
              </a:rPr>
              <a:t>.</a:t>
            </a:r>
            <a:r>
              <a:rPr lang="en-IN" sz="1600" dirty="0">
                <a:cs typeface="Palladio Uralic"/>
              </a:rPr>
              <a:t>5</a:t>
            </a:r>
            <a:r>
              <a:rPr sz="1600" dirty="0">
                <a:cs typeface="Palladio Uralic"/>
              </a:rPr>
              <a:t>00.00</a:t>
            </a:r>
            <a:r>
              <a:rPr sz="1600" spc="-120" dirty="0">
                <a:cs typeface="Palladio Uralic"/>
              </a:rPr>
              <a:t> </a:t>
            </a:r>
            <a:r>
              <a:rPr sz="1600" dirty="0">
                <a:cs typeface="Palladio Uralic"/>
              </a:rPr>
              <a:t>Lakhs</a:t>
            </a:r>
          </a:p>
        </p:txBody>
      </p:sp>
      <p:sp>
        <p:nvSpPr>
          <p:cNvPr id="6" name="object 6"/>
          <p:cNvSpPr/>
          <p:nvPr/>
        </p:nvSpPr>
        <p:spPr>
          <a:xfrm>
            <a:off x="9537700" y="123825"/>
            <a:ext cx="1002791" cy="9860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93700" cy="756285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351</TotalTime>
  <Words>1160</Words>
  <Application>Microsoft Office PowerPoint</Application>
  <PresentationFormat>Custom</PresentationFormat>
  <Paragraphs>188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Slide 1</vt:lpstr>
      <vt:lpstr>SREE GANESH CONSTRUCTIONS</vt:lpstr>
      <vt:lpstr>SREE GANESH CONSTRUCTIONS</vt:lpstr>
      <vt:lpstr>Currently the firm executing the below works :</vt:lpstr>
      <vt:lpstr>Achievements</vt:lpstr>
      <vt:lpstr>Slide 6</vt:lpstr>
      <vt:lpstr>Slide 7</vt:lpstr>
      <vt:lpstr>Turnover</vt:lpstr>
      <vt:lpstr>SREE GANESH CONSTRUCTIONS</vt:lpstr>
      <vt:lpstr>Bankers :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SGC Profile.pptx</dc:title>
  <dc:creator>admin</dc:creator>
  <cp:lastModifiedBy>Purchase</cp:lastModifiedBy>
  <cp:revision>116</cp:revision>
  <dcterms:created xsi:type="dcterms:W3CDTF">2020-02-13T12:32:52Z</dcterms:created>
  <dcterms:modified xsi:type="dcterms:W3CDTF">2023-09-27T06:17:25Z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2019-10-21T00:00:00Z</vt:filetime>
  </property>
  <property fmtid="{D5CDD505-2E9C-101B-9397-08002B2CF9AE}" pid="3" name="Creator">
    <vt:lpwstr>PScript5.dll Version 5.2.2</vt:lpwstr>
  </property>
  <property fmtid="{D5CDD505-2E9C-101B-9397-08002B2CF9AE}" pid="4" name="LastSaved">
    <vt:filetime>2020-02-13T00:00:00Z</vt:filetime>
  </property>
</Properties>
</file>