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73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4" r:id="rId16"/>
    <p:sldId id="269" r:id="rId17"/>
    <p:sldId id="270" r:id="rId18"/>
    <p:sldId id="271" r:id="rId19"/>
    <p:sldId id="272" r:id="rId20"/>
  </p:sldIdLst>
  <p:sldSz cx="10693400" cy="7562850"/>
  <p:notesSz cx="9601200" cy="7315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356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4483"/>
            <a:ext cx="908939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80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6/10/2023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00" b="1" i="0" u="heavy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6/10/2023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00" b="1" i="0" u="heavy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6/10/2023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00" b="1" i="0" u="heavy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6/10/2023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6/10/2023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27239" y="7046976"/>
            <a:ext cx="8839200" cy="7620"/>
          </a:xfrm>
          <a:custGeom>
            <a:avLst/>
            <a:gdLst/>
            <a:ahLst/>
            <a:cxnLst/>
            <a:rect l="l" t="t" r="r" b="b"/>
            <a:pathLst>
              <a:path w="8839200" h="7620">
                <a:moveTo>
                  <a:pt x="0" y="7620"/>
                </a:moveTo>
                <a:lnTo>
                  <a:pt x="8839187" y="7620"/>
                </a:lnTo>
                <a:lnTo>
                  <a:pt x="8839187" y="0"/>
                </a:lnTo>
                <a:lnTo>
                  <a:pt x="0" y="0"/>
                </a:lnTo>
                <a:lnTo>
                  <a:pt x="0" y="7620"/>
                </a:lnTo>
                <a:close/>
              </a:path>
            </a:pathLst>
          </a:custGeom>
          <a:solidFill>
            <a:srgbClr val="C5D1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27239" y="1742694"/>
            <a:ext cx="8839200" cy="4994910"/>
          </a:xfrm>
          <a:custGeom>
            <a:avLst/>
            <a:gdLst/>
            <a:ahLst/>
            <a:cxnLst/>
            <a:rect l="l" t="t" r="r" b="b"/>
            <a:pathLst>
              <a:path w="8839200" h="4994909">
                <a:moveTo>
                  <a:pt x="0" y="4994909"/>
                </a:moveTo>
                <a:lnTo>
                  <a:pt x="8839187" y="4994909"/>
                </a:lnTo>
                <a:lnTo>
                  <a:pt x="8839187" y="0"/>
                </a:lnTo>
                <a:lnTo>
                  <a:pt x="0" y="0"/>
                </a:lnTo>
                <a:lnTo>
                  <a:pt x="0" y="4994909"/>
                </a:lnTo>
                <a:close/>
              </a:path>
            </a:pathLst>
          </a:custGeom>
          <a:solidFill>
            <a:srgbClr val="C5D1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24191" y="6737604"/>
            <a:ext cx="8833485" cy="309880"/>
          </a:xfrm>
          <a:custGeom>
            <a:avLst/>
            <a:gdLst/>
            <a:ahLst/>
            <a:cxnLst/>
            <a:rect l="l" t="t" r="r" b="b"/>
            <a:pathLst>
              <a:path w="8833485" h="309879">
                <a:moveTo>
                  <a:pt x="8833103" y="309372"/>
                </a:moveTo>
                <a:lnTo>
                  <a:pt x="8833103" y="0"/>
                </a:lnTo>
                <a:lnTo>
                  <a:pt x="0" y="0"/>
                </a:lnTo>
                <a:lnTo>
                  <a:pt x="0" y="309372"/>
                </a:lnTo>
                <a:lnTo>
                  <a:pt x="8833103" y="309372"/>
                </a:lnTo>
                <a:close/>
              </a:path>
            </a:pathLst>
          </a:custGeom>
          <a:solidFill>
            <a:srgbClr val="8CADA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22667" y="499872"/>
            <a:ext cx="8843010" cy="6557009"/>
          </a:xfrm>
          <a:custGeom>
            <a:avLst/>
            <a:gdLst/>
            <a:ahLst/>
            <a:cxnLst/>
            <a:rect l="l" t="t" r="r" b="b"/>
            <a:pathLst>
              <a:path w="8843010" h="6557009">
                <a:moveTo>
                  <a:pt x="8843010" y="6557009"/>
                </a:moveTo>
                <a:lnTo>
                  <a:pt x="8843010" y="0"/>
                </a:lnTo>
                <a:lnTo>
                  <a:pt x="0" y="0"/>
                </a:lnTo>
                <a:lnTo>
                  <a:pt x="0" y="6557009"/>
                </a:lnTo>
                <a:lnTo>
                  <a:pt x="4572" y="6557009"/>
                </a:lnTo>
                <a:lnTo>
                  <a:pt x="4572" y="9905"/>
                </a:lnTo>
                <a:lnTo>
                  <a:pt x="9906" y="4571"/>
                </a:lnTo>
                <a:lnTo>
                  <a:pt x="9906" y="9905"/>
                </a:lnTo>
                <a:lnTo>
                  <a:pt x="8833104" y="9905"/>
                </a:lnTo>
                <a:lnTo>
                  <a:pt x="8833104" y="4571"/>
                </a:lnTo>
                <a:lnTo>
                  <a:pt x="8837676" y="9905"/>
                </a:lnTo>
                <a:lnTo>
                  <a:pt x="8837676" y="6557009"/>
                </a:lnTo>
                <a:lnTo>
                  <a:pt x="8843010" y="6557009"/>
                </a:lnTo>
                <a:close/>
              </a:path>
              <a:path w="8843010" h="6557009">
                <a:moveTo>
                  <a:pt x="9906" y="9905"/>
                </a:moveTo>
                <a:lnTo>
                  <a:pt x="9906" y="4571"/>
                </a:lnTo>
                <a:lnTo>
                  <a:pt x="4572" y="9905"/>
                </a:lnTo>
                <a:lnTo>
                  <a:pt x="9906" y="9905"/>
                </a:lnTo>
                <a:close/>
              </a:path>
              <a:path w="8843010" h="6557009">
                <a:moveTo>
                  <a:pt x="9906" y="6547104"/>
                </a:moveTo>
                <a:lnTo>
                  <a:pt x="9906" y="9905"/>
                </a:lnTo>
                <a:lnTo>
                  <a:pt x="4572" y="9905"/>
                </a:lnTo>
                <a:lnTo>
                  <a:pt x="4572" y="6547104"/>
                </a:lnTo>
                <a:lnTo>
                  <a:pt x="9906" y="6547104"/>
                </a:lnTo>
                <a:close/>
              </a:path>
              <a:path w="8843010" h="6557009">
                <a:moveTo>
                  <a:pt x="8837676" y="6547104"/>
                </a:moveTo>
                <a:lnTo>
                  <a:pt x="4572" y="6547104"/>
                </a:lnTo>
                <a:lnTo>
                  <a:pt x="9906" y="6551676"/>
                </a:lnTo>
                <a:lnTo>
                  <a:pt x="9906" y="6557009"/>
                </a:lnTo>
                <a:lnTo>
                  <a:pt x="8833104" y="6557009"/>
                </a:lnTo>
                <a:lnTo>
                  <a:pt x="8833104" y="6551676"/>
                </a:lnTo>
                <a:lnTo>
                  <a:pt x="8837676" y="6547104"/>
                </a:lnTo>
                <a:close/>
              </a:path>
              <a:path w="8843010" h="6557009">
                <a:moveTo>
                  <a:pt x="9906" y="6557009"/>
                </a:moveTo>
                <a:lnTo>
                  <a:pt x="9906" y="6551676"/>
                </a:lnTo>
                <a:lnTo>
                  <a:pt x="4572" y="6547104"/>
                </a:lnTo>
                <a:lnTo>
                  <a:pt x="4572" y="6557009"/>
                </a:lnTo>
                <a:lnTo>
                  <a:pt x="9906" y="6557009"/>
                </a:lnTo>
                <a:close/>
              </a:path>
              <a:path w="8843010" h="6557009">
                <a:moveTo>
                  <a:pt x="8837676" y="9905"/>
                </a:moveTo>
                <a:lnTo>
                  <a:pt x="8833104" y="4571"/>
                </a:lnTo>
                <a:lnTo>
                  <a:pt x="8833104" y="9905"/>
                </a:lnTo>
                <a:lnTo>
                  <a:pt x="8837676" y="9905"/>
                </a:lnTo>
                <a:close/>
              </a:path>
              <a:path w="8843010" h="6557009">
                <a:moveTo>
                  <a:pt x="8837676" y="6547104"/>
                </a:moveTo>
                <a:lnTo>
                  <a:pt x="8837676" y="9905"/>
                </a:lnTo>
                <a:lnTo>
                  <a:pt x="8833104" y="9905"/>
                </a:lnTo>
                <a:lnTo>
                  <a:pt x="8833104" y="6547104"/>
                </a:lnTo>
                <a:lnTo>
                  <a:pt x="8837676" y="6547104"/>
                </a:lnTo>
                <a:close/>
              </a:path>
              <a:path w="8843010" h="6557009">
                <a:moveTo>
                  <a:pt x="8837676" y="6557009"/>
                </a:moveTo>
                <a:lnTo>
                  <a:pt x="8837676" y="6547104"/>
                </a:lnTo>
                <a:lnTo>
                  <a:pt x="8833104" y="6551676"/>
                </a:lnTo>
                <a:lnTo>
                  <a:pt x="8833104" y="6557009"/>
                </a:lnTo>
                <a:lnTo>
                  <a:pt x="8837676" y="6557009"/>
                </a:lnTo>
                <a:close/>
              </a:path>
            </a:pathLst>
          </a:custGeom>
          <a:solidFill>
            <a:srgbClr val="7B98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27239" y="1626108"/>
            <a:ext cx="8830310" cy="0"/>
          </a:xfrm>
          <a:custGeom>
            <a:avLst/>
            <a:gdLst/>
            <a:ahLst/>
            <a:cxnLst/>
            <a:rect l="l" t="t" r="r" b="b"/>
            <a:pathLst>
              <a:path w="8830310">
                <a:moveTo>
                  <a:pt x="0" y="0"/>
                </a:moveTo>
                <a:lnTo>
                  <a:pt x="8830043" y="0"/>
                </a:lnTo>
              </a:path>
            </a:pathLst>
          </a:custGeom>
          <a:ln w="9144">
            <a:solidFill>
              <a:srgbClr val="7B9899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5042040" y="1305318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609600" y="304800"/>
                </a:moveTo>
                <a:lnTo>
                  <a:pt x="605612" y="255333"/>
                </a:lnTo>
                <a:lnTo>
                  <a:pt x="594055" y="208432"/>
                </a:lnTo>
                <a:lnTo>
                  <a:pt x="575589" y="164693"/>
                </a:lnTo>
                <a:lnTo>
                  <a:pt x="550799" y="124752"/>
                </a:lnTo>
                <a:lnTo>
                  <a:pt x="520344" y="89242"/>
                </a:lnTo>
                <a:lnTo>
                  <a:pt x="484835" y="58788"/>
                </a:lnTo>
                <a:lnTo>
                  <a:pt x="444893" y="33997"/>
                </a:lnTo>
                <a:lnTo>
                  <a:pt x="401154" y="15532"/>
                </a:lnTo>
                <a:lnTo>
                  <a:pt x="354253" y="3987"/>
                </a:lnTo>
                <a:lnTo>
                  <a:pt x="304800" y="0"/>
                </a:lnTo>
                <a:lnTo>
                  <a:pt x="255524" y="3987"/>
                </a:lnTo>
                <a:lnTo>
                  <a:pt x="208724" y="15532"/>
                </a:lnTo>
                <a:lnTo>
                  <a:pt x="165023" y="33997"/>
                </a:lnTo>
                <a:lnTo>
                  <a:pt x="125082" y="58788"/>
                </a:lnTo>
                <a:lnTo>
                  <a:pt x="89535" y="89242"/>
                </a:lnTo>
                <a:lnTo>
                  <a:pt x="59004" y="124752"/>
                </a:lnTo>
                <a:lnTo>
                  <a:pt x="34150" y="164693"/>
                </a:lnTo>
                <a:lnTo>
                  <a:pt x="15595" y="208432"/>
                </a:lnTo>
                <a:lnTo>
                  <a:pt x="4000" y="255333"/>
                </a:lnTo>
                <a:lnTo>
                  <a:pt x="0" y="304800"/>
                </a:lnTo>
                <a:lnTo>
                  <a:pt x="4000" y="354253"/>
                </a:lnTo>
                <a:lnTo>
                  <a:pt x="15595" y="401154"/>
                </a:lnTo>
                <a:lnTo>
                  <a:pt x="34150" y="444893"/>
                </a:lnTo>
                <a:lnTo>
                  <a:pt x="59004" y="484835"/>
                </a:lnTo>
                <a:lnTo>
                  <a:pt x="89535" y="520344"/>
                </a:lnTo>
                <a:lnTo>
                  <a:pt x="125082" y="550799"/>
                </a:lnTo>
                <a:lnTo>
                  <a:pt x="165023" y="575589"/>
                </a:lnTo>
                <a:lnTo>
                  <a:pt x="208724" y="594055"/>
                </a:lnTo>
                <a:lnTo>
                  <a:pt x="255524" y="605612"/>
                </a:lnTo>
                <a:lnTo>
                  <a:pt x="304800" y="609600"/>
                </a:lnTo>
                <a:lnTo>
                  <a:pt x="354253" y="605612"/>
                </a:lnTo>
                <a:lnTo>
                  <a:pt x="401154" y="594055"/>
                </a:lnTo>
                <a:lnTo>
                  <a:pt x="444893" y="575589"/>
                </a:lnTo>
                <a:lnTo>
                  <a:pt x="484835" y="550799"/>
                </a:lnTo>
                <a:lnTo>
                  <a:pt x="520344" y="520344"/>
                </a:lnTo>
                <a:lnTo>
                  <a:pt x="550799" y="484835"/>
                </a:lnTo>
                <a:lnTo>
                  <a:pt x="575589" y="444893"/>
                </a:lnTo>
                <a:lnTo>
                  <a:pt x="594055" y="401154"/>
                </a:lnTo>
                <a:lnTo>
                  <a:pt x="605612" y="354253"/>
                </a:lnTo>
                <a:lnTo>
                  <a:pt x="609600" y="3048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5111381" y="1375702"/>
            <a:ext cx="471805" cy="469900"/>
          </a:xfrm>
          <a:custGeom>
            <a:avLst/>
            <a:gdLst/>
            <a:ahLst/>
            <a:cxnLst/>
            <a:rect l="l" t="t" r="r" b="b"/>
            <a:pathLst>
              <a:path w="471804" h="469900">
                <a:moveTo>
                  <a:pt x="471678" y="233641"/>
                </a:moveTo>
                <a:lnTo>
                  <a:pt x="461228" y="167952"/>
                </a:lnTo>
                <a:lnTo>
                  <a:pt x="447040" y="130571"/>
                </a:lnTo>
                <a:lnTo>
                  <a:pt x="405358" y="69861"/>
                </a:lnTo>
                <a:lnTo>
                  <a:pt x="350067" y="27879"/>
                </a:lnTo>
                <a:lnTo>
                  <a:pt x="286128" y="4615"/>
                </a:lnTo>
                <a:lnTo>
                  <a:pt x="252465" y="0"/>
                </a:lnTo>
                <a:lnTo>
                  <a:pt x="218500" y="59"/>
                </a:lnTo>
                <a:lnTo>
                  <a:pt x="152144" y="14200"/>
                </a:lnTo>
                <a:lnTo>
                  <a:pt x="92020" y="47027"/>
                </a:lnTo>
                <a:lnTo>
                  <a:pt x="43087" y="98531"/>
                </a:lnTo>
                <a:lnTo>
                  <a:pt x="10307" y="168700"/>
                </a:lnTo>
                <a:lnTo>
                  <a:pt x="1523" y="210781"/>
                </a:lnTo>
                <a:lnTo>
                  <a:pt x="0" y="235165"/>
                </a:lnTo>
                <a:lnTo>
                  <a:pt x="1524" y="259549"/>
                </a:lnTo>
                <a:lnTo>
                  <a:pt x="3048" y="270979"/>
                </a:lnTo>
                <a:lnTo>
                  <a:pt x="14557" y="313491"/>
                </a:lnTo>
                <a:lnTo>
                  <a:pt x="16764" y="318432"/>
                </a:lnTo>
                <a:lnTo>
                  <a:pt x="16764" y="234403"/>
                </a:lnTo>
                <a:lnTo>
                  <a:pt x="18288" y="212305"/>
                </a:lnTo>
                <a:lnTo>
                  <a:pt x="27473" y="170266"/>
                </a:lnTo>
                <a:lnTo>
                  <a:pt x="42211" y="133337"/>
                </a:lnTo>
                <a:lnTo>
                  <a:pt x="85508" y="74740"/>
                </a:lnTo>
                <a:lnTo>
                  <a:pt x="142502" y="36370"/>
                </a:lnTo>
                <a:lnTo>
                  <a:pt x="207514" y="18087"/>
                </a:lnTo>
                <a:lnTo>
                  <a:pt x="241253" y="16433"/>
                </a:lnTo>
                <a:lnTo>
                  <a:pt x="274868" y="19747"/>
                </a:lnTo>
                <a:lnTo>
                  <a:pt x="338886" y="41208"/>
                </a:lnTo>
                <a:lnTo>
                  <a:pt x="393891" y="82327"/>
                </a:lnTo>
                <a:lnTo>
                  <a:pt x="434205" y="142963"/>
                </a:lnTo>
                <a:lnTo>
                  <a:pt x="447079" y="180555"/>
                </a:lnTo>
                <a:lnTo>
                  <a:pt x="454152" y="222973"/>
                </a:lnTo>
                <a:lnTo>
                  <a:pt x="454914" y="234403"/>
                </a:lnTo>
                <a:lnTo>
                  <a:pt x="454914" y="320066"/>
                </a:lnTo>
                <a:lnTo>
                  <a:pt x="456313" y="316973"/>
                </a:lnTo>
                <a:lnTo>
                  <a:pt x="466940" y="277490"/>
                </a:lnTo>
                <a:lnTo>
                  <a:pt x="471678" y="233641"/>
                </a:lnTo>
                <a:close/>
              </a:path>
              <a:path w="471804" h="469900">
                <a:moveTo>
                  <a:pt x="454914" y="320066"/>
                </a:moveTo>
                <a:lnTo>
                  <a:pt x="454914" y="234403"/>
                </a:lnTo>
                <a:lnTo>
                  <a:pt x="454152" y="245833"/>
                </a:lnTo>
                <a:lnTo>
                  <a:pt x="447502" y="287321"/>
                </a:lnTo>
                <a:lnTo>
                  <a:pt x="435176" y="324251"/>
                </a:lnTo>
                <a:lnTo>
                  <a:pt x="396212" y="384303"/>
                </a:lnTo>
                <a:lnTo>
                  <a:pt x="342688" y="425721"/>
                </a:lnTo>
                <a:lnTo>
                  <a:pt x="280033" y="448238"/>
                </a:lnTo>
                <a:lnTo>
                  <a:pt x="246978" y="452325"/>
                </a:lnTo>
                <a:lnTo>
                  <a:pt x="213676" y="451586"/>
                </a:lnTo>
                <a:lnTo>
                  <a:pt x="149047" y="435497"/>
                </a:lnTo>
                <a:lnTo>
                  <a:pt x="91573" y="399704"/>
                </a:lnTo>
                <a:lnTo>
                  <a:pt x="46685" y="343938"/>
                </a:lnTo>
                <a:lnTo>
                  <a:pt x="30657" y="308481"/>
                </a:lnTo>
                <a:lnTo>
                  <a:pt x="19812" y="267931"/>
                </a:lnTo>
                <a:lnTo>
                  <a:pt x="16764" y="234403"/>
                </a:lnTo>
                <a:lnTo>
                  <a:pt x="16764" y="318432"/>
                </a:lnTo>
                <a:lnTo>
                  <a:pt x="52341" y="382877"/>
                </a:lnTo>
                <a:lnTo>
                  <a:pt x="105485" y="431748"/>
                </a:lnTo>
                <a:lnTo>
                  <a:pt x="168800" y="460513"/>
                </a:lnTo>
                <a:lnTo>
                  <a:pt x="237096" y="469577"/>
                </a:lnTo>
                <a:lnTo>
                  <a:pt x="271491" y="466849"/>
                </a:lnTo>
                <a:lnTo>
                  <a:pt x="337530" y="447127"/>
                </a:lnTo>
                <a:lnTo>
                  <a:pt x="395578" y="408722"/>
                </a:lnTo>
                <a:lnTo>
                  <a:pt x="440444" y="352040"/>
                </a:lnTo>
                <a:lnTo>
                  <a:pt x="454914" y="320066"/>
                </a:lnTo>
                <a:close/>
              </a:path>
              <a:path w="471804" h="469900">
                <a:moveTo>
                  <a:pt x="437388" y="234403"/>
                </a:moveTo>
                <a:lnTo>
                  <a:pt x="437388" y="224497"/>
                </a:lnTo>
                <a:lnTo>
                  <a:pt x="436626" y="213829"/>
                </a:lnTo>
                <a:lnTo>
                  <a:pt x="427018" y="171490"/>
                </a:lnTo>
                <a:lnTo>
                  <a:pt x="411216" y="134799"/>
                </a:lnTo>
                <a:lnTo>
                  <a:pt x="364566" y="78357"/>
                </a:lnTo>
                <a:lnTo>
                  <a:pt x="303755" y="44499"/>
                </a:lnTo>
                <a:lnTo>
                  <a:pt x="237096" y="33322"/>
                </a:lnTo>
                <a:lnTo>
                  <a:pt x="234556" y="33328"/>
                </a:lnTo>
                <a:lnTo>
                  <a:pt x="167967" y="44519"/>
                </a:lnTo>
                <a:lnTo>
                  <a:pt x="107147" y="78389"/>
                </a:lnTo>
                <a:lnTo>
                  <a:pt x="60482" y="134827"/>
                </a:lnTo>
                <a:lnTo>
                  <a:pt x="44670" y="171508"/>
                </a:lnTo>
                <a:lnTo>
                  <a:pt x="35052" y="213829"/>
                </a:lnTo>
                <a:lnTo>
                  <a:pt x="34290" y="223735"/>
                </a:lnTo>
                <a:lnTo>
                  <a:pt x="34290" y="245071"/>
                </a:lnTo>
                <a:lnTo>
                  <a:pt x="35052" y="254977"/>
                </a:lnTo>
                <a:lnTo>
                  <a:pt x="36576" y="264883"/>
                </a:lnTo>
                <a:lnTo>
                  <a:pt x="47598" y="305382"/>
                </a:lnTo>
                <a:lnTo>
                  <a:pt x="51053" y="312687"/>
                </a:lnTo>
                <a:lnTo>
                  <a:pt x="51053" y="224497"/>
                </a:lnTo>
                <a:lnTo>
                  <a:pt x="51816" y="214591"/>
                </a:lnTo>
                <a:lnTo>
                  <a:pt x="62099" y="172571"/>
                </a:lnTo>
                <a:lnTo>
                  <a:pt x="78860" y="136788"/>
                </a:lnTo>
                <a:lnTo>
                  <a:pt x="127723" y="83810"/>
                </a:lnTo>
                <a:lnTo>
                  <a:pt x="190218" y="55413"/>
                </a:lnTo>
                <a:lnTo>
                  <a:pt x="224019" y="50356"/>
                </a:lnTo>
                <a:lnTo>
                  <a:pt x="258158" y="51352"/>
                </a:lnTo>
                <a:lnTo>
                  <a:pt x="323356" y="71383"/>
                </a:lnTo>
                <a:lnTo>
                  <a:pt x="377624" y="115261"/>
                </a:lnTo>
                <a:lnTo>
                  <a:pt x="412775" y="182743"/>
                </a:lnTo>
                <a:lnTo>
                  <a:pt x="420623" y="225259"/>
                </a:lnTo>
                <a:lnTo>
                  <a:pt x="420623" y="314918"/>
                </a:lnTo>
                <a:lnTo>
                  <a:pt x="421575" y="313061"/>
                </a:lnTo>
                <a:lnTo>
                  <a:pt x="432617" y="276074"/>
                </a:lnTo>
                <a:lnTo>
                  <a:pt x="437388" y="234403"/>
                </a:lnTo>
                <a:close/>
              </a:path>
              <a:path w="471804" h="469900">
                <a:moveTo>
                  <a:pt x="420623" y="314918"/>
                </a:moveTo>
                <a:lnTo>
                  <a:pt x="420623" y="244309"/>
                </a:lnTo>
                <a:lnTo>
                  <a:pt x="412862" y="286009"/>
                </a:lnTo>
                <a:lnTo>
                  <a:pt x="398477" y="322121"/>
                </a:lnTo>
                <a:lnTo>
                  <a:pt x="353741" y="377397"/>
                </a:lnTo>
                <a:lnTo>
                  <a:pt x="294217" y="409761"/>
                </a:lnTo>
                <a:lnTo>
                  <a:pt x="227708" y="418840"/>
                </a:lnTo>
                <a:lnTo>
                  <a:pt x="194273" y="414530"/>
                </a:lnTo>
                <a:lnTo>
                  <a:pt x="131918" y="387978"/>
                </a:lnTo>
                <a:lnTo>
                  <a:pt x="82085" y="337205"/>
                </a:lnTo>
                <a:lnTo>
                  <a:pt x="64303" y="302618"/>
                </a:lnTo>
                <a:lnTo>
                  <a:pt x="52577" y="261835"/>
                </a:lnTo>
                <a:lnTo>
                  <a:pt x="51053" y="243547"/>
                </a:lnTo>
                <a:lnTo>
                  <a:pt x="51053" y="312687"/>
                </a:lnTo>
                <a:lnTo>
                  <a:pt x="85328" y="369675"/>
                </a:lnTo>
                <a:lnTo>
                  <a:pt x="138743" y="412098"/>
                </a:lnTo>
                <a:lnTo>
                  <a:pt x="201472" y="433110"/>
                </a:lnTo>
                <a:lnTo>
                  <a:pt x="234556" y="435783"/>
                </a:lnTo>
                <a:lnTo>
                  <a:pt x="267541" y="433266"/>
                </a:lnTo>
                <a:lnTo>
                  <a:pt x="330380" y="412975"/>
                </a:lnTo>
                <a:lnTo>
                  <a:pt x="383815" y="372746"/>
                </a:lnTo>
                <a:lnTo>
                  <a:pt x="405047" y="345306"/>
                </a:lnTo>
                <a:lnTo>
                  <a:pt x="420623" y="314918"/>
                </a:lnTo>
                <a:close/>
              </a:path>
            </a:pathLst>
          </a:custGeom>
          <a:solidFill>
            <a:srgbClr val="7B98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55326" y="1899158"/>
            <a:ext cx="8382746" cy="4368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00" b="1" i="0" u="heavy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140343" y="3086100"/>
            <a:ext cx="6115684" cy="33508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5756" y="7033450"/>
            <a:ext cx="3421888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6/10/2023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699248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mailto:gc.hyd2005@gmail.com" TargetMode="External"/><Relationship Id="rId2" Type="http://schemas.openxmlformats.org/officeDocument/2006/relationships/hyperlink" Target="mailto:sgc.hyd2005@gmail.com" TargetMode="Externa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jpeg"/><Relationship Id="rId4" Type="http://schemas.openxmlformats.org/officeDocument/2006/relationships/hyperlink" Target="http://www.sreeganesh.co.in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27239" y="7050785"/>
            <a:ext cx="8839200" cy="3810"/>
          </a:xfrm>
          <a:custGeom>
            <a:avLst/>
            <a:gdLst/>
            <a:ahLst/>
            <a:cxnLst/>
            <a:rect l="l" t="t" r="r" b="b"/>
            <a:pathLst>
              <a:path w="8839200" h="3809">
                <a:moveTo>
                  <a:pt x="0" y="3810"/>
                </a:moveTo>
                <a:lnTo>
                  <a:pt x="8839187" y="3810"/>
                </a:lnTo>
                <a:lnTo>
                  <a:pt x="8839187" y="0"/>
                </a:lnTo>
                <a:lnTo>
                  <a:pt x="0" y="0"/>
                </a:lnTo>
                <a:lnTo>
                  <a:pt x="0" y="3810"/>
                </a:lnTo>
                <a:close/>
              </a:path>
            </a:pathLst>
          </a:custGeom>
          <a:solidFill>
            <a:srgbClr val="C5D1D7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921143" y="2863595"/>
            <a:ext cx="8845550" cy="4187190"/>
            <a:chOff x="921143" y="2863595"/>
            <a:chExt cx="8845550" cy="4187190"/>
          </a:xfrm>
          <a:noFill/>
        </p:grpSpPr>
        <p:sp>
          <p:nvSpPr>
            <p:cNvPr id="4" name="object 4"/>
            <p:cNvSpPr/>
            <p:nvPr/>
          </p:nvSpPr>
          <p:spPr>
            <a:xfrm>
              <a:off x="927239" y="2863595"/>
              <a:ext cx="8839200" cy="3877310"/>
            </a:xfrm>
            <a:custGeom>
              <a:avLst/>
              <a:gdLst/>
              <a:ahLst/>
              <a:cxnLst/>
              <a:rect l="l" t="t" r="r" b="b"/>
              <a:pathLst>
                <a:path w="8839200" h="3877309">
                  <a:moveTo>
                    <a:pt x="0" y="3877055"/>
                  </a:moveTo>
                  <a:lnTo>
                    <a:pt x="8839187" y="3877055"/>
                  </a:lnTo>
                  <a:lnTo>
                    <a:pt x="8839187" y="0"/>
                  </a:lnTo>
                  <a:lnTo>
                    <a:pt x="0" y="0"/>
                  </a:lnTo>
                  <a:lnTo>
                    <a:pt x="0" y="3877055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21143" y="6740651"/>
              <a:ext cx="8833485" cy="310515"/>
            </a:xfrm>
            <a:custGeom>
              <a:avLst/>
              <a:gdLst/>
              <a:ahLst/>
              <a:cxnLst/>
              <a:rect l="l" t="t" r="r" b="b"/>
              <a:pathLst>
                <a:path w="8833485" h="310515">
                  <a:moveTo>
                    <a:pt x="8833103" y="310133"/>
                  </a:moveTo>
                  <a:lnTo>
                    <a:pt x="8833103" y="0"/>
                  </a:lnTo>
                  <a:lnTo>
                    <a:pt x="0" y="0"/>
                  </a:lnTo>
                  <a:lnTo>
                    <a:pt x="0" y="310133"/>
                  </a:lnTo>
                  <a:lnTo>
                    <a:pt x="8833103" y="310133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8242300" y="712775"/>
            <a:ext cx="1588528" cy="15328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Rectangle 12"/>
          <p:cNvSpPr/>
          <p:nvPr/>
        </p:nvSpPr>
        <p:spPr>
          <a:xfrm>
            <a:off x="1200053" y="6553630"/>
            <a:ext cx="827566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spc="-5" dirty="0">
                <a:solidFill>
                  <a:srgbClr val="C00000"/>
                </a:solidFill>
                <a:latin typeface="Georgia" panose="02040502050405020303" pitchFamily="18" charset="0"/>
              </a:rPr>
              <a:t>SREE GANESH</a:t>
            </a:r>
            <a:r>
              <a:rPr lang="en-US" sz="3600" b="1" spc="-10" dirty="0">
                <a:solidFill>
                  <a:srgbClr val="C00000"/>
                </a:solidFill>
                <a:latin typeface="Georgia" panose="02040502050405020303" pitchFamily="18" charset="0"/>
              </a:rPr>
              <a:t> CONSTRUCTIONS</a:t>
            </a:r>
            <a:endParaRPr lang="en-US" sz="3600" b="1" dirty="0">
              <a:solidFill>
                <a:srgbClr val="C00000"/>
              </a:solidFill>
              <a:latin typeface="Georgia" panose="02040502050405020303" pitchFamily="18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6817" t="22503" r="4547" b="17642"/>
          <a:stretch/>
        </p:blipFill>
        <p:spPr>
          <a:xfrm>
            <a:off x="1003300" y="2236102"/>
            <a:ext cx="9220200" cy="4401656"/>
          </a:xfrm>
          <a:prstGeom prst="rect">
            <a:avLst/>
          </a:prstGeom>
        </p:spPr>
      </p:pic>
      <p:pic>
        <p:nvPicPr>
          <p:cNvPr id="1026" name="Picture 2" descr="C:\Users\KDP\Desktop\Brocher\BROUCHER 1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87" y="3175"/>
            <a:ext cx="10691813" cy="75596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55326" y="1861819"/>
            <a:ext cx="8347075" cy="44018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0070C0"/>
                </a:solidFill>
                <a:uFill>
                  <a:solidFill>
                    <a:srgbClr val="000000"/>
                  </a:solidFill>
                </a:uFill>
                <a:cs typeface="Georgia"/>
              </a:rPr>
              <a:t>Panchayat Raj</a:t>
            </a:r>
            <a:r>
              <a:rPr sz="1600" b="1" spc="15" dirty="0">
                <a:solidFill>
                  <a:srgbClr val="0070C0"/>
                </a:solidFill>
                <a:uFill>
                  <a:solidFill>
                    <a:srgbClr val="000000"/>
                  </a:solidFill>
                </a:uFill>
                <a:cs typeface="Georgia"/>
              </a:rPr>
              <a:t> </a:t>
            </a:r>
            <a:r>
              <a:rPr sz="1600" b="1" spc="-5" dirty="0">
                <a:solidFill>
                  <a:srgbClr val="0070C0"/>
                </a:solidFill>
                <a:uFill>
                  <a:solidFill>
                    <a:srgbClr val="000000"/>
                  </a:solidFill>
                </a:uFill>
                <a:cs typeface="Georgia"/>
              </a:rPr>
              <a:t>Circle</a:t>
            </a:r>
            <a:endParaRPr sz="1600" dirty="0">
              <a:solidFill>
                <a:srgbClr val="0070C0"/>
              </a:solidFill>
              <a:cs typeface="Georgi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50" dirty="0">
              <a:cs typeface="Georgia"/>
            </a:endParaRPr>
          </a:p>
          <a:p>
            <a:pPr marL="184150" indent="-171450">
              <a:lnSpc>
                <a:spcPct val="100000"/>
              </a:lnSpc>
              <a:buClr>
                <a:srgbClr val="D16349"/>
              </a:buClr>
              <a:buSzPct val="83333"/>
              <a:buFont typeface="Arial" panose="020B0604020202020204" pitchFamily="34" charset="0"/>
              <a:buChar char="•"/>
              <a:tabLst>
                <a:tab pos="286385" algn="l"/>
                <a:tab pos="287020" algn="l"/>
              </a:tabLst>
            </a:pPr>
            <a:r>
              <a:rPr sz="1200" spc="-5" dirty="0">
                <a:cs typeface="Palladio Uralic"/>
              </a:rPr>
              <a:t>R/F Bheemanpally to Dothigudem of Pochampally Mandal (Road No 2318009) Value of the</a:t>
            </a:r>
            <a:r>
              <a:rPr sz="1200" spc="20" dirty="0">
                <a:cs typeface="Palladio Uralic"/>
              </a:rPr>
              <a:t> </a:t>
            </a:r>
            <a:r>
              <a:rPr sz="1200" spc="-5" dirty="0">
                <a:cs typeface="Palladio Uralic"/>
              </a:rPr>
              <a:t>work</a:t>
            </a:r>
            <a:endParaRPr lang="en-US" sz="1200" dirty="0">
              <a:cs typeface="Palladio Uralic"/>
            </a:endParaRPr>
          </a:p>
          <a:p>
            <a:pPr marL="12700">
              <a:lnSpc>
                <a:spcPct val="100000"/>
              </a:lnSpc>
              <a:buClr>
                <a:srgbClr val="D16349"/>
              </a:buClr>
              <a:buSzPct val="83333"/>
              <a:tabLst>
                <a:tab pos="286385" algn="l"/>
                <a:tab pos="287020" algn="l"/>
              </a:tabLst>
            </a:pPr>
            <a:r>
              <a:rPr lang="en-US" sz="1200" b="1" spc="-5" dirty="0">
                <a:cs typeface="Palladio Uralic"/>
              </a:rPr>
              <a:t>	</a:t>
            </a:r>
            <a:r>
              <a:rPr sz="1200" b="1" spc="-5" dirty="0">
                <a:cs typeface="Palladio Uralic"/>
              </a:rPr>
              <a:t>Rs.86, 73,700.00.</a:t>
            </a:r>
            <a:r>
              <a:rPr sz="1200" b="1" spc="-10" dirty="0">
                <a:cs typeface="Palladio Uralic"/>
              </a:rPr>
              <a:t> </a:t>
            </a:r>
            <a:r>
              <a:rPr sz="1200" b="1" spc="-5" dirty="0">
                <a:cs typeface="Palladio Uralic"/>
              </a:rPr>
              <a:t>Completed.</a:t>
            </a:r>
            <a:endParaRPr sz="1200" dirty="0">
              <a:cs typeface="Palladio Uralic"/>
            </a:endParaRPr>
          </a:p>
          <a:p>
            <a:pPr marL="171450" indent="-171450">
              <a:lnSpc>
                <a:spcPct val="100000"/>
              </a:lnSpc>
              <a:spcBef>
                <a:spcPts val="20"/>
              </a:spcBef>
              <a:buFont typeface="Arial" panose="020B0604020202020204" pitchFamily="34" charset="0"/>
              <a:buChar char="•"/>
            </a:pPr>
            <a:endParaRPr sz="1200" dirty="0">
              <a:cs typeface="Palladio Uralic"/>
            </a:endParaRPr>
          </a:p>
          <a:p>
            <a:pPr marL="184150" indent="-171450">
              <a:lnSpc>
                <a:spcPct val="100000"/>
              </a:lnSpc>
              <a:buClr>
                <a:srgbClr val="D16349"/>
              </a:buClr>
              <a:buSzPct val="83333"/>
              <a:buFont typeface="Arial" panose="020B0604020202020204" pitchFamily="34" charset="0"/>
              <a:buChar char="•"/>
              <a:tabLst>
                <a:tab pos="286385" algn="l"/>
                <a:tab pos="287020" algn="l"/>
              </a:tabLst>
            </a:pPr>
            <a:r>
              <a:rPr sz="1200" spc="-5" dirty="0">
                <a:cs typeface="Palladio Uralic"/>
              </a:rPr>
              <a:t>R/F Bhongir Nandanam PWD Road </a:t>
            </a:r>
            <a:r>
              <a:rPr sz="1200" dirty="0">
                <a:cs typeface="Palladio Uralic"/>
              </a:rPr>
              <a:t>at 6 </a:t>
            </a:r>
            <a:r>
              <a:rPr sz="1200" spc="-5" dirty="0">
                <a:cs typeface="Palladio Uralic"/>
              </a:rPr>
              <a:t>Km 500 mtrs to Namthapally of Bhongir Mandal Value of the</a:t>
            </a:r>
            <a:r>
              <a:rPr sz="1200" spc="40" dirty="0">
                <a:cs typeface="Palladio Uralic"/>
              </a:rPr>
              <a:t> </a:t>
            </a:r>
            <a:r>
              <a:rPr sz="1200" spc="-5" dirty="0">
                <a:cs typeface="Palladio Uralic"/>
              </a:rPr>
              <a:t>work</a:t>
            </a:r>
            <a:endParaRPr sz="1200" dirty="0">
              <a:cs typeface="Palladio Uralic"/>
            </a:endParaRPr>
          </a:p>
          <a:p>
            <a:pPr marL="279400">
              <a:lnSpc>
                <a:spcPct val="100000"/>
              </a:lnSpc>
            </a:pPr>
            <a:r>
              <a:rPr sz="1200" b="1" spc="-5" dirty="0">
                <a:cs typeface="Palladio Uralic"/>
              </a:rPr>
              <a:t>Rs.76, </a:t>
            </a:r>
            <a:r>
              <a:rPr sz="1200" b="1" dirty="0">
                <a:cs typeface="Palladio Uralic"/>
              </a:rPr>
              <a:t>37,768.00. –</a:t>
            </a:r>
            <a:r>
              <a:rPr sz="1200" b="1" spc="-15" dirty="0">
                <a:cs typeface="Palladio Uralic"/>
              </a:rPr>
              <a:t> </a:t>
            </a:r>
            <a:r>
              <a:rPr sz="1200" b="1" spc="-5" dirty="0">
                <a:cs typeface="Palladio Uralic"/>
              </a:rPr>
              <a:t>Completed.</a:t>
            </a:r>
            <a:endParaRPr sz="1200" dirty="0">
              <a:cs typeface="Palladio Uralic"/>
            </a:endParaRPr>
          </a:p>
          <a:p>
            <a:pPr marL="171450" indent="-171450">
              <a:lnSpc>
                <a:spcPct val="100000"/>
              </a:lnSpc>
              <a:spcBef>
                <a:spcPts val="15"/>
              </a:spcBef>
              <a:buFont typeface="Arial" panose="020B0604020202020204" pitchFamily="34" charset="0"/>
              <a:buChar char="•"/>
            </a:pPr>
            <a:endParaRPr sz="1200" dirty="0">
              <a:cs typeface="Palladio Uralic"/>
            </a:endParaRPr>
          </a:p>
          <a:p>
            <a:pPr marL="184150" indent="-171450">
              <a:lnSpc>
                <a:spcPct val="100000"/>
              </a:lnSpc>
              <a:spcBef>
                <a:spcPts val="5"/>
              </a:spcBef>
              <a:buClr>
                <a:srgbClr val="D16349"/>
              </a:buClr>
              <a:buSzPct val="83333"/>
              <a:buFont typeface="Arial" panose="020B0604020202020204" pitchFamily="34" charset="0"/>
              <a:buChar char="•"/>
              <a:tabLst>
                <a:tab pos="286385" algn="l"/>
                <a:tab pos="287020" algn="l"/>
              </a:tabLst>
            </a:pPr>
            <a:r>
              <a:rPr sz="1200" spc="-5" dirty="0">
                <a:cs typeface="Palladio Uralic"/>
              </a:rPr>
              <a:t>R/F PWD Road Chillapur Stage to Daku Thanda of Narayanapur Mandal Value of the</a:t>
            </a:r>
            <a:r>
              <a:rPr sz="1200" spc="20" dirty="0">
                <a:cs typeface="Palladio Uralic"/>
              </a:rPr>
              <a:t> </a:t>
            </a:r>
            <a:r>
              <a:rPr sz="1200" spc="-5" dirty="0">
                <a:cs typeface="Palladio Uralic"/>
              </a:rPr>
              <a:t>work</a:t>
            </a:r>
            <a:endParaRPr sz="1200" dirty="0">
              <a:cs typeface="Palladio Uralic"/>
            </a:endParaRPr>
          </a:p>
          <a:p>
            <a:pPr marL="279400">
              <a:lnSpc>
                <a:spcPct val="100000"/>
              </a:lnSpc>
            </a:pPr>
            <a:r>
              <a:rPr sz="1200" b="1" spc="-5" dirty="0">
                <a:cs typeface="Palladio Uralic"/>
              </a:rPr>
              <a:t>Rs.65,</a:t>
            </a:r>
            <a:r>
              <a:rPr sz="1200" b="1" spc="-10" dirty="0">
                <a:cs typeface="Palladio Uralic"/>
              </a:rPr>
              <a:t> </a:t>
            </a:r>
            <a:r>
              <a:rPr sz="1200" b="1" dirty="0">
                <a:cs typeface="Palladio Uralic"/>
              </a:rPr>
              <a:t>50,260.00.-Completed</a:t>
            </a:r>
            <a:endParaRPr sz="1200" dirty="0">
              <a:cs typeface="Palladio Uralic"/>
            </a:endParaRPr>
          </a:p>
          <a:p>
            <a:pPr marL="171450" indent="-171450">
              <a:lnSpc>
                <a:spcPct val="100000"/>
              </a:lnSpc>
              <a:spcBef>
                <a:spcPts val="15"/>
              </a:spcBef>
              <a:buFont typeface="Arial" panose="020B0604020202020204" pitchFamily="34" charset="0"/>
              <a:buChar char="•"/>
            </a:pPr>
            <a:endParaRPr sz="1200" dirty="0">
              <a:cs typeface="Palladio Uralic"/>
            </a:endParaRPr>
          </a:p>
          <a:p>
            <a:pPr marL="184150" indent="-171450">
              <a:lnSpc>
                <a:spcPct val="100000"/>
              </a:lnSpc>
              <a:spcBef>
                <a:spcPts val="5"/>
              </a:spcBef>
              <a:buClr>
                <a:srgbClr val="D16349"/>
              </a:buClr>
              <a:buSzPct val="83333"/>
              <a:buFont typeface="Arial" panose="020B0604020202020204" pitchFamily="34" charset="0"/>
              <a:buChar char="•"/>
              <a:tabLst>
                <a:tab pos="286385" algn="l"/>
                <a:tab pos="287020" algn="l"/>
              </a:tabLst>
            </a:pPr>
            <a:r>
              <a:rPr sz="1200" spc="-5" dirty="0">
                <a:cs typeface="Palladio Uralic"/>
              </a:rPr>
              <a:t>R/F Dasarigudem to PWD Road of Kattangur </a:t>
            </a:r>
            <a:r>
              <a:rPr sz="1200" dirty="0">
                <a:cs typeface="Palladio Uralic"/>
              </a:rPr>
              <a:t>Mandal </a:t>
            </a:r>
            <a:r>
              <a:rPr sz="1200" spc="-5" dirty="0">
                <a:cs typeface="Palladio Uralic"/>
              </a:rPr>
              <a:t>(Road No 2323049) Value of the</a:t>
            </a:r>
            <a:r>
              <a:rPr sz="1200" spc="-10" dirty="0">
                <a:cs typeface="Palladio Uralic"/>
              </a:rPr>
              <a:t> </a:t>
            </a:r>
            <a:r>
              <a:rPr sz="1200" spc="-5" dirty="0">
                <a:cs typeface="Palladio Uralic"/>
              </a:rPr>
              <a:t>work</a:t>
            </a:r>
            <a:endParaRPr sz="1200" dirty="0">
              <a:cs typeface="Palladio Uralic"/>
            </a:endParaRPr>
          </a:p>
          <a:p>
            <a:pPr marL="279400">
              <a:lnSpc>
                <a:spcPct val="100000"/>
              </a:lnSpc>
            </a:pPr>
            <a:r>
              <a:rPr sz="1200" b="1" spc="-5" dirty="0">
                <a:cs typeface="Palladio Uralic"/>
              </a:rPr>
              <a:t>Rs.72,89,550.00- Completed</a:t>
            </a:r>
            <a:endParaRPr sz="1200" dirty="0">
              <a:cs typeface="Palladio Uralic"/>
            </a:endParaRPr>
          </a:p>
          <a:p>
            <a:pPr marL="171450" indent="-171450">
              <a:lnSpc>
                <a:spcPct val="100000"/>
              </a:lnSpc>
              <a:spcBef>
                <a:spcPts val="15"/>
              </a:spcBef>
              <a:buFont typeface="Arial" panose="020B0604020202020204" pitchFamily="34" charset="0"/>
              <a:buChar char="•"/>
            </a:pPr>
            <a:endParaRPr sz="1200" dirty="0">
              <a:cs typeface="Palladio Uralic"/>
            </a:endParaRPr>
          </a:p>
          <a:p>
            <a:pPr marL="184150" indent="-171450">
              <a:lnSpc>
                <a:spcPct val="100000"/>
              </a:lnSpc>
              <a:buClr>
                <a:srgbClr val="D16349"/>
              </a:buClr>
              <a:buSzPct val="83333"/>
              <a:buFont typeface="Arial" panose="020B0604020202020204" pitchFamily="34" charset="0"/>
              <a:buChar char="•"/>
              <a:tabLst>
                <a:tab pos="286385" algn="l"/>
                <a:tab pos="287020" algn="l"/>
              </a:tabLst>
            </a:pPr>
            <a:r>
              <a:rPr sz="1200" spc="-5" dirty="0">
                <a:cs typeface="Palladio Uralic"/>
              </a:rPr>
              <a:t>R/F Dhothigudem to Dharmojigudem of Pochampally Mandal Value of the work </a:t>
            </a:r>
            <a:r>
              <a:rPr sz="1200" b="1" spc="-5" dirty="0">
                <a:cs typeface="Palladio Uralic"/>
              </a:rPr>
              <a:t>Rs.1, </a:t>
            </a:r>
            <a:r>
              <a:rPr sz="1200" b="1" dirty="0">
                <a:cs typeface="Palladio Uralic"/>
              </a:rPr>
              <a:t>02, 43,427.00. -</a:t>
            </a:r>
            <a:r>
              <a:rPr sz="1200" b="1" spc="-30" dirty="0">
                <a:cs typeface="Palladio Uralic"/>
              </a:rPr>
              <a:t> </a:t>
            </a:r>
            <a:r>
              <a:rPr sz="1200" b="1" spc="-5" dirty="0">
                <a:cs typeface="Palladio Uralic"/>
              </a:rPr>
              <a:t>Completed.</a:t>
            </a:r>
            <a:endParaRPr sz="1200" dirty="0">
              <a:cs typeface="Palladio Uralic"/>
            </a:endParaRPr>
          </a:p>
          <a:p>
            <a:pPr marL="171450" indent="-171450">
              <a:lnSpc>
                <a:spcPct val="100000"/>
              </a:lnSpc>
              <a:spcBef>
                <a:spcPts val="20"/>
              </a:spcBef>
              <a:buClr>
                <a:srgbClr val="D16349"/>
              </a:buClr>
              <a:buFont typeface="Arial" panose="020B0604020202020204" pitchFamily="34" charset="0"/>
              <a:buChar char="•"/>
            </a:pPr>
            <a:endParaRPr sz="1200" dirty="0">
              <a:cs typeface="Palladio Uralic"/>
            </a:endParaRPr>
          </a:p>
          <a:p>
            <a:pPr marL="184150" indent="-171450">
              <a:lnSpc>
                <a:spcPct val="100000"/>
              </a:lnSpc>
              <a:buClr>
                <a:srgbClr val="D16349"/>
              </a:buClr>
              <a:buSzPct val="83333"/>
              <a:buFont typeface="Arial" panose="020B0604020202020204" pitchFamily="34" charset="0"/>
              <a:buChar char="•"/>
              <a:tabLst>
                <a:tab pos="286385" algn="l"/>
                <a:tab pos="287020" algn="l"/>
              </a:tabLst>
            </a:pPr>
            <a:r>
              <a:rPr sz="1200" spc="-5" dirty="0">
                <a:cs typeface="Palladio Uralic"/>
              </a:rPr>
              <a:t>R/F Pittampally to Dasarigudem of Narketpally Mandal (Road No 2323033) Value of the</a:t>
            </a:r>
            <a:r>
              <a:rPr sz="1200" dirty="0">
                <a:cs typeface="Palladio Uralic"/>
              </a:rPr>
              <a:t> </a:t>
            </a:r>
            <a:r>
              <a:rPr sz="1200" spc="-5" dirty="0">
                <a:cs typeface="Palladio Uralic"/>
              </a:rPr>
              <a:t>work</a:t>
            </a:r>
            <a:endParaRPr sz="1200" dirty="0">
              <a:cs typeface="Palladio Uralic"/>
            </a:endParaRPr>
          </a:p>
          <a:p>
            <a:pPr marL="279400">
              <a:lnSpc>
                <a:spcPct val="100000"/>
              </a:lnSpc>
            </a:pPr>
            <a:r>
              <a:rPr sz="1200" b="1" spc="-5" dirty="0">
                <a:cs typeface="Palladio Uralic"/>
              </a:rPr>
              <a:t>Rs.71, </a:t>
            </a:r>
            <a:r>
              <a:rPr sz="1200" b="1" dirty="0">
                <a:cs typeface="Palladio Uralic"/>
              </a:rPr>
              <a:t>38,374.00.-</a:t>
            </a:r>
            <a:r>
              <a:rPr sz="1200" b="1" spc="-5" dirty="0">
                <a:cs typeface="Palladio Uralic"/>
              </a:rPr>
              <a:t> Completed</a:t>
            </a:r>
            <a:endParaRPr sz="1200" dirty="0">
              <a:cs typeface="Palladio Uralic"/>
            </a:endParaRPr>
          </a:p>
          <a:p>
            <a:pPr marL="171450" indent="-171450">
              <a:lnSpc>
                <a:spcPct val="100000"/>
              </a:lnSpc>
              <a:spcBef>
                <a:spcPts val="5"/>
              </a:spcBef>
              <a:buFont typeface="Arial" panose="020B0604020202020204" pitchFamily="34" charset="0"/>
              <a:buChar char="•"/>
            </a:pPr>
            <a:endParaRPr sz="1200" dirty="0">
              <a:cs typeface="Palladio Uralic"/>
            </a:endParaRPr>
          </a:p>
          <a:p>
            <a:pPr marL="184150" marR="5080" indent="-171450">
              <a:lnSpc>
                <a:spcPts val="1150"/>
              </a:lnSpc>
              <a:buClr>
                <a:srgbClr val="D16349"/>
              </a:buClr>
              <a:buSzPct val="83333"/>
              <a:buFont typeface="Arial" panose="020B0604020202020204" pitchFamily="34" charset="0"/>
              <a:buChar char="•"/>
              <a:tabLst>
                <a:tab pos="286385" algn="l"/>
                <a:tab pos="287020" algn="l"/>
              </a:tabLst>
            </a:pPr>
            <a:r>
              <a:rPr sz="1200" spc="-5" dirty="0">
                <a:cs typeface="Palladio Uralic"/>
              </a:rPr>
              <a:t>Pkg No 288 "Consisting of </a:t>
            </a:r>
            <a:r>
              <a:rPr sz="1200" dirty="0">
                <a:cs typeface="Palladio Uralic"/>
              </a:rPr>
              <a:t>04 </a:t>
            </a:r>
            <a:r>
              <a:rPr sz="1200" spc="-5" dirty="0">
                <a:cs typeface="Palladio Uralic"/>
              </a:rPr>
              <a:t>BT Renewal Road works in Munugode Mandal Value of the work </a:t>
            </a:r>
            <a:r>
              <a:rPr sz="1200" b="1" spc="-5" dirty="0">
                <a:cs typeface="Palladio Uralic"/>
              </a:rPr>
              <a:t>Rs.1, 93, 11,447.00</a:t>
            </a:r>
            <a:r>
              <a:rPr sz="1200" spc="-5" dirty="0">
                <a:cs typeface="Palladio Uralic"/>
              </a:rPr>
              <a:t>. In  the name of Challa Infra Projects Pvt Ltd. </a:t>
            </a:r>
            <a:r>
              <a:rPr sz="1200" dirty="0">
                <a:cs typeface="Palladio Uralic"/>
              </a:rPr>
              <a:t>- </a:t>
            </a:r>
            <a:r>
              <a:rPr sz="1200" b="1" spc="-5" dirty="0">
                <a:cs typeface="Palladio Uralic"/>
              </a:rPr>
              <a:t>Completed.</a:t>
            </a:r>
            <a:endParaRPr sz="1200" dirty="0">
              <a:cs typeface="Palladio Uralic"/>
            </a:endParaRPr>
          </a:p>
          <a:p>
            <a:pPr marL="171450" indent="-171450">
              <a:lnSpc>
                <a:spcPct val="100000"/>
              </a:lnSpc>
              <a:spcBef>
                <a:spcPts val="20"/>
              </a:spcBef>
              <a:buClr>
                <a:srgbClr val="D16349"/>
              </a:buClr>
              <a:buFont typeface="Arial" panose="020B0604020202020204" pitchFamily="34" charset="0"/>
              <a:buChar char="•"/>
            </a:pPr>
            <a:endParaRPr sz="1200" dirty="0">
              <a:cs typeface="Palladio Uralic"/>
            </a:endParaRPr>
          </a:p>
          <a:p>
            <a:pPr marL="184150" marR="5080" indent="-171450">
              <a:lnSpc>
                <a:spcPct val="80000"/>
              </a:lnSpc>
              <a:buClr>
                <a:srgbClr val="D16349"/>
              </a:buClr>
              <a:buSzPct val="83333"/>
              <a:buFont typeface="Arial" panose="020B0604020202020204" pitchFamily="34" charset="0"/>
              <a:buChar char="•"/>
              <a:tabLst>
                <a:tab pos="286385" algn="l"/>
                <a:tab pos="287020" algn="l"/>
              </a:tabLst>
            </a:pPr>
            <a:r>
              <a:rPr sz="1200" spc="-5" dirty="0">
                <a:cs typeface="Palladio Uralic"/>
              </a:rPr>
              <a:t>Pkg No 300 "Consisting of </a:t>
            </a:r>
            <a:r>
              <a:rPr sz="1200" dirty="0">
                <a:cs typeface="Palladio Uralic"/>
              </a:rPr>
              <a:t>10 </a:t>
            </a:r>
            <a:r>
              <a:rPr sz="1200" spc="-5" dirty="0">
                <a:cs typeface="Palladio Uralic"/>
              </a:rPr>
              <a:t>BT Renewal Road work in Narkatpally Mandal Value of the work </a:t>
            </a:r>
            <a:r>
              <a:rPr sz="1200" b="1" spc="-5" dirty="0">
                <a:cs typeface="Palladio Uralic"/>
              </a:rPr>
              <a:t>Rs.4, 15, 12,460.00. </a:t>
            </a:r>
            <a:r>
              <a:rPr sz="1200" spc="-5" dirty="0">
                <a:cs typeface="Palladio Uralic"/>
              </a:rPr>
              <a:t>in  the name of Challa Infra Projects Pvt Ltd. </a:t>
            </a:r>
            <a:r>
              <a:rPr sz="1200" dirty="0">
                <a:cs typeface="Palladio Uralic"/>
              </a:rPr>
              <a:t>–</a:t>
            </a:r>
            <a:r>
              <a:rPr sz="1200" spc="5" dirty="0">
                <a:cs typeface="Palladio Uralic"/>
              </a:rPr>
              <a:t> </a:t>
            </a:r>
            <a:r>
              <a:rPr sz="1200" b="1" spc="-5" dirty="0">
                <a:cs typeface="Palladio Uralic"/>
              </a:rPr>
              <a:t>Completed.</a:t>
            </a:r>
            <a:endParaRPr sz="1200" dirty="0">
              <a:cs typeface="Palladio Uralic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536952" y="123825"/>
            <a:ext cx="1002791" cy="9860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2"/>
          <p:cNvSpPr txBox="1">
            <a:spLocks noGrp="1"/>
          </p:cNvSpPr>
          <p:nvPr>
            <p:ph type="title"/>
          </p:nvPr>
        </p:nvSpPr>
        <p:spPr>
          <a:xfrm>
            <a:off x="1155326" y="543559"/>
            <a:ext cx="5867774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u="none" spc="-5" dirty="0">
                <a:solidFill>
                  <a:srgbClr val="0070C0"/>
                </a:solidFill>
              </a:rPr>
              <a:t>SREE GANESH</a:t>
            </a:r>
            <a:r>
              <a:rPr sz="2400" u="none" spc="-10" dirty="0">
                <a:solidFill>
                  <a:srgbClr val="0070C0"/>
                </a:solidFill>
              </a:rPr>
              <a:t> CONSTRUCTIONS</a:t>
            </a:r>
            <a:endParaRPr sz="2400" dirty="0">
              <a:solidFill>
                <a:srgbClr val="0070C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93700" cy="756285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55326" y="1902967"/>
            <a:ext cx="8348345" cy="170046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0070C0"/>
                </a:solidFill>
                <a:uFill>
                  <a:solidFill>
                    <a:srgbClr val="000000"/>
                  </a:solidFill>
                </a:uFill>
                <a:latin typeface="Georgia"/>
                <a:cs typeface="Georgia"/>
              </a:rPr>
              <a:t>GHMC Circle</a:t>
            </a:r>
            <a:r>
              <a:rPr sz="1400" b="1" spc="-5" dirty="0">
                <a:solidFill>
                  <a:srgbClr val="0070C0"/>
                </a:solidFill>
                <a:latin typeface="Georgia"/>
                <a:cs typeface="Georgia"/>
              </a:rPr>
              <a:t> </a:t>
            </a:r>
            <a:r>
              <a:rPr sz="1400" b="1" dirty="0">
                <a:solidFill>
                  <a:srgbClr val="0070C0"/>
                </a:solidFill>
                <a:latin typeface="Georgia"/>
                <a:cs typeface="Georgia"/>
              </a:rPr>
              <a:t>:</a:t>
            </a:r>
            <a:endParaRPr sz="1400" dirty="0">
              <a:solidFill>
                <a:srgbClr val="0070C0"/>
              </a:solidFill>
              <a:latin typeface="Georgia"/>
              <a:cs typeface="Georgia"/>
            </a:endParaRPr>
          </a:p>
          <a:p>
            <a:pPr marL="298450" marR="5715" indent="-285750" algn="just">
              <a:lnSpc>
                <a:spcPct val="100000"/>
              </a:lnSpc>
              <a:spcBef>
                <a:spcPts val="1435"/>
              </a:spcBef>
              <a:buClr>
                <a:srgbClr val="D16349"/>
              </a:buClr>
              <a:buSzPct val="82142"/>
              <a:buFont typeface="Arial" panose="020B0604020202020204" pitchFamily="34" charset="0"/>
              <a:buChar char="•"/>
              <a:tabLst>
                <a:tab pos="287020" algn="l"/>
              </a:tabLst>
            </a:pPr>
            <a:r>
              <a:rPr sz="1400" spc="-5" dirty="0">
                <a:latin typeface="Palladio Uralic"/>
                <a:cs typeface="Palladio Uralic"/>
              </a:rPr>
              <a:t>Repairs &amp; Restoration of Damage BT Stretch In Afzalgunz, Charminar, Chandrayangutta Areas </a:t>
            </a:r>
            <a:r>
              <a:rPr sz="1400" spc="-65" dirty="0">
                <a:latin typeface="Palladio Uralic"/>
                <a:cs typeface="Palladio Uralic"/>
              </a:rPr>
              <a:t>in  </a:t>
            </a:r>
            <a:r>
              <a:rPr sz="1400" spc="-5" dirty="0">
                <a:latin typeface="Palladio Uralic"/>
                <a:cs typeface="Palladio Uralic"/>
              </a:rPr>
              <a:t>Major Roads Division-II Value of the work </a:t>
            </a:r>
            <a:r>
              <a:rPr sz="1400" b="1" spc="-5" dirty="0">
                <a:latin typeface="Palladio Uralic"/>
                <a:cs typeface="Palladio Uralic"/>
              </a:rPr>
              <a:t>Rs.36,31,055.00. –</a:t>
            </a:r>
            <a:r>
              <a:rPr sz="1400" b="1" spc="40" dirty="0">
                <a:latin typeface="Palladio Uralic"/>
                <a:cs typeface="Palladio Uralic"/>
              </a:rPr>
              <a:t> </a:t>
            </a:r>
            <a:r>
              <a:rPr sz="1400" b="1" spc="-5" dirty="0">
                <a:latin typeface="Palladio Uralic"/>
                <a:cs typeface="Palladio Uralic"/>
              </a:rPr>
              <a:t>Completed.</a:t>
            </a:r>
            <a:endParaRPr sz="1400" dirty="0">
              <a:latin typeface="Palladio Uralic"/>
              <a:cs typeface="Palladio Uralic"/>
            </a:endParaRPr>
          </a:p>
          <a:p>
            <a:pPr marL="342900" indent="-342900">
              <a:lnSpc>
                <a:spcPct val="100000"/>
              </a:lnSpc>
              <a:spcBef>
                <a:spcPts val="45"/>
              </a:spcBef>
              <a:buClr>
                <a:srgbClr val="D16349"/>
              </a:buClr>
              <a:buFont typeface="Arial" panose="020B0604020202020204" pitchFamily="34" charset="0"/>
              <a:buChar char="•"/>
            </a:pPr>
            <a:endParaRPr sz="1400" dirty="0">
              <a:latin typeface="Palladio Uralic"/>
              <a:cs typeface="Palladio Uralic"/>
            </a:endParaRPr>
          </a:p>
          <a:p>
            <a:pPr marL="298450" marR="5080" indent="-285750" algn="just">
              <a:lnSpc>
                <a:spcPct val="100000"/>
              </a:lnSpc>
              <a:buClr>
                <a:srgbClr val="D16349"/>
              </a:buClr>
              <a:buSzPct val="82142"/>
              <a:buFont typeface="Arial" panose="020B0604020202020204" pitchFamily="34" charset="0"/>
              <a:buChar char="•"/>
              <a:tabLst>
                <a:tab pos="287020" algn="l"/>
              </a:tabLst>
            </a:pPr>
            <a:r>
              <a:rPr sz="1400" spc="-5" dirty="0">
                <a:latin typeface="Palladio Uralic"/>
                <a:cs typeface="Palladio Uralic"/>
              </a:rPr>
              <a:t>Package-3: Strengthening and Recarpeting damaged </a:t>
            </a:r>
            <a:r>
              <a:rPr sz="1400" spc="-10" dirty="0">
                <a:latin typeface="Palladio Uralic"/>
                <a:cs typeface="Palladio Uralic"/>
              </a:rPr>
              <a:t>BT </a:t>
            </a:r>
            <a:r>
              <a:rPr sz="1400" spc="-5" dirty="0">
                <a:latin typeface="Palladio Uralic"/>
                <a:cs typeface="Palladio Uralic"/>
              </a:rPr>
              <a:t>roads in street no.10 and street no.9 and </a:t>
            </a:r>
            <a:r>
              <a:rPr sz="1400" spc="-55" dirty="0">
                <a:latin typeface="Palladio Uralic"/>
                <a:cs typeface="Palladio Uralic"/>
              </a:rPr>
              <a:t>in  </a:t>
            </a:r>
            <a:r>
              <a:rPr sz="1400" spc="-5" dirty="0">
                <a:latin typeface="Palladio Uralic"/>
                <a:cs typeface="Palladio Uralic"/>
              </a:rPr>
              <a:t>lanes and bye lanes near St. Ann's school, Tarnaka, Div-18B, GHMC, Secunderabad Value of the work  </a:t>
            </a:r>
            <a:r>
              <a:rPr sz="1400" b="1" spc="-5" dirty="0">
                <a:latin typeface="Palladio Uralic"/>
                <a:cs typeface="Palladio Uralic"/>
              </a:rPr>
              <a:t>Rs.46,61,337.00.</a:t>
            </a:r>
            <a:r>
              <a:rPr sz="1400" b="1" dirty="0">
                <a:latin typeface="Palladio Uralic"/>
                <a:cs typeface="Palladio Uralic"/>
              </a:rPr>
              <a:t> </a:t>
            </a:r>
            <a:r>
              <a:rPr sz="1400" b="1" spc="-5" dirty="0">
                <a:latin typeface="Palladio Uralic"/>
                <a:cs typeface="Palladio Uralic"/>
              </a:rPr>
              <a:t>Completed.</a:t>
            </a:r>
            <a:endParaRPr sz="1400" dirty="0">
              <a:latin typeface="Palladio Uralic"/>
              <a:cs typeface="Palladio Ural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55325" y="4257542"/>
            <a:ext cx="8346440" cy="87395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-10" dirty="0">
                <a:solidFill>
                  <a:srgbClr val="0070C0"/>
                </a:solidFill>
                <a:uFill>
                  <a:solidFill>
                    <a:srgbClr val="000000"/>
                  </a:solidFill>
                </a:uFill>
                <a:latin typeface="Georgia"/>
                <a:cs typeface="Georgia"/>
              </a:rPr>
              <a:t>NRDWP Scheme</a:t>
            </a:r>
            <a:r>
              <a:rPr sz="1400" b="1" spc="15" dirty="0">
                <a:solidFill>
                  <a:srgbClr val="0070C0"/>
                </a:solidFill>
                <a:uFill>
                  <a:solidFill>
                    <a:srgbClr val="000000"/>
                  </a:solidFill>
                </a:uFill>
                <a:latin typeface="Georgia"/>
                <a:cs typeface="Georgia"/>
              </a:rPr>
              <a:t> </a:t>
            </a:r>
            <a:r>
              <a:rPr sz="1400" b="1" spc="-5" dirty="0">
                <a:solidFill>
                  <a:srgbClr val="0070C0"/>
                </a:solidFill>
                <a:latin typeface="Georgia"/>
                <a:cs typeface="Georgia"/>
              </a:rPr>
              <a:t>:</a:t>
            </a:r>
            <a:endParaRPr sz="1400" dirty="0">
              <a:solidFill>
                <a:srgbClr val="0070C0"/>
              </a:solidFill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400" dirty="0">
              <a:latin typeface="Georgia"/>
              <a:cs typeface="Georgia"/>
            </a:endParaRPr>
          </a:p>
          <a:p>
            <a:pPr marL="298450" indent="-28575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286385" algn="l"/>
              </a:tabLst>
            </a:pPr>
            <a:r>
              <a:rPr sz="1400" spc="-5" dirty="0">
                <a:latin typeface="Palladio Uralic"/>
                <a:cs typeface="Palladio Uralic"/>
              </a:rPr>
              <a:t>Aug</a:t>
            </a:r>
            <a:r>
              <a:rPr sz="1400" spc="70" dirty="0">
                <a:latin typeface="Palladio Uralic"/>
                <a:cs typeface="Palladio Uralic"/>
              </a:rPr>
              <a:t> </a:t>
            </a:r>
            <a:r>
              <a:rPr sz="1400" spc="-5" dirty="0">
                <a:latin typeface="Palladio Uralic"/>
                <a:cs typeface="Palladio Uralic"/>
              </a:rPr>
              <a:t>of</a:t>
            </a:r>
            <a:r>
              <a:rPr sz="1400" spc="70" dirty="0">
                <a:latin typeface="Palladio Uralic"/>
                <a:cs typeface="Palladio Uralic"/>
              </a:rPr>
              <a:t> </a:t>
            </a:r>
            <a:r>
              <a:rPr sz="1400" spc="-5" dirty="0">
                <a:latin typeface="Palladio Uralic"/>
                <a:cs typeface="Palladio Uralic"/>
              </a:rPr>
              <a:t>SVS</a:t>
            </a:r>
            <a:r>
              <a:rPr sz="1400" spc="65" dirty="0">
                <a:latin typeface="Palladio Uralic"/>
                <a:cs typeface="Palladio Uralic"/>
              </a:rPr>
              <a:t> </a:t>
            </a:r>
            <a:r>
              <a:rPr sz="1400" spc="-5" dirty="0">
                <a:latin typeface="Palladio Uralic"/>
                <a:cs typeface="Palladio Uralic"/>
              </a:rPr>
              <a:t>(PWD</a:t>
            </a:r>
            <a:r>
              <a:rPr sz="1400" spc="70" dirty="0">
                <a:latin typeface="Palladio Uralic"/>
                <a:cs typeface="Palladio Uralic"/>
              </a:rPr>
              <a:t> </a:t>
            </a:r>
            <a:r>
              <a:rPr sz="1400" spc="-5" dirty="0">
                <a:latin typeface="Palladio Uralic"/>
                <a:cs typeface="Palladio Uralic"/>
              </a:rPr>
              <a:t>Work)</a:t>
            </a:r>
            <a:r>
              <a:rPr sz="1400" spc="70" dirty="0">
                <a:latin typeface="Palladio Uralic"/>
                <a:cs typeface="Palladio Uralic"/>
              </a:rPr>
              <a:t> </a:t>
            </a:r>
            <a:r>
              <a:rPr sz="1400" spc="-5" dirty="0">
                <a:latin typeface="Palladio Uralic"/>
                <a:cs typeface="Palladio Uralic"/>
              </a:rPr>
              <a:t>at</a:t>
            </a:r>
            <a:r>
              <a:rPr sz="1400" spc="70" dirty="0">
                <a:latin typeface="Palladio Uralic"/>
                <a:cs typeface="Palladio Uralic"/>
              </a:rPr>
              <a:t> </a:t>
            </a:r>
            <a:r>
              <a:rPr sz="1400" spc="-5" dirty="0">
                <a:latin typeface="Palladio Uralic"/>
                <a:cs typeface="Palladio Uralic"/>
              </a:rPr>
              <a:t>Kothaloor</a:t>
            </a:r>
            <a:r>
              <a:rPr sz="1400" spc="65" dirty="0">
                <a:latin typeface="Palladio Uralic"/>
                <a:cs typeface="Palladio Uralic"/>
              </a:rPr>
              <a:t> </a:t>
            </a:r>
            <a:r>
              <a:rPr sz="1400" spc="-5" dirty="0">
                <a:latin typeface="Palladio Uralic"/>
                <a:cs typeface="Palladio Uralic"/>
              </a:rPr>
              <a:t>(V)</a:t>
            </a:r>
            <a:r>
              <a:rPr sz="1400" spc="75" dirty="0">
                <a:latin typeface="Palladio Uralic"/>
                <a:cs typeface="Palladio Uralic"/>
              </a:rPr>
              <a:t> </a:t>
            </a:r>
            <a:r>
              <a:rPr sz="1400" spc="-10" dirty="0">
                <a:latin typeface="Palladio Uralic"/>
                <a:cs typeface="Palladio Uralic"/>
              </a:rPr>
              <a:t>of</a:t>
            </a:r>
            <a:r>
              <a:rPr sz="1400" spc="70" dirty="0">
                <a:latin typeface="Palladio Uralic"/>
                <a:cs typeface="Palladio Uralic"/>
              </a:rPr>
              <a:t> </a:t>
            </a:r>
            <a:r>
              <a:rPr sz="1400" spc="-5" dirty="0">
                <a:latin typeface="Palladio Uralic"/>
                <a:cs typeface="Palladio Uralic"/>
              </a:rPr>
              <a:t>Peddavoora</a:t>
            </a:r>
            <a:r>
              <a:rPr sz="1400" spc="70" dirty="0">
                <a:latin typeface="Palladio Uralic"/>
                <a:cs typeface="Palladio Uralic"/>
              </a:rPr>
              <a:t> </a:t>
            </a:r>
            <a:r>
              <a:rPr sz="1400" spc="-5" dirty="0">
                <a:latin typeface="Palladio Uralic"/>
                <a:cs typeface="Palladio Uralic"/>
              </a:rPr>
              <a:t>(M)</a:t>
            </a:r>
            <a:r>
              <a:rPr sz="1400" spc="70" dirty="0">
                <a:latin typeface="Palladio Uralic"/>
                <a:cs typeface="Palladio Uralic"/>
              </a:rPr>
              <a:t> </a:t>
            </a:r>
            <a:r>
              <a:rPr sz="1400" spc="-5" dirty="0">
                <a:latin typeface="Palladio Uralic"/>
                <a:cs typeface="Palladio Uralic"/>
              </a:rPr>
              <a:t>in</a:t>
            </a:r>
            <a:r>
              <a:rPr sz="1400" spc="60" dirty="0">
                <a:latin typeface="Palladio Uralic"/>
                <a:cs typeface="Palladio Uralic"/>
              </a:rPr>
              <a:t> </a:t>
            </a:r>
            <a:r>
              <a:rPr sz="1400" spc="-5" dirty="0">
                <a:latin typeface="Palladio Uralic"/>
                <a:cs typeface="Palladio Uralic"/>
              </a:rPr>
              <a:t>Nalgonda</a:t>
            </a:r>
            <a:r>
              <a:rPr sz="1400" spc="70" dirty="0">
                <a:latin typeface="Palladio Uralic"/>
                <a:cs typeface="Palladio Uralic"/>
              </a:rPr>
              <a:t> </a:t>
            </a:r>
            <a:r>
              <a:rPr sz="1400" spc="-5" dirty="0">
                <a:latin typeface="Palladio Uralic"/>
                <a:cs typeface="Palladio Uralic"/>
              </a:rPr>
              <a:t>district</a:t>
            </a:r>
            <a:r>
              <a:rPr sz="1400" spc="70" dirty="0">
                <a:latin typeface="Palladio Uralic"/>
                <a:cs typeface="Palladio Uralic"/>
              </a:rPr>
              <a:t> </a:t>
            </a:r>
            <a:r>
              <a:rPr sz="1400" spc="-5" dirty="0">
                <a:latin typeface="Palladio Uralic"/>
                <a:cs typeface="Palladio Uralic"/>
              </a:rPr>
              <a:t>Value</a:t>
            </a:r>
            <a:r>
              <a:rPr sz="1400" spc="70" dirty="0">
                <a:latin typeface="Palladio Uralic"/>
                <a:cs typeface="Palladio Uralic"/>
              </a:rPr>
              <a:t> </a:t>
            </a:r>
            <a:r>
              <a:rPr sz="1400" spc="-5" dirty="0">
                <a:latin typeface="Palladio Uralic"/>
                <a:cs typeface="Palladio Uralic"/>
              </a:rPr>
              <a:t>of</a:t>
            </a:r>
            <a:r>
              <a:rPr sz="1400" spc="70" dirty="0">
                <a:latin typeface="Palladio Uralic"/>
                <a:cs typeface="Palladio Uralic"/>
              </a:rPr>
              <a:t> </a:t>
            </a:r>
            <a:r>
              <a:rPr sz="1400" spc="-5" dirty="0">
                <a:latin typeface="Palladio Uralic"/>
                <a:cs typeface="Palladio Uralic"/>
              </a:rPr>
              <a:t>the</a:t>
            </a:r>
            <a:r>
              <a:rPr sz="1400" spc="70" dirty="0">
                <a:latin typeface="Palladio Uralic"/>
                <a:cs typeface="Palladio Uralic"/>
              </a:rPr>
              <a:t> </a:t>
            </a:r>
            <a:r>
              <a:rPr sz="1400" spc="-10" dirty="0">
                <a:latin typeface="Palladio Uralic"/>
                <a:cs typeface="Palladio Uralic"/>
              </a:rPr>
              <a:t>work</a:t>
            </a:r>
            <a:endParaRPr sz="1400" dirty="0">
              <a:latin typeface="Palladio Uralic"/>
              <a:cs typeface="Palladio Uralic"/>
            </a:endParaRPr>
          </a:p>
          <a:p>
            <a:pPr marL="287020">
              <a:lnSpc>
                <a:spcPct val="100000"/>
              </a:lnSpc>
              <a:spcBef>
                <a:spcPts val="5"/>
              </a:spcBef>
            </a:pPr>
            <a:r>
              <a:rPr sz="1400" b="1" spc="-5" dirty="0">
                <a:latin typeface="Palladio Uralic"/>
                <a:cs typeface="Palladio Uralic"/>
              </a:rPr>
              <a:t>Rs.7, 91,562.00. -</a:t>
            </a:r>
            <a:r>
              <a:rPr sz="1400" b="1" spc="-10" dirty="0">
                <a:latin typeface="Palladio Uralic"/>
                <a:cs typeface="Palladio Uralic"/>
              </a:rPr>
              <a:t> </a:t>
            </a:r>
            <a:r>
              <a:rPr sz="1400" b="1" spc="-5" dirty="0">
                <a:latin typeface="Palladio Uralic"/>
                <a:cs typeface="Palladio Uralic"/>
              </a:rPr>
              <a:t>Completed</a:t>
            </a:r>
            <a:endParaRPr sz="1400" dirty="0">
              <a:latin typeface="Palladio Uralic"/>
              <a:cs typeface="Palladio Uralic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514465" y="241623"/>
            <a:ext cx="1002791" cy="9860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2"/>
          <p:cNvSpPr txBox="1">
            <a:spLocks noGrp="1"/>
          </p:cNvSpPr>
          <p:nvPr>
            <p:ph type="title"/>
          </p:nvPr>
        </p:nvSpPr>
        <p:spPr>
          <a:xfrm>
            <a:off x="1155326" y="543559"/>
            <a:ext cx="5867774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u="none" spc="-5" dirty="0">
                <a:solidFill>
                  <a:srgbClr val="0070C0"/>
                </a:solidFill>
              </a:rPr>
              <a:t>SREE GANESH</a:t>
            </a:r>
            <a:r>
              <a:rPr sz="2400" u="none" spc="-10" dirty="0">
                <a:solidFill>
                  <a:srgbClr val="0070C0"/>
                </a:solidFill>
              </a:rPr>
              <a:t> CONSTRUCTIONS</a:t>
            </a:r>
            <a:endParaRPr sz="2400" dirty="0">
              <a:solidFill>
                <a:srgbClr val="0070C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393700" cy="756285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55326" y="2195575"/>
            <a:ext cx="7601584" cy="29751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0070C0"/>
                </a:solidFill>
                <a:uFill>
                  <a:solidFill>
                    <a:srgbClr val="000000"/>
                  </a:solidFill>
                </a:uFill>
                <a:cs typeface="Georgia"/>
              </a:rPr>
              <a:t>Mission </a:t>
            </a:r>
            <a:r>
              <a:rPr sz="1400" b="1" spc="-5" dirty="0" err="1">
                <a:solidFill>
                  <a:srgbClr val="0070C0"/>
                </a:solidFill>
                <a:uFill>
                  <a:solidFill>
                    <a:srgbClr val="000000"/>
                  </a:solidFill>
                </a:uFill>
                <a:cs typeface="Georgia"/>
              </a:rPr>
              <a:t>Kakatiya</a:t>
            </a:r>
            <a:r>
              <a:rPr sz="1400" b="1" dirty="0">
                <a:solidFill>
                  <a:srgbClr val="0070C0"/>
                </a:solidFill>
                <a:cs typeface="Georgia"/>
              </a:rPr>
              <a:t>:</a:t>
            </a:r>
            <a:endParaRPr sz="1400" dirty="0">
              <a:solidFill>
                <a:srgbClr val="0070C0"/>
              </a:solidFill>
              <a:cs typeface="Georgi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250" dirty="0">
              <a:cs typeface="Georgia"/>
            </a:endParaRPr>
          </a:p>
          <a:p>
            <a:pPr marL="298450" indent="-285750">
              <a:lnSpc>
                <a:spcPct val="100000"/>
              </a:lnSpc>
              <a:buClr>
                <a:srgbClr val="D16349"/>
              </a:buClr>
              <a:buSzPct val="82142"/>
              <a:buFont typeface="Arial" panose="020B0604020202020204" pitchFamily="34" charset="0"/>
              <a:buChar char="•"/>
              <a:tabLst>
                <a:tab pos="286385" algn="l"/>
                <a:tab pos="287020" algn="l"/>
              </a:tabLst>
            </a:pPr>
            <a:r>
              <a:rPr sz="1400" spc="-5" dirty="0">
                <a:cs typeface="Palladio Uralic"/>
              </a:rPr>
              <a:t>Restoration of Oora Cheruvu, Singaram V, Nadigudem M, Nalgonda Dist. Value of the</a:t>
            </a:r>
            <a:r>
              <a:rPr sz="1400" spc="190" dirty="0">
                <a:cs typeface="Palladio Uralic"/>
              </a:rPr>
              <a:t> </a:t>
            </a:r>
            <a:r>
              <a:rPr sz="1400" spc="-5" dirty="0">
                <a:cs typeface="Palladio Uralic"/>
              </a:rPr>
              <a:t>work</a:t>
            </a:r>
            <a:endParaRPr sz="1400" dirty="0">
              <a:cs typeface="Palladio Uralic"/>
            </a:endParaRPr>
          </a:p>
          <a:p>
            <a:pPr marL="287020">
              <a:lnSpc>
                <a:spcPct val="100000"/>
              </a:lnSpc>
              <a:spcBef>
                <a:spcPts val="15"/>
              </a:spcBef>
            </a:pPr>
            <a:r>
              <a:rPr sz="1400" b="1" spc="-5" dirty="0">
                <a:cs typeface="Palladio Uralic"/>
              </a:rPr>
              <a:t>Rs.95,60,533.00. - Completed</a:t>
            </a:r>
            <a:endParaRPr sz="1400" dirty="0">
              <a:cs typeface="Palladio Uralic"/>
            </a:endParaRPr>
          </a:p>
          <a:p>
            <a:pPr marL="285750" indent="-285750">
              <a:lnSpc>
                <a:spcPct val="100000"/>
              </a:lnSpc>
              <a:spcBef>
                <a:spcPts val="30"/>
              </a:spcBef>
              <a:buFont typeface="Arial" panose="020B0604020202020204" pitchFamily="34" charset="0"/>
              <a:buChar char="•"/>
            </a:pPr>
            <a:endParaRPr sz="1400" dirty="0">
              <a:cs typeface="Palladio Uralic"/>
            </a:endParaRPr>
          </a:p>
          <a:p>
            <a:pPr marL="298450" indent="-285750">
              <a:lnSpc>
                <a:spcPct val="100000"/>
              </a:lnSpc>
              <a:buClr>
                <a:srgbClr val="D16349"/>
              </a:buClr>
              <a:buSzPct val="82142"/>
              <a:buFont typeface="Arial" panose="020B0604020202020204" pitchFamily="34" charset="0"/>
              <a:buChar char="•"/>
              <a:tabLst>
                <a:tab pos="286385" algn="l"/>
                <a:tab pos="287020" algn="l"/>
              </a:tabLst>
            </a:pPr>
            <a:r>
              <a:rPr sz="1400" spc="-5" dirty="0">
                <a:cs typeface="Palladio Uralic"/>
              </a:rPr>
              <a:t>Restoration of Damera Cheru, Madhura V, Hathnoora M, Medak Dist. Value of the</a:t>
            </a:r>
            <a:r>
              <a:rPr sz="1400" spc="165" dirty="0">
                <a:cs typeface="Palladio Uralic"/>
              </a:rPr>
              <a:t> </a:t>
            </a:r>
            <a:r>
              <a:rPr sz="1400" spc="-5" dirty="0">
                <a:cs typeface="Palladio Uralic"/>
              </a:rPr>
              <a:t>work</a:t>
            </a:r>
            <a:endParaRPr sz="1400" dirty="0">
              <a:cs typeface="Palladio Uralic"/>
            </a:endParaRPr>
          </a:p>
          <a:p>
            <a:pPr marL="287020">
              <a:lnSpc>
                <a:spcPct val="100000"/>
              </a:lnSpc>
              <a:spcBef>
                <a:spcPts val="10"/>
              </a:spcBef>
            </a:pPr>
            <a:r>
              <a:rPr sz="1400" b="1" spc="-5" dirty="0">
                <a:cs typeface="Palladio Uralic"/>
              </a:rPr>
              <a:t>Rs.23,30,601.00. - Completed</a:t>
            </a:r>
            <a:endParaRPr sz="1400" dirty="0">
              <a:cs typeface="Palladio Uralic"/>
            </a:endParaRPr>
          </a:p>
          <a:p>
            <a:pPr marL="285750" indent="-285750">
              <a:lnSpc>
                <a:spcPct val="100000"/>
              </a:lnSpc>
              <a:spcBef>
                <a:spcPts val="30"/>
              </a:spcBef>
              <a:buFont typeface="Arial" panose="020B0604020202020204" pitchFamily="34" charset="0"/>
              <a:buChar char="•"/>
            </a:pPr>
            <a:endParaRPr sz="1400" dirty="0">
              <a:cs typeface="Palladio Uralic"/>
            </a:endParaRPr>
          </a:p>
          <a:p>
            <a:pPr marL="298450" indent="-285750">
              <a:lnSpc>
                <a:spcPct val="100000"/>
              </a:lnSpc>
              <a:spcBef>
                <a:spcPts val="5"/>
              </a:spcBef>
              <a:buClr>
                <a:srgbClr val="D16349"/>
              </a:buClr>
              <a:buSzPct val="82142"/>
              <a:buFont typeface="Arial" panose="020B0604020202020204" pitchFamily="34" charset="0"/>
              <a:buChar char="•"/>
              <a:tabLst>
                <a:tab pos="286385" algn="l"/>
                <a:tab pos="287020" algn="l"/>
              </a:tabLst>
            </a:pPr>
            <a:r>
              <a:rPr sz="1400" spc="-5" dirty="0">
                <a:cs typeface="Palladio Uralic"/>
              </a:rPr>
              <a:t>Restoration of Komati Kunta, Admapur V, Narsapur M, Medak Dist. Value of the</a:t>
            </a:r>
            <a:r>
              <a:rPr sz="1400" spc="155" dirty="0">
                <a:cs typeface="Palladio Uralic"/>
              </a:rPr>
              <a:t> </a:t>
            </a:r>
            <a:r>
              <a:rPr sz="1400" spc="-5" dirty="0">
                <a:cs typeface="Palladio Uralic"/>
              </a:rPr>
              <a:t>work</a:t>
            </a:r>
            <a:endParaRPr sz="1400" dirty="0">
              <a:cs typeface="Palladio Uralic"/>
            </a:endParaRPr>
          </a:p>
          <a:p>
            <a:pPr marL="287020">
              <a:lnSpc>
                <a:spcPct val="100000"/>
              </a:lnSpc>
              <a:spcBef>
                <a:spcPts val="10"/>
              </a:spcBef>
            </a:pPr>
            <a:r>
              <a:rPr sz="1400" b="1" spc="-5" dirty="0">
                <a:cs typeface="Palladio Uralic"/>
              </a:rPr>
              <a:t>Rs.20,33,593.00. - Completed</a:t>
            </a:r>
            <a:endParaRPr sz="1400" dirty="0">
              <a:cs typeface="Palladio Uralic"/>
            </a:endParaRPr>
          </a:p>
          <a:p>
            <a:pPr marL="285750" indent="-285750">
              <a:lnSpc>
                <a:spcPct val="100000"/>
              </a:lnSpc>
              <a:spcBef>
                <a:spcPts val="30"/>
              </a:spcBef>
              <a:buFont typeface="Arial" panose="020B0604020202020204" pitchFamily="34" charset="0"/>
              <a:buChar char="•"/>
            </a:pPr>
            <a:endParaRPr sz="1400" dirty="0">
              <a:cs typeface="Palladio Uralic"/>
            </a:endParaRPr>
          </a:p>
          <a:p>
            <a:pPr marL="298450" indent="-285750">
              <a:lnSpc>
                <a:spcPct val="100000"/>
              </a:lnSpc>
              <a:buClr>
                <a:srgbClr val="D16349"/>
              </a:buClr>
              <a:buSzPct val="82142"/>
              <a:buFont typeface="Arial" panose="020B0604020202020204" pitchFamily="34" charset="0"/>
              <a:buChar char="•"/>
              <a:tabLst>
                <a:tab pos="286385" algn="l"/>
                <a:tab pos="287020" algn="l"/>
              </a:tabLst>
            </a:pPr>
            <a:r>
              <a:rPr sz="1400" spc="-5" dirty="0">
                <a:cs typeface="Palladio Uralic"/>
              </a:rPr>
              <a:t>Restoration of Lakki Cheru, Panyala V, Hathnoora M, Medak Dist. Value of the</a:t>
            </a:r>
            <a:r>
              <a:rPr sz="1400" spc="114" dirty="0">
                <a:cs typeface="Palladio Uralic"/>
              </a:rPr>
              <a:t> </a:t>
            </a:r>
            <a:r>
              <a:rPr sz="1400" spc="-5" dirty="0">
                <a:cs typeface="Palladio Uralic"/>
              </a:rPr>
              <a:t>work</a:t>
            </a:r>
            <a:endParaRPr sz="1400" dirty="0">
              <a:cs typeface="Palladio Uralic"/>
            </a:endParaRPr>
          </a:p>
          <a:p>
            <a:pPr marL="287020">
              <a:lnSpc>
                <a:spcPct val="100000"/>
              </a:lnSpc>
              <a:spcBef>
                <a:spcPts val="10"/>
              </a:spcBef>
            </a:pPr>
            <a:r>
              <a:rPr sz="1400" b="1" spc="-5" dirty="0">
                <a:cs typeface="Palladio Uralic"/>
              </a:rPr>
              <a:t>Rs.14,51,001.00. - Completed</a:t>
            </a:r>
            <a:endParaRPr sz="1400" dirty="0">
              <a:cs typeface="Palladio Uralic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537700" y="200025"/>
            <a:ext cx="1002791" cy="9860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2"/>
          <p:cNvSpPr txBox="1">
            <a:spLocks noGrp="1"/>
          </p:cNvSpPr>
          <p:nvPr>
            <p:ph type="title"/>
          </p:nvPr>
        </p:nvSpPr>
        <p:spPr>
          <a:xfrm>
            <a:off x="1155326" y="543559"/>
            <a:ext cx="5867774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u="none" spc="-5" dirty="0">
                <a:solidFill>
                  <a:srgbClr val="0070C0"/>
                </a:solidFill>
              </a:rPr>
              <a:t>SREE GANESH</a:t>
            </a:r>
            <a:r>
              <a:rPr sz="2400" u="none" spc="-10" dirty="0">
                <a:solidFill>
                  <a:srgbClr val="0070C0"/>
                </a:solidFill>
              </a:rPr>
              <a:t> CONSTRUCTIONS</a:t>
            </a:r>
            <a:endParaRPr sz="2400" dirty="0">
              <a:solidFill>
                <a:srgbClr val="0070C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93700" cy="756285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55326" y="1902975"/>
            <a:ext cx="8346440" cy="218380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0070C0"/>
                </a:solidFill>
                <a:uFill>
                  <a:solidFill>
                    <a:srgbClr val="7030A0"/>
                  </a:solidFill>
                </a:uFill>
                <a:cs typeface="Georgia"/>
              </a:rPr>
              <a:t>Awarded</a:t>
            </a:r>
            <a:r>
              <a:rPr sz="1400" b="1" spc="-20" dirty="0">
                <a:solidFill>
                  <a:srgbClr val="0070C0"/>
                </a:solidFill>
                <a:uFill>
                  <a:solidFill>
                    <a:srgbClr val="7030A0"/>
                  </a:solidFill>
                </a:uFill>
                <a:cs typeface="Georgia"/>
              </a:rPr>
              <a:t> </a:t>
            </a:r>
            <a:r>
              <a:rPr sz="1400" b="1" spc="-5" dirty="0">
                <a:solidFill>
                  <a:srgbClr val="0070C0"/>
                </a:solidFill>
                <a:uFill>
                  <a:solidFill>
                    <a:srgbClr val="7030A0"/>
                  </a:solidFill>
                </a:uFill>
                <a:cs typeface="Georgia"/>
              </a:rPr>
              <a:t>Works</a:t>
            </a:r>
            <a:endParaRPr sz="1400" dirty="0">
              <a:solidFill>
                <a:srgbClr val="0070C0"/>
              </a:solidFill>
              <a:cs typeface="Georgi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550" dirty="0">
              <a:cs typeface="Georgia"/>
            </a:endParaRPr>
          </a:p>
          <a:p>
            <a:pPr marL="298450" marR="5080" indent="-285750" algn="just">
              <a:lnSpc>
                <a:spcPct val="99700"/>
              </a:lnSpc>
              <a:buClr>
                <a:srgbClr val="D16349"/>
              </a:buClr>
              <a:buSzPct val="82142"/>
              <a:buFont typeface="Arial" panose="020B0604020202020204" pitchFamily="34" charset="0"/>
              <a:buChar char="•"/>
              <a:tabLst>
                <a:tab pos="287020" algn="l"/>
              </a:tabLst>
            </a:pPr>
            <a:r>
              <a:rPr sz="1400" spc="-5" dirty="0">
                <a:cs typeface="Georgia"/>
              </a:rPr>
              <a:t>Earthwork Excavation from </a:t>
            </a:r>
            <a:r>
              <a:rPr sz="1400" dirty="0">
                <a:cs typeface="Georgia"/>
              </a:rPr>
              <a:t>Km </a:t>
            </a:r>
            <a:r>
              <a:rPr sz="1400" spc="-5" dirty="0">
                <a:cs typeface="Georgia"/>
              </a:rPr>
              <a:t>5.650 to Km 6.400 including Construction of 3 Nos.CM&amp;CD Woks </a:t>
            </a:r>
            <a:r>
              <a:rPr sz="1400" spc="-80" dirty="0">
                <a:cs typeface="Georgia"/>
              </a:rPr>
              <a:t>in  </a:t>
            </a:r>
            <a:r>
              <a:rPr sz="1400" spc="-10" dirty="0">
                <a:cs typeface="Georgia"/>
              </a:rPr>
              <a:t>Palamuru </a:t>
            </a:r>
            <a:r>
              <a:rPr sz="1400" spc="-5" dirty="0">
                <a:cs typeface="Georgia"/>
              </a:rPr>
              <a:t>Rangareddy Lift Irrigation Scheme, </a:t>
            </a:r>
            <a:r>
              <a:rPr sz="1400" spc="-10" dirty="0">
                <a:cs typeface="Georgia"/>
              </a:rPr>
              <a:t>Package-3 </a:t>
            </a:r>
            <a:r>
              <a:rPr sz="1400" spc="-5" dirty="0">
                <a:cs typeface="Georgia"/>
              </a:rPr>
              <a:t>Value of the work is </a:t>
            </a:r>
            <a:r>
              <a:rPr sz="1400" b="1" spc="-5" dirty="0">
                <a:cs typeface="Palladio Uralic"/>
              </a:rPr>
              <a:t>Rs.48, 40, 73,494.00 </a:t>
            </a:r>
            <a:r>
              <a:rPr sz="1400" spc="-10" dirty="0">
                <a:cs typeface="Georgia"/>
              </a:rPr>
              <a:t>back-  </a:t>
            </a:r>
            <a:r>
              <a:rPr sz="1400" spc="-5" dirty="0">
                <a:cs typeface="Georgia"/>
              </a:rPr>
              <a:t>to-back works from </a:t>
            </a:r>
            <a:r>
              <a:rPr sz="1400" b="1" spc="-5" dirty="0">
                <a:cs typeface="Georgia"/>
              </a:rPr>
              <a:t>P S K Infrastructures and Projects</a:t>
            </a:r>
            <a:r>
              <a:rPr sz="1400" b="1" spc="50" dirty="0">
                <a:cs typeface="Georgia"/>
              </a:rPr>
              <a:t> </a:t>
            </a:r>
            <a:r>
              <a:rPr sz="1400" b="1" spc="-5" dirty="0">
                <a:cs typeface="Georgia"/>
              </a:rPr>
              <a:t>Limited</a:t>
            </a:r>
            <a:r>
              <a:rPr sz="1400" spc="-5" dirty="0">
                <a:cs typeface="Georgia"/>
              </a:rPr>
              <a:t>.</a:t>
            </a:r>
            <a:endParaRPr sz="1400" dirty="0">
              <a:cs typeface="Georgia"/>
            </a:endParaRPr>
          </a:p>
          <a:p>
            <a:pPr marL="285750" indent="-285750">
              <a:lnSpc>
                <a:spcPct val="100000"/>
              </a:lnSpc>
              <a:buClr>
                <a:srgbClr val="D16349"/>
              </a:buClr>
              <a:buFont typeface="Arial" panose="020B0604020202020204" pitchFamily="34" charset="0"/>
              <a:buChar char="•"/>
            </a:pPr>
            <a:endParaRPr sz="1400" dirty="0">
              <a:cs typeface="Georgia"/>
            </a:endParaRPr>
          </a:p>
          <a:p>
            <a:pPr marL="298450" marR="5080" indent="-285750" algn="just">
              <a:lnSpc>
                <a:spcPct val="98800"/>
              </a:lnSpc>
              <a:spcBef>
                <a:spcPts val="5"/>
              </a:spcBef>
              <a:buClr>
                <a:srgbClr val="D16349"/>
              </a:buClr>
              <a:buSzPct val="82142"/>
              <a:buFont typeface="Arial" panose="020B0604020202020204" pitchFamily="34" charset="0"/>
              <a:buChar char="•"/>
              <a:tabLst>
                <a:tab pos="287020" algn="l"/>
              </a:tabLst>
            </a:pPr>
            <a:r>
              <a:rPr sz="1400" spc="-5" dirty="0">
                <a:cs typeface="Georgia"/>
              </a:rPr>
              <a:t>Hiring of Hydraulic Excavators of 20 Ton Capacity with Rock Breaker for formation works for a </a:t>
            </a:r>
            <a:r>
              <a:rPr sz="1400" spc="-35" dirty="0">
                <a:cs typeface="Georgia"/>
              </a:rPr>
              <a:t>period  </a:t>
            </a:r>
            <a:r>
              <a:rPr sz="1400" spc="-5" dirty="0">
                <a:cs typeface="Georgia"/>
              </a:rPr>
              <a:t>of one year on Road Bile-Migging under 105 RCC of 761BRTF under project Brahmank in Upper </a:t>
            </a:r>
            <a:r>
              <a:rPr sz="1400" dirty="0">
                <a:cs typeface="Georgia"/>
              </a:rPr>
              <a:t>Siang  </a:t>
            </a:r>
            <a:r>
              <a:rPr sz="1400" spc="-5" dirty="0">
                <a:cs typeface="Georgia"/>
              </a:rPr>
              <a:t>District of Arunachal Pradesh State Value of the work is</a:t>
            </a:r>
            <a:r>
              <a:rPr sz="1400" spc="35" dirty="0">
                <a:cs typeface="Georgia"/>
              </a:rPr>
              <a:t> </a:t>
            </a:r>
            <a:r>
              <a:rPr sz="1400" b="1" spc="-5" dirty="0">
                <a:cs typeface="Palladio Uralic"/>
              </a:rPr>
              <a:t>Rs.1,00,00,000/-</a:t>
            </a:r>
            <a:endParaRPr sz="1400" dirty="0">
              <a:cs typeface="Palladio Ural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55325" y="4818377"/>
            <a:ext cx="83451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cs typeface="Georgia"/>
              </a:rPr>
              <a:t>Sree </a:t>
            </a:r>
            <a:r>
              <a:rPr sz="1400" spc="-10" dirty="0">
                <a:cs typeface="Georgia"/>
              </a:rPr>
              <a:t>Ganesh </a:t>
            </a:r>
            <a:r>
              <a:rPr sz="1400" spc="-5" dirty="0">
                <a:cs typeface="Georgia"/>
              </a:rPr>
              <a:t>Constructions is </a:t>
            </a:r>
            <a:r>
              <a:rPr sz="1400" spc="-10" dirty="0">
                <a:cs typeface="Georgia"/>
              </a:rPr>
              <a:t>planning </a:t>
            </a:r>
            <a:r>
              <a:rPr sz="1400" spc="-5" dirty="0">
                <a:cs typeface="Georgia"/>
              </a:rPr>
              <a:t>to </a:t>
            </a:r>
            <a:r>
              <a:rPr sz="1400" spc="-10" dirty="0">
                <a:cs typeface="Georgia"/>
              </a:rPr>
              <a:t>adopt </a:t>
            </a:r>
            <a:r>
              <a:rPr sz="1400" spc="-5" dirty="0">
                <a:cs typeface="Georgia"/>
              </a:rPr>
              <a:t>an </a:t>
            </a:r>
            <a:r>
              <a:rPr sz="1400" spc="-10" dirty="0">
                <a:cs typeface="Georgia"/>
              </a:rPr>
              <a:t>aggressive </a:t>
            </a:r>
            <a:r>
              <a:rPr sz="1400" spc="-5" dirty="0">
                <a:cs typeface="Georgia"/>
              </a:rPr>
              <a:t>marketing </a:t>
            </a:r>
            <a:r>
              <a:rPr sz="1400" spc="-10" dirty="0">
                <a:cs typeface="Georgia"/>
              </a:rPr>
              <a:t>policy </a:t>
            </a:r>
            <a:r>
              <a:rPr sz="1400" spc="-5" dirty="0">
                <a:cs typeface="Georgia"/>
              </a:rPr>
              <a:t>and </a:t>
            </a:r>
            <a:r>
              <a:rPr sz="1400" spc="-10" dirty="0">
                <a:cs typeface="Georgia"/>
              </a:rPr>
              <a:t>enter </a:t>
            </a:r>
            <a:r>
              <a:rPr sz="1400" spc="-5" dirty="0">
                <a:cs typeface="Georgia"/>
              </a:rPr>
              <a:t>into </a:t>
            </a:r>
            <a:r>
              <a:rPr sz="1400" spc="-10" dirty="0">
                <a:cs typeface="Georgia"/>
              </a:rPr>
              <a:t>Joint  </a:t>
            </a:r>
            <a:r>
              <a:rPr sz="1400" spc="-5" dirty="0">
                <a:cs typeface="Georgia"/>
              </a:rPr>
              <a:t>Ventures for undertaking BOT Projects and Turnkey Contracts.</a:t>
            </a:r>
            <a:endParaRPr sz="1400" dirty="0">
              <a:cs typeface="Georgi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522720" y="123825"/>
            <a:ext cx="1002791" cy="9860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2"/>
          <p:cNvSpPr txBox="1">
            <a:spLocks noGrp="1"/>
          </p:cNvSpPr>
          <p:nvPr>
            <p:ph type="title"/>
          </p:nvPr>
        </p:nvSpPr>
        <p:spPr>
          <a:xfrm>
            <a:off x="1155326" y="543559"/>
            <a:ext cx="5867774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u="none" spc="-5" dirty="0">
                <a:solidFill>
                  <a:srgbClr val="0070C0"/>
                </a:solidFill>
              </a:rPr>
              <a:t>SREE GANESH</a:t>
            </a:r>
            <a:r>
              <a:rPr sz="2400" u="none" spc="-10" dirty="0">
                <a:solidFill>
                  <a:srgbClr val="0070C0"/>
                </a:solidFill>
              </a:rPr>
              <a:t> CONSTRUCTIONS</a:t>
            </a:r>
            <a:endParaRPr sz="2400" dirty="0">
              <a:solidFill>
                <a:srgbClr val="0070C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393700" cy="756285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55326" y="1855892"/>
            <a:ext cx="8345805" cy="775853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sz="1600" b="1" spc="-5" dirty="0">
                <a:solidFill>
                  <a:srgbClr val="0070C0"/>
                </a:solidFill>
                <a:uFill>
                  <a:solidFill>
                    <a:srgbClr val="000000"/>
                  </a:solidFill>
                </a:uFill>
                <a:cs typeface="Georgia"/>
              </a:rPr>
              <a:t>Equipment’s Strength</a:t>
            </a:r>
            <a:r>
              <a:rPr sz="1600" b="1" spc="-30" dirty="0">
                <a:solidFill>
                  <a:srgbClr val="0070C0"/>
                </a:solidFill>
                <a:cs typeface="Georgia"/>
              </a:rPr>
              <a:t> </a:t>
            </a:r>
            <a:r>
              <a:rPr sz="1600" b="1" spc="-5" dirty="0">
                <a:solidFill>
                  <a:srgbClr val="0070C0"/>
                </a:solidFill>
                <a:cs typeface="Georgia"/>
              </a:rPr>
              <a:t>:</a:t>
            </a:r>
            <a:endParaRPr sz="1600" dirty="0">
              <a:solidFill>
                <a:srgbClr val="0070C0"/>
              </a:solidFill>
              <a:cs typeface="Georgia"/>
            </a:endParaRPr>
          </a:p>
          <a:p>
            <a:pPr marL="12700" marR="5080">
              <a:lnSpc>
                <a:spcPct val="100000"/>
              </a:lnSpc>
              <a:spcBef>
                <a:spcPts val="285"/>
              </a:spcBef>
            </a:pPr>
            <a:r>
              <a:rPr sz="1400" spc="-5" dirty="0">
                <a:cs typeface="Palladio Uralic"/>
              </a:rPr>
              <a:t>At present the firm is having gross asset base around Rs.16 crore involving own Heavy Earth moving  machinery &amp; Tippers.</a:t>
            </a:r>
            <a:endParaRPr sz="1400" dirty="0">
              <a:cs typeface="Palladio Uralic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501131" y="241623"/>
            <a:ext cx="1002791" cy="9860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54497820"/>
              </p:ext>
            </p:extLst>
          </p:nvPr>
        </p:nvGraphicFramePr>
        <p:xfrm>
          <a:off x="2527300" y="2714625"/>
          <a:ext cx="5715001" cy="45672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950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0286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3688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326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/>
                        <a:t>S</a:t>
                      </a:r>
                      <a:r>
                        <a:rPr sz="1400" spc="-35" dirty="0"/>
                        <a:t> </a:t>
                      </a:r>
                      <a:r>
                        <a:rPr sz="1400" spc="-5" dirty="0"/>
                        <a:t>No</a:t>
                      </a:r>
                      <a:endParaRPr sz="1400" dirty="0">
                        <a:latin typeface="Georgia"/>
                        <a:cs typeface="Georgia"/>
                      </a:endParaRPr>
                    </a:p>
                  </a:txBody>
                  <a:tcPr marL="0" marR="0" marT="40640" marB="0"/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/>
                        <a:t>Earth</a:t>
                      </a:r>
                      <a:r>
                        <a:rPr sz="1400" dirty="0"/>
                        <a:t> </a:t>
                      </a:r>
                      <a:r>
                        <a:rPr sz="1400" spc="-5" dirty="0"/>
                        <a:t>Movers/Machine</a:t>
                      </a:r>
                      <a:endParaRPr sz="1400" dirty="0">
                        <a:latin typeface="Georgia"/>
                        <a:cs typeface="Georgia"/>
                      </a:endParaRPr>
                    </a:p>
                  </a:txBody>
                  <a:tcPr marL="0" marR="0" marT="4064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/>
                        <a:t>No’s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4064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277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400" spc="-5" dirty="0"/>
                        <a:t>01</a:t>
                      </a:r>
                      <a:endParaRPr sz="1400">
                        <a:latin typeface="Palladio Uralic"/>
                        <a:cs typeface="Palladio Uralic"/>
                      </a:endParaRPr>
                    </a:p>
                  </a:txBody>
                  <a:tcPr marL="0" marR="0" marT="32384" marB="0"/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400" spc="-5"/>
                        <a:t>Kobelco</a:t>
                      </a:r>
                      <a:r>
                        <a:rPr sz="1400" spc="-5" dirty="0"/>
                        <a:t> 380</a:t>
                      </a:r>
                      <a:r>
                        <a:rPr sz="1400" dirty="0"/>
                        <a:t> </a:t>
                      </a:r>
                      <a:r>
                        <a:rPr sz="1400" spc="-5" dirty="0"/>
                        <a:t>Machine</a:t>
                      </a:r>
                      <a:endParaRPr sz="1400">
                        <a:latin typeface="Palladio Uralic"/>
                        <a:cs typeface="Palladio Uralic"/>
                      </a:endParaRPr>
                    </a:p>
                  </a:txBody>
                  <a:tcPr marL="0" marR="0" marT="32384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400" spc="-5" smtClean="0"/>
                        <a:t>0</a:t>
                      </a:r>
                      <a:r>
                        <a:rPr lang="en-US" sz="1400" spc="-5" dirty="0" smtClean="0"/>
                        <a:t>4</a:t>
                      </a:r>
                      <a:endParaRPr sz="1400">
                        <a:latin typeface="Palladio Uralic"/>
                        <a:cs typeface="Palladio Uralic"/>
                      </a:endParaRPr>
                    </a:p>
                  </a:txBody>
                  <a:tcPr marL="0" marR="0" marT="32384" marB="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35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400" spc="-5" dirty="0"/>
                        <a:t>02</a:t>
                      </a:r>
                      <a:endParaRPr sz="1400">
                        <a:latin typeface="Palladio Uralic"/>
                        <a:cs typeface="Palladio Uralic"/>
                      </a:endParaRPr>
                    </a:p>
                  </a:txBody>
                  <a:tcPr marL="0" marR="0" marT="32384" marB="0"/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400" spc="-5"/>
                        <a:t>Kobelco</a:t>
                      </a:r>
                      <a:r>
                        <a:rPr sz="1400" spc="-5" dirty="0"/>
                        <a:t> 350</a:t>
                      </a:r>
                      <a:r>
                        <a:rPr sz="1400" dirty="0"/>
                        <a:t> </a:t>
                      </a:r>
                      <a:r>
                        <a:rPr sz="1400" spc="-5" dirty="0"/>
                        <a:t>Machine</a:t>
                      </a:r>
                      <a:endParaRPr sz="1400">
                        <a:latin typeface="Palladio Uralic"/>
                        <a:cs typeface="Palladio Uralic"/>
                      </a:endParaRPr>
                    </a:p>
                  </a:txBody>
                  <a:tcPr marL="0" marR="0" marT="32384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400" spc="-5" dirty="0"/>
                        <a:t>01</a:t>
                      </a:r>
                      <a:endParaRPr sz="1400">
                        <a:latin typeface="Palladio Uralic"/>
                        <a:cs typeface="Palladio Uralic"/>
                      </a:endParaRPr>
                    </a:p>
                  </a:txBody>
                  <a:tcPr marL="0" marR="0" marT="32384" marB="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35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lang="en-US" sz="1400" dirty="0"/>
                        <a:t>03</a:t>
                      </a:r>
                      <a:endParaRPr sz="1400">
                        <a:latin typeface="Palladio Uralic"/>
                        <a:cs typeface="Palladio Uralic"/>
                      </a:endParaRPr>
                    </a:p>
                  </a:txBody>
                  <a:tcPr marL="0" marR="0" marT="32384" marB="0"/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lang="en-US" sz="1400" dirty="0"/>
                        <a:t>Kobelco</a:t>
                      </a:r>
                      <a:r>
                        <a:rPr lang="en-US" sz="1400" baseline="0" dirty="0"/>
                        <a:t> 220 Machine</a:t>
                      </a:r>
                      <a:endParaRPr sz="1400" dirty="0">
                        <a:latin typeface="Palladio Uralic"/>
                        <a:cs typeface="Palladio Uralic"/>
                      </a:endParaRPr>
                    </a:p>
                  </a:txBody>
                  <a:tcPr marL="0" marR="0" marT="32384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lang="en-US" sz="1400" dirty="0" smtClean="0"/>
                        <a:t>03</a:t>
                      </a:r>
                      <a:endParaRPr sz="1400">
                        <a:latin typeface="Palladio Uralic"/>
                        <a:cs typeface="Palladio Uralic"/>
                      </a:endParaRPr>
                    </a:p>
                  </a:txBody>
                  <a:tcPr marL="0" marR="0" marT="32384" marB="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735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400" spc="-5"/>
                        <a:t>0</a:t>
                      </a:r>
                      <a:r>
                        <a:rPr lang="en-US" sz="1400" spc="-5" dirty="0"/>
                        <a:t>4</a:t>
                      </a:r>
                      <a:endParaRPr sz="1400">
                        <a:latin typeface="Palladio Uralic"/>
                        <a:cs typeface="Palladio Uralic"/>
                      </a:endParaRPr>
                    </a:p>
                  </a:txBody>
                  <a:tcPr marL="0" marR="0" marT="32384" marB="0"/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400" spc="-5" dirty="0"/>
                        <a:t>Zaxis 370</a:t>
                      </a:r>
                      <a:r>
                        <a:rPr sz="1400" dirty="0"/>
                        <a:t> </a:t>
                      </a:r>
                      <a:r>
                        <a:rPr sz="1400" spc="-5" dirty="0"/>
                        <a:t>machine</a:t>
                      </a:r>
                      <a:endParaRPr sz="1400" dirty="0">
                        <a:latin typeface="Palladio Uralic"/>
                        <a:cs typeface="Palladio Uralic"/>
                      </a:endParaRPr>
                    </a:p>
                  </a:txBody>
                  <a:tcPr marL="0" marR="0" marT="32384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400" spc="-5" dirty="0"/>
                        <a:t>01</a:t>
                      </a:r>
                      <a:endParaRPr sz="1400">
                        <a:latin typeface="Palladio Uralic"/>
                        <a:cs typeface="Palladio Uralic"/>
                      </a:endParaRPr>
                    </a:p>
                  </a:txBody>
                  <a:tcPr marL="0" marR="0" marT="32384" marB="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735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400" spc="-5"/>
                        <a:t>0</a:t>
                      </a:r>
                      <a:r>
                        <a:rPr lang="en-US" sz="1400" spc="-5" dirty="0"/>
                        <a:t>5</a:t>
                      </a:r>
                      <a:endParaRPr sz="1400">
                        <a:latin typeface="Palladio Uralic"/>
                        <a:cs typeface="Palladio Uralic"/>
                      </a:endParaRPr>
                    </a:p>
                  </a:txBody>
                  <a:tcPr marL="0" marR="0" marT="32384" marB="0"/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400" spc="-5" dirty="0"/>
                        <a:t>Hyundai 210</a:t>
                      </a:r>
                      <a:r>
                        <a:rPr sz="1400" spc="-10" dirty="0"/>
                        <a:t> </a:t>
                      </a:r>
                      <a:r>
                        <a:rPr sz="1400" spc="-5" dirty="0"/>
                        <a:t>Machine</a:t>
                      </a:r>
                      <a:endParaRPr sz="1400">
                        <a:latin typeface="Palladio Uralic"/>
                        <a:cs typeface="Palladio Uralic"/>
                      </a:endParaRPr>
                    </a:p>
                  </a:txBody>
                  <a:tcPr marL="0" marR="0" marT="32384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400" spc="-5" dirty="0"/>
                        <a:t>02</a:t>
                      </a:r>
                      <a:endParaRPr sz="1400">
                        <a:latin typeface="Palladio Uralic"/>
                        <a:cs typeface="Palladio Uralic"/>
                      </a:endParaRPr>
                    </a:p>
                  </a:txBody>
                  <a:tcPr marL="0" marR="0" marT="32384" marB="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8587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400" spc="-5"/>
                        <a:t>0</a:t>
                      </a:r>
                      <a:r>
                        <a:rPr lang="en-US" sz="1400" spc="-5" dirty="0"/>
                        <a:t>6</a:t>
                      </a:r>
                      <a:endParaRPr sz="1400">
                        <a:latin typeface="Palladio Uralic"/>
                        <a:cs typeface="Palladio Uralic"/>
                      </a:endParaRPr>
                    </a:p>
                  </a:txBody>
                  <a:tcPr marL="0" marR="0" marT="32384" marB="0"/>
                </a:tc>
                <a:tc>
                  <a:txBody>
                    <a:bodyPr/>
                    <a:lstStyle/>
                    <a:p>
                      <a:pPr marL="90805" marR="243204" indent="-63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lang="en-US" sz="1400" spc="-5" dirty="0"/>
                        <a:t>PC</a:t>
                      </a:r>
                      <a:r>
                        <a:rPr lang="en-US" sz="1400" spc="-5" baseline="0" dirty="0"/>
                        <a:t>  200 </a:t>
                      </a:r>
                      <a:r>
                        <a:rPr sz="1400" spc="-5" smtClean="0"/>
                        <a:t>Machine </a:t>
                      </a:r>
                      <a:r>
                        <a:rPr sz="1400" spc="-5" dirty="0"/>
                        <a:t>(0.9 Cum) with Rock  Breakers</a:t>
                      </a:r>
                      <a:endParaRPr sz="1400">
                        <a:latin typeface="Palladio Uralic"/>
                        <a:cs typeface="Palladio Uralic"/>
                      </a:endParaRPr>
                    </a:p>
                  </a:txBody>
                  <a:tcPr marL="0" marR="0" marT="32384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400" spc="-5"/>
                        <a:t>02</a:t>
                      </a:r>
                      <a:endParaRPr sz="1400">
                        <a:latin typeface="Palladio Uralic"/>
                        <a:cs typeface="Palladio Uralic"/>
                      </a:endParaRPr>
                    </a:p>
                  </a:txBody>
                  <a:tcPr marL="0" marR="0" marT="32384" marB="0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8721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400" spc="-5"/>
                        <a:t>0</a:t>
                      </a:r>
                      <a:r>
                        <a:rPr lang="en-US" sz="1400" spc="-5" dirty="0"/>
                        <a:t>7</a:t>
                      </a:r>
                      <a:endParaRPr sz="1400">
                        <a:latin typeface="Palladio Uralic"/>
                        <a:cs typeface="Palladio Uralic"/>
                      </a:endParaRPr>
                    </a:p>
                  </a:txBody>
                  <a:tcPr marL="0" marR="0" marT="32384" marB="0"/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400" spc="-5" dirty="0"/>
                        <a:t>JCB 3DX Machine</a:t>
                      </a:r>
                      <a:endParaRPr sz="1400">
                        <a:latin typeface="Palladio Uralic"/>
                        <a:cs typeface="Palladio Uralic"/>
                      </a:endParaRPr>
                    </a:p>
                  </a:txBody>
                  <a:tcPr marL="0" marR="0" marT="32384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400" spc="-5" dirty="0"/>
                        <a:t>01</a:t>
                      </a:r>
                      <a:endParaRPr sz="1400">
                        <a:latin typeface="Palladio Uralic"/>
                        <a:cs typeface="Palladio Uralic"/>
                      </a:endParaRPr>
                    </a:p>
                  </a:txBody>
                  <a:tcPr marL="0" marR="0" marT="32384" marB="0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735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400" spc="-5"/>
                        <a:t>0</a:t>
                      </a:r>
                      <a:r>
                        <a:rPr lang="en-US" sz="1400" spc="-5" dirty="0"/>
                        <a:t>8</a:t>
                      </a:r>
                      <a:endParaRPr sz="1400">
                        <a:latin typeface="Palladio Uralic"/>
                        <a:cs typeface="Palladio Uralic"/>
                      </a:endParaRPr>
                    </a:p>
                  </a:txBody>
                  <a:tcPr marL="0" marR="0" marT="32384" marB="0"/>
                </a:tc>
                <a:tc>
                  <a:txBody>
                    <a:bodyPr/>
                    <a:lstStyle/>
                    <a:p>
                      <a:pPr marL="13462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400" spc="-5" dirty="0"/>
                        <a:t>Compactor Drum</a:t>
                      </a:r>
                      <a:r>
                        <a:rPr sz="1400" spc="10" dirty="0"/>
                        <a:t> </a:t>
                      </a:r>
                      <a:r>
                        <a:rPr sz="1400" spc="-5" dirty="0"/>
                        <a:t>Drive</a:t>
                      </a:r>
                      <a:endParaRPr sz="1400">
                        <a:latin typeface="Palladio Uralic"/>
                        <a:cs typeface="Palladio Uralic"/>
                      </a:endParaRPr>
                    </a:p>
                  </a:txBody>
                  <a:tcPr marL="0" marR="0" marT="32384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400" spc="-5"/>
                        <a:t>0</a:t>
                      </a:r>
                      <a:r>
                        <a:rPr lang="en-US" sz="1400" spc="-5" dirty="0"/>
                        <a:t>2</a:t>
                      </a:r>
                      <a:endParaRPr sz="1400">
                        <a:latin typeface="Palladio Uralic"/>
                        <a:cs typeface="Palladio Uralic"/>
                      </a:endParaRPr>
                    </a:p>
                  </a:txBody>
                  <a:tcPr marL="0" marR="0" marT="32384" marB="0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3269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400" spc="-5"/>
                        <a:t>0</a:t>
                      </a:r>
                      <a:r>
                        <a:rPr lang="en-US" sz="1400" spc="-5" dirty="0"/>
                        <a:t>9</a:t>
                      </a:r>
                      <a:endParaRPr sz="1400">
                        <a:latin typeface="Palladio Uralic"/>
                        <a:cs typeface="Palladio Uralic"/>
                      </a:endParaRPr>
                    </a:p>
                  </a:txBody>
                  <a:tcPr marL="0" marR="0" marT="32384" marB="0"/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400" spc="-5" dirty="0"/>
                        <a:t>Tata Hitachi Ex.70</a:t>
                      </a:r>
                      <a:r>
                        <a:rPr sz="1400" spc="25" dirty="0"/>
                        <a:t> </a:t>
                      </a:r>
                      <a:r>
                        <a:rPr sz="1400" spc="-5" dirty="0"/>
                        <a:t>Machine</a:t>
                      </a:r>
                      <a:endParaRPr sz="1400">
                        <a:latin typeface="Palladio Uralic"/>
                        <a:cs typeface="Palladio Uralic"/>
                      </a:endParaRPr>
                    </a:p>
                  </a:txBody>
                  <a:tcPr marL="0" marR="0" marT="32384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400" spc="-5" dirty="0"/>
                        <a:t>01</a:t>
                      </a:r>
                      <a:endParaRPr sz="1400">
                        <a:latin typeface="Palladio Uralic"/>
                        <a:cs typeface="Palladio Uralic"/>
                      </a:endParaRPr>
                    </a:p>
                  </a:txBody>
                  <a:tcPr marL="0" marR="0" marT="32384" marB="0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4956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lang="en-US" sz="1400" spc="-5" dirty="0"/>
                        <a:t>10</a:t>
                      </a:r>
                      <a:endParaRPr sz="1400">
                        <a:latin typeface="Palladio Uralic"/>
                        <a:cs typeface="Palladio Uralic"/>
                      </a:endParaRPr>
                    </a:p>
                  </a:txBody>
                  <a:tcPr marL="0" marR="0" marT="32384" marB="0"/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400" spc="-5" dirty="0"/>
                        <a:t>ZX110</a:t>
                      </a:r>
                      <a:r>
                        <a:rPr sz="1400" spc="5" dirty="0"/>
                        <a:t> </a:t>
                      </a:r>
                      <a:r>
                        <a:rPr sz="1400" spc="-5" dirty="0"/>
                        <a:t>Machine</a:t>
                      </a:r>
                      <a:endParaRPr sz="1400">
                        <a:latin typeface="Palladio Uralic"/>
                        <a:cs typeface="Palladio Uralic"/>
                      </a:endParaRPr>
                    </a:p>
                  </a:txBody>
                  <a:tcPr marL="0" marR="0" marT="32384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400" spc="-5" dirty="0"/>
                        <a:t>01</a:t>
                      </a:r>
                      <a:endParaRPr sz="1400">
                        <a:latin typeface="Palladio Uralic"/>
                        <a:cs typeface="Palladio Uralic"/>
                      </a:endParaRPr>
                    </a:p>
                  </a:txBody>
                  <a:tcPr marL="0" marR="0" marT="32384" marB="0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8575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400" spc="-5"/>
                        <a:t>1</a:t>
                      </a:r>
                      <a:r>
                        <a:rPr lang="en-US" sz="1400" spc="-5" dirty="0"/>
                        <a:t>1</a:t>
                      </a:r>
                      <a:endParaRPr sz="1400">
                        <a:latin typeface="Palladio Uralic"/>
                        <a:cs typeface="Palladio Uralic"/>
                      </a:endParaRPr>
                    </a:p>
                  </a:txBody>
                  <a:tcPr marL="0" marR="0" marT="32384" marB="0"/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400" spc="-5" dirty="0"/>
                        <a:t>EX110</a:t>
                      </a:r>
                      <a:endParaRPr sz="1400">
                        <a:latin typeface="Palladio Uralic"/>
                        <a:cs typeface="Palladio Uralic"/>
                      </a:endParaRPr>
                    </a:p>
                  </a:txBody>
                  <a:tcPr marL="0" marR="0" marT="32384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400" spc="-5" dirty="0"/>
                        <a:t>01</a:t>
                      </a:r>
                      <a:endParaRPr sz="1400">
                        <a:latin typeface="Palladio Uralic"/>
                        <a:cs typeface="Palladio Uralic"/>
                      </a:endParaRPr>
                    </a:p>
                  </a:txBody>
                  <a:tcPr marL="0" marR="0" marT="32384" marB="0"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8575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lang="en-US" sz="1400" dirty="0"/>
                        <a:t>12</a:t>
                      </a:r>
                      <a:endParaRPr sz="1400">
                        <a:latin typeface="Palladio Uralic"/>
                        <a:cs typeface="Palladio Uralic"/>
                      </a:endParaRPr>
                    </a:p>
                  </a:txBody>
                  <a:tcPr marL="0" marR="0" marT="32384" marB="0"/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lang="en-US" sz="1400" dirty="0"/>
                        <a:t>JCB</a:t>
                      </a:r>
                      <a:r>
                        <a:rPr lang="en-US" sz="1400" baseline="0" dirty="0"/>
                        <a:t> 80 Excavator</a:t>
                      </a:r>
                      <a:endParaRPr sz="1400">
                        <a:latin typeface="Palladio Uralic"/>
                        <a:cs typeface="Palladio Uralic"/>
                      </a:endParaRPr>
                    </a:p>
                  </a:txBody>
                  <a:tcPr marL="0" marR="0" marT="32384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lang="en-US" sz="1400" dirty="0"/>
                        <a:t>01</a:t>
                      </a:r>
                      <a:endParaRPr sz="1400" dirty="0">
                        <a:latin typeface="Palladio Uralic"/>
                        <a:cs typeface="Palladio Uralic"/>
                      </a:endParaRPr>
                    </a:p>
                  </a:txBody>
                  <a:tcPr marL="0" marR="0" marT="32384" marB="0"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85752"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lang="en-US" sz="1400" spc="-5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  <a:endParaRPr sz="1400" spc="-5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32384" marB="0"/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lang="en-US" sz="1400" dirty="0" smtClean="0">
                          <a:latin typeface="Palladio Uralic"/>
                          <a:cs typeface="Palladio Uralic"/>
                        </a:rPr>
                        <a:t>Ashok Leyand  TM</a:t>
                      </a:r>
                      <a:endParaRPr sz="1400">
                        <a:latin typeface="Palladio Uralic"/>
                        <a:cs typeface="Palladio Uralic"/>
                      </a:endParaRPr>
                    </a:p>
                  </a:txBody>
                  <a:tcPr marL="0" marR="0" marT="32384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lang="en-US" sz="1400" dirty="0" smtClean="0">
                          <a:latin typeface="Palladio Uralic"/>
                          <a:cs typeface="Palladio Uralic"/>
                        </a:rPr>
                        <a:t>05</a:t>
                      </a:r>
                      <a:endParaRPr sz="1400" dirty="0">
                        <a:latin typeface="Palladio Uralic"/>
                        <a:cs typeface="Palladio Uralic"/>
                      </a:endParaRPr>
                    </a:p>
                  </a:txBody>
                  <a:tcPr marL="0" marR="0" marT="32384" marB="0"/>
                </a:tc>
              </a:tr>
              <a:tr h="285752"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lang="en-US" sz="1400" spc="-5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  <a:endParaRPr sz="1400" spc="-5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32384" marB="0"/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lang="en-US" sz="1400" dirty="0" smtClean="0">
                          <a:latin typeface="Palladio Uralic"/>
                          <a:cs typeface="Palladio Uralic"/>
                        </a:rPr>
                        <a:t>SANY 380</a:t>
                      </a:r>
                      <a:r>
                        <a:rPr lang="en-US" sz="1400" baseline="0" dirty="0" smtClean="0">
                          <a:latin typeface="Palladio Uralic"/>
                          <a:cs typeface="Palladio Uralic"/>
                        </a:rPr>
                        <a:t> Excavator</a:t>
                      </a:r>
                      <a:endParaRPr sz="1400">
                        <a:latin typeface="Palladio Uralic"/>
                        <a:cs typeface="Palladio Uralic"/>
                      </a:endParaRPr>
                    </a:p>
                  </a:txBody>
                  <a:tcPr marL="0" marR="0" marT="32384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lang="en-US" sz="1400" dirty="0" smtClean="0">
                          <a:latin typeface="Palladio Uralic"/>
                          <a:cs typeface="Palladio Uralic"/>
                        </a:rPr>
                        <a:t>01</a:t>
                      </a:r>
                      <a:endParaRPr sz="1400" dirty="0">
                        <a:latin typeface="Palladio Uralic"/>
                        <a:cs typeface="Palladio Uralic"/>
                      </a:endParaRPr>
                    </a:p>
                  </a:txBody>
                  <a:tcPr marL="0" marR="0" marT="32384" marB="0"/>
                </a:tc>
              </a:tr>
              <a:tr h="285752"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lang="en-US" sz="1400" spc="-5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  <a:endParaRPr sz="1400" spc="-5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32384" marB="0"/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lang="en-US" sz="1400" dirty="0" smtClean="0">
                          <a:latin typeface="Palladio Uralic"/>
                          <a:cs typeface="Palladio Uralic"/>
                        </a:rPr>
                        <a:t>SANY 240 Excavator</a:t>
                      </a:r>
                      <a:endParaRPr sz="1400">
                        <a:latin typeface="Palladio Uralic"/>
                        <a:cs typeface="Palladio Uralic"/>
                      </a:endParaRPr>
                    </a:p>
                  </a:txBody>
                  <a:tcPr marL="0" marR="0" marT="32384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lang="en-US" sz="1400" dirty="0" smtClean="0">
                          <a:latin typeface="Palladio Uralic"/>
                          <a:cs typeface="Palladio Uralic"/>
                        </a:rPr>
                        <a:t>01</a:t>
                      </a:r>
                      <a:endParaRPr sz="1400" dirty="0">
                        <a:latin typeface="Palladio Uralic"/>
                        <a:cs typeface="Palladio Uralic"/>
                      </a:endParaRPr>
                    </a:p>
                  </a:txBody>
                  <a:tcPr marL="0" marR="0" marT="32384" marB="0"/>
                </a:tc>
              </a:tr>
            </a:tbl>
          </a:graphicData>
        </a:graphic>
      </p:graphicFrame>
      <p:sp>
        <p:nvSpPr>
          <p:cNvPr id="7" name="object 2"/>
          <p:cNvSpPr txBox="1">
            <a:spLocks/>
          </p:cNvSpPr>
          <p:nvPr/>
        </p:nvSpPr>
        <p:spPr>
          <a:xfrm>
            <a:off x="1155326" y="543559"/>
            <a:ext cx="5867774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2400" b="1" kern="0" spc="-5" dirty="0">
                <a:solidFill>
                  <a:srgbClr val="0070C0"/>
                </a:solidFill>
                <a:latin typeface="Georgia" panose="02040502050405020303" pitchFamily="18" charset="0"/>
              </a:rPr>
              <a:t>SREE GANESH</a:t>
            </a:r>
            <a:r>
              <a:rPr lang="en-US" sz="2400" b="1" kern="0" spc="-10" dirty="0">
                <a:solidFill>
                  <a:srgbClr val="0070C0"/>
                </a:solidFill>
                <a:latin typeface="Georgia" panose="02040502050405020303" pitchFamily="18" charset="0"/>
              </a:rPr>
              <a:t> CONSTRUCTIONS</a:t>
            </a:r>
            <a:endParaRPr lang="en-US" sz="2400" b="1" kern="0" dirty="0">
              <a:solidFill>
                <a:srgbClr val="0070C0"/>
              </a:solidFill>
              <a:latin typeface="Georgia" panose="02040502050405020303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393700" cy="756285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9537700" y="123825"/>
            <a:ext cx="1002791" cy="9860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992551136"/>
              </p:ext>
            </p:extLst>
          </p:nvPr>
        </p:nvGraphicFramePr>
        <p:xfrm>
          <a:off x="1155700" y="1988822"/>
          <a:ext cx="4190999" cy="4353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4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38034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9610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2353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/>
                        <a:t>S</a:t>
                      </a:r>
                      <a:r>
                        <a:rPr sz="1400" spc="-35" dirty="0"/>
                        <a:t> </a:t>
                      </a:r>
                      <a:r>
                        <a:rPr sz="1400" spc="-5" dirty="0"/>
                        <a:t>No</a:t>
                      </a:r>
                      <a:endParaRPr sz="1400" dirty="0">
                        <a:latin typeface="Georgia"/>
                        <a:cs typeface="Georgia"/>
                      </a:endParaRPr>
                    </a:p>
                  </a:txBody>
                  <a:tcPr marL="0" marR="0" marT="40640" marB="0"/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/>
                        <a:t>Vehicles/Tippers</a:t>
                      </a:r>
                      <a:endParaRPr sz="1400" dirty="0">
                        <a:latin typeface="Georgia"/>
                        <a:cs typeface="Georgia"/>
                      </a:endParaRPr>
                    </a:p>
                  </a:txBody>
                  <a:tcPr marL="0" marR="0" marT="4064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/>
                        <a:t>No’s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4064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6609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400" spc="-5" smtClean="0"/>
                        <a:t>1</a:t>
                      </a:r>
                      <a:r>
                        <a:rPr lang="en-US" sz="1400" spc="-5" dirty="0" smtClean="0"/>
                        <a:t>6</a:t>
                      </a:r>
                      <a:endParaRPr sz="1400">
                        <a:latin typeface="Palladio Uralic"/>
                        <a:cs typeface="Palladio Uralic"/>
                      </a:endParaRPr>
                    </a:p>
                  </a:txBody>
                  <a:tcPr marL="0" marR="0" marT="32384" marB="0"/>
                </a:tc>
                <a:tc>
                  <a:txBody>
                    <a:bodyPr/>
                    <a:lstStyle/>
                    <a:p>
                      <a:pPr marL="90805" marR="127635" indent="-63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400" spc="-5" dirty="0"/>
                        <a:t>Bharath Benz Tippers (16  Cum )</a:t>
                      </a:r>
                      <a:endParaRPr sz="1400">
                        <a:latin typeface="Palladio Uralic"/>
                        <a:cs typeface="Palladio Uralic"/>
                      </a:endParaRPr>
                    </a:p>
                  </a:txBody>
                  <a:tcPr marL="0" marR="0" marT="32384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lang="en-US" sz="1400" spc="-5" dirty="0"/>
                        <a:t>13</a:t>
                      </a:r>
                      <a:endParaRPr sz="1400">
                        <a:latin typeface="Palladio Uralic"/>
                        <a:cs typeface="Palladio Uralic"/>
                      </a:endParaRPr>
                    </a:p>
                  </a:txBody>
                  <a:tcPr marL="0" marR="0" marT="32384" marB="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6609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400" spc="-5" smtClean="0"/>
                        <a:t>1</a:t>
                      </a:r>
                      <a:r>
                        <a:rPr lang="en-US" sz="1400" spc="-5" dirty="0" smtClean="0"/>
                        <a:t>7</a:t>
                      </a:r>
                      <a:endParaRPr sz="1400">
                        <a:latin typeface="Palladio Uralic"/>
                        <a:cs typeface="Palladio Uralic"/>
                      </a:endParaRPr>
                    </a:p>
                  </a:txBody>
                  <a:tcPr marL="0" marR="0" marT="32384" marB="0"/>
                </a:tc>
                <a:tc>
                  <a:txBody>
                    <a:bodyPr/>
                    <a:lstStyle/>
                    <a:p>
                      <a:pPr marL="90805" marR="127635" indent="-63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400" spc="-5" dirty="0"/>
                        <a:t>Bharath Benz Tippers (18  Cum)</a:t>
                      </a:r>
                      <a:endParaRPr sz="1400">
                        <a:latin typeface="Palladio Uralic"/>
                        <a:cs typeface="Palladio Uralic"/>
                      </a:endParaRPr>
                    </a:p>
                  </a:txBody>
                  <a:tcPr marL="0" marR="0" marT="32384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400" spc="-5" dirty="0"/>
                        <a:t>09</a:t>
                      </a:r>
                      <a:endParaRPr sz="1400">
                        <a:latin typeface="Palladio Uralic"/>
                        <a:cs typeface="Palladio Uralic"/>
                      </a:endParaRPr>
                    </a:p>
                  </a:txBody>
                  <a:tcPr marL="0" marR="0" marT="32384" marB="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8448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400" spc="-5" smtClean="0"/>
                        <a:t>1</a:t>
                      </a:r>
                      <a:r>
                        <a:rPr lang="en-US" sz="1400" spc="-5" dirty="0" smtClean="0"/>
                        <a:t>8</a:t>
                      </a:r>
                      <a:endParaRPr sz="1400">
                        <a:latin typeface="Palladio Uralic"/>
                        <a:cs typeface="Palladio Uralic"/>
                      </a:endParaRPr>
                    </a:p>
                  </a:txBody>
                  <a:tcPr marL="0" marR="0" marT="32384" marB="0"/>
                </a:tc>
                <a:tc>
                  <a:txBody>
                    <a:bodyPr/>
                    <a:lstStyle/>
                    <a:p>
                      <a:pPr marL="0" algn="l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lang="en-US" sz="1400" spc="-5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sz="1400" spc="-5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Eicher</a:t>
                      </a:r>
                      <a:r>
                        <a:rPr lang="en-US" sz="1400" spc="-5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Tipper (16 Cum)</a:t>
                      </a:r>
                      <a:endParaRPr sz="1400" spc="-5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32384" marB="0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lang="en-US" sz="1400" spc="-5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08</a:t>
                      </a:r>
                      <a:endParaRPr sz="1400" spc="-5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32384" marB="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28982"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400" spc="-5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sz="1400" spc="-5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sz="1400" spc="-5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33019" marB="0"/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lang="en-US" sz="1400" dirty="0"/>
                        <a:t>Kobelco Compressor</a:t>
                      </a:r>
                      <a:r>
                        <a:rPr lang="en-US" sz="1400" baseline="0" dirty="0"/>
                        <a:t> with Drilling</a:t>
                      </a:r>
                      <a:endParaRPr sz="1400">
                        <a:latin typeface="Palladio Uralic"/>
                        <a:cs typeface="Palladio Uralic"/>
                      </a:endParaRPr>
                    </a:p>
                  </a:txBody>
                  <a:tcPr marL="0" marR="0" marT="32384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lang="en-US" sz="1400" dirty="0"/>
                        <a:t>01</a:t>
                      </a:r>
                      <a:endParaRPr sz="1400">
                        <a:latin typeface="Palladio Uralic"/>
                        <a:cs typeface="Palladio Uralic"/>
                      </a:endParaRPr>
                    </a:p>
                  </a:txBody>
                  <a:tcPr marL="0" marR="0" marT="32384" marB="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4891"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lang="en-US" sz="1400" spc="-5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endParaRPr lang="en-US" sz="1400" spc="-5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32384" marB="0"/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lang="en-US" sz="1400" spc="-5" dirty="0" smtClean="0"/>
                        <a:t>Mahindra Bolero</a:t>
                      </a:r>
                      <a:r>
                        <a:rPr lang="en-US" sz="1400" spc="-10" dirty="0" smtClean="0"/>
                        <a:t>  SLX</a:t>
                      </a:r>
                      <a:endParaRPr sz="1400">
                        <a:latin typeface="Palladio Uralic"/>
                        <a:cs typeface="Palladio Uralic"/>
                      </a:endParaRPr>
                    </a:p>
                  </a:txBody>
                  <a:tcPr marL="0" marR="0" marT="32384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lang="en-US" sz="1400" dirty="0" smtClean="0">
                          <a:latin typeface="Palladio Uralic"/>
                          <a:cs typeface="Palladio Uralic"/>
                        </a:rPr>
                        <a:t>01</a:t>
                      </a:r>
                      <a:endParaRPr sz="1400" dirty="0">
                        <a:latin typeface="Palladio Uralic"/>
                        <a:cs typeface="Palladio Uralic"/>
                      </a:endParaRPr>
                    </a:p>
                  </a:txBody>
                  <a:tcPr marL="0" marR="0" marT="32384" marB="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44921"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lang="en-US" sz="1400" spc="-5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  <a:endParaRPr sz="1400" spc="-5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32384" marB="0"/>
                </a:tc>
                <a:tc>
                  <a:txBody>
                    <a:bodyPr/>
                    <a:lstStyle/>
                    <a:p>
                      <a:pPr marL="635" algn="l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lang="en-US" sz="1400" spc="-5" dirty="0"/>
                        <a:t>   </a:t>
                      </a:r>
                      <a:r>
                        <a:rPr sz="1400" spc="-5"/>
                        <a:t>Diesel </a:t>
                      </a:r>
                      <a:r>
                        <a:rPr sz="1400" spc="-5" dirty="0"/>
                        <a:t>Tanker</a:t>
                      </a:r>
                      <a:endParaRPr sz="1400" spc="-5">
                        <a:solidFill>
                          <a:schemeClr val="tx1"/>
                        </a:solidFill>
                        <a:latin typeface="Palladio Uralic"/>
                        <a:ea typeface="+mn-ea"/>
                        <a:cs typeface="Palladio Uralic"/>
                      </a:endParaRPr>
                    </a:p>
                  </a:txBody>
                  <a:tcPr marL="0" marR="0" marT="32384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400" spc="-5" dirty="0"/>
                        <a:t>02</a:t>
                      </a:r>
                      <a:endParaRPr sz="1400" spc="-5">
                        <a:solidFill>
                          <a:schemeClr val="tx1"/>
                        </a:solidFill>
                        <a:latin typeface="Palladio Uralic"/>
                        <a:ea typeface="+mn-ea"/>
                        <a:cs typeface="Palladio Uralic"/>
                      </a:endParaRPr>
                    </a:p>
                  </a:txBody>
                  <a:tcPr marL="0" marR="0" marT="32384" marB="0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58570"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lang="en-US" sz="1400" spc="-5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22</a:t>
                      </a:r>
                      <a:endParaRPr sz="1400" spc="-5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32384" marB="0"/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400" spc="-5" dirty="0"/>
                        <a:t>Komatsu D65</a:t>
                      </a:r>
                      <a:r>
                        <a:rPr sz="1400" dirty="0"/>
                        <a:t> </a:t>
                      </a:r>
                      <a:r>
                        <a:rPr sz="1400" spc="-5" dirty="0"/>
                        <a:t>Dozer</a:t>
                      </a:r>
                      <a:endParaRPr sz="1400">
                        <a:latin typeface="Palladio Uralic"/>
                        <a:cs typeface="Palladio Uralic"/>
                      </a:endParaRPr>
                    </a:p>
                  </a:txBody>
                  <a:tcPr marL="0" marR="0" marT="32384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400" spc="-5" dirty="0"/>
                        <a:t>01</a:t>
                      </a:r>
                      <a:endParaRPr sz="1400">
                        <a:latin typeface="Palladio Uralic"/>
                        <a:cs typeface="Palladio Uralic"/>
                      </a:endParaRPr>
                    </a:p>
                  </a:txBody>
                  <a:tcPr marL="0" marR="0" marT="32384" marB="0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66091"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lang="en-US" sz="1400" spc="-5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23</a:t>
                      </a:r>
                      <a:endParaRPr sz="1400" spc="-5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32384" marB="0"/>
                </a:tc>
                <a:tc>
                  <a:txBody>
                    <a:bodyPr/>
                    <a:lstStyle/>
                    <a:p>
                      <a:pPr marL="90805" marR="377190" indent="-63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400" spc="-5" dirty="0"/>
                        <a:t>Crawler drill machine  with compressor</a:t>
                      </a:r>
                      <a:endParaRPr sz="1400">
                        <a:latin typeface="Palladio Uralic"/>
                        <a:cs typeface="Palladio Uralic"/>
                      </a:endParaRPr>
                    </a:p>
                  </a:txBody>
                  <a:tcPr marL="0" marR="0" marT="32384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400" spc="-5" dirty="0"/>
                        <a:t>02</a:t>
                      </a:r>
                      <a:endParaRPr sz="1400">
                        <a:latin typeface="Palladio Uralic"/>
                        <a:cs typeface="Palladio Uralic"/>
                      </a:endParaRPr>
                    </a:p>
                  </a:txBody>
                  <a:tcPr marL="0" marR="0" marT="32384" marB="0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12286"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lang="en-US" sz="1400" spc="-5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24</a:t>
                      </a:r>
                      <a:endParaRPr sz="1400" spc="-5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32384" marB="0"/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400" spc="-5" dirty="0"/>
                        <a:t>Mahindra </a:t>
                      </a:r>
                      <a:r>
                        <a:rPr sz="1400" spc="-5"/>
                        <a:t>Bolero</a:t>
                      </a:r>
                      <a:r>
                        <a:rPr sz="1400" spc="-10"/>
                        <a:t> </a:t>
                      </a:r>
                      <a:r>
                        <a:rPr lang="en-US" sz="1400" spc="-5" dirty="0"/>
                        <a:t>Camper</a:t>
                      </a:r>
                      <a:endParaRPr sz="1400">
                        <a:latin typeface="Palladio Uralic"/>
                        <a:cs typeface="Palladio Uralic"/>
                      </a:endParaRPr>
                    </a:p>
                  </a:txBody>
                  <a:tcPr marL="0" marR="0" marT="32384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400" spc="-5"/>
                        <a:t>0</a:t>
                      </a:r>
                      <a:r>
                        <a:rPr lang="en-US" sz="1400" spc="-5" dirty="0"/>
                        <a:t>3</a:t>
                      </a:r>
                      <a:endParaRPr sz="1400">
                        <a:latin typeface="Palladio Uralic"/>
                        <a:cs typeface="Palladio Uralic"/>
                      </a:endParaRPr>
                    </a:p>
                  </a:txBody>
                  <a:tcPr marL="0" marR="0" marT="32384" marB="0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lang="en-US" sz="1400" spc="-5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25</a:t>
                      </a:r>
                      <a:endParaRPr lang="en-US" sz="1400" spc="-5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endParaRPr sz="1400" spc="-5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32384" marB="0"/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400" spc="-5"/>
                        <a:t>Toyoto</a:t>
                      </a:r>
                      <a:r>
                        <a:rPr sz="1400"/>
                        <a:t> </a:t>
                      </a:r>
                      <a:r>
                        <a:rPr lang="en-US" sz="1400" dirty="0"/>
                        <a:t>Fortuner</a:t>
                      </a:r>
                      <a:endParaRPr sz="1400">
                        <a:latin typeface="Palladio Uralic"/>
                        <a:cs typeface="Palladio Uralic"/>
                      </a:endParaRPr>
                    </a:p>
                  </a:txBody>
                  <a:tcPr marL="0" marR="0" marT="32384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400" spc="-5" dirty="0"/>
                        <a:t>01</a:t>
                      </a:r>
                      <a:endParaRPr sz="1400" dirty="0">
                        <a:latin typeface="Palladio Uralic"/>
                        <a:cs typeface="Palladio Uralic"/>
                      </a:endParaRPr>
                    </a:p>
                  </a:txBody>
                  <a:tcPr marL="0" marR="0" marT="32384" marB="0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05653079"/>
              </p:ext>
            </p:extLst>
          </p:nvPr>
        </p:nvGraphicFramePr>
        <p:xfrm>
          <a:off x="5499099" y="1952625"/>
          <a:ext cx="4191000" cy="2828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4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38034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9610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1378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/>
                        <a:t>S</a:t>
                      </a:r>
                      <a:r>
                        <a:rPr sz="1400" spc="-35" dirty="0"/>
                        <a:t> </a:t>
                      </a:r>
                      <a:r>
                        <a:rPr sz="1400" spc="-5" dirty="0"/>
                        <a:t>No</a:t>
                      </a:r>
                      <a:endParaRPr sz="1400" dirty="0">
                        <a:latin typeface="Georgia"/>
                        <a:cs typeface="Georgia"/>
                      </a:endParaRPr>
                    </a:p>
                  </a:txBody>
                  <a:tcPr marL="0" marR="0" marT="40640" marB="0"/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/>
                        <a:t>Vehicles/Tippers</a:t>
                      </a:r>
                      <a:endParaRPr sz="1400" dirty="0">
                        <a:latin typeface="Georgia"/>
                        <a:cs typeface="Georgia"/>
                      </a:endParaRPr>
                    </a:p>
                  </a:txBody>
                  <a:tcPr marL="0" marR="0" marT="4064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/>
                        <a:t>No’s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4064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3663"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lang="en-US" sz="1400" spc="-5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26</a:t>
                      </a:r>
                      <a:endParaRPr lang="en-US" sz="1400" spc="-5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32384" marB="0"/>
                </a:tc>
                <a:tc>
                  <a:txBody>
                    <a:bodyPr/>
                    <a:lstStyle/>
                    <a:p>
                      <a:pPr marL="90805" marR="127635" indent="-63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lang="en-US" sz="1400" dirty="0"/>
                        <a:t>Mahindra</a:t>
                      </a:r>
                      <a:r>
                        <a:rPr lang="en-US" sz="1400" baseline="0" dirty="0"/>
                        <a:t> Scorpio</a:t>
                      </a:r>
                      <a:endParaRPr sz="1400">
                        <a:latin typeface="Palladio Uralic"/>
                        <a:cs typeface="Palladio Uralic"/>
                      </a:endParaRPr>
                    </a:p>
                  </a:txBody>
                  <a:tcPr marL="0" marR="0" marT="32384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lang="en-US" sz="1400" dirty="0"/>
                        <a:t>01</a:t>
                      </a:r>
                      <a:endParaRPr lang="en-US" sz="1400" dirty="0">
                        <a:latin typeface="Palladio Uralic"/>
                        <a:cs typeface="Palladio Uralic"/>
                      </a:endParaRPr>
                    </a:p>
                  </a:txBody>
                  <a:tcPr marL="0" marR="0" marT="32384" marB="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93663"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lang="en-US" sz="1400" spc="-5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27</a:t>
                      </a:r>
                      <a:endParaRPr lang="en-US" sz="1400" spc="-5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32384" marB="0"/>
                </a:tc>
                <a:tc>
                  <a:txBody>
                    <a:bodyPr/>
                    <a:lstStyle/>
                    <a:p>
                      <a:pPr marL="90805" marR="127635" indent="-63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lang="en-US" sz="1400" dirty="0"/>
                        <a:t>Mahindra</a:t>
                      </a:r>
                      <a:r>
                        <a:rPr lang="en-US" sz="1400" baseline="0" dirty="0"/>
                        <a:t> Imperio</a:t>
                      </a:r>
                      <a:endParaRPr sz="1400" dirty="0">
                        <a:latin typeface="Palladio Uralic"/>
                        <a:cs typeface="Palladio Uralic"/>
                      </a:endParaRPr>
                    </a:p>
                  </a:txBody>
                  <a:tcPr marL="0" marR="0" marT="32384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lang="en-US" sz="1400" dirty="0"/>
                        <a:t>01</a:t>
                      </a:r>
                      <a:endParaRPr sz="1400">
                        <a:latin typeface="Palladio Uralic"/>
                        <a:cs typeface="Palladio Uralic"/>
                      </a:endParaRPr>
                    </a:p>
                  </a:txBody>
                  <a:tcPr marL="0" marR="0" marT="32384" marB="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21594"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lang="en-US" sz="1400" spc="-5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28</a:t>
                      </a:r>
                      <a:endParaRPr lang="en-US" sz="1400" spc="-5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32384" marB="0"/>
                </a:tc>
                <a:tc>
                  <a:txBody>
                    <a:bodyPr/>
                    <a:lstStyle/>
                    <a:p>
                      <a:pPr marL="90805" marR="127635" indent="-63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lang="en-US" sz="1400" dirty="0"/>
                        <a:t>Tata</a:t>
                      </a:r>
                      <a:r>
                        <a:rPr lang="en-US" sz="1400" baseline="0" dirty="0"/>
                        <a:t> Yodha</a:t>
                      </a:r>
                      <a:endParaRPr sz="1400">
                        <a:latin typeface="Palladio Uralic"/>
                        <a:cs typeface="Palladio Uralic"/>
                      </a:endParaRPr>
                    </a:p>
                  </a:txBody>
                  <a:tcPr marL="0" marR="0" marT="32384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lang="en-US" sz="1400" dirty="0" smtClean="0"/>
                        <a:t>02</a:t>
                      </a:r>
                      <a:endParaRPr lang="en-US" sz="1400" dirty="0">
                        <a:latin typeface="Palladio Uralic"/>
                        <a:cs typeface="Palladio Uralic"/>
                      </a:endParaRPr>
                    </a:p>
                  </a:txBody>
                  <a:tcPr marL="0" marR="0" marT="32384" marB="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11471"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lang="en-US" sz="1400" spc="-5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29</a:t>
                      </a:r>
                      <a:endParaRPr lang="en-US" sz="1400" spc="-5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32384" marB="0"/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lang="en-US" sz="1400" dirty="0"/>
                        <a:t>Tractor Dozer</a:t>
                      </a:r>
                      <a:endParaRPr sz="1400">
                        <a:latin typeface="Palladio Uralic"/>
                        <a:cs typeface="Palladio Uralic"/>
                      </a:endParaRPr>
                    </a:p>
                  </a:txBody>
                  <a:tcPr marL="0" marR="0" marT="32384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lang="en-US" sz="1400" dirty="0"/>
                        <a:t>01</a:t>
                      </a:r>
                      <a:endParaRPr sz="1400">
                        <a:latin typeface="Palladio Uralic"/>
                        <a:cs typeface="Palladio Uralic"/>
                      </a:endParaRPr>
                    </a:p>
                  </a:txBody>
                  <a:tcPr marL="0" marR="0" marT="32384" marB="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93358"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lang="en-US" sz="1400" spc="-5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endParaRPr lang="en-US" sz="1400" spc="-5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32384" marB="0"/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lang="en-US" sz="1400" dirty="0"/>
                        <a:t>Crusher @220</a:t>
                      </a:r>
                      <a:endParaRPr sz="1400">
                        <a:latin typeface="Palladio Uralic"/>
                        <a:cs typeface="Palladio Uralic"/>
                      </a:endParaRPr>
                    </a:p>
                  </a:txBody>
                  <a:tcPr marL="0" marR="0" marT="32384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lang="en-US" sz="1400" dirty="0"/>
                        <a:t>01</a:t>
                      </a:r>
                      <a:endParaRPr sz="1400" dirty="0">
                        <a:latin typeface="Palladio Uralic"/>
                        <a:cs typeface="Palladio Uralic"/>
                      </a:endParaRPr>
                    </a:p>
                  </a:txBody>
                  <a:tcPr marL="0" marR="0" marT="32384" marB="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01398"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lang="en-US" sz="1400" spc="-5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31</a:t>
                      </a:r>
                      <a:endParaRPr lang="en-US" sz="1400" spc="-5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32384" marB="0"/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lang="en-US" sz="1400" dirty="0" smtClean="0">
                          <a:latin typeface="Palladio Uralic"/>
                          <a:cs typeface="Palladio Uralic"/>
                        </a:rPr>
                        <a:t>ISUZI D-max</a:t>
                      </a:r>
                      <a:endParaRPr sz="1400">
                        <a:latin typeface="Palladio Uralic"/>
                        <a:cs typeface="Palladio Uralic"/>
                      </a:endParaRPr>
                    </a:p>
                  </a:txBody>
                  <a:tcPr marL="0" marR="0" marT="32384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lang="en-US" sz="1400" dirty="0" smtClean="0">
                          <a:latin typeface="Palladio Uralic"/>
                          <a:cs typeface="Palladio Uralic"/>
                        </a:rPr>
                        <a:t>02</a:t>
                      </a:r>
                      <a:endParaRPr sz="1400" dirty="0">
                        <a:latin typeface="Palladio Uralic"/>
                        <a:cs typeface="Palladio Uralic"/>
                      </a:endParaRPr>
                    </a:p>
                  </a:txBody>
                  <a:tcPr marL="0" marR="0" marT="32384" marB="0"/>
                </a:tc>
              </a:tr>
            </a:tbl>
          </a:graphicData>
        </a:graphic>
      </p:graphicFrame>
      <p:sp>
        <p:nvSpPr>
          <p:cNvPr id="7" name="object 2"/>
          <p:cNvSpPr txBox="1">
            <a:spLocks/>
          </p:cNvSpPr>
          <p:nvPr/>
        </p:nvSpPr>
        <p:spPr>
          <a:xfrm>
            <a:off x="1155326" y="543559"/>
            <a:ext cx="5867774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2400" b="1" kern="0" spc="-5" dirty="0">
                <a:solidFill>
                  <a:srgbClr val="0070C0"/>
                </a:solidFill>
                <a:latin typeface="Georgia" panose="02040502050405020303" pitchFamily="18" charset="0"/>
              </a:rPr>
              <a:t>SREE GANESH</a:t>
            </a:r>
            <a:r>
              <a:rPr lang="en-US" sz="2400" b="1" kern="0" spc="-10" dirty="0">
                <a:solidFill>
                  <a:srgbClr val="0070C0"/>
                </a:solidFill>
                <a:latin typeface="Georgia" panose="02040502050405020303" pitchFamily="18" charset="0"/>
              </a:rPr>
              <a:t> CONSTRUCTIONS</a:t>
            </a:r>
            <a:endParaRPr lang="en-US" sz="2400" b="1" kern="0" dirty="0">
              <a:solidFill>
                <a:srgbClr val="0070C0"/>
              </a:solidFill>
              <a:latin typeface="Georgia" panose="02040502050405020303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393700" cy="756285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55326" y="543559"/>
            <a:ext cx="6096374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0070C0"/>
                </a:solidFill>
                <a:latin typeface="Georgia"/>
                <a:cs typeface="Georgia"/>
              </a:rPr>
              <a:t>SREE GANESH</a:t>
            </a:r>
            <a:r>
              <a:rPr sz="2400" b="1" spc="-10" dirty="0">
                <a:solidFill>
                  <a:srgbClr val="0070C0"/>
                </a:solidFill>
                <a:latin typeface="Georgia"/>
                <a:cs typeface="Georgia"/>
              </a:rPr>
              <a:t> CONSTRUCTIONS</a:t>
            </a:r>
            <a:endParaRPr sz="2400" dirty="0">
              <a:solidFill>
                <a:srgbClr val="0070C0"/>
              </a:solidFill>
              <a:latin typeface="Georgia"/>
              <a:cs typeface="Georg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55326" y="1902206"/>
            <a:ext cx="1259840" cy="22762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u="none" spc="-10" dirty="0">
                <a:solidFill>
                  <a:srgbClr val="0070C0"/>
                </a:solidFill>
                <a:latin typeface="+mn-lt"/>
              </a:rPr>
              <a:t>Turnover</a:t>
            </a:r>
            <a:endParaRPr sz="1400" u="none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55326" y="2257425"/>
            <a:ext cx="76962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marR="5080" indent="-2857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286385" algn="l"/>
              </a:tabLst>
            </a:pPr>
            <a:r>
              <a:rPr sz="1400" dirty="0">
                <a:cs typeface="Georgia"/>
              </a:rPr>
              <a:t>The </a:t>
            </a:r>
            <a:r>
              <a:rPr sz="1400" spc="-5" dirty="0">
                <a:cs typeface="Georgia"/>
              </a:rPr>
              <a:t>Firm is earning profits continuously </a:t>
            </a:r>
            <a:r>
              <a:rPr sz="1400" dirty="0">
                <a:cs typeface="Georgia"/>
              </a:rPr>
              <a:t>since </a:t>
            </a:r>
            <a:r>
              <a:rPr sz="1400" spc="-5" dirty="0">
                <a:cs typeface="Georgia"/>
              </a:rPr>
              <a:t>inception. </a:t>
            </a:r>
            <a:r>
              <a:rPr sz="1400" dirty="0">
                <a:cs typeface="Georgia"/>
              </a:rPr>
              <a:t>The </a:t>
            </a:r>
            <a:r>
              <a:rPr sz="1400" spc="-5" dirty="0">
                <a:cs typeface="Georgia"/>
              </a:rPr>
              <a:t>turnovers of the firm  during the last three years are indicated</a:t>
            </a:r>
            <a:r>
              <a:rPr sz="1400" spc="55" dirty="0">
                <a:cs typeface="Georgia"/>
              </a:rPr>
              <a:t> </a:t>
            </a:r>
            <a:r>
              <a:rPr sz="1400" spc="-5" dirty="0">
                <a:cs typeface="Georgia"/>
              </a:rPr>
              <a:t>below.</a:t>
            </a:r>
            <a:endParaRPr sz="1400" dirty="0">
              <a:cs typeface="Georgi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537700" y="123825"/>
            <a:ext cx="1002791" cy="9860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885407016"/>
              </p:ext>
            </p:extLst>
          </p:nvPr>
        </p:nvGraphicFramePr>
        <p:xfrm>
          <a:off x="2222500" y="2924168"/>
          <a:ext cx="5715000" cy="25717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5097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402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387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800" u="heavy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Years</a:t>
                      </a:r>
                      <a:endParaRPr sz="1800" dirty="0">
                        <a:latin typeface="Georgia"/>
                        <a:cs typeface="Georgia"/>
                      </a:endParaRPr>
                    </a:p>
                  </a:txBody>
                  <a:tcPr marL="0" marR="0" marT="39369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800" u="heavy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Turnover</a:t>
                      </a:r>
                      <a:endParaRPr sz="1800" dirty="0">
                        <a:latin typeface="Georgia"/>
                        <a:cs typeface="Georgia"/>
                      </a:endParaRPr>
                    </a:p>
                  </a:txBody>
                  <a:tcPr marL="0" marR="0" marT="39369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933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400" spc="-5" dirty="0"/>
                        <a:t>2017-18</a:t>
                      </a:r>
                      <a:r>
                        <a:rPr sz="1400" spc="-30" dirty="0"/>
                        <a:t> </a:t>
                      </a:r>
                      <a:r>
                        <a:rPr sz="1400" spc="-5" dirty="0"/>
                        <a:t>(Audited)</a:t>
                      </a:r>
                      <a:endParaRPr sz="1400">
                        <a:latin typeface="Palladio Uralic"/>
                        <a:cs typeface="Palladio Uralic"/>
                      </a:endParaRPr>
                    </a:p>
                  </a:txBody>
                  <a:tcPr marL="0" marR="0" marT="32384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400" spc="-5" dirty="0"/>
                        <a:t>Rs. </a:t>
                      </a:r>
                      <a:r>
                        <a:rPr sz="1400" spc="-5"/>
                        <a:t>26.02</a:t>
                      </a:r>
                      <a:r>
                        <a:rPr sz="1400" spc="-15"/>
                        <a:t> </a:t>
                      </a:r>
                      <a:r>
                        <a:rPr sz="1400" spc="-5"/>
                        <a:t>crore</a:t>
                      </a:r>
                      <a:endParaRPr sz="1400">
                        <a:latin typeface="Palladio Uralic"/>
                        <a:cs typeface="Palladio Uralic"/>
                      </a:endParaRPr>
                    </a:p>
                  </a:txBody>
                  <a:tcPr marL="0" marR="0" marT="32384" marB="0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6971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400" spc="-5" dirty="0"/>
                        <a:t>2018-19</a:t>
                      </a:r>
                      <a:r>
                        <a:rPr sz="1400" spc="-30" dirty="0"/>
                        <a:t> </a:t>
                      </a:r>
                      <a:r>
                        <a:rPr sz="1400" spc="-5" dirty="0"/>
                        <a:t>(Audited)</a:t>
                      </a:r>
                      <a:endParaRPr sz="1400">
                        <a:latin typeface="Palladio Uralic"/>
                        <a:cs typeface="Palladio Uralic"/>
                      </a:endParaRPr>
                    </a:p>
                  </a:txBody>
                  <a:tcPr marL="0" marR="0" marT="32384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400" spc="-5" dirty="0"/>
                        <a:t>Rs. </a:t>
                      </a:r>
                      <a:r>
                        <a:rPr sz="1400" spc="-5"/>
                        <a:t>70.39</a:t>
                      </a:r>
                      <a:r>
                        <a:rPr sz="1400" spc="-15"/>
                        <a:t> </a:t>
                      </a:r>
                      <a:r>
                        <a:rPr sz="1400" spc="-5"/>
                        <a:t>crore</a:t>
                      </a:r>
                      <a:endParaRPr sz="1400">
                        <a:latin typeface="Palladio Uralic"/>
                        <a:cs typeface="Palladio Uralic"/>
                      </a:endParaRPr>
                    </a:p>
                  </a:txBody>
                  <a:tcPr marL="0" marR="0" marT="32384" marB="0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6971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lang="en-IN" sz="1400" dirty="0"/>
                        <a:t>2019-20 (Audited)</a:t>
                      </a:r>
                      <a:endParaRPr sz="1400">
                        <a:latin typeface="Palladio Uralic"/>
                        <a:cs typeface="Palladio Uralic"/>
                      </a:endParaRPr>
                    </a:p>
                  </a:txBody>
                  <a:tcPr marL="0" marR="0" marT="32384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lang="en-IN" sz="1400" dirty="0"/>
                        <a:t>Rs. 56.58 </a:t>
                      </a:r>
                      <a:r>
                        <a:rPr lang="en-IN" sz="1400" dirty="0" err="1"/>
                        <a:t>crore</a:t>
                      </a:r>
                      <a:endParaRPr sz="1400" dirty="0">
                        <a:latin typeface="Palladio Uralic"/>
                        <a:cs typeface="Palladio Uralic"/>
                      </a:endParaRPr>
                    </a:p>
                  </a:txBody>
                  <a:tcPr marL="0" marR="0" marT="32384" marB="0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6971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lang="en-IN" sz="1400" dirty="0" smtClean="0"/>
                        <a:t>2020-21 </a:t>
                      </a:r>
                      <a:r>
                        <a:rPr lang="en-IN" sz="1400" dirty="0"/>
                        <a:t>(Audited)</a:t>
                      </a:r>
                      <a:endParaRPr sz="1400">
                        <a:latin typeface="Palladio Uralic"/>
                        <a:cs typeface="Palladio Uralic"/>
                      </a:endParaRPr>
                    </a:p>
                  </a:txBody>
                  <a:tcPr marL="0" marR="0" marT="32384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lang="en-IN" sz="1400" dirty="0"/>
                        <a:t>Rs. </a:t>
                      </a:r>
                      <a:r>
                        <a:rPr lang="en-IN" sz="1400" dirty="0" smtClean="0"/>
                        <a:t>34.01 </a:t>
                      </a:r>
                      <a:r>
                        <a:rPr lang="en-IN" sz="1400" dirty="0" err="1"/>
                        <a:t>crore</a:t>
                      </a:r>
                      <a:endParaRPr sz="1400" dirty="0">
                        <a:latin typeface="Palladio Uralic"/>
                        <a:cs typeface="Palladio Uralic"/>
                      </a:endParaRPr>
                    </a:p>
                  </a:txBody>
                  <a:tcPr marL="0" marR="0" marT="32384" marB="0"/>
                </a:tc>
              </a:tr>
              <a:tr h="36971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lang="en-IN" sz="1400" dirty="0" smtClean="0"/>
                        <a:t>2021-22 </a:t>
                      </a:r>
                      <a:r>
                        <a:rPr lang="en-IN" sz="1400" dirty="0"/>
                        <a:t>(Audited)</a:t>
                      </a:r>
                      <a:endParaRPr sz="1400">
                        <a:latin typeface="Palladio Uralic"/>
                        <a:cs typeface="Palladio Uralic"/>
                      </a:endParaRPr>
                    </a:p>
                  </a:txBody>
                  <a:tcPr marL="0" marR="0" marT="32384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lang="en-IN" sz="1400" dirty="0"/>
                        <a:t>Rs. </a:t>
                      </a:r>
                      <a:r>
                        <a:rPr lang="en-IN" sz="1400" dirty="0" smtClean="0"/>
                        <a:t>42.09 </a:t>
                      </a:r>
                      <a:r>
                        <a:rPr lang="en-IN" sz="1400" dirty="0" err="1" smtClean="0"/>
                        <a:t>crore</a:t>
                      </a:r>
                      <a:endParaRPr sz="1400" dirty="0">
                        <a:latin typeface="Palladio Uralic"/>
                        <a:cs typeface="Palladio Uralic"/>
                      </a:endParaRPr>
                    </a:p>
                  </a:txBody>
                  <a:tcPr marL="0" marR="0" marT="32384" marB="0"/>
                </a:tc>
              </a:tr>
              <a:tr h="369713"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lang="en-US" sz="14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2022-23 (Un audited)</a:t>
                      </a:r>
                      <a:endParaRPr lang="en-IN" sz="14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32384" marB="0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lang="en-US" sz="14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Rs. 87.59 </a:t>
                      </a:r>
                      <a:r>
                        <a:rPr lang="en-US" sz="14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Crore</a:t>
                      </a:r>
                      <a:endParaRPr lang="en-IN" sz="14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32384" marB="0"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0" y="0"/>
            <a:ext cx="393700" cy="756285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5326" y="543559"/>
            <a:ext cx="6324974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u="none" spc="-5" dirty="0">
                <a:solidFill>
                  <a:srgbClr val="0070C0"/>
                </a:solidFill>
              </a:rPr>
              <a:t>SREE GANESH</a:t>
            </a:r>
            <a:r>
              <a:rPr sz="2400" u="none" spc="-10" dirty="0">
                <a:solidFill>
                  <a:srgbClr val="0070C0"/>
                </a:solidFill>
              </a:rPr>
              <a:t> CONSTRUCTIONS</a:t>
            </a:r>
            <a:endParaRPr sz="2400" dirty="0">
              <a:solidFill>
                <a:srgbClr val="0070C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55326" y="1899920"/>
            <a:ext cx="8150225" cy="21108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solidFill>
                  <a:srgbClr val="0070C0"/>
                </a:solidFill>
                <a:uFill>
                  <a:solidFill>
                    <a:srgbClr val="000000"/>
                  </a:solidFill>
                </a:uFill>
                <a:cs typeface="Georgia"/>
              </a:rPr>
              <a:t>Objective</a:t>
            </a:r>
            <a:r>
              <a:rPr sz="1600" b="1" spc="-5" dirty="0">
                <a:solidFill>
                  <a:srgbClr val="0070C0"/>
                </a:solidFill>
                <a:cs typeface="Georgia"/>
              </a:rPr>
              <a:t> :</a:t>
            </a:r>
            <a:endParaRPr sz="1600" dirty="0">
              <a:solidFill>
                <a:srgbClr val="0070C0"/>
              </a:solidFill>
              <a:cs typeface="Georgia"/>
            </a:endParaRPr>
          </a:p>
          <a:p>
            <a:pPr marL="298450" marR="5080" indent="-285750">
              <a:lnSpc>
                <a:spcPct val="100000"/>
              </a:lnSpc>
              <a:spcBef>
                <a:spcPts val="1850"/>
              </a:spcBef>
              <a:buFont typeface="Arial" panose="020B0604020202020204" pitchFamily="34" charset="0"/>
              <a:buChar char="•"/>
              <a:tabLst>
                <a:tab pos="286385" algn="l"/>
              </a:tabLst>
            </a:pPr>
            <a:r>
              <a:rPr sz="1600" dirty="0">
                <a:cs typeface="Georgia"/>
              </a:rPr>
              <a:t>The firm is planning to have a </a:t>
            </a:r>
            <a:r>
              <a:rPr sz="1600" spc="-5" dirty="0">
                <a:cs typeface="Georgia"/>
              </a:rPr>
              <a:t>corporate </a:t>
            </a:r>
            <a:r>
              <a:rPr sz="1600" dirty="0">
                <a:cs typeface="Georgia"/>
              </a:rPr>
              <a:t>re-structuring aiming at value added  professionalism in the changing scenario of </a:t>
            </a:r>
            <a:r>
              <a:rPr sz="1600" spc="-5" dirty="0">
                <a:cs typeface="Georgia"/>
              </a:rPr>
              <a:t>construction industry and to achieve higher  targets.</a:t>
            </a:r>
            <a:endParaRPr sz="1600" dirty="0">
              <a:cs typeface="Georgi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500" dirty="0">
              <a:cs typeface="Georgia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solidFill>
                  <a:srgbClr val="0070C0"/>
                </a:solidFill>
                <a:uFill>
                  <a:solidFill>
                    <a:srgbClr val="000000"/>
                  </a:solidFill>
                </a:uFill>
                <a:cs typeface="Georgia"/>
              </a:rPr>
              <a:t>Financial</a:t>
            </a:r>
            <a:r>
              <a:rPr sz="1600" b="1" spc="-5" dirty="0">
                <a:solidFill>
                  <a:srgbClr val="0070C0"/>
                </a:solidFill>
                <a:cs typeface="Georgia"/>
              </a:rPr>
              <a:t> </a:t>
            </a:r>
            <a:r>
              <a:rPr sz="1600" b="1" spc="-5" dirty="0">
                <a:solidFill>
                  <a:srgbClr val="0070C0"/>
                </a:solidFill>
                <a:uFill>
                  <a:solidFill>
                    <a:srgbClr val="000000"/>
                  </a:solidFill>
                </a:uFill>
                <a:cs typeface="Georgia"/>
              </a:rPr>
              <a:t>Strength</a:t>
            </a:r>
            <a:r>
              <a:rPr sz="1600" b="1" spc="-15" dirty="0">
                <a:solidFill>
                  <a:srgbClr val="0070C0"/>
                </a:solidFill>
                <a:cs typeface="Georgia"/>
              </a:rPr>
              <a:t> </a:t>
            </a:r>
            <a:r>
              <a:rPr sz="1600" b="1" spc="-5" dirty="0">
                <a:solidFill>
                  <a:srgbClr val="0070C0"/>
                </a:solidFill>
                <a:cs typeface="Georgia"/>
              </a:rPr>
              <a:t>:</a:t>
            </a:r>
            <a:endParaRPr sz="1600" dirty="0">
              <a:solidFill>
                <a:srgbClr val="0070C0"/>
              </a:solidFill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2140"/>
              </a:spcBef>
            </a:pPr>
            <a:r>
              <a:rPr sz="1400" dirty="0">
                <a:cs typeface="Georgia"/>
              </a:rPr>
              <a:t>The </a:t>
            </a:r>
            <a:r>
              <a:rPr sz="1400" spc="-5" dirty="0">
                <a:cs typeface="Georgia"/>
              </a:rPr>
              <a:t>firm enjoying the following financial</a:t>
            </a:r>
            <a:r>
              <a:rPr sz="1400" spc="70" dirty="0">
                <a:cs typeface="Georgia"/>
              </a:rPr>
              <a:t> </a:t>
            </a:r>
            <a:r>
              <a:rPr sz="1400" spc="-5" dirty="0">
                <a:cs typeface="Georgia"/>
              </a:rPr>
              <a:t>facilities.</a:t>
            </a:r>
            <a:endParaRPr sz="1400" dirty="0"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55326" y="4764583"/>
            <a:ext cx="2614930" cy="606425"/>
          </a:xfrm>
          <a:prstGeom prst="rect">
            <a:avLst/>
          </a:prstGeom>
        </p:spPr>
        <p:txBody>
          <a:bodyPr vert="horz" wrap="square" lIns="0" tIns="59055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465"/>
              </a:spcBef>
              <a:buClr>
                <a:srgbClr val="D16349"/>
              </a:buClr>
              <a:buSzPct val="84375"/>
              <a:buFont typeface="Arial" panose="020B0604020202020204" pitchFamily="34" charset="0"/>
              <a:buChar char="•"/>
              <a:tabLst>
                <a:tab pos="286385" algn="l"/>
                <a:tab pos="287020" algn="l"/>
              </a:tabLst>
            </a:pPr>
            <a:r>
              <a:rPr sz="1600" dirty="0">
                <a:cs typeface="Georgia"/>
              </a:rPr>
              <a:t>Bank Guarantee</a:t>
            </a:r>
            <a:r>
              <a:rPr sz="1600" spc="-65" dirty="0">
                <a:cs typeface="Georgia"/>
              </a:rPr>
              <a:t> </a:t>
            </a:r>
            <a:r>
              <a:rPr sz="1600" dirty="0">
                <a:cs typeface="Georgia"/>
              </a:rPr>
              <a:t>Facilities</a:t>
            </a:r>
          </a:p>
          <a:p>
            <a:pPr marL="298450" indent="-285750">
              <a:lnSpc>
                <a:spcPct val="100000"/>
              </a:lnSpc>
              <a:spcBef>
                <a:spcPts val="365"/>
              </a:spcBef>
              <a:buClr>
                <a:srgbClr val="D16349"/>
              </a:buClr>
              <a:buSzPct val="84375"/>
              <a:buFont typeface="Arial" panose="020B0604020202020204" pitchFamily="34" charset="0"/>
              <a:buChar char="•"/>
              <a:tabLst>
                <a:tab pos="286385" algn="l"/>
                <a:tab pos="287020" algn="l"/>
              </a:tabLst>
            </a:pPr>
            <a:r>
              <a:rPr sz="1600" dirty="0">
                <a:cs typeface="Palladio Uralic"/>
              </a:rPr>
              <a:t>Cash Credit</a:t>
            </a:r>
            <a:r>
              <a:rPr sz="1600" spc="-15" dirty="0">
                <a:cs typeface="Palladio Uralic"/>
              </a:rPr>
              <a:t> </a:t>
            </a:r>
            <a:r>
              <a:rPr sz="1600" dirty="0">
                <a:cs typeface="Palladio Uralic"/>
              </a:rPr>
              <a:t>Facility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897784" y="4764583"/>
            <a:ext cx="2820516" cy="606425"/>
          </a:xfrm>
          <a:prstGeom prst="rect">
            <a:avLst/>
          </a:prstGeom>
        </p:spPr>
        <p:txBody>
          <a:bodyPr vert="horz" wrap="square" lIns="0" tIns="590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1600">
                <a:cs typeface="Georgia"/>
              </a:rPr>
              <a:t>-  </a:t>
            </a:r>
            <a:r>
              <a:rPr sz="1600" smtClean="0">
                <a:cs typeface="Palladio Uralic"/>
              </a:rPr>
              <a:t>Rs.</a:t>
            </a:r>
            <a:r>
              <a:rPr lang="en-IN" sz="1600" dirty="0" smtClean="0">
                <a:cs typeface="Palladio Uralic"/>
              </a:rPr>
              <a:t>67</a:t>
            </a:r>
            <a:r>
              <a:rPr sz="1600" smtClean="0">
                <a:cs typeface="Palladio Uralic"/>
              </a:rPr>
              <a:t>0.00</a:t>
            </a:r>
            <a:r>
              <a:rPr sz="1600" spc="-105" smtClean="0">
                <a:cs typeface="Palladio Uralic"/>
              </a:rPr>
              <a:t> </a:t>
            </a:r>
            <a:r>
              <a:rPr sz="1600" dirty="0">
                <a:cs typeface="Palladio Uralic"/>
              </a:rPr>
              <a:t>Lakhs</a:t>
            </a:r>
          </a:p>
          <a:p>
            <a:pPr marL="14604">
              <a:lnSpc>
                <a:spcPct val="100000"/>
              </a:lnSpc>
              <a:spcBef>
                <a:spcPts val="365"/>
              </a:spcBef>
            </a:pPr>
            <a:r>
              <a:rPr sz="1600" dirty="0">
                <a:cs typeface="Palladio Uralic"/>
              </a:rPr>
              <a:t>-  </a:t>
            </a:r>
            <a:r>
              <a:rPr sz="1600" dirty="0" err="1">
                <a:cs typeface="Palladio Uralic"/>
              </a:rPr>
              <a:t>Rs</a:t>
            </a:r>
            <a:r>
              <a:rPr sz="1600" dirty="0">
                <a:cs typeface="Palladio Uralic"/>
              </a:rPr>
              <a:t>.</a:t>
            </a:r>
            <a:r>
              <a:rPr lang="en-IN" sz="1600" dirty="0">
                <a:cs typeface="Palladio Uralic"/>
              </a:rPr>
              <a:t>5</a:t>
            </a:r>
            <a:r>
              <a:rPr sz="1600" dirty="0">
                <a:cs typeface="Palladio Uralic"/>
              </a:rPr>
              <a:t>00.00</a:t>
            </a:r>
            <a:r>
              <a:rPr sz="1600" spc="-120" dirty="0">
                <a:cs typeface="Palladio Uralic"/>
              </a:rPr>
              <a:t> </a:t>
            </a:r>
            <a:r>
              <a:rPr sz="1600" dirty="0">
                <a:cs typeface="Palladio Uralic"/>
              </a:rPr>
              <a:t>Lakhs</a:t>
            </a:r>
          </a:p>
        </p:txBody>
      </p:sp>
      <p:sp>
        <p:nvSpPr>
          <p:cNvPr id="6" name="object 6"/>
          <p:cNvSpPr/>
          <p:nvPr/>
        </p:nvSpPr>
        <p:spPr>
          <a:xfrm>
            <a:off x="9537700" y="123825"/>
            <a:ext cx="1002791" cy="9860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93700" cy="756285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55326" y="543559"/>
            <a:ext cx="7010774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0070C0"/>
                </a:solidFill>
                <a:latin typeface="Georgia"/>
                <a:cs typeface="Georgia"/>
              </a:rPr>
              <a:t>SREE GANESH</a:t>
            </a:r>
            <a:r>
              <a:rPr sz="2400" b="1" spc="-10" dirty="0">
                <a:solidFill>
                  <a:srgbClr val="0070C0"/>
                </a:solidFill>
                <a:latin typeface="Georgia"/>
                <a:cs typeface="Georgia"/>
              </a:rPr>
              <a:t> CONSTRUCTIONS</a:t>
            </a:r>
            <a:endParaRPr sz="2400" dirty="0">
              <a:solidFill>
                <a:srgbClr val="0070C0"/>
              </a:solidFill>
              <a:latin typeface="Georgia"/>
              <a:cs typeface="Georg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55326" y="1899158"/>
            <a:ext cx="1707514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u="none" spc="-5" dirty="0">
                <a:solidFill>
                  <a:srgbClr val="0070C0"/>
                </a:solidFill>
                <a:latin typeface="+mn-lt"/>
              </a:rPr>
              <a:t>Bankers</a:t>
            </a:r>
            <a:r>
              <a:rPr sz="2000" u="none" spc="-65" dirty="0">
                <a:solidFill>
                  <a:srgbClr val="0070C0"/>
                </a:solidFill>
                <a:latin typeface="+mn-lt"/>
              </a:rPr>
              <a:t> </a:t>
            </a:r>
            <a:r>
              <a:rPr sz="2000" u="none" spc="-5" dirty="0">
                <a:solidFill>
                  <a:srgbClr val="0070C0"/>
                </a:solidFill>
                <a:latin typeface="+mn-lt"/>
              </a:rPr>
              <a:t>: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55326" y="2506471"/>
            <a:ext cx="4496174" cy="13306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7815" marR="893444" indent="-285750">
              <a:lnSpc>
                <a:spcPct val="120000"/>
              </a:lnSpc>
              <a:spcBef>
                <a:spcPts val="100"/>
              </a:spcBef>
              <a:buClr>
                <a:srgbClr val="D16349"/>
              </a:buClr>
              <a:buSzPct val="83333"/>
              <a:buFont typeface="Arial" panose="020B0604020202020204" pitchFamily="34" charset="0"/>
              <a:buChar char="•"/>
              <a:tabLst>
                <a:tab pos="342265" algn="l"/>
                <a:tab pos="342900" algn="l"/>
              </a:tabLst>
            </a:pPr>
            <a:r>
              <a:rPr lang="en-US" spc="-5" dirty="0">
                <a:cs typeface="Georgia"/>
              </a:rPr>
              <a:t>ICICI</a:t>
            </a:r>
            <a:r>
              <a:rPr sz="1800" spc="-5" dirty="0">
                <a:cs typeface="Georgia"/>
              </a:rPr>
              <a:t> Bank Limited  </a:t>
            </a:r>
            <a:endParaRPr lang="en-US" sz="1800" spc="-5" dirty="0">
              <a:cs typeface="Georgia"/>
            </a:endParaRPr>
          </a:p>
          <a:p>
            <a:pPr marL="12065" marR="893444">
              <a:lnSpc>
                <a:spcPct val="120000"/>
              </a:lnSpc>
              <a:spcBef>
                <a:spcPts val="100"/>
              </a:spcBef>
              <a:buClr>
                <a:srgbClr val="D16349"/>
              </a:buClr>
              <a:buSzPct val="83333"/>
              <a:tabLst>
                <a:tab pos="342265" algn="l"/>
                <a:tab pos="342900" algn="l"/>
              </a:tabLst>
            </a:pPr>
            <a:r>
              <a:rPr lang="en-US" spc="-5" dirty="0">
                <a:cs typeface="Georgia"/>
              </a:rPr>
              <a:t>	</a:t>
            </a:r>
            <a:r>
              <a:rPr lang="en-US" sz="1800" spc="-5" dirty="0">
                <a:cs typeface="Georgia"/>
              </a:rPr>
              <a:t>SD Road Branch, 	</a:t>
            </a:r>
            <a:r>
              <a:rPr lang="en-US" spc="-5" dirty="0" err="1">
                <a:cs typeface="Georgia"/>
              </a:rPr>
              <a:t>Secundrabad</a:t>
            </a:r>
            <a:r>
              <a:rPr sz="1800" spc="-5" dirty="0">
                <a:cs typeface="Georgia"/>
              </a:rPr>
              <a:t> </a:t>
            </a:r>
            <a:r>
              <a:rPr lang="en-US" sz="1800" spc="-5" dirty="0">
                <a:cs typeface="Georgia"/>
              </a:rPr>
              <a:t>,</a:t>
            </a:r>
            <a:r>
              <a:rPr sz="1800" spc="-5" dirty="0">
                <a:cs typeface="Georgia"/>
              </a:rPr>
              <a:t> </a:t>
            </a:r>
            <a:r>
              <a:rPr sz="1800" spc="-15" dirty="0">
                <a:cs typeface="Georgia"/>
              </a:rPr>
              <a:t> </a:t>
            </a:r>
            <a:r>
              <a:rPr sz="1800" spc="-10" dirty="0" err="1">
                <a:cs typeface="Georgia"/>
              </a:rPr>
              <a:t>Telangana</a:t>
            </a:r>
            <a:r>
              <a:rPr lang="en-US" sz="1800" spc="-10" dirty="0">
                <a:cs typeface="Georgia"/>
              </a:rPr>
              <a:t>.</a:t>
            </a:r>
            <a:endParaRPr sz="1800" dirty="0">
              <a:cs typeface="Georgia"/>
            </a:endParaRPr>
          </a:p>
          <a:p>
            <a:pPr>
              <a:lnSpc>
                <a:spcPct val="100000"/>
              </a:lnSpc>
              <a:buChar char=""/>
            </a:pPr>
            <a:endParaRPr sz="2000" dirty="0">
              <a:cs typeface="Georgi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537700" y="123825"/>
            <a:ext cx="1002791" cy="9860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393700" cy="756285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55326" y="543559"/>
            <a:ext cx="6096374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0070C0"/>
                </a:solidFill>
                <a:latin typeface="Georgia"/>
                <a:cs typeface="Georgia"/>
              </a:rPr>
              <a:t>SREE GANESH</a:t>
            </a:r>
            <a:r>
              <a:rPr sz="2400" b="1" spc="-10" dirty="0">
                <a:solidFill>
                  <a:srgbClr val="0070C0"/>
                </a:solidFill>
                <a:latin typeface="Georgia"/>
                <a:cs typeface="Georgia"/>
              </a:rPr>
              <a:t> CONSTRUCTIONS</a:t>
            </a:r>
            <a:endParaRPr sz="2400" dirty="0">
              <a:solidFill>
                <a:srgbClr val="0070C0"/>
              </a:solidFill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55326" y="1848119"/>
            <a:ext cx="3042285" cy="81689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1400" b="1" spc="-5" dirty="0">
                <a:solidFill>
                  <a:srgbClr val="0070C0"/>
                </a:solidFill>
                <a:uFill>
                  <a:solidFill>
                    <a:srgbClr val="000000"/>
                  </a:solidFill>
                </a:uFill>
                <a:cs typeface="Georgia"/>
              </a:rPr>
              <a:t>Partners</a:t>
            </a:r>
            <a:endParaRPr sz="1400" dirty="0">
              <a:solidFill>
                <a:srgbClr val="0070C0"/>
              </a:solidFill>
              <a:cs typeface="Georgia"/>
            </a:endParaRPr>
          </a:p>
          <a:p>
            <a:pPr marL="1197610" indent="-271145">
              <a:lnSpc>
                <a:spcPct val="100000"/>
              </a:lnSpc>
              <a:spcBef>
                <a:spcPts val="430"/>
              </a:spcBef>
              <a:buAutoNum type="arabicPeriod"/>
              <a:tabLst>
                <a:tab pos="1198245" algn="l"/>
              </a:tabLst>
            </a:pPr>
            <a:r>
              <a:rPr sz="1400" spc="-5" dirty="0">
                <a:cs typeface="Georgia"/>
              </a:rPr>
              <a:t>A.Upender</a:t>
            </a:r>
            <a:r>
              <a:rPr sz="1400" dirty="0">
                <a:cs typeface="Georgia"/>
              </a:rPr>
              <a:t> </a:t>
            </a:r>
            <a:r>
              <a:rPr sz="1400" spc="-5" dirty="0">
                <a:cs typeface="Georgia"/>
              </a:rPr>
              <a:t>Reddy</a:t>
            </a:r>
            <a:endParaRPr sz="1400" dirty="0">
              <a:cs typeface="Georgia"/>
            </a:endParaRPr>
          </a:p>
          <a:p>
            <a:pPr marL="1226820" indent="-300355">
              <a:lnSpc>
                <a:spcPct val="100000"/>
              </a:lnSpc>
              <a:spcBef>
                <a:spcPts val="434"/>
              </a:spcBef>
              <a:buAutoNum type="arabicPeriod"/>
              <a:tabLst>
                <a:tab pos="1227455" algn="l"/>
              </a:tabLst>
            </a:pPr>
            <a:r>
              <a:rPr sz="1400" dirty="0">
                <a:cs typeface="Georgia"/>
              </a:rPr>
              <a:t>A.Prasanna</a:t>
            </a:r>
            <a:r>
              <a:rPr sz="1400" spc="-60" dirty="0">
                <a:cs typeface="Georgia"/>
              </a:rPr>
              <a:t> </a:t>
            </a:r>
            <a:r>
              <a:rPr sz="1400" dirty="0">
                <a:cs typeface="Georgia"/>
              </a:rPr>
              <a:t>Latha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813103" y="2177288"/>
            <a:ext cx="2002155" cy="550151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53035" indent="-140970">
              <a:lnSpc>
                <a:spcPct val="100000"/>
              </a:lnSpc>
              <a:spcBef>
                <a:spcPts val="530"/>
              </a:spcBef>
              <a:buChar char="-"/>
              <a:tabLst>
                <a:tab pos="153670" algn="l"/>
              </a:tabLst>
            </a:pPr>
            <a:r>
              <a:rPr sz="1400" spc="-5" dirty="0">
                <a:cs typeface="Georgia"/>
              </a:rPr>
              <a:t>Managing</a:t>
            </a:r>
            <a:r>
              <a:rPr sz="1400" spc="-10" dirty="0">
                <a:cs typeface="Georgia"/>
              </a:rPr>
              <a:t> </a:t>
            </a:r>
            <a:r>
              <a:rPr sz="1400" spc="-5" dirty="0">
                <a:cs typeface="Georgia"/>
              </a:rPr>
              <a:t>Partner</a:t>
            </a:r>
            <a:endParaRPr sz="1400">
              <a:cs typeface="Georgia"/>
            </a:endParaRPr>
          </a:p>
          <a:p>
            <a:pPr marL="153670" indent="-140970">
              <a:lnSpc>
                <a:spcPct val="100000"/>
              </a:lnSpc>
              <a:spcBef>
                <a:spcPts val="430"/>
              </a:spcBef>
              <a:buChar char="-"/>
              <a:tabLst>
                <a:tab pos="153670" algn="l"/>
              </a:tabLst>
            </a:pPr>
            <a:r>
              <a:rPr sz="1400" spc="-5" dirty="0">
                <a:cs typeface="Georgia"/>
              </a:rPr>
              <a:t>Partner</a:t>
            </a:r>
            <a:endParaRPr sz="1400">
              <a:cs typeface="Georg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55331" y="3219703"/>
            <a:ext cx="600900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0070C0"/>
                </a:solidFill>
                <a:uFill>
                  <a:solidFill>
                    <a:srgbClr val="000000"/>
                  </a:solidFill>
                </a:uFill>
                <a:cs typeface="Georgia"/>
              </a:rPr>
              <a:t>Offices /Representatives Registered Office</a:t>
            </a:r>
            <a:r>
              <a:rPr sz="1400" b="1" spc="125" dirty="0">
                <a:solidFill>
                  <a:srgbClr val="0070C0"/>
                </a:solidFill>
                <a:uFill>
                  <a:solidFill>
                    <a:srgbClr val="000000"/>
                  </a:solidFill>
                </a:uFill>
                <a:cs typeface="Georgia"/>
              </a:rPr>
              <a:t> </a:t>
            </a:r>
            <a:r>
              <a:rPr sz="1400" b="1" spc="-5" dirty="0">
                <a:solidFill>
                  <a:srgbClr val="0070C0"/>
                </a:solidFill>
                <a:uFill>
                  <a:solidFill>
                    <a:srgbClr val="000000"/>
                  </a:solidFill>
                </a:uFill>
                <a:cs typeface="Georgia"/>
              </a:rPr>
              <a:t>Address</a:t>
            </a:r>
            <a:endParaRPr sz="1400" dirty="0">
              <a:solidFill>
                <a:srgbClr val="0070C0"/>
              </a:solidFill>
              <a:cs typeface="Georg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641640" y="4145984"/>
            <a:ext cx="2642870" cy="788292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434"/>
              </a:spcBef>
            </a:pPr>
            <a:r>
              <a:rPr sz="1400" spc="-5" dirty="0">
                <a:cs typeface="Palladio Uralic"/>
              </a:rPr>
              <a:t>+91 40 – 2403</a:t>
            </a:r>
            <a:r>
              <a:rPr sz="1400" spc="-10" dirty="0">
                <a:cs typeface="Palladio Uralic"/>
              </a:rPr>
              <a:t> </a:t>
            </a:r>
            <a:r>
              <a:rPr sz="1400" spc="-5" dirty="0">
                <a:cs typeface="Palladio Uralic"/>
              </a:rPr>
              <a:t>9999</a:t>
            </a:r>
            <a:endParaRPr sz="1400">
              <a:cs typeface="Palladio Uralic"/>
            </a:endParaRPr>
          </a:p>
          <a:p>
            <a:pPr marL="13970" marR="5080" indent="-1905">
              <a:lnSpc>
                <a:spcPct val="120000"/>
              </a:lnSpc>
            </a:pPr>
            <a:r>
              <a:rPr sz="1400" spc="-5">
                <a:cs typeface="Palladio Uralic"/>
              </a:rPr>
              <a:t>E-mail </a:t>
            </a:r>
            <a:r>
              <a:rPr sz="1400" spc="-5" dirty="0">
                <a:cs typeface="Palladio Uralic"/>
              </a:rPr>
              <a:t>– </a:t>
            </a:r>
            <a:r>
              <a:rPr sz="1400" spc="-5" dirty="0">
                <a:cs typeface="Palladio Uralic"/>
                <a:hlinkClick r:id="rId2"/>
              </a:rPr>
              <a:t>s</a:t>
            </a:r>
            <a:r>
              <a:rPr sz="1400" spc="-5" dirty="0">
                <a:cs typeface="Palladio Uralic"/>
                <a:hlinkClick r:id="rId3"/>
              </a:rPr>
              <a:t>gc.hyd2005@gmail.com </a:t>
            </a:r>
            <a:r>
              <a:rPr sz="1400" spc="-5" dirty="0">
                <a:cs typeface="Palladio Uralic"/>
              </a:rPr>
              <a:t> 098492</a:t>
            </a:r>
            <a:r>
              <a:rPr sz="1400" spc="-20" dirty="0">
                <a:cs typeface="Palladio Uralic"/>
              </a:rPr>
              <a:t> </a:t>
            </a:r>
            <a:r>
              <a:rPr sz="1400" spc="-5" dirty="0">
                <a:cs typeface="Palladio Uralic"/>
              </a:rPr>
              <a:t>80999.</a:t>
            </a:r>
            <a:endParaRPr sz="1400">
              <a:cs typeface="Palladio Ural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55326" y="3830977"/>
            <a:ext cx="3794760" cy="1559658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sz="1400" b="1" dirty="0">
                <a:solidFill>
                  <a:srgbClr val="0070C0"/>
                </a:solidFill>
                <a:uFill>
                  <a:solidFill>
                    <a:srgbClr val="000000"/>
                  </a:solidFill>
                </a:uFill>
                <a:cs typeface="Georgia"/>
              </a:rPr>
              <a:t>Head </a:t>
            </a:r>
            <a:r>
              <a:rPr sz="1400" b="1" spc="-5" dirty="0">
                <a:solidFill>
                  <a:srgbClr val="0070C0"/>
                </a:solidFill>
                <a:uFill>
                  <a:solidFill>
                    <a:srgbClr val="000000"/>
                  </a:solidFill>
                </a:uFill>
                <a:cs typeface="Georgia"/>
              </a:rPr>
              <a:t>office</a:t>
            </a:r>
            <a:r>
              <a:rPr sz="1400" b="1" dirty="0">
                <a:solidFill>
                  <a:srgbClr val="0070C0"/>
                </a:solidFill>
                <a:uFill>
                  <a:solidFill>
                    <a:srgbClr val="000000"/>
                  </a:solidFill>
                </a:uFill>
                <a:cs typeface="Georgia"/>
              </a:rPr>
              <a:t> </a:t>
            </a:r>
            <a:r>
              <a:rPr sz="1400" dirty="0">
                <a:solidFill>
                  <a:srgbClr val="0070C0"/>
                </a:solidFill>
                <a:cs typeface="Georgia"/>
              </a:rPr>
              <a:t>:</a:t>
            </a:r>
          </a:p>
          <a:p>
            <a:pPr marL="12700" marR="1514475">
              <a:lnSpc>
                <a:spcPts val="2020"/>
              </a:lnSpc>
              <a:spcBef>
                <a:spcPts val="70"/>
              </a:spcBef>
            </a:pPr>
            <a:r>
              <a:rPr lang="en-US" sz="1400" spc="-5" dirty="0" err="1" smtClean="0">
                <a:cs typeface="Palladio Uralic"/>
              </a:rPr>
              <a:t>H.No</a:t>
            </a:r>
            <a:r>
              <a:rPr lang="en-US" sz="1400" spc="-5" dirty="0" smtClean="0">
                <a:cs typeface="Palladio Uralic"/>
              </a:rPr>
              <a:t>: 2-1-283, Plot No: 86,    </a:t>
            </a:r>
            <a:r>
              <a:rPr sz="1400" spc="-5" smtClean="0">
                <a:cs typeface="Palladio Uralic"/>
              </a:rPr>
              <a:t> </a:t>
            </a:r>
            <a:r>
              <a:rPr lang="en-US" sz="1400" spc="-5" dirty="0" smtClean="0">
                <a:cs typeface="Palladio Uralic"/>
              </a:rPr>
              <a:t>4</a:t>
            </a:r>
            <a:r>
              <a:rPr lang="en-US" sz="1400" spc="-5" baseline="30000" dirty="0" smtClean="0">
                <a:cs typeface="Palladio Uralic"/>
              </a:rPr>
              <a:t>th</a:t>
            </a:r>
            <a:r>
              <a:rPr lang="en-US" sz="1400" spc="-5" dirty="0" smtClean="0">
                <a:cs typeface="Palladio Uralic"/>
              </a:rPr>
              <a:t> Floor</a:t>
            </a:r>
            <a:r>
              <a:rPr sz="1400" spc="-5" smtClean="0">
                <a:cs typeface="Palladio Uralic"/>
              </a:rPr>
              <a:t>,  </a:t>
            </a:r>
            <a:r>
              <a:rPr lang="en-US" sz="1400" spc="-5" dirty="0" smtClean="0">
                <a:cs typeface="Palladio Uralic"/>
              </a:rPr>
              <a:t>Road No:7,</a:t>
            </a:r>
            <a:endParaRPr sz="1400" dirty="0">
              <a:cs typeface="Palladio Uralic"/>
            </a:endParaRPr>
          </a:p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sz="1400" dirty="0" err="1" smtClean="0">
                <a:cs typeface="Palladio Uralic"/>
              </a:rPr>
              <a:t>Mamatha</a:t>
            </a:r>
            <a:r>
              <a:rPr lang="en-US" sz="1400" dirty="0" smtClean="0">
                <a:cs typeface="Palladio Uralic"/>
              </a:rPr>
              <a:t> Nagar,</a:t>
            </a:r>
            <a:endParaRPr sz="1400" dirty="0">
              <a:cs typeface="Palladio Uralic"/>
            </a:endParaRPr>
          </a:p>
          <a:p>
            <a:pPr marL="12700" marR="1190625">
              <a:lnSpc>
                <a:spcPct val="120000"/>
              </a:lnSpc>
            </a:pPr>
            <a:r>
              <a:rPr lang="en-US" sz="1400" spc="-5" dirty="0" err="1" smtClean="0">
                <a:cs typeface="Palladio Uralic"/>
              </a:rPr>
              <a:t>Nagole</a:t>
            </a:r>
            <a:r>
              <a:rPr sz="1400" spc="-5" smtClean="0">
                <a:cs typeface="Palladio Uralic"/>
              </a:rPr>
              <a:t>, </a:t>
            </a:r>
            <a:r>
              <a:rPr sz="1400" spc="-5" dirty="0">
                <a:cs typeface="Palladio Uralic"/>
              </a:rPr>
              <a:t>Hyderabad – </a:t>
            </a:r>
            <a:r>
              <a:rPr sz="1400" spc="-5">
                <a:cs typeface="Palladio Uralic"/>
              </a:rPr>
              <a:t>500 </a:t>
            </a:r>
            <a:r>
              <a:rPr sz="1400" spc="-5" smtClean="0">
                <a:cs typeface="Palladio Uralic"/>
              </a:rPr>
              <a:t>0</a:t>
            </a:r>
            <a:r>
              <a:rPr lang="en-US" sz="1400" spc="-5" dirty="0" smtClean="0">
                <a:cs typeface="Palladio Uralic"/>
              </a:rPr>
              <a:t>68.</a:t>
            </a:r>
            <a:r>
              <a:rPr sz="1400" spc="-5" smtClean="0">
                <a:cs typeface="Palladio Uralic"/>
              </a:rPr>
              <a:t>  </a:t>
            </a:r>
            <a:r>
              <a:rPr sz="1400" spc="-5" dirty="0">
                <a:cs typeface="Palladio Uralic"/>
              </a:rPr>
              <a:t>Website -</a:t>
            </a:r>
            <a:r>
              <a:rPr sz="1400" spc="15" dirty="0">
                <a:solidFill>
                  <a:srgbClr val="00A3D6"/>
                </a:solidFill>
                <a:cs typeface="Palladio Uralic"/>
              </a:rPr>
              <a:t> </a:t>
            </a:r>
            <a:r>
              <a:rPr sz="1400" u="sng" spc="-5" dirty="0">
                <a:solidFill>
                  <a:srgbClr val="00A3D6"/>
                </a:solidFill>
                <a:uFill>
                  <a:solidFill>
                    <a:srgbClr val="00A3D6"/>
                  </a:solidFill>
                </a:uFill>
                <a:cs typeface="Palladio Uralic"/>
                <a:hlinkClick r:id="rId4"/>
              </a:rPr>
              <a:t>www.sreeganesh.co.in</a:t>
            </a:r>
            <a:endParaRPr sz="1400" dirty="0">
              <a:cs typeface="Palladio Ural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55326" y="5733541"/>
            <a:ext cx="147256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cs typeface="Palladio Uralic"/>
              </a:rPr>
              <a:t>Thanking</a:t>
            </a:r>
            <a:r>
              <a:rPr sz="1400" spc="-90" dirty="0">
                <a:cs typeface="Palladio Uralic"/>
              </a:rPr>
              <a:t> </a:t>
            </a:r>
            <a:r>
              <a:rPr sz="1400" dirty="0">
                <a:cs typeface="Palladio Uralic"/>
              </a:rPr>
              <a:t>You</a:t>
            </a:r>
            <a:endParaRPr sz="1400">
              <a:cs typeface="Palladio Ural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275394" y="6281755"/>
            <a:ext cx="3643338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0070C0"/>
                </a:solidFill>
                <a:cs typeface="Palladio Uralic"/>
              </a:rPr>
              <a:t>SREE GANESH</a:t>
            </a:r>
            <a:r>
              <a:rPr sz="2000" b="1" spc="-40" dirty="0">
                <a:solidFill>
                  <a:srgbClr val="0070C0"/>
                </a:solidFill>
                <a:cs typeface="Palladio Uralic"/>
              </a:rPr>
              <a:t> </a:t>
            </a:r>
            <a:r>
              <a:rPr sz="2000" b="1" spc="-5" dirty="0">
                <a:solidFill>
                  <a:srgbClr val="0070C0"/>
                </a:solidFill>
                <a:cs typeface="Palladio Uralic"/>
              </a:rPr>
              <a:t>CONSTRUCTIONS</a:t>
            </a:r>
            <a:endParaRPr sz="2000" b="1" dirty="0">
              <a:solidFill>
                <a:srgbClr val="0070C0"/>
              </a:solidFill>
              <a:cs typeface="Palladio Uralic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9537700" y="123825"/>
            <a:ext cx="1002791" cy="98602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393700" cy="756285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55326" y="1810004"/>
            <a:ext cx="1321435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solidFill>
                  <a:schemeClr val="accent5">
                    <a:lumMod val="75000"/>
                  </a:schemeClr>
                </a:solidFill>
                <a:uFill>
                  <a:solidFill>
                    <a:srgbClr val="002060"/>
                  </a:solidFill>
                </a:uFill>
                <a:cs typeface="Georgia"/>
              </a:rPr>
              <a:t>Profile</a:t>
            </a:r>
            <a:endParaRPr sz="2000" b="1" dirty="0">
              <a:solidFill>
                <a:schemeClr val="accent5">
                  <a:lumMod val="75000"/>
                </a:schemeClr>
              </a:solidFill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79126" y="2562225"/>
            <a:ext cx="8510905" cy="277678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74015" marR="92075" indent="-285750" algn="just">
              <a:lnSpc>
                <a:spcPct val="80000"/>
              </a:lnSpc>
              <a:spcBef>
                <a:spcPts val="484"/>
              </a:spcBef>
              <a:buClr>
                <a:srgbClr val="D16349"/>
              </a:buClr>
              <a:buSzPct val="84375"/>
              <a:buFont typeface="Wingdings" panose="05000000000000000000" pitchFamily="2" charset="2"/>
              <a:buChar char="§"/>
              <a:tabLst>
                <a:tab pos="363220" algn="l"/>
              </a:tabLst>
            </a:pPr>
            <a:r>
              <a:rPr sz="1400" b="1" spc="-5" dirty="0">
                <a:cs typeface="Palladio Uralic"/>
              </a:rPr>
              <a:t>Sree Ganesh Constructions </a:t>
            </a:r>
            <a:r>
              <a:rPr sz="1400" dirty="0">
                <a:cs typeface="Palladio Uralic"/>
              </a:rPr>
              <a:t>is a partnership firm was incorporated on 09</a:t>
            </a:r>
            <a:r>
              <a:rPr sz="1400" baseline="26455" dirty="0">
                <a:cs typeface="Palladio Uralic"/>
              </a:rPr>
              <a:t>th </a:t>
            </a:r>
            <a:r>
              <a:rPr sz="1400" spc="-5" dirty="0">
                <a:cs typeface="Palladio Uralic"/>
              </a:rPr>
              <a:t>June </a:t>
            </a:r>
            <a:r>
              <a:rPr sz="1400" spc="-25" dirty="0">
                <a:cs typeface="Palladio Uralic"/>
              </a:rPr>
              <a:t>2005.  </a:t>
            </a:r>
            <a:r>
              <a:rPr sz="1400" spc="-5" dirty="0">
                <a:cs typeface="Palladio Uralic"/>
              </a:rPr>
              <a:t>Ever since launching the Firm was engaged </a:t>
            </a:r>
            <a:r>
              <a:rPr sz="1400" dirty="0">
                <a:cs typeface="Palladio Uralic"/>
              </a:rPr>
              <a:t>in </a:t>
            </a:r>
            <a:r>
              <a:rPr sz="1400" spc="-5" dirty="0">
                <a:cs typeface="Palladio Uralic"/>
              </a:rPr>
              <a:t>business activities </a:t>
            </a:r>
            <a:r>
              <a:rPr sz="1400" dirty="0">
                <a:cs typeface="Palladio Uralic"/>
              </a:rPr>
              <a:t>of </a:t>
            </a:r>
            <a:r>
              <a:rPr sz="1400" spc="-5" dirty="0">
                <a:cs typeface="Palladio Uralic"/>
              </a:rPr>
              <a:t>civil construction  projects with various major </a:t>
            </a:r>
            <a:r>
              <a:rPr sz="1400" dirty="0">
                <a:cs typeface="Palladio Uralic"/>
              </a:rPr>
              <a:t>sectors </a:t>
            </a:r>
            <a:r>
              <a:rPr sz="1400" spc="-5" dirty="0">
                <a:cs typeface="Palladio Uralic"/>
              </a:rPr>
              <a:t>like Irrigation, Tunnels, </a:t>
            </a:r>
            <a:r>
              <a:rPr sz="1400" dirty="0">
                <a:cs typeface="Palladio Uralic"/>
              </a:rPr>
              <a:t>Canal </a:t>
            </a:r>
            <a:r>
              <a:rPr sz="1400" spc="-5" dirty="0">
                <a:cs typeface="Palladio Uralic"/>
              </a:rPr>
              <a:t>Projects, Railways, </a:t>
            </a:r>
            <a:r>
              <a:rPr sz="1400" spc="390" dirty="0">
                <a:cs typeface="Palladio Uralic"/>
              </a:rPr>
              <a:t> </a:t>
            </a:r>
            <a:r>
              <a:rPr sz="1400" spc="-5" dirty="0">
                <a:cs typeface="Palladio Uralic"/>
              </a:rPr>
              <a:t>Civil work </a:t>
            </a:r>
            <a:r>
              <a:rPr sz="1400" dirty="0">
                <a:cs typeface="Palladio Uralic"/>
              </a:rPr>
              <a:t>of </a:t>
            </a:r>
            <a:r>
              <a:rPr sz="1400" spc="-5" dirty="0">
                <a:cs typeface="Palladio Uralic"/>
              </a:rPr>
              <a:t>Ash pond Raising, Road Works, Ballast Supply and Mission Kakatiya,  PWD works</a:t>
            </a:r>
            <a:r>
              <a:rPr sz="1400" spc="-15" dirty="0">
                <a:cs typeface="Palladio Uralic"/>
              </a:rPr>
              <a:t> </a:t>
            </a:r>
            <a:r>
              <a:rPr sz="1400" spc="-5" dirty="0">
                <a:cs typeface="Palladio Uralic"/>
              </a:rPr>
              <a:t>etc.</a:t>
            </a:r>
            <a:endParaRPr sz="1400" dirty="0">
              <a:cs typeface="Palladio Uralic"/>
            </a:endParaRPr>
          </a:p>
          <a:p>
            <a:pPr marL="285750" indent="-285750">
              <a:lnSpc>
                <a:spcPct val="100000"/>
              </a:lnSpc>
              <a:spcBef>
                <a:spcPts val="25"/>
              </a:spcBef>
              <a:buClr>
                <a:srgbClr val="D16349"/>
              </a:buClr>
              <a:buFont typeface="Wingdings" panose="05000000000000000000" pitchFamily="2" charset="2"/>
              <a:buChar char="§"/>
            </a:pPr>
            <a:endParaRPr sz="1400" dirty="0">
              <a:cs typeface="Palladio Uralic"/>
            </a:endParaRPr>
          </a:p>
          <a:p>
            <a:pPr marL="374650" marR="92710" indent="-285750" algn="just">
              <a:lnSpc>
                <a:spcPct val="80000"/>
              </a:lnSpc>
              <a:buClr>
                <a:srgbClr val="D16349"/>
              </a:buClr>
              <a:buSzPct val="84375"/>
              <a:buFont typeface="Wingdings" panose="05000000000000000000" pitchFamily="2" charset="2"/>
              <a:buChar char="§"/>
              <a:tabLst>
                <a:tab pos="363220" algn="l"/>
              </a:tabLst>
            </a:pPr>
            <a:r>
              <a:rPr sz="1400" b="1" spc="-5" dirty="0">
                <a:cs typeface="Palladio Uralic"/>
              </a:rPr>
              <a:t>Sree Ganesh Constructions</a:t>
            </a:r>
            <a:r>
              <a:rPr sz="1400" spc="-5" dirty="0">
                <a:cs typeface="Palladio Uralic"/>
              </a:rPr>
              <a:t>, headed </a:t>
            </a:r>
            <a:r>
              <a:rPr sz="1400" dirty="0">
                <a:cs typeface="Palladio Uralic"/>
              </a:rPr>
              <a:t>by </a:t>
            </a:r>
            <a:r>
              <a:rPr lang="en-IN" sz="1400" dirty="0">
                <a:cs typeface="Palladio Uralic"/>
              </a:rPr>
              <a:t>Two</a:t>
            </a:r>
            <a:r>
              <a:rPr sz="1400" dirty="0">
                <a:cs typeface="Palladio Uralic"/>
              </a:rPr>
              <a:t> partners </a:t>
            </a:r>
            <a:r>
              <a:rPr sz="1400" spc="-5" dirty="0">
                <a:cs typeface="Palladio Uralic"/>
              </a:rPr>
              <a:t>have </a:t>
            </a:r>
            <a:r>
              <a:rPr sz="1400" dirty="0">
                <a:cs typeface="Palladio Uralic"/>
              </a:rPr>
              <a:t>contributed its might </a:t>
            </a:r>
            <a:r>
              <a:rPr sz="1400" spc="-65" dirty="0">
                <a:cs typeface="Palladio Uralic"/>
              </a:rPr>
              <a:t>in  </a:t>
            </a:r>
            <a:r>
              <a:rPr sz="1400" spc="-5" dirty="0">
                <a:cs typeface="Palladio Uralic"/>
              </a:rPr>
              <a:t>various fields </a:t>
            </a:r>
            <a:r>
              <a:rPr sz="1400" dirty="0">
                <a:cs typeface="Palladio Uralic"/>
              </a:rPr>
              <a:t>of constructions </a:t>
            </a:r>
            <a:r>
              <a:rPr sz="1400" spc="-5" dirty="0">
                <a:cs typeface="Palladio Uralic"/>
              </a:rPr>
              <a:t>such as major Site Levelling </a:t>
            </a:r>
            <a:r>
              <a:rPr sz="1400" dirty="0">
                <a:cs typeface="Palladio Uralic"/>
              </a:rPr>
              <a:t>projects, </a:t>
            </a:r>
            <a:r>
              <a:rPr sz="1400" spc="-5" dirty="0">
                <a:cs typeface="Palladio Uralic"/>
              </a:rPr>
              <a:t>Irrigation </a:t>
            </a:r>
            <a:r>
              <a:rPr sz="1400" dirty="0">
                <a:cs typeface="Palladio Uralic"/>
              </a:rPr>
              <a:t>Canal  </a:t>
            </a:r>
            <a:r>
              <a:rPr sz="1400" spc="-5" dirty="0">
                <a:cs typeface="Palladio Uralic"/>
              </a:rPr>
              <a:t>Projects, Railway </a:t>
            </a:r>
            <a:r>
              <a:rPr sz="1400" dirty="0">
                <a:cs typeface="Palladio Uralic"/>
              </a:rPr>
              <a:t>Siding </a:t>
            </a:r>
            <a:r>
              <a:rPr sz="1400" spc="-5" dirty="0">
                <a:cs typeface="Palladio Uralic"/>
              </a:rPr>
              <a:t>Works, Ballast </a:t>
            </a:r>
            <a:r>
              <a:rPr sz="1400" dirty="0">
                <a:cs typeface="Palladio Uralic"/>
              </a:rPr>
              <a:t>Supply, Tunnels</a:t>
            </a:r>
            <a:r>
              <a:rPr sz="1400" spc="-70" dirty="0">
                <a:cs typeface="Palladio Uralic"/>
              </a:rPr>
              <a:t> </a:t>
            </a:r>
            <a:r>
              <a:rPr sz="1400" spc="-5" dirty="0">
                <a:cs typeface="Palladio Uralic"/>
              </a:rPr>
              <a:t>etc.</a:t>
            </a:r>
            <a:endParaRPr sz="1400" dirty="0">
              <a:cs typeface="Palladio Uralic"/>
            </a:endParaRPr>
          </a:p>
          <a:p>
            <a:pPr marL="285750" indent="-285750">
              <a:lnSpc>
                <a:spcPct val="100000"/>
              </a:lnSpc>
              <a:spcBef>
                <a:spcPts val="30"/>
              </a:spcBef>
              <a:buClr>
                <a:srgbClr val="D16349"/>
              </a:buClr>
              <a:buFont typeface="Wingdings" panose="05000000000000000000" pitchFamily="2" charset="2"/>
              <a:buChar char="§"/>
            </a:pPr>
            <a:endParaRPr sz="1400" dirty="0">
              <a:cs typeface="Palladio Uralic"/>
            </a:endParaRPr>
          </a:p>
          <a:p>
            <a:pPr marL="374650" marR="92710" indent="-285750" algn="just">
              <a:lnSpc>
                <a:spcPct val="80000"/>
              </a:lnSpc>
              <a:buClr>
                <a:srgbClr val="D16349"/>
              </a:buClr>
              <a:buSzPct val="84375"/>
              <a:buFont typeface="Wingdings" panose="05000000000000000000" pitchFamily="2" charset="2"/>
              <a:buChar char="§"/>
              <a:tabLst>
                <a:tab pos="363220" algn="l"/>
              </a:tabLst>
            </a:pPr>
            <a:r>
              <a:rPr sz="1400" spc="-5" dirty="0">
                <a:cs typeface="Palladio Uralic"/>
              </a:rPr>
              <a:t>The firm has </a:t>
            </a:r>
            <a:r>
              <a:rPr sz="1400" dirty="0">
                <a:cs typeface="Palladio Uralic"/>
              </a:rPr>
              <a:t>a </a:t>
            </a:r>
            <a:r>
              <a:rPr sz="1400" spc="-5" dirty="0">
                <a:cs typeface="Palladio Uralic"/>
              </a:rPr>
              <a:t>contingent </a:t>
            </a:r>
            <a:r>
              <a:rPr sz="1400" dirty="0">
                <a:cs typeface="Palladio Uralic"/>
              </a:rPr>
              <a:t>of </a:t>
            </a:r>
            <a:r>
              <a:rPr sz="1400" spc="-5" dirty="0">
                <a:cs typeface="Palladio Uralic"/>
              </a:rPr>
              <a:t>dedicated engineers, supervisory personnel, and skilled  </a:t>
            </a:r>
            <a:r>
              <a:rPr sz="1400" dirty="0">
                <a:cs typeface="Palladio Uralic"/>
              </a:rPr>
              <a:t>manpower on regular </a:t>
            </a:r>
            <a:r>
              <a:rPr sz="1400" spc="-5" dirty="0">
                <a:cs typeface="Palladio Uralic"/>
              </a:rPr>
              <a:t>roles </a:t>
            </a:r>
            <a:r>
              <a:rPr sz="1400" dirty="0">
                <a:cs typeface="Palladio Uralic"/>
              </a:rPr>
              <a:t>to meet challenges of high</a:t>
            </a:r>
            <a:r>
              <a:rPr sz="1400" spc="-65" dirty="0">
                <a:cs typeface="Palladio Uralic"/>
              </a:rPr>
              <a:t> </a:t>
            </a:r>
            <a:r>
              <a:rPr sz="1400" dirty="0">
                <a:cs typeface="Palladio Uralic"/>
              </a:rPr>
              <a:t>magnitude.</a:t>
            </a:r>
          </a:p>
          <a:p>
            <a:pPr marL="285750" indent="-285750">
              <a:lnSpc>
                <a:spcPct val="100000"/>
              </a:lnSpc>
              <a:spcBef>
                <a:spcPts val="25"/>
              </a:spcBef>
              <a:buClr>
                <a:srgbClr val="D16349"/>
              </a:buClr>
              <a:buFont typeface="Wingdings" panose="05000000000000000000" pitchFamily="2" charset="2"/>
              <a:buChar char="§"/>
            </a:pPr>
            <a:endParaRPr sz="1400" dirty="0">
              <a:cs typeface="Palladio Uralic"/>
            </a:endParaRPr>
          </a:p>
          <a:p>
            <a:pPr marL="374650" marR="93345" indent="-285750" algn="just">
              <a:lnSpc>
                <a:spcPct val="80000"/>
              </a:lnSpc>
              <a:spcBef>
                <a:spcPts val="5"/>
              </a:spcBef>
              <a:buClr>
                <a:srgbClr val="D16349"/>
              </a:buClr>
              <a:buSzPct val="84375"/>
              <a:buFont typeface="Wingdings" panose="05000000000000000000" pitchFamily="2" charset="2"/>
              <a:buChar char="§"/>
              <a:tabLst>
                <a:tab pos="363220" algn="l"/>
              </a:tabLst>
            </a:pPr>
            <a:r>
              <a:rPr sz="1400" spc="-5" dirty="0">
                <a:cs typeface="Palladio Uralic"/>
              </a:rPr>
              <a:t>The firm </a:t>
            </a:r>
            <a:r>
              <a:rPr sz="1400" dirty="0">
                <a:cs typeface="Palladio Uralic"/>
              </a:rPr>
              <a:t>is </a:t>
            </a:r>
            <a:r>
              <a:rPr sz="1400" spc="-5" dirty="0">
                <a:cs typeface="Palladio Uralic"/>
              </a:rPr>
              <a:t>proud of having equipped with </a:t>
            </a:r>
            <a:r>
              <a:rPr sz="1400" dirty="0">
                <a:cs typeface="Palladio Uralic"/>
              </a:rPr>
              <a:t>a </a:t>
            </a:r>
            <a:r>
              <a:rPr sz="1400" spc="-5" dirty="0">
                <a:cs typeface="Palladio Uralic"/>
              </a:rPr>
              <a:t>fleet of modern </a:t>
            </a:r>
            <a:r>
              <a:rPr sz="1400" dirty="0">
                <a:cs typeface="Palladio Uralic"/>
              </a:rPr>
              <a:t>and </a:t>
            </a:r>
            <a:r>
              <a:rPr sz="1400" spc="-5" dirty="0">
                <a:cs typeface="Palladio Uralic"/>
              </a:rPr>
              <a:t>latest construction  equipment and machinery to keep abrest with latest technology in construction industry.  The</a:t>
            </a:r>
            <a:r>
              <a:rPr sz="1400" spc="390" dirty="0">
                <a:cs typeface="Palladio Uralic"/>
              </a:rPr>
              <a:t> </a:t>
            </a:r>
            <a:r>
              <a:rPr sz="1400" spc="-5" dirty="0">
                <a:cs typeface="Palladio Uralic"/>
              </a:rPr>
              <a:t>equipment  of  specialized  nature  are  either  purchased  </a:t>
            </a:r>
            <a:r>
              <a:rPr sz="1400" dirty="0">
                <a:cs typeface="Palladio Uralic"/>
              </a:rPr>
              <a:t>or </a:t>
            </a:r>
            <a:r>
              <a:rPr sz="1400" spc="-5" dirty="0">
                <a:cs typeface="Palladio Uralic"/>
              </a:rPr>
              <a:t>leased  based  on  requirements.</a:t>
            </a:r>
            <a:endParaRPr sz="1400" dirty="0">
              <a:cs typeface="Palladio Uralic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155326" y="543559"/>
            <a:ext cx="5562974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u="none" spc="-5" dirty="0">
                <a:solidFill>
                  <a:schemeClr val="accent5">
                    <a:lumMod val="75000"/>
                  </a:schemeClr>
                </a:solidFill>
              </a:rPr>
              <a:t>SREE GANESH</a:t>
            </a:r>
            <a:r>
              <a:rPr sz="2400" u="none" spc="-10" dirty="0">
                <a:solidFill>
                  <a:schemeClr val="accent5">
                    <a:lumMod val="75000"/>
                  </a:schemeClr>
                </a:solidFill>
              </a:rPr>
              <a:t> CONSTRUCTIONS</a:t>
            </a:r>
            <a:endParaRPr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object 5"/>
          <p:cNvSpPr/>
          <p:nvPr/>
        </p:nvSpPr>
        <p:spPr>
          <a:xfrm>
            <a:off x="9583681" y="123825"/>
            <a:ext cx="998219" cy="9860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393700" cy="756285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5326" y="543559"/>
            <a:ext cx="5943974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u="none" spc="-5" dirty="0">
                <a:solidFill>
                  <a:schemeClr val="accent5">
                    <a:lumMod val="75000"/>
                  </a:schemeClr>
                </a:solidFill>
              </a:rPr>
              <a:t>SREE GANESH</a:t>
            </a:r>
            <a:r>
              <a:rPr sz="2400" u="none" spc="-10" dirty="0">
                <a:solidFill>
                  <a:schemeClr val="accent5">
                    <a:lumMod val="75000"/>
                  </a:schemeClr>
                </a:solidFill>
              </a:rPr>
              <a:t> CONSTRUCTIONS</a:t>
            </a:r>
            <a:endParaRPr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58366" y="1925058"/>
            <a:ext cx="7902575" cy="325217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chemeClr val="accent5">
                    <a:lumMod val="75000"/>
                  </a:schemeClr>
                </a:solidFill>
                <a:uFill>
                  <a:solidFill>
                    <a:srgbClr val="C82600"/>
                  </a:solidFill>
                </a:uFill>
                <a:cs typeface="Palladio Uralic"/>
              </a:rPr>
              <a:t>Firm</a:t>
            </a:r>
            <a:r>
              <a:rPr sz="1600" b="1" dirty="0">
                <a:solidFill>
                  <a:schemeClr val="accent5">
                    <a:lumMod val="75000"/>
                  </a:schemeClr>
                </a:solidFill>
                <a:cs typeface="Palladio Uralic"/>
              </a:rPr>
              <a:t> </a:t>
            </a:r>
            <a:r>
              <a:rPr sz="1600" b="1" dirty="0">
                <a:solidFill>
                  <a:schemeClr val="accent5">
                    <a:lumMod val="75000"/>
                  </a:schemeClr>
                </a:solidFill>
                <a:uFill>
                  <a:solidFill>
                    <a:srgbClr val="C82600"/>
                  </a:solidFill>
                </a:uFill>
                <a:cs typeface="Palladio Uralic"/>
              </a:rPr>
              <a:t>Registration</a:t>
            </a:r>
            <a:r>
              <a:rPr sz="1600" b="1" spc="-30" dirty="0">
                <a:solidFill>
                  <a:schemeClr val="accent5">
                    <a:lumMod val="75000"/>
                  </a:schemeClr>
                </a:solidFill>
                <a:cs typeface="Palladio Uralic"/>
              </a:rPr>
              <a:t> </a:t>
            </a:r>
            <a:r>
              <a:rPr sz="1600" b="1" dirty="0">
                <a:solidFill>
                  <a:schemeClr val="accent5">
                    <a:lumMod val="75000"/>
                  </a:schemeClr>
                </a:solidFill>
                <a:cs typeface="Palladio Uralic"/>
              </a:rPr>
              <a:t>:</a:t>
            </a:r>
            <a:endParaRPr sz="1600" dirty="0">
              <a:solidFill>
                <a:schemeClr val="accent5">
                  <a:lumMod val="75000"/>
                </a:schemeClr>
              </a:solidFill>
              <a:cs typeface="Palladio Uralic"/>
            </a:endParaRPr>
          </a:p>
          <a:p>
            <a:pPr marL="12700">
              <a:lnSpc>
                <a:spcPct val="100000"/>
              </a:lnSpc>
              <a:spcBef>
                <a:spcPts val="1515"/>
              </a:spcBef>
            </a:pPr>
            <a:r>
              <a:rPr sz="1400" b="1" spc="-5" dirty="0">
                <a:cs typeface="Palladio Uralic"/>
              </a:rPr>
              <a:t>Sree Ganesh Constructions is registered as a Member under the </a:t>
            </a:r>
            <a:r>
              <a:rPr sz="1400" b="1" spc="-10" dirty="0">
                <a:cs typeface="Palladio Uralic"/>
              </a:rPr>
              <a:t>following</a:t>
            </a:r>
            <a:r>
              <a:rPr sz="1400" b="1" spc="80" dirty="0">
                <a:cs typeface="Palladio Uralic"/>
              </a:rPr>
              <a:t> </a:t>
            </a:r>
            <a:r>
              <a:rPr sz="1400" b="1" spc="-10" dirty="0">
                <a:cs typeface="Palladio Uralic"/>
              </a:rPr>
              <a:t>organizations</a:t>
            </a:r>
            <a:endParaRPr sz="1400" dirty="0">
              <a:cs typeface="Palladio Uralic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00" dirty="0">
              <a:cs typeface="Palladio Uralic"/>
            </a:endParaRPr>
          </a:p>
          <a:p>
            <a:pPr marL="297815" marR="5080" indent="-285750">
              <a:lnSpc>
                <a:spcPct val="100000"/>
              </a:lnSpc>
              <a:buClr>
                <a:srgbClr val="D16349"/>
              </a:buClr>
              <a:buSzPct val="82142"/>
              <a:buFont typeface="Arial" panose="020B0604020202020204" pitchFamily="34" charset="0"/>
              <a:buChar char="•"/>
              <a:tabLst>
                <a:tab pos="286385" algn="l"/>
                <a:tab pos="287655" algn="l"/>
              </a:tabLst>
            </a:pPr>
            <a:r>
              <a:rPr sz="1400" spc="-5" dirty="0">
                <a:cs typeface="Palladio Uralic"/>
              </a:rPr>
              <a:t>Government of Telangana Roads &amp; Building Department </a:t>
            </a:r>
            <a:r>
              <a:rPr sz="1400" b="1" spc="-5" dirty="0">
                <a:cs typeface="Palladio Uralic"/>
              </a:rPr>
              <a:t>Special Class (Civil </a:t>
            </a:r>
            <a:r>
              <a:rPr sz="1400" spc="-5" dirty="0">
                <a:cs typeface="Palladio Uralic"/>
              </a:rPr>
              <a:t>)Registration No.:  COT/TS/SP/467/2016.</a:t>
            </a:r>
            <a:endParaRPr sz="1400" dirty="0">
              <a:cs typeface="Palladio Uralic"/>
            </a:endParaRPr>
          </a:p>
          <a:p>
            <a:pPr marL="285750" indent="-285750">
              <a:lnSpc>
                <a:spcPct val="100000"/>
              </a:lnSpc>
              <a:spcBef>
                <a:spcPts val="15"/>
              </a:spcBef>
              <a:buClr>
                <a:srgbClr val="D16349"/>
              </a:buClr>
              <a:buFont typeface="Arial" panose="020B0604020202020204" pitchFamily="34" charset="0"/>
              <a:buChar char="•"/>
            </a:pPr>
            <a:endParaRPr sz="1400" dirty="0">
              <a:cs typeface="Palladio Uralic"/>
            </a:endParaRPr>
          </a:p>
          <a:p>
            <a:pPr marL="297815" indent="-285750">
              <a:lnSpc>
                <a:spcPct val="100000"/>
              </a:lnSpc>
              <a:spcBef>
                <a:spcPts val="5"/>
              </a:spcBef>
              <a:buClr>
                <a:srgbClr val="D16349"/>
              </a:buClr>
              <a:buSzPct val="82142"/>
              <a:buFont typeface="Arial" panose="020B0604020202020204" pitchFamily="34" charset="0"/>
              <a:buChar char="•"/>
              <a:tabLst>
                <a:tab pos="286385" algn="l"/>
                <a:tab pos="287655" algn="l"/>
              </a:tabLst>
            </a:pPr>
            <a:r>
              <a:rPr sz="1400" b="1" spc="-5" dirty="0">
                <a:cs typeface="Palladio Uralic"/>
              </a:rPr>
              <a:t>An ISO 9001:2008 </a:t>
            </a:r>
            <a:r>
              <a:rPr sz="1400" spc="-5" dirty="0">
                <a:cs typeface="Palladio Uralic"/>
              </a:rPr>
              <a:t>certified Company Certificate No.:</a:t>
            </a:r>
            <a:r>
              <a:rPr sz="1400" spc="45" dirty="0">
                <a:cs typeface="Palladio Uralic"/>
              </a:rPr>
              <a:t> </a:t>
            </a:r>
            <a:r>
              <a:rPr sz="1400" spc="-5" dirty="0">
                <a:cs typeface="Palladio Uralic"/>
              </a:rPr>
              <a:t>Q9186414373.</a:t>
            </a:r>
            <a:endParaRPr sz="1400" dirty="0">
              <a:cs typeface="Palladio Uralic"/>
            </a:endParaRPr>
          </a:p>
          <a:p>
            <a:pPr marL="285750" indent="-285750">
              <a:lnSpc>
                <a:spcPct val="100000"/>
              </a:lnSpc>
              <a:spcBef>
                <a:spcPts val="15"/>
              </a:spcBef>
              <a:buClr>
                <a:srgbClr val="D16349"/>
              </a:buClr>
              <a:buFont typeface="Arial" panose="020B0604020202020204" pitchFamily="34" charset="0"/>
              <a:buChar char="•"/>
            </a:pPr>
            <a:endParaRPr sz="1400" dirty="0">
              <a:cs typeface="Palladio Uralic"/>
            </a:endParaRPr>
          </a:p>
          <a:p>
            <a:pPr marL="297815" marR="1617345" indent="-285750">
              <a:lnSpc>
                <a:spcPct val="100000"/>
              </a:lnSpc>
              <a:buClr>
                <a:srgbClr val="D16349"/>
              </a:buClr>
              <a:buSzPct val="82142"/>
              <a:buFont typeface="Arial" panose="020B0604020202020204" pitchFamily="34" charset="0"/>
              <a:buChar char="•"/>
              <a:tabLst>
                <a:tab pos="286385" algn="l"/>
                <a:tab pos="287655" algn="l"/>
              </a:tabLst>
            </a:pPr>
            <a:r>
              <a:rPr sz="1400" spc="-5" dirty="0">
                <a:cs typeface="Palladio Uralic"/>
              </a:rPr>
              <a:t>The National Small Industries Corporation Limited (</a:t>
            </a:r>
            <a:r>
              <a:rPr sz="1400" b="1" spc="-5" dirty="0">
                <a:cs typeface="Palladio Uralic"/>
              </a:rPr>
              <a:t>NSIC</a:t>
            </a:r>
            <a:r>
              <a:rPr sz="1400" spc="-5" dirty="0">
                <a:cs typeface="Palladio Uralic"/>
              </a:rPr>
              <a:t>) Registration No:  NSIC/GP/HYD/2015/0014043.</a:t>
            </a:r>
            <a:endParaRPr sz="1400" dirty="0">
              <a:cs typeface="Palladio Uralic"/>
            </a:endParaRPr>
          </a:p>
          <a:p>
            <a:pPr marL="285750" indent="-285750">
              <a:lnSpc>
                <a:spcPct val="100000"/>
              </a:lnSpc>
              <a:spcBef>
                <a:spcPts val="15"/>
              </a:spcBef>
              <a:buClr>
                <a:srgbClr val="D16349"/>
              </a:buClr>
              <a:buFont typeface="Arial" panose="020B0604020202020204" pitchFamily="34" charset="0"/>
              <a:buChar char="•"/>
            </a:pPr>
            <a:endParaRPr sz="1400" dirty="0">
              <a:cs typeface="Palladio Uralic"/>
            </a:endParaRPr>
          </a:p>
          <a:p>
            <a:pPr marL="297815" indent="-285750">
              <a:lnSpc>
                <a:spcPct val="100000"/>
              </a:lnSpc>
              <a:buClr>
                <a:srgbClr val="D16349"/>
              </a:buClr>
              <a:buSzPct val="82142"/>
              <a:buFont typeface="Arial" panose="020B0604020202020204" pitchFamily="34" charset="0"/>
              <a:buChar char="•"/>
              <a:tabLst>
                <a:tab pos="286385" algn="l"/>
                <a:tab pos="287655" algn="l"/>
              </a:tabLst>
            </a:pPr>
            <a:r>
              <a:rPr sz="1400" b="1" spc="-10" dirty="0">
                <a:cs typeface="Palladio Uralic"/>
              </a:rPr>
              <a:t>MSTC </a:t>
            </a:r>
            <a:r>
              <a:rPr sz="1400" b="1" spc="-5" dirty="0">
                <a:cs typeface="Palladio Uralic"/>
              </a:rPr>
              <a:t>Limited </a:t>
            </a:r>
            <a:r>
              <a:rPr sz="1400" spc="-5" dirty="0">
                <a:cs typeface="Palladio Uralic"/>
              </a:rPr>
              <a:t>Buyer No.</a:t>
            </a:r>
            <a:r>
              <a:rPr sz="1400" dirty="0">
                <a:cs typeface="Palladio Uralic"/>
              </a:rPr>
              <a:t> </a:t>
            </a:r>
            <a:r>
              <a:rPr sz="1400" spc="-5" dirty="0">
                <a:cs typeface="Palladio Uralic"/>
              </a:rPr>
              <a:t>69106</a:t>
            </a:r>
            <a:endParaRPr sz="1400" dirty="0">
              <a:cs typeface="Palladio Uralic"/>
            </a:endParaRPr>
          </a:p>
          <a:p>
            <a:pPr marL="285750" indent="-285750">
              <a:lnSpc>
                <a:spcPct val="100000"/>
              </a:lnSpc>
              <a:spcBef>
                <a:spcPts val="15"/>
              </a:spcBef>
              <a:buClr>
                <a:srgbClr val="D16349"/>
              </a:buClr>
              <a:buFont typeface="Arial" panose="020B0604020202020204" pitchFamily="34" charset="0"/>
              <a:buChar char="•"/>
            </a:pPr>
            <a:endParaRPr sz="1400" dirty="0">
              <a:cs typeface="Palladio Uralic"/>
            </a:endParaRPr>
          </a:p>
          <a:p>
            <a:pPr marL="297815" indent="-285750">
              <a:lnSpc>
                <a:spcPct val="100000"/>
              </a:lnSpc>
              <a:buClr>
                <a:srgbClr val="D16349"/>
              </a:buClr>
              <a:buSzPct val="82142"/>
              <a:buFont typeface="Arial" panose="020B0604020202020204" pitchFamily="34" charset="0"/>
              <a:buChar char="•"/>
              <a:tabLst>
                <a:tab pos="286385" algn="l"/>
                <a:tab pos="287655" algn="l"/>
              </a:tabLst>
            </a:pPr>
            <a:r>
              <a:rPr sz="1400" spc="-5" dirty="0">
                <a:cs typeface="Palladio Uralic"/>
              </a:rPr>
              <a:t>Patron Member in </a:t>
            </a:r>
            <a:r>
              <a:rPr sz="1400" b="1" spc="-5" dirty="0">
                <a:cs typeface="Palladio Uralic"/>
              </a:rPr>
              <a:t>Builders Association of</a:t>
            </a:r>
            <a:r>
              <a:rPr sz="1400" b="1" spc="10" dirty="0">
                <a:cs typeface="Palladio Uralic"/>
              </a:rPr>
              <a:t> </a:t>
            </a:r>
            <a:r>
              <a:rPr sz="1400" b="1" spc="-5" dirty="0">
                <a:cs typeface="Palladio Uralic"/>
              </a:rPr>
              <a:t>India.</a:t>
            </a:r>
            <a:endParaRPr sz="1400" dirty="0">
              <a:cs typeface="Palladio Uralic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537700" y="123825"/>
            <a:ext cx="998219" cy="9860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93700" cy="756285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5326" y="1638285"/>
            <a:ext cx="609790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u="none" spc="-10" dirty="0">
                <a:solidFill>
                  <a:schemeClr val="accent5">
                    <a:lumMod val="75000"/>
                  </a:schemeClr>
                </a:solidFill>
                <a:uFill>
                  <a:solidFill>
                    <a:srgbClr val="0070C0"/>
                  </a:solidFill>
                </a:uFill>
                <a:latin typeface="+mn-lt"/>
              </a:rPr>
              <a:t>Currently </a:t>
            </a:r>
            <a:r>
              <a:rPr sz="1600" u="none" spc="-5" dirty="0">
                <a:solidFill>
                  <a:schemeClr val="accent5">
                    <a:lumMod val="75000"/>
                  </a:schemeClr>
                </a:solidFill>
                <a:uFill>
                  <a:solidFill>
                    <a:srgbClr val="0070C0"/>
                  </a:solidFill>
                </a:uFill>
                <a:latin typeface="+mn-lt"/>
              </a:rPr>
              <a:t>the firm </a:t>
            </a:r>
            <a:r>
              <a:rPr sz="1600" u="none" spc="-10" dirty="0">
                <a:solidFill>
                  <a:schemeClr val="accent5">
                    <a:lumMod val="75000"/>
                  </a:schemeClr>
                </a:solidFill>
                <a:uFill>
                  <a:solidFill>
                    <a:srgbClr val="0070C0"/>
                  </a:solidFill>
                </a:uFill>
                <a:latin typeface="+mn-lt"/>
              </a:rPr>
              <a:t>executing </a:t>
            </a:r>
            <a:r>
              <a:rPr sz="1600" u="none" spc="-5" dirty="0">
                <a:solidFill>
                  <a:schemeClr val="accent5">
                    <a:lumMod val="75000"/>
                  </a:schemeClr>
                </a:solidFill>
                <a:uFill>
                  <a:solidFill>
                    <a:srgbClr val="0070C0"/>
                  </a:solidFill>
                </a:uFill>
                <a:latin typeface="+mn-lt"/>
              </a:rPr>
              <a:t>the below </a:t>
            </a:r>
            <a:r>
              <a:rPr sz="1600" u="none" spc="-10" dirty="0">
                <a:solidFill>
                  <a:schemeClr val="accent5">
                    <a:lumMod val="75000"/>
                  </a:schemeClr>
                </a:solidFill>
                <a:uFill>
                  <a:solidFill>
                    <a:srgbClr val="0070C0"/>
                  </a:solidFill>
                </a:uFill>
                <a:latin typeface="+mn-lt"/>
              </a:rPr>
              <a:t>works</a:t>
            </a:r>
            <a:r>
              <a:rPr sz="1600" u="none" spc="110" dirty="0">
                <a:solidFill>
                  <a:schemeClr val="accent5">
                    <a:lumMod val="75000"/>
                  </a:schemeClr>
                </a:solidFill>
                <a:uFill>
                  <a:solidFill>
                    <a:srgbClr val="0070C0"/>
                  </a:solidFill>
                </a:uFill>
                <a:latin typeface="+mn-lt"/>
              </a:rPr>
              <a:t> </a:t>
            </a:r>
            <a:r>
              <a:rPr sz="1600" u="none" spc="-5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:</a:t>
            </a:r>
            <a:endParaRPr sz="1600" u="none" dirty="0">
              <a:solidFill>
                <a:schemeClr val="accent5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60420" y="1852599"/>
            <a:ext cx="8469716" cy="6133445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361950" marR="83185" indent="-285750" algn="just">
              <a:lnSpc>
                <a:spcPts val="1510"/>
              </a:lnSpc>
              <a:spcBef>
                <a:spcPts val="290"/>
              </a:spcBef>
              <a:buClr>
                <a:srgbClr val="D16349"/>
              </a:buClr>
              <a:buSzPct val="82142"/>
              <a:buFont typeface="Arial" panose="020B0604020202020204" pitchFamily="34" charset="0"/>
              <a:buChar char="•"/>
              <a:tabLst>
                <a:tab pos="350520" algn="l"/>
              </a:tabLst>
            </a:pPr>
            <a:r>
              <a:rPr lang="en-US" sz="1400" spc="-5" dirty="0" smtClean="0">
                <a:cs typeface="Palladio Uralic"/>
              </a:rPr>
              <a:t>“Supply and Constructions of Ash Pond and Allied services at </a:t>
            </a:r>
            <a:r>
              <a:rPr lang="en-US" sz="1400" spc="-5" dirty="0" err="1" smtClean="0">
                <a:cs typeface="Palladio Uralic"/>
              </a:rPr>
              <a:t>Talcher</a:t>
            </a:r>
            <a:r>
              <a:rPr lang="en-US" sz="1400" spc="-5" dirty="0" smtClean="0">
                <a:cs typeface="Palladio Uralic"/>
              </a:rPr>
              <a:t> Fertilizers Limited, </a:t>
            </a:r>
            <a:r>
              <a:rPr lang="en-US" sz="1400" spc="-5" dirty="0" err="1" smtClean="0">
                <a:cs typeface="Palladio Uralic"/>
              </a:rPr>
              <a:t>Talcher</a:t>
            </a:r>
            <a:r>
              <a:rPr lang="en-US" sz="1400" spc="-5" dirty="0" smtClean="0">
                <a:cs typeface="Palladio Uralic"/>
              </a:rPr>
              <a:t>, </a:t>
            </a:r>
            <a:r>
              <a:rPr lang="en-US" sz="1400" spc="-5" dirty="0" err="1" smtClean="0">
                <a:cs typeface="Palladio Uralic"/>
              </a:rPr>
              <a:t>Angul</a:t>
            </a:r>
            <a:r>
              <a:rPr lang="en-US" sz="1400" spc="-5" dirty="0" smtClean="0">
                <a:cs typeface="Palladio Uralic"/>
              </a:rPr>
              <a:t> Dist, </a:t>
            </a:r>
            <a:r>
              <a:rPr lang="en-US" sz="1400" spc="-5" dirty="0" err="1" smtClean="0">
                <a:cs typeface="Palladio Uralic"/>
              </a:rPr>
              <a:t>Odisha</a:t>
            </a:r>
            <a:r>
              <a:rPr lang="en-US" sz="1400" spc="-5" dirty="0" smtClean="0">
                <a:cs typeface="Palladio Uralic"/>
              </a:rPr>
              <a:t>  </a:t>
            </a:r>
            <a:r>
              <a:rPr lang="en-US" sz="1400" spc="-5" dirty="0" smtClean="0">
                <a:cs typeface="Palladio Uralic"/>
              </a:rPr>
              <a:t>for an amount of</a:t>
            </a:r>
            <a:r>
              <a:rPr lang="en-US" sz="1400" spc="245" dirty="0" smtClean="0">
                <a:cs typeface="Palladio Uralic"/>
              </a:rPr>
              <a:t> </a:t>
            </a:r>
            <a:r>
              <a:rPr lang="en-US" sz="1400" b="1" spc="-5" dirty="0" smtClean="0">
                <a:cs typeface="Palladio Uralic"/>
              </a:rPr>
              <a:t>Rs. 61,22,31,172.00</a:t>
            </a:r>
            <a:endParaRPr lang="en-US" sz="1400" dirty="0" smtClean="0">
              <a:cs typeface="Palladio Uralic"/>
            </a:endParaRPr>
          </a:p>
          <a:p>
            <a:pPr marL="361950" marR="83185" indent="-285750" algn="just">
              <a:lnSpc>
                <a:spcPts val="1510"/>
              </a:lnSpc>
              <a:spcBef>
                <a:spcPts val="290"/>
              </a:spcBef>
              <a:buClr>
                <a:srgbClr val="D16349"/>
              </a:buClr>
              <a:buSzPct val="82142"/>
              <a:tabLst>
                <a:tab pos="350520" algn="l"/>
              </a:tabLst>
            </a:pPr>
            <a:endParaRPr lang="en-US" sz="1400" spc="-5" dirty="0" smtClean="0">
              <a:cs typeface="Palladio Uralic"/>
            </a:endParaRPr>
          </a:p>
          <a:p>
            <a:pPr marL="361950" marR="83185" indent="-285750" algn="just">
              <a:lnSpc>
                <a:spcPts val="1510"/>
              </a:lnSpc>
              <a:spcBef>
                <a:spcPts val="290"/>
              </a:spcBef>
              <a:buClr>
                <a:srgbClr val="D16349"/>
              </a:buClr>
              <a:buSzPct val="82142"/>
              <a:buFont typeface="Arial" panose="020B0604020202020204" pitchFamily="34" charset="0"/>
              <a:buChar char="•"/>
              <a:tabLst>
                <a:tab pos="350520" algn="l"/>
              </a:tabLst>
            </a:pPr>
            <a:r>
              <a:rPr lang="en-US" sz="1400" spc="-5" dirty="0" smtClean="0">
                <a:cs typeface="Palladio Uralic"/>
              </a:rPr>
              <a:t>“</a:t>
            </a:r>
            <a:r>
              <a:rPr lang="en-US" sz="1400" spc="-5" dirty="0" err="1" smtClean="0">
                <a:cs typeface="Palladio Uralic"/>
              </a:rPr>
              <a:t>Sitamma</a:t>
            </a:r>
            <a:r>
              <a:rPr lang="en-US" sz="1400" spc="-5" dirty="0" smtClean="0">
                <a:cs typeface="Palladio Uralic"/>
              </a:rPr>
              <a:t> </a:t>
            </a:r>
            <a:r>
              <a:rPr lang="en-US" sz="1400" spc="-5" dirty="0" err="1" smtClean="0">
                <a:cs typeface="Palladio Uralic"/>
              </a:rPr>
              <a:t>Sagar</a:t>
            </a:r>
            <a:r>
              <a:rPr lang="en-US" sz="1400" spc="-5" dirty="0" smtClean="0">
                <a:cs typeface="Palladio Uralic"/>
              </a:rPr>
              <a:t> Multi-Purpose Project– Construction of Guide Bund at Right Bank stretch RAB1 for Earth Dam catch drain Including CM and CD works on back-to-back basis for an amount of</a:t>
            </a:r>
            <a:r>
              <a:rPr lang="en-US" sz="1400" spc="245" dirty="0" smtClean="0">
                <a:cs typeface="Palladio Uralic"/>
              </a:rPr>
              <a:t> </a:t>
            </a:r>
            <a:r>
              <a:rPr lang="en-US" sz="1400" b="1" spc="-5" dirty="0" smtClean="0">
                <a:cs typeface="Palladio Uralic"/>
              </a:rPr>
              <a:t>Rs.124,71,36,396.00</a:t>
            </a:r>
            <a:endParaRPr lang="en-US" sz="1400" dirty="0" smtClean="0">
              <a:cs typeface="Palladio Uralic"/>
            </a:endParaRPr>
          </a:p>
          <a:p>
            <a:pPr marL="361950" marR="83185" indent="-285750" algn="just">
              <a:lnSpc>
                <a:spcPts val="1510"/>
              </a:lnSpc>
              <a:spcBef>
                <a:spcPts val="290"/>
              </a:spcBef>
              <a:buClr>
                <a:srgbClr val="D16349"/>
              </a:buClr>
              <a:buSzPct val="82142"/>
              <a:buFont typeface="Arial" panose="020B0604020202020204" pitchFamily="34" charset="0"/>
              <a:buChar char="•"/>
              <a:tabLst>
                <a:tab pos="350520" algn="l"/>
              </a:tabLst>
            </a:pPr>
            <a:endParaRPr lang="en-US" sz="1400" spc="-5" dirty="0" smtClean="0">
              <a:cs typeface="Palladio Uralic"/>
            </a:endParaRPr>
          </a:p>
          <a:p>
            <a:pPr marL="361950" marR="83185" indent="-285750" algn="just">
              <a:lnSpc>
                <a:spcPts val="1510"/>
              </a:lnSpc>
              <a:spcBef>
                <a:spcPts val="290"/>
              </a:spcBef>
              <a:buClr>
                <a:srgbClr val="D16349"/>
              </a:buClr>
              <a:buSzPct val="82142"/>
              <a:buFont typeface="Arial" panose="020B0604020202020204" pitchFamily="34" charset="0"/>
              <a:buChar char="•"/>
              <a:tabLst>
                <a:tab pos="350520" algn="l"/>
              </a:tabLst>
            </a:pPr>
            <a:r>
              <a:rPr lang="en-US" sz="1400" spc="-5" dirty="0" smtClean="0">
                <a:cs typeface="Palladio Uralic"/>
              </a:rPr>
              <a:t>“120MW Lower </a:t>
            </a:r>
            <a:r>
              <a:rPr lang="en-US" sz="1400" spc="-5" dirty="0" err="1" smtClean="0">
                <a:cs typeface="Palladio Uralic"/>
              </a:rPr>
              <a:t>Kopili</a:t>
            </a:r>
            <a:r>
              <a:rPr lang="en-US" sz="1400" spc="-5" dirty="0" smtClean="0">
                <a:cs typeface="Palladio Uralic"/>
              </a:rPr>
              <a:t> Hydro Electric Project– </a:t>
            </a:r>
            <a:r>
              <a:rPr lang="en-US" sz="1400" dirty="0" smtClean="0"/>
              <a:t>Earthwork Excavation for Dam, Power Intake, Auxiliary power house, Main powerhouse and inclined penstock structures </a:t>
            </a:r>
            <a:r>
              <a:rPr lang="en-US" sz="1400" spc="-5" dirty="0" smtClean="0">
                <a:cs typeface="Palladio Uralic"/>
              </a:rPr>
              <a:t>back-to-back basis for an amount of</a:t>
            </a:r>
            <a:r>
              <a:rPr lang="en-US" sz="1400" spc="245" dirty="0" smtClean="0">
                <a:cs typeface="Palladio Uralic"/>
              </a:rPr>
              <a:t> </a:t>
            </a:r>
            <a:r>
              <a:rPr lang="en-US" sz="1400" b="1" spc="-5" dirty="0" smtClean="0">
                <a:cs typeface="Palladio Uralic"/>
              </a:rPr>
              <a:t>Rs.20,64,32,989.00</a:t>
            </a:r>
          </a:p>
          <a:p>
            <a:pPr marL="361950" marR="83185" indent="-285750" algn="just">
              <a:lnSpc>
                <a:spcPts val="1510"/>
              </a:lnSpc>
              <a:spcBef>
                <a:spcPts val="290"/>
              </a:spcBef>
              <a:buClr>
                <a:srgbClr val="D16349"/>
              </a:buClr>
              <a:buSzPct val="82142"/>
              <a:buFont typeface="Arial" panose="020B0604020202020204" pitchFamily="34" charset="0"/>
              <a:buChar char="•"/>
              <a:tabLst>
                <a:tab pos="350520" algn="l"/>
              </a:tabLst>
            </a:pPr>
            <a:endParaRPr lang="en-US" sz="800" b="1" spc="-5" dirty="0" smtClean="0">
              <a:cs typeface="Palladio Uralic"/>
            </a:endParaRPr>
          </a:p>
          <a:p>
            <a:pPr marL="361950" marR="83185" indent="-285750" algn="just">
              <a:lnSpc>
                <a:spcPts val="1510"/>
              </a:lnSpc>
              <a:spcBef>
                <a:spcPts val="290"/>
              </a:spcBef>
              <a:buClr>
                <a:srgbClr val="D16349"/>
              </a:buClr>
              <a:buSzPct val="82142"/>
              <a:buFont typeface="Arial" panose="020B0604020202020204" pitchFamily="34" charset="0"/>
              <a:buChar char="•"/>
              <a:tabLst>
                <a:tab pos="350520" algn="l"/>
              </a:tabLst>
            </a:pPr>
            <a:r>
              <a:rPr lang="en-US" sz="1400" spc="-5" dirty="0" smtClean="0">
                <a:cs typeface="Palladio Uralic"/>
              </a:rPr>
              <a:t>“Modernization of </a:t>
            </a:r>
            <a:r>
              <a:rPr lang="en-US" sz="1400" spc="-5" dirty="0" err="1" smtClean="0">
                <a:cs typeface="Palladio Uralic"/>
              </a:rPr>
              <a:t>Vengalaraya</a:t>
            </a:r>
            <a:r>
              <a:rPr lang="en-US" sz="1400" spc="-5" dirty="0" smtClean="0">
                <a:cs typeface="Palladio Uralic"/>
              </a:rPr>
              <a:t> </a:t>
            </a:r>
            <a:r>
              <a:rPr lang="en-US" sz="1400" spc="-5" dirty="0" err="1" smtClean="0">
                <a:cs typeface="Palladio Uralic"/>
              </a:rPr>
              <a:t>sagaram</a:t>
            </a:r>
            <a:r>
              <a:rPr lang="en-US" sz="1400" spc="-5" dirty="0" smtClean="0">
                <a:cs typeface="Palladio Uralic"/>
              </a:rPr>
              <a:t> Project in </a:t>
            </a:r>
            <a:r>
              <a:rPr lang="en-US" sz="1400" spc="-5" dirty="0" err="1" smtClean="0">
                <a:cs typeface="Palladio Uralic"/>
              </a:rPr>
              <a:t>Laxmipuram</a:t>
            </a:r>
            <a:r>
              <a:rPr lang="en-US" sz="1400" spc="-5" dirty="0" smtClean="0">
                <a:cs typeface="Palladio Uralic"/>
              </a:rPr>
              <a:t> </a:t>
            </a:r>
            <a:r>
              <a:rPr lang="en-US" sz="1400" spc="-5" dirty="0" err="1" smtClean="0">
                <a:cs typeface="Palladio Uralic"/>
              </a:rPr>
              <a:t>villiage</a:t>
            </a:r>
            <a:r>
              <a:rPr lang="en-US" sz="1400" spc="-5" dirty="0" smtClean="0">
                <a:cs typeface="Palladio Uralic"/>
              </a:rPr>
              <a:t> in </a:t>
            </a:r>
            <a:r>
              <a:rPr lang="en-US" sz="1400" spc="-5" dirty="0" err="1" smtClean="0">
                <a:cs typeface="Palladio Uralic"/>
              </a:rPr>
              <a:t>Saluru</a:t>
            </a:r>
            <a:r>
              <a:rPr lang="en-US" sz="1400" spc="-5" dirty="0" smtClean="0">
                <a:cs typeface="Palladio Uralic"/>
              </a:rPr>
              <a:t>, </a:t>
            </a:r>
            <a:r>
              <a:rPr lang="en-US" sz="1400" spc="-5" dirty="0" err="1" smtClean="0">
                <a:cs typeface="Palladio Uralic"/>
              </a:rPr>
              <a:t>Vizianagaram</a:t>
            </a:r>
            <a:r>
              <a:rPr lang="en-US" sz="1400" spc="-5" dirty="0" smtClean="0">
                <a:cs typeface="Palladio Uralic"/>
              </a:rPr>
              <a:t> District, AP  work on back-to-back basis for an amount of</a:t>
            </a:r>
            <a:r>
              <a:rPr lang="en-US" sz="1400" spc="245" dirty="0" smtClean="0">
                <a:cs typeface="Palladio Uralic"/>
              </a:rPr>
              <a:t> </a:t>
            </a:r>
            <a:r>
              <a:rPr lang="en-US" sz="1400" b="1" spc="-5" dirty="0" smtClean="0">
                <a:cs typeface="Palladio Uralic"/>
              </a:rPr>
              <a:t>Rs.59,76,91,240.00</a:t>
            </a:r>
          </a:p>
          <a:p>
            <a:pPr marL="361950" marR="83185" indent="-285750" algn="just">
              <a:lnSpc>
                <a:spcPts val="1510"/>
              </a:lnSpc>
              <a:spcBef>
                <a:spcPts val="290"/>
              </a:spcBef>
              <a:buClr>
                <a:srgbClr val="D16349"/>
              </a:buClr>
              <a:buSzPct val="82142"/>
              <a:buFont typeface="Arial" panose="020B0604020202020204" pitchFamily="34" charset="0"/>
              <a:buChar char="•"/>
              <a:tabLst>
                <a:tab pos="350520" algn="l"/>
              </a:tabLst>
            </a:pPr>
            <a:endParaRPr lang="en-US" sz="1400" b="1" spc="-5" dirty="0" smtClean="0">
              <a:cs typeface="Palladio Uralic"/>
            </a:endParaRPr>
          </a:p>
          <a:p>
            <a:pPr marL="361950" marR="83185" indent="-285750" algn="just">
              <a:lnSpc>
                <a:spcPts val="1510"/>
              </a:lnSpc>
              <a:spcBef>
                <a:spcPts val="290"/>
              </a:spcBef>
              <a:buClr>
                <a:srgbClr val="D16349"/>
              </a:buClr>
              <a:buSzPct val="82142"/>
              <a:buFont typeface="Arial" panose="020B0604020202020204" pitchFamily="34" charset="0"/>
              <a:buChar char="•"/>
              <a:tabLst>
                <a:tab pos="350520" algn="l"/>
              </a:tabLst>
            </a:pPr>
            <a:r>
              <a:rPr sz="1400" spc="-5" smtClean="0">
                <a:cs typeface="Palladio Uralic"/>
              </a:rPr>
              <a:t>“</a:t>
            </a:r>
            <a:r>
              <a:rPr sz="1400" spc="-5" dirty="0">
                <a:cs typeface="Palladio Uralic"/>
              </a:rPr>
              <a:t>Kaleshwaram Project – Construction of Jagdevpur Canal System Including Distributory network </a:t>
            </a:r>
            <a:r>
              <a:rPr sz="1400" spc="-50" dirty="0">
                <a:cs typeface="Palladio Uralic"/>
              </a:rPr>
              <a:t>for  </a:t>
            </a:r>
            <a:r>
              <a:rPr sz="1400" spc="-5" dirty="0">
                <a:cs typeface="Palladio Uralic"/>
              </a:rPr>
              <a:t>irrigating an ayacut of 12838 Ac under Kondapochamma Sagar – Siddipet Dist” as per the technical  specifications to the Subcontractor hereto on back-to-back basis for an amount </a:t>
            </a:r>
            <a:r>
              <a:rPr sz="1400" spc="-5">
                <a:cs typeface="Palladio Uralic"/>
              </a:rPr>
              <a:t>of</a:t>
            </a:r>
            <a:r>
              <a:rPr sz="1400" spc="245">
                <a:cs typeface="Palladio Uralic"/>
              </a:rPr>
              <a:t> </a:t>
            </a:r>
            <a:r>
              <a:rPr sz="1400" b="1" spc="-5" smtClean="0">
                <a:cs typeface="Palladio Uralic"/>
              </a:rPr>
              <a:t>Rs.103,01,69,641.00</a:t>
            </a:r>
            <a:endParaRPr lang="en-US" sz="1400" b="1" spc="-5" dirty="0" smtClean="0">
              <a:cs typeface="Palladio Uralic"/>
            </a:endParaRPr>
          </a:p>
          <a:p>
            <a:pPr marL="361950" marR="83185" indent="-285750" algn="just">
              <a:lnSpc>
                <a:spcPts val="1510"/>
              </a:lnSpc>
              <a:spcBef>
                <a:spcPts val="290"/>
              </a:spcBef>
              <a:buClr>
                <a:srgbClr val="D16349"/>
              </a:buClr>
              <a:buSzPct val="82142"/>
              <a:buFont typeface="Arial" panose="020B0604020202020204" pitchFamily="34" charset="0"/>
              <a:buChar char="•"/>
              <a:tabLst>
                <a:tab pos="350520" algn="l"/>
              </a:tabLst>
            </a:pPr>
            <a:endParaRPr lang="en-US" sz="1400" b="1" spc="-5" dirty="0" smtClean="0">
              <a:cs typeface="Palladio Uralic"/>
            </a:endParaRPr>
          </a:p>
          <a:p>
            <a:pPr marL="361950" marR="83185" indent="-285750" algn="just">
              <a:lnSpc>
                <a:spcPts val="1510"/>
              </a:lnSpc>
              <a:spcBef>
                <a:spcPts val="290"/>
              </a:spcBef>
              <a:buClr>
                <a:srgbClr val="D16349"/>
              </a:buClr>
              <a:buSzPct val="82142"/>
              <a:buFont typeface="Arial" panose="020B0604020202020204" pitchFamily="34" charset="0"/>
              <a:buChar char="•"/>
              <a:tabLst>
                <a:tab pos="350520" algn="l"/>
              </a:tabLst>
            </a:pPr>
            <a:r>
              <a:rPr lang="en-US" sz="1400" spc="-5" dirty="0" smtClean="0">
                <a:cs typeface="Palladio Uralic"/>
              </a:rPr>
              <a:t>Earthwork Excavation, Cutting, Filling, Formation, Compaction and Carting away for formation of road, Drainage lines at Survey No.765, </a:t>
            </a:r>
            <a:r>
              <a:rPr lang="en-US" sz="1400" spc="-5" dirty="0" err="1" smtClean="0">
                <a:cs typeface="Palladio Uralic"/>
              </a:rPr>
              <a:t>Dandu</a:t>
            </a:r>
            <a:r>
              <a:rPr lang="en-US" sz="1400" spc="-5" dirty="0" smtClean="0">
                <a:cs typeface="Palladio Uralic"/>
              </a:rPr>
              <a:t> </a:t>
            </a:r>
            <a:r>
              <a:rPr lang="en-US" sz="1400" spc="-5" dirty="0" err="1" smtClean="0">
                <a:cs typeface="Palladio Uralic"/>
              </a:rPr>
              <a:t>malkapur</a:t>
            </a:r>
            <a:r>
              <a:rPr lang="en-US" sz="1400" spc="-5" dirty="0" smtClean="0">
                <a:cs typeface="Palladio Uralic"/>
              </a:rPr>
              <a:t> Village, </a:t>
            </a:r>
            <a:r>
              <a:rPr lang="en-US" sz="1400" spc="-5" dirty="0" err="1" smtClean="0">
                <a:cs typeface="Palladio Uralic"/>
              </a:rPr>
              <a:t>Choutuppal</a:t>
            </a:r>
            <a:r>
              <a:rPr lang="en-US" sz="1400" spc="-5" dirty="0" smtClean="0">
                <a:cs typeface="Palladio Uralic"/>
              </a:rPr>
              <a:t> </a:t>
            </a:r>
            <a:r>
              <a:rPr lang="en-US" sz="1400" spc="-5" dirty="0" err="1" smtClean="0">
                <a:cs typeface="Palladio Uralic"/>
              </a:rPr>
              <a:t>Mandal</a:t>
            </a:r>
            <a:r>
              <a:rPr lang="en-US" sz="1400" spc="-5" dirty="0" smtClean="0">
                <a:cs typeface="Palladio Uralic"/>
              </a:rPr>
              <a:t>, </a:t>
            </a:r>
            <a:r>
              <a:rPr lang="en-US" sz="1400" spc="-5" dirty="0" err="1" smtClean="0">
                <a:cs typeface="Palladio Uralic"/>
              </a:rPr>
              <a:t>Yadadri</a:t>
            </a:r>
            <a:r>
              <a:rPr lang="en-US" sz="1400" spc="-5" dirty="0" smtClean="0">
                <a:cs typeface="Palladio Uralic"/>
              </a:rPr>
              <a:t> </a:t>
            </a:r>
            <a:r>
              <a:rPr lang="en-US" sz="1400" spc="-5" dirty="0" err="1" smtClean="0">
                <a:cs typeface="Palladio Uralic"/>
              </a:rPr>
              <a:t>Bhuvanagiri</a:t>
            </a:r>
            <a:r>
              <a:rPr lang="en-US" sz="1400" spc="-5" dirty="0" smtClean="0">
                <a:cs typeface="Palladio Uralic"/>
              </a:rPr>
              <a:t> District, </a:t>
            </a:r>
            <a:r>
              <a:rPr lang="en-US" sz="1400" spc="-5" dirty="0" err="1" smtClean="0">
                <a:cs typeface="Palladio Uralic"/>
              </a:rPr>
              <a:t>Telangana</a:t>
            </a:r>
            <a:r>
              <a:rPr lang="en-US" sz="1400" spc="-5" dirty="0" smtClean="0">
                <a:cs typeface="Palladio Uralic"/>
              </a:rPr>
              <a:t>.(Package B-West Face)- (Clint of </a:t>
            </a:r>
            <a:r>
              <a:rPr lang="en-US" sz="1400" spc="-5" dirty="0" err="1" smtClean="0">
                <a:cs typeface="Palladio Uralic"/>
              </a:rPr>
              <a:t>Yadadri</a:t>
            </a:r>
            <a:r>
              <a:rPr lang="en-US" sz="1400" spc="-5" dirty="0" smtClean="0">
                <a:cs typeface="Palladio Uralic"/>
              </a:rPr>
              <a:t> Food Park Infrastructures </a:t>
            </a:r>
            <a:r>
              <a:rPr lang="en-US" sz="1400" spc="-5" dirty="0" err="1" smtClean="0">
                <a:cs typeface="Palladio Uralic"/>
              </a:rPr>
              <a:t>Pvt</a:t>
            </a:r>
            <a:r>
              <a:rPr lang="en-US" sz="1400" spc="-5" dirty="0" smtClean="0">
                <a:cs typeface="Palladio Uralic"/>
              </a:rPr>
              <a:t> Ltd- Value of Work: Rs. 37,34,18,669/-</a:t>
            </a:r>
          </a:p>
          <a:p>
            <a:pPr marL="285750" indent="-285750">
              <a:lnSpc>
                <a:spcPct val="100000"/>
              </a:lnSpc>
              <a:spcBef>
                <a:spcPts val="5"/>
              </a:spcBef>
              <a:buClr>
                <a:srgbClr val="D16349"/>
              </a:buClr>
              <a:buFont typeface="Arial" panose="020B0604020202020204" pitchFamily="34" charset="0"/>
              <a:buChar char="•"/>
            </a:pPr>
            <a:endParaRPr sz="1400" dirty="0">
              <a:cs typeface="Palladio Uralic"/>
            </a:endParaRPr>
          </a:p>
          <a:p>
            <a:pPr marL="361950" marR="81915" indent="-285750" algn="just">
              <a:lnSpc>
                <a:spcPts val="1510"/>
              </a:lnSpc>
              <a:buClr>
                <a:srgbClr val="D16349"/>
              </a:buClr>
              <a:buSzPct val="82142"/>
              <a:buFont typeface="Arial" panose="020B0604020202020204" pitchFamily="34" charset="0"/>
              <a:buChar char="•"/>
              <a:tabLst>
                <a:tab pos="350520" algn="l"/>
              </a:tabLst>
            </a:pPr>
            <a:r>
              <a:rPr sz="1400" spc="-5" dirty="0">
                <a:cs typeface="Palladio Uralic"/>
              </a:rPr>
              <a:t>Supplying, Spreading and laying and compacting of blaneting materials as per RDSO </a:t>
            </a:r>
            <a:r>
              <a:rPr sz="1400" spc="-15" dirty="0">
                <a:cs typeface="Palladio Uralic"/>
              </a:rPr>
              <a:t>specification  </a:t>
            </a:r>
            <a:r>
              <a:rPr sz="1400" spc="-5" dirty="0">
                <a:cs typeface="Palladio Uralic"/>
              </a:rPr>
              <a:t>with all other ancillary work between Km. 12.00 to Km.49.30 between Dholakhal and Thingou  including all yards under the jurisdiction of dy.CE/CON/Jiribam-1,2&amp;3 in connection with  construction of </a:t>
            </a:r>
            <a:r>
              <a:rPr sz="1400" dirty="0">
                <a:cs typeface="Palladio Uralic"/>
              </a:rPr>
              <a:t>new </a:t>
            </a:r>
            <a:r>
              <a:rPr sz="1400" spc="-5" dirty="0">
                <a:cs typeface="Palladio Uralic"/>
              </a:rPr>
              <a:t>BG Railway </a:t>
            </a:r>
            <a:r>
              <a:rPr sz="1400" dirty="0">
                <a:cs typeface="Palladio Uralic"/>
              </a:rPr>
              <a:t>line </a:t>
            </a:r>
            <a:r>
              <a:rPr sz="1400" spc="-5" dirty="0">
                <a:cs typeface="Palladio Uralic"/>
              </a:rPr>
              <a:t>from Jiribam-Tupul (Imphal) project. (Two Package System)   (Tender No.CE/CON/J-T/EMB/2017/11) (Subcontract from Esscon Infratech Pvt Limited)Value of  Work </a:t>
            </a:r>
            <a:r>
              <a:rPr sz="1400" b="1" spc="-5" dirty="0">
                <a:cs typeface="Palladio Uralic"/>
              </a:rPr>
              <a:t>Rs.15,50,00,000.00.</a:t>
            </a:r>
            <a:endParaRPr sz="1400" dirty="0">
              <a:cs typeface="Palladio Uralic"/>
            </a:endParaRPr>
          </a:p>
          <a:p>
            <a:pPr marL="285750" indent="-285750">
              <a:lnSpc>
                <a:spcPct val="100000"/>
              </a:lnSpc>
              <a:spcBef>
                <a:spcPts val="5"/>
              </a:spcBef>
              <a:buClr>
                <a:srgbClr val="D16349"/>
              </a:buClr>
              <a:buFont typeface="Arial" panose="020B0604020202020204" pitchFamily="34" charset="0"/>
              <a:buChar char="•"/>
            </a:pPr>
            <a:endParaRPr sz="1400" dirty="0">
              <a:cs typeface="Palladio Uralic"/>
            </a:endParaRPr>
          </a:p>
          <a:p>
            <a:pPr marL="350520" marR="81915" indent="-274320" algn="just">
              <a:lnSpc>
                <a:spcPts val="1510"/>
              </a:lnSpc>
              <a:buClr>
                <a:srgbClr val="D16349"/>
              </a:buClr>
              <a:buSzPct val="82142"/>
              <a:buFont typeface="Arial"/>
              <a:buChar char=""/>
              <a:tabLst>
                <a:tab pos="350520" algn="l"/>
              </a:tabLst>
            </a:pPr>
            <a:endParaRPr lang="en-US" sz="1400" b="1" spc="-5" dirty="0">
              <a:cs typeface="Palladio Ural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55326" y="543559"/>
            <a:ext cx="5639174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chemeClr val="accent5">
                    <a:lumMod val="75000"/>
                  </a:schemeClr>
                </a:solidFill>
                <a:latin typeface="Georgia"/>
                <a:cs typeface="Georgia"/>
              </a:rPr>
              <a:t>SREE GANESH</a:t>
            </a:r>
            <a:r>
              <a:rPr sz="2400" b="1" spc="-10" dirty="0">
                <a:solidFill>
                  <a:schemeClr val="accent5">
                    <a:lumMod val="75000"/>
                  </a:schemeClr>
                </a:solidFill>
                <a:latin typeface="Georgia"/>
                <a:cs typeface="Georgia"/>
              </a:rPr>
              <a:t> CONSTRUCTIONS</a:t>
            </a:r>
            <a:endParaRPr sz="2400" dirty="0">
              <a:solidFill>
                <a:schemeClr val="accent5">
                  <a:lumMod val="75000"/>
                </a:schemeClr>
              </a:solidFill>
              <a:latin typeface="Georgia"/>
              <a:cs typeface="Georgi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544946" y="152471"/>
            <a:ext cx="998219" cy="9860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393700" cy="756285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4734" y="1852599"/>
            <a:ext cx="8305799" cy="2477601"/>
          </a:xfrm>
        </p:spPr>
        <p:txBody>
          <a:bodyPr/>
          <a:lstStyle/>
          <a:p>
            <a:pPr marL="361950" marR="83185" indent="-285750" algn="just" rtl="0">
              <a:lnSpc>
                <a:spcPts val="1510"/>
              </a:lnSpc>
              <a:spcBef>
                <a:spcPts val="290"/>
              </a:spcBef>
              <a:buClr>
                <a:srgbClr val="D16349"/>
              </a:buClr>
              <a:buSzPct val="82142"/>
              <a:buFont typeface="Arial" panose="020B0604020202020204" pitchFamily="34" charset="0"/>
              <a:buChar char="•"/>
              <a:tabLst>
                <a:tab pos="350520" algn="l"/>
              </a:tabLst>
            </a:pPr>
            <a:endParaRPr lang="en-US" sz="1400" kern="1200" spc="-5" dirty="0" smtClean="0">
              <a:cs typeface="Palladio Uralic"/>
            </a:endParaRPr>
          </a:p>
          <a:p>
            <a:pPr marL="361950" marR="83185" indent="-285750" algn="just" rtl="0">
              <a:lnSpc>
                <a:spcPts val="1510"/>
              </a:lnSpc>
              <a:spcBef>
                <a:spcPts val="290"/>
              </a:spcBef>
              <a:buClr>
                <a:srgbClr val="D16349"/>
              </a:buClr>
              <a:buSzPct val="82142"/>
              <a:buFont typeface="Arial" panose="020B0604020202020204" pitchFamily="34" charset="0"/>
              <a:buChar char="•"/>
              <a:tabLst>
                <a:tab pos="350520" algn="l"/>
              </a:tabLst>
            </a:pPr>
            <a:r>
              <a:rPr lang="en-US" sz="1400" spc="-5" dirty="0" smtClean="0">
                <a:cs typeface="Palladio Uralic"/>
              </a:rPr>
              <a:t>Work Order for Top Scaling, Face Cleaning after every </a:t>
            </a:r>
            <a:r>
              <a:rPr lang="en-US" sz="1400" dirty="0" smtClean="0">
                <a:cs typeface="Palladio Uralic"/>
              </a:rPr>
              <a:t>blast, </a:t>
            </a:r>
            <a:r>
              <a:rPr lang="en-US" sz="1400" spc="-5" dirty="0" smtClean="0">
                <a:cs typeface="Palladio Uralic"/>
              </a:rPr>
              <a:t>Muck Loading and dumping the </a:t>
            </a:r>
            <a:r>
              <a:rPr lang="en-US" sz="1400" spc="-30" dirty="0" smtClean="0">
                <a:cs typeface="Palladio Uralic"/>
              </a:rPr>
              <a:t>muck </a:t>
            </a:r>
            <a:r>
              <a:rPr lang="en-US" sz="1400" spc="290" dirty="0" smtClean="0">
                <a:cs typeface="Palladio Uralic"/>
              </a:rPr>
              <a:t> </a:t>
            </a:r>
            <a:r>
              <a:rPr lang="en-US" sz="1400" spc="-5" dirty="0" smtClean="0">
                <a:cs typeface="Palladio Uralic"/>
              </a:rPr>
              <a:t>in the dump yard for Main Tunnel from KM 17.100 To KM 19.650 “PRLIS – Package No.04”, (</a:t>
            </a:r>
            <a:r>
              <a:rPr lang="en-US" sz="1400" spc="-5" dirty="0" err="1" smtClean="0">
                <a:cs typeface="Palladio Uralic"/>
              </a:rPr>
              <a:t>Gaja</a:t>
            </a:r>
            <a:r>
              <a:rPr lang="en-US" sz="1400" spc="-5" dirty="0" smtClean="0">
                <a:cs typeface="Palladio Uralic"/>
              </a:rPr>
              <a:t> </a:t>
            </a:r>
            <a:r>
              <a:rPr lang="en-US" sz="1400" spc="340" dirty="0" smtClean="0">
                <a:cs typeface="Palladio Uralic"/>
              </a:rPr>
              <a:t> </a:t>
            </a:r>
            <a:r>
              <a:rPr lang="en-US" sz="1400" spc="-5" dirty="0" smtClean="0">
                <a:cs typeface="Palladio Uralic"/>
              </a:rPr>
              <a:t>Engineering </a:t>
            </a:r>
            <a:r>
              <a:rPr lang="en-US" sz="1400" spc="-5" dirty="0" err="1" smtClean="0">
                <a:cs typeface="Palladio Uralic"/>
              </a:rPr>
              <a:t>Pvt</a:t>
            </a:r>
            <a:r>
              <a:rPr lang="en-US" sz="1400" spc="-5" dirty="0" smtClean="0">
                <a:cs typeface="Palladio Uralic"/>
              </a:rPr>
              <a:t> Ltd) Value of work </a:t>
            </a:r>
            <a:r>
              <a:rPr lang="en-US" sz="1400" b="1" spc="-5" dirty="0" smtClean="0">
                <a:cs typeface="Palladio Uralic"/>
              </a:rPr>
              <a:t>:</a:t>
            </a:r>
            <a:r>
              <a:rPr lang="en-US" sz="1400" b="1" spc="10" dirty="0" smtClean="0">
                <a:cs typeface="Palladio Uralic"/>
              </a:rPr>
              <a:t> </a:t>
            </a:r>
            <a:r>
              <a:rPr lang="en-US" sz="1400" b="1" spc="-5" dirty="0" smtClean="0">
                <a:cs typeface="Palladio Uralic"/>
              </a:rPr>
              <a:t>19,02,16,000/-</a:t>
            </a:r>
          </a:p>
          <a:p>
            <a:pPr marL="361950" marR="83185" indent="-285750" algn="just" rtl="0">
              <a:lnSpc>
                <a:spcPts val="1510"/>
              </a:lnSpc>
              <a:spcBef>
                <a:spcPts val="290"/>
              </a:spcBef>
              <a:buClr>
                <a:srgbClr val="D16349"/>
              </a:buClr>
              <a:buSzPct val="82142"/>
              <a:buFont typeface="Arial" panose="020B0604020202020204" pitchFamily="34" charset="0"/>
              <a:buChar char="•"/>
              <a:tabLst>
                <a:tab pos="350520" algn="l"/>
              </a:tabLst>
            </a:pPr>
            <a:endParaRPr lang="en-US" sz="1400" kern="1200" spc="-5" dirty="0" smtClean="0">
              <a:cs typeface="Palladio Uralic"/>
            </a:endParaRPr>
          </a:p>
          <a:p>
            <a:pPr marL="361950" marR="83185" indent="-285750" algn="just" rtl="0">
              <a:lnSpc>
                <a:spcPts val="1510"/>
              </a:lnSpc>
              <a:spcBef>
                <a:spcPts val="290"/>
              </a:spcBef>
              <a:buClr>
                <a:srgbClr val="D16349"/>
              </a:buClr>
              <a:buSzPct val="82142"/>
              <a:buFont typeface="Arial" panose="020B0604020202020204" pitchFamily="34" charset="0"/>
              <a:buChar char="•"/>
              <a:tabLst>
                <a:tab pos="350520" algn="l"/>
              </a:tabLst>
            </a:pPr>
            <a:endParaRPr lang="en-US" sz="1400" kern="1200" spc="-5" dirty="0" smtClean="0">
              <a:cs typeface="Palladio Uralic"/>
            </a:endParaRPr>
          </a:p>
          <a:p>
            <a:pPr marL="361950" marR="83185" indent="-285750" algn="just" rtl="0">
              <a:lnSpc>
                <a:spcPts val="1510"/>
              </a:lnSpc>
              <a:spcBef>
                <a:spcPts val="290"/>
              </a:spcBef>
              <a:buClr>
                <a:srgbClr val="D16349"/>
              </a:buClr>
              <a:buSzPct val="82142"/>
              <a:buFont typeface="Arial" panose="020B0604020202020204" pitchFamily="34" charset="0"/>
              <a:buChar char="•"/>
              <a:tabLst>
                <a:tab pos="350520" algn="l"/>
              </a:tabLst>
            </a:pPr>
            <a:r>
              <a:rPr lang="en-US" sz="1400" kern="1200" spc="-5" dirty="0" smtClean="0">
                <a:cs typeface="Palladio Uralic"/>
              </a:rPr>
              <a:t>Removal </a:t>
            </a:r>
            <a:r>
              <a:rPr lang="en-US" sz="1400" kern="1200" spc="-5" dirty="0">
                <a:cs typeface="Palladio Uralic"/>
              </a:rPr>
              <a:t>of Water Hyacinth and maintenance of lake for 3 years Including transport to the designated point GHMC- Hyderabad under limits  Value of Work: </a:t>
            </a:r>
            <a:r>
              <a:rPr lang="en-US" sz="1400" b="1" kern="1200" spc="-5" dirty="0">
                <a:cs typeface="Palladio Uralic"/>
              </a:rPr>
              <a:t>Rs.15,89,30,943/-</a:t>
            </a:r>
          </a:p>
          <a:p>
            <a:pPr marL="361950" marR="83185" indent="-285750" algn="just" rtl="0">
              <a:lnSpc>
                <a:spcPts val="1510"/>
              </a:lnSpc>
              <a:spcBef>
                <a:spcPts val="290"/>
              </a:spcBef>
              <a:buClr>
                <a:srgbClr val="D16349"/>
              </a:buClr>
              <a:buSzPct val="82142"/>
              <a:buFont typeface="Arial" panose="020B0604020202020204" pitchFamily="34" charset="0"/>
              <a:buChar char="•"/>
              <a:tabLst>
                <a:tab pos="350520" algn="l"/>
              </a:tabLst>
            </a:pPr>
            <a:endParaRPr lang="en-US" sz="1400" kern="1200" spc="-5" dirty="0">
              <a:cs typeface="Palladio Uralic"/>
            </a:endParaRPr>
          </a:p>
          <a:p>
            <a:pPr algn="just"/>
            <a:endParaRPr lang="en-US" b="1" spc="-5" dirty="0">
              <a:cs typeface="Palladio Uralic"/>
            </a:endParaRP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03300" y="581025"/>
            <a:ext cx="5715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b="1" spc="-5" dirty="0">
                <a:solidFill>
                  <a:schemeClr val="accent5">
                    <a:lumMod val="75000"/>
                  </a:schemeClr>
                </a:solidFill>
                <a:latin typeface="Georgia"/>
                <a:cs typeface="Georgia"/>
              </a:rPr>
              <a:t>SREE GANESH</a:t>
            </a:r>
            <a:r>
              <a:rPr lang="en-US" sz="2400" b="1" spc="-10" dirty="0">
                <a:solidFill>
                  <a:schemeClr val="accent5">
                    <a:lumMod val="75000"/>
                  </a:schemeClr>
                </a:solidFill>
                <a:latin typeface="Georgia"/>
                <a:cs typeface="Georgia"/>
              </a:rPr>
              <a:t> CONSTRUCTIONS</a:t>
            </a:r>
            <a:endParaRPr lang="en-US" sz="2400" dirty="0">
              <a:solidFill>
                <a:schemeClr val="accent5">
                  <a:lumMod val="75000"/>
                </a:schemeClr>
              </a:solidFill>
              <a:latin typeface="Georgia"/>
              <a:cs typeface="Georgi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537699" y="123825"/>
            <a:ext cx="998219" cy="9860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393700" cy="756285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55326" y="543559"/>
            <a:ext cx="5715374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0070C0"/>
                </a:solidFill>
                <a:latin typeface="Georgia"/>
                <a:cs typeface="Georgia"/>
              </a:rPr>
              <a:t>SREE GANESH</a:t>
            </a:r>
            <a:r>
              <a:rPr sz="2400" b="1" spc="-10" dirty="0">
                <a:solidFill>
                  <a:srgbClr val="0070C0"/>
                </a:solidFill>
                <a:latin typeface="Georgia"/>
                <a:cs typeface="Georgia"/>
              </a:rPr>
              <a:t> CONSTRUCTIONS</a:t>
            </a:r>
            <a:endParaRPr sz="2400" dirty="0">
              <a:solidFill>
                <a:srgbClr val="0070C0"/>
              </a:solidFill>
              <a:latin typeface="Georgia"/>
              <a:cs typeface="Georgi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537700" y="123825"/>
            <a:ext cx="998219" cy="9860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82173" y="1975357"/>
            <a:ext cx="1856739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u="none" spc="-10" dirty="0">
                <a:solidFill>
                  <a:srgbClr val="0070C0"/>
                </a:solidFill>
                <a:uFill>
                  <a:solidFill>
                    <a:srgbClr val="00B050"/>
                  </a:solidFill>
                </a:uFill>
                <a:latin typeface="+mn-lt"/>
              </a:rPr>
              <a:t>Achievements</a:t>
            </a:r>
            <a:endParaRPr sz="2000" u="none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82172" y="2584957"/>
            <a:ext cx="8836527" cy="442364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265555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solidFill>
                  <a:srgbClr val="0070C0"/>
                </a:solidFill>
                <a:uFill>
                  <a:solidFill>
                    <a:srgbClr val="A9432B"/>
                  </a:solidFill>
                </a:uFill>
                <a:cs typeface="Georgia"/>
              </a:rPr>
              <a:t>Sree Ganesh Construction is successfully completed the </a:t>
            </a:r>
            <a:r>
              <a:rPr spc="-5" dirty="0">
                <a:solidFill>
                  <a:srgbClr val="0070C0"/>
                </a:solidFill>
                <a:cs typeface="Georgia"/>
              </a:rPr>
              <a:t> </a:t>
            </a:r>
            <a:r>
              <a:rPr spc="-5" dirty="0">
                <a:solidFill>
                  <a:srgbClr val="0070C0"/>
                </a:solidFill>
                <a:uFill>
                  <a:solidFill>
                    <a:srgbClr val="A9432B"/>
                  </a:solidFill>
                </a:uFill>
                <a:cs typeface="Georgia"/>
              </a:rPr>
              <a:t>following the works</a:t>
            </a:r>
            <a:r>
              <a:rPr spc="35" dirty="0">
                <a:solidFill>
                  <a:srgbClr val="0070C0"/>
                </a:solidFill>
                <a:uFill>
                  <a:solidFill>
                    <a:srgbClr val="A9432B"/>
                  </a:solidFill>
                </a:uFill>
                <a:cs typeface="Georgia"/>
              </a:rPr>
              <a:t> </a:t>
            </a:r>
            <a:r>
              <a:rPr spc="-5" dirty="0">
                <a:solidFill>
                  <a:srgbClr val="0070C0"/>
                </a:solidFill>
                <a:uFill>
                  <a:solidFill>
                    <a:srgbClr val="A9432B"/>
                  </a:solidFill>
                </a:uFill>
                <a:cs typeface="Georgia"/>
              </a:rPr>
              <a:t>details:</a:t>
            </a:r>
            <a:endParaRPr dirty="0">
              <a:solidFill>
                <a:srgbClr val="0070C0"/>
              </a:solidFill>
              <a:cs typeface="Georgia"/>
            </a:endParaRPr>
          </a:p>
          <a:p>
            <a:pPr marL="298450" marR="5715" indent="-285750" algn="just">
              <a:lnSpc>
                <a:spcPct val="100000"/>
              </a:lnSpc>
              <a:spcBef>
                <a:spcPts val="1639"/>
              </a:spcBef>
              <a:buFont typeface="Arial" panose="020B0604020202020204" pitchFamily="34" charset="0"/>
              <a:buChar char="•"/>
              <a:tabLst>
                <a:tab pos="184150" algn="l"/>
              </a:tabLst>
            </a:pPr>
            <a:r>
              <a:rPr sz="1400" spc="-5" dirty="0">
                <a:cs typeface="Palladio Uralic"/>
              </a:rPr>
              <a:t>“Kaleshwaram Project – Annaram Barrage – Constructions of Barrage with radial gates, hoisting  arrangements including formation of guide bunds </a:t>
            </a:r>
            <a:r>
              <a:rPr sz="1400" spc="-10" dirty="0">
                <a:cs typeface="Palladio Uralic"/>
              </a:rPr>
              <a:t>on </a:t>
            </a:r>
            <a:r>
              <a:rPr sz="1400" spc="-5" dirty="0">
                <a:cs typeface="Palladio Uralic"/>
              </a:rPr>
              <a:t>either side of barrage </a:t>
            </a:r>
            <a:r>
              <a:rPr sz="1400" dirty="0">
                <a:cs typeface="Palladio Uralic"/>
              </a:rPr>
              <a:t>etc., </a:t>
            </a:r>
            <a:r>
              <a:rPr sz="1400" spc="-5" dirty="0">
                <a:cs typeface="Palladio Uralic"/>
              </a:rPr>
              <a:t>across Godavari River at  Annaram (V), Mahadevpur (M), Karimnagar District.” Subcontract for Excavation &amp; embankment  (Earthworks) left side bund work. Of value around </a:t>
            </a:r>
            <a:r>
              <a:rPr sz="1400" b="1" spc="-5" dirty="0">
                <a:cs typeface="Palladio Uralic"/>
              </a:rPr>
              <a:t>Rs.57,81,92,058.00 –</a:t>
            </a:r>
            <a:r>
              <a:rPr sz="1400" b="1" spc="15" dirty="0">
                <a:cs typeface="Palladio Uralic"/>
              </a:rPr>
              <a:t> </a:t>
            </a:r>
            <a:r>
              <a:rPr sz="1400" b="1" spc="-5">
                <a:cs typeface="Palladio Uralic"/>
              </a:rPr>
              <a:t>Completed</a:t>
            </a:r>
            <a:r>
              <a:rPr sz="1400" b="1" spc="-5" smtClean="0">
                <a:cs typeface="Palladio Uralic"/>
              </a:rPr>
              <a:t>.</a:t>
            </a:r>
            <a:endParaRPr lang="en-US" sz="1400" b="1" spc="-5" dirty="0" smtClean="0">
              <a:cs typeface="Palladio Uralic"/>
            </a:endParaRPr>
          </a:p>
          <a:p>
            <a:pPr marL="298450" marR="5715" indent="-285750" algn="just">
              <a:lnSpc>
                <a:spcPct val="100000"/>
              </a:lnSpc>
              <a:spcBef>
                <a:spcPts val="1639"/>
              </a:spcBef>
              <a:buFont typeface="Arial" panose="020B0604020202020204" pitchFamily="34" charset="0"/>
              <a:buChar char="•"/>
              <a:tabLst>
                <a:tab pos="184150" algn="l"/>
              </a:tabLst>
            </a:pPr>
            <a:endParaRPr sz="1400" dirty="0">
              <a:cs typeface="Palladio Uralic"/>
            </a:endParaRPr>
          </a:p>
          <a:p>
            <a:pPr marL="285750" indent="-285750">
              <a:spcBef>
                <a:spcPts val="20"/>
              </a:spcBef>
              <a:buFont typeface="Arial" panose="020B0604020202020204" pitchFamily="34" charset="0"/>
              <a:buChar char="•"/>
            </a:pPr>
            <a:r>
              <a:rPr lang="en-US" sz="1400" spc="-5" dirty="0" err="1" smtClean="0">
                <a:cs typeface="Palladio Uralic"/>
              </a:rPr>
              <a:t>Secunderabad</a:t>
            </a:r>
            <a:r>
              <a:rPr lang="en-US" sz="1400" spc="-5" dirty="0" smtClean="0">
                <a:cs typeface="Palladio Uralic"/>
              </a:rPr>
              <a:t> Division – </a:t>
            </a:r>
            <a:r>
              <a:rPr lang="en-US" sz="1400" spc="-5" dirty="0" err="1" smtClean="0">
                <a:cs typeface="Palladio Uralic"/>
              </a:rPr>
              <a:t>Kazipet</a:t>
            </a:r>
            <a:r>
              <a:rPr lang="en-US" sz="1400" spc="-5" dirty="0" smtClean="0">
                <a:cs typeface="Palladio Uralic"/>
              </a:rPr>
              <a:t> – </a:t>
            </a:r>
            <a:r>
              <a:rPr lang="en-US" sz="1400" spc="-5" dirty="0" err="1" smtClean="0">
                <a:cs typeface="Palladio Uralic"/>
              </a:rPr>
              <a:t>Balharshah</a:t>
            </a:r>
            <a:r>
              <a:rPr lang="en-US" sz="1400" spc="-5" dirty="0" smtClean="0">
                <a:cs typeface="Palladio Uralic"/>
              </a:rPr>
              <a:t> section – Proposed Third </a:t>
            </a:r>
            <a:r>
              <a:rPr lang="en-US" sz="1400" dirty="0" smtClean="0">
                <a:cs typeface="Palladio Uralic"/>
              </a:rPr>
              <a:t>line </a:t>
            </a:r>
            <a:r>
              <a:rPr lang="en-US" sz="1400" spc="-5" dirty="0" smtClean="0">
                <a:cs typeface="Palladio Uralic"/>
              </a:rPr>
              <a:t>between </a:t>
            </a:r>
            <a:r>
              <a:rPr lang="en-US" sz="1400" spc="-5" dirty="0" err="1" smtClean="0">
                <a:cs typeface="Palladio Uralic"/>
              </a:rPr>
              <a:t>Balharshah</a:t>
            </a:r>
            <a:r>
              <a:rPr lang="en-US" sz="1400" spc="-5" dirty="0" smtClean="0">
                <a:cs typeface="Palladio Uralic"/>
              </a:rPr>
              <a:t> </a:t>
            </a:r>
            <a:r>
              <a:rPr lang="en-US" sz="1400" spc="-114" dirty="0" smtClean="0">
                <a:cs typeface="Palladio Uralic"/>
              </a:rPr>
              <a:t>–  </a:t>
            </a:r>
            <a:r>
              <a:rPr lang="en-US" sz="1400" spc="-5" dirty="0" err="1" smtClean="0">
                <a:cs typeface="Palladio Uralic"/>
              </a:rPr>
              <a:t>Kazipet</a:t>
            </a:r>
            <a:r>
              <a:rPr lang="en-US" sz="1400" spc="-5" dirty="0" smtClean="0">
                <a:cs typeface="Palladio Uralic"/>
              </a:rPr>
              <a:t> stations – Supply and stacking of machine crushed clean hard angular and durable stone  ballast for railway track along the side of proposed </a:t>
            </a:r>
            <a:r>
              <a:rPr lang="en-US" sz="1400" spc="10" dirty="0" smtClean="0">
                <a:cs typeface="Palladio Uralic"/>
              </a:rPr>
              <a:t>3</a:t>
            </a:r>
            <a:r>
              <a:rPr lang="en-US" sz="1400" spc="15" baseline="24691" dirty="0" smtClean="0">
                <a:cs typeface="Palladio Uralic"/>
              </a:rPr>
              <a:t>rd </a:t>
            </a:r>
            <a:r>
              <a:rPr lang="en-US" sz="1400" spc="-5" dirty="0" smtClean="0">
                <a:cs typeface="Palladio Uralic"/>
              </a:rPr>
              <a:t>line alignment from </a:t>
            </a:r>
            <a:r>
              <a:rPr lang="en-US" sz="1400" spc="-5" dirty="0" err="1" smtClean="0">
                <a:cs typeface="Palladio Uralic"/>
              </a:rPr>
              <a:t>Bisugirsharif</a:t>
            </a:r>
            <a:r>
              <a:rPr lang="en-US" sz="1400" spc="-5" dirty="0" smtClean="0">
                <a:cs typeface="Palladio Uralic"/>
              </a:rPr>
              <a:t> to </a:t>
            </a:r>
            <a:r>
              <a:rPr lang="en-US" sz="1400" spc="-5" dirty="0" err="1" smtClean="0">
                <a:cs typeface="Palladio Uralic"/>
              </a:rPr>
              <a:t>Kazipet</a:t>
            </a:r>
            <a:r>
              <a:rPr lang="en-US" sz="1400" spc="-5" dirty="0" smtClean="0">
                <a:cs typeface="Palladio Uralic"/>
              </a:rPr>
              <a:t>  stations (including </a:t>
            </a:r>
            <a:r>
              <a:rPr lang="en-US" sz="1400" spc="-5" dirty="0" err="1" smtClean="0">
                <a:cs typeface="Palladio Uralic"/>
              </a:rPr>
              <a:t>Bisugirsharif</a:t>
            </a:r>
            <a:r>
              <a:rPr lang="en-US" sz="1400" spc="-5" dirty="0" smtClean="0">
                <a:cs typeface="Palladio Uralic"/>
              </a:rPr>
              <a:t>). Of value of work : </a:t>
            </a:r>
            <a:r>
              <a:rPr lang="en-US" sz="1400" b="1" spc="-5" dirty="0" smtClean="0">
                <a:cs typeface="Palladio Uralic"/>
              </a:rPr>
              <a:t>Rs.9,44,16,113.46 –</a:t>
            </a:r>
            <a:r>
              <a:rPr lang="en-US" sz="1400" b="1" spc="15" dirty="0" smtClean="0">
                <a:cs typeface="Palladio Uralic"/>
              </a:rPr>
              <a:t> </a:t>
            </a:r>
            <a:r>
              <a:rPr lang="en-US" sz="1400" b="1" spc="-5" dirty="0" smtClean="0">
                <a:cs typeface="Palladio Uralic"/>
              </a:rPr>
              <a:t>Completed.</a:t>
            </a:r>
            <a:endParaRPr lang="en-US" sz="1400" dirty="0" smtClean="0">
              <a:cs typeface="Palladio Uralic"/>
            </a:endParaRPr>
          </a:p>
          <a:p>
            <a:pPr marL="285750" indent="-285750">
              <a:lnSpc>
                <a:spcPct val="100000"/>
              </a:lnSpc>
              <a:spcBef>
                <a:spcPts val="20"/>
              </a:spcBef>
              <a:buFont typeface="Arial" panose="020B0604020202020204" pitchFamily="34" charset="0"/>
              <a:buChar char="•"/>
            </a:pPr>
            <a:endParaRPr lang="en-US" sz="1400" dirty="0" smtClean="0">
              <a:cs typeface="Palladio Uralic"/>
            </a:endParaRPr>
          </a:p>
          <a:p>
            <a:pPr marL="285750" indent="-285750">
              <a:lnSpc>
                <a:spcPct val="100000"/>
              </a:lnSpc>
              <a:spcBef>
                <a:spcPts val="20"/>
              </a:spcBef>
              <a:buFont typeface="Arial" panose="020B0604020202020204" pitchFamily="34" charset="0"/>
              <a:buChar char="•"/>
            </a:pPr>
            <a:endParaRPr sz="1400" dirty="0">
              <a:cs typeface="Palladio Uralic"/>
            </a:endParaRPr>
          </a:p>
          <a:p>
            <a:pPr marL="298450" marR="5715" indent="-285750" algn="just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184785" algn="l"/>
              </a:tabLst>
            </a:pPr>
            <a:r>
              <a:rPr sz="1400" spc="-5" dirty="0">
                <a:cs typeface="Palladio Uralic"/>
              </a:rPr>
              <a:t>“Drilling controlled blasting &amp; transportation of muck - NMIA Land development </a:t>
            </a:r>
            <a:r>
              <a:rPr sz="1400" spc="-10" dirty="0">
                <a:cs typeface="Palladio Uralic"/>
              </a:rPr>
              <a:t>works </a:t>
            </a:r>
            <a:r>
              <a:rPr sz="1400" spc="-5" dirty="0">
                <a:cs typeface="Palladio Uralic"/>
              </a:rPr>
              <a:t>PKG 3” (at </a:t>
            </a:r>
            <a:r>
              <a:rPr sz="1400" spc="-5">
                <a:cs typeface="Palladio Uralic"/>
              </a:rPr>
              <a:t>Navi </a:t>
            </a:r>
            <a:r>
              <a:rPr sz="1400" spc="-5" smtClean="0">
                <a:cs typeface="Palladio Uralic"/>
              </a:rPr>
              <a:t>Mumbai </a:t>
            </a:r>
            <a:r>
              <a:rPr sz="1400" spc="-5" dirty="0">
                <a:cs typeface="Palladio Uralic"/>
              </a:rPr>
              <a:t>International Airport). Of value around </a:t>
            </a:r>
            <a:r>
              <a:rPr sz="1400" b="1" spc="-5" dirty="0">
                <a:cs typeface="Palladio Uralic"/>
              </a:rPr>
              <a:t>Rs.10,45,62,314.00 –</a:t>
            </a:r>
            <a:r>
              <a:rPr sz="1400" b="1" spc="55" dirty="0">
                <a:cs typeface="Palladio Uralic"/>
              </a:rPr>
              <a:t> </a:t>
            </a:r>
            <a:r>
              <a:rPr sz="1400" b="1" spc="-5" dirty="0">
                <a:cs typeface="Palladio Uralic"/>
              </a:rPr>
              <a:t>Completed</a:t>
            </a:r>
            <a:endParaRPr sz="1400" dirty="0">
              <a:cs typeface="Palladio Uralic"/>
            </a:endParaRPr>
          </a:p>
          <a:p>
            <a:pPr marL="285750" indent="-285750">
              <a:lnSpc>
                <a:spcPct val="100000"/>
              </a:lnSpc>
              <a:spcBef>
                <a:spcPts val="15"/>
              </a:spcBef>
              <a:buFont typeface="Arial" panose="020B0604020202020204" pitchFamily="34" charset="0"/>
              <a:buChar char="•"/>
            </a:pPr>
            <a:endParaRPr sz="1400" dirty="0">
              <a:cs typeface="Palladio Uralic"/>
            </a:endParaRPr>
          </a:p>
          <a:p>
            <a:pPr marL="298450" marR="5080" indent="-285750" algn="just">
              <a:lnSpc>
                <a:spcPct val="100400"/>
              </a:lnSpc>
              <a:buFont typeface="Arial" panose="020B0604020202020204" pitchFamily="34" charset="0"/>
              <a:buChar char="•"/>
              <a:tabLst>
                <a:tab pos="184785" algn="l"/>
              </a:tabLst>
            </a:pPr>
            <a:r>
              <a:rPr sz="1400" spc="-5" dirty="0">
                <a:cs typeface="Palladio Uralic"/>
              </a:rPr>
              <a:t>“Earth Work excavation, PLUM concrete and ground improvement works of the laboratory building 2 at  BARC main campus site, Atchutapuram, Visakhapatnam District,” Andhra Pradesh. Of value around  </a:t>
            </a:r>
            <a:r>
              <a:rPr sz="1400" b="1" spc="-5" dirty="0">
                <a:cs typeface="Palladio Uralic"/>
              </a:rPr>
              <a:t>Rs.8.15 Crores –</a:t>
            </a:r>
            <a:r>
              <a:rPr sz="1400" b="1" spc="15" dirty="0">
                <a:cs typeface="Palladio Uralic"/>
              </a:rPr>
              <a:t> </a:t>
            </a:r>
            <a:r>
              <a:rPr sz="1400" b="1" spc="-5">
                <a:cs typeface="Palladio Uralic"/>
              </a:rPr>
              <a:t>Completed</a:t>
            </a:r>
            <a:r>
              <a:rPr sz="1400" b="1" spc="-5" smtClean="0">
                <a:cs typeface="Palladio Uralic"/>
              </a:rPr>
              <a:t>.</a:t>
            </a:r>
            <a:endParaRPr sz="1400" dirty="0">
              <a:cs typeface="Palladio Uralic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393700" cy="756285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5326" y="543559"/>
            <a:ext cx="5867774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u="none" spc="-5" dirty="0">
                <a:solidFill>
                  <a:srgbClr val="0070C0"/>
                </a:solidFill>
              </a:rPr>
              <a:t>SREE GANESH</a:t>
            </a:r>
            <a:r>
              <a:rPr sz="2400" u="none" spc="-10" dirty="0">
                <a:solidFill>
                  <a:srgbClr val="0070C0"/>
                </a:solidFill>
              </a:rPr>
              <a:t> CONSTRUCTIONS</a:t>
            </a:r>
            <a:endParaRPr sz="2400" dirty="0">
              <a:solidFill>
                <a:srgbClr val="0070C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55326" y="1495409"/>
            <a:ext cx="8347075" cy="453649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8450" marR="5080" indent="-285750" algn="just">
              <a:lnSpc>
                <a:spcPct val="1000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sz="1400" spc="-5" dirty="0">
                <a:cs typeface="Palladio Uralic"/>
              </a:rPr>
              <a:t>Tender Notice No.06 of 2016-17 (open)/south in two packet system and tender No.12 of </a:t>
            </a:r>
            <a:r>
              <a:rPr sz="1400" spc="-25" dirty="0">
                <a:cs typeface="Palladio Uralic"/>
              </a:rPr>
              <a:t>2016-17  </a:t>
            </a:r>
            <a:r>
              <a:rPr sz="1400" spc="-5" dirty="0">
                <a:cs typeface="Palladio Uralic"/>
              </a:rPr>
              <a:t>(open)/south in Two packet system for the work of “Manufacturing </a:t>
            </a:r>
            <a:r>
              <a:rPr sz="1400" spc="-10" dirty="0">
                <a:cs typeface="Palladio Uralic"/>
              </a:rPr>
              <a:t>of </a:t>
            </a:r>
            <a:r>
              <a:rPr sz="1400" spc="-5" dirty="0">
                <a:cs typeface="Palladio Uralic"/>
              </a:rPr>
              <a:t>stone ballast (machine  crushed) from railway boulders available from Km. 20.800 to Km. 21.500, Km. 24.700 to Km. 25.200 &amp;  Km. 34.100 to Km 34.600 in Tori – Shivpur section and transporting and stacking along the Railway  alignment</a:t>
            </a:r>
            <a:r>
              <a:rPr sz="1400" spc="254" dirty="0">
                <a:cs typeface="Palladio Uralic"/>
              </a:rPr>
              <a:t> </a:t>
            </a:r>
            <a:r>
              <a:rPr sz="1400" spc="-5" dirty="0">
                <a:cs typeface="Palladio Uralic"/>
              </a:rPr>
              <a:t>and</a:t>
            </a:r>
            <a:r>
              <a:rPr sz="1400" spc="250" dirty="0">
                <a:cs typeface="Palladio Uralic"/>
              </a:rPr>
              <a:t> </a:t>
            </a:r>
            <a:r>
              <a:rPr sz="1400" spc="-5" dirty="0">
                <a:cs typeface="Palladio Uralic"/>
              </a:rPr>
              <a:t>spreading</a:t>
            </a:r>
            <a:r>
              <a:rPr sz="1400" spc="254" dirty="0">
                <a:cs typeface="Palladio Uralic"/>
              </a:rPr>
              <a:t> </a:t>
            </a:r>
            <a:r>
              <a:rPr sz="1400" spc="-5" dirty="0">
                <a:cs typeface="Palladio Uralic"/>
              </a:rPr>
              <a:t>on</a:t>
            </a:r>
            <a:r>
              <a:rPr sz="1400" spc="254" dirty="0">
                <a:cs typeface="Palladio Uralic"/>
              </a:rPr>
              <a:t> </a:t>
            </a:r>
            <a:r>
              <a:rPr sz="1400" spc="-5" dirty="0">
                <a:cs typeface="Palladio Uralic"/>
              </a:rPr>
              <a:t>Railway</a:t>
            </a:r>
            <a:r>
              <a:rPr sz="1400" spc="254" dirty="0">
                <a:cs typeface="Palladio Uralic"/>
              </a:rPr>
              <a:t> </a:t>
            </a:r>
            <a:r>
              <a:rPr sz="1400" spc="-5" dirty="0">
                <a:cs typeface="Palladio Uralic"/>
              </a:rPr>
              <a:t>formation</a:t>
            </a:r>
            <a:r>
              <a:rPr sz="1400" spc="265" dirty="0">
                <a:cs typeface="Palladio Uralic"/>
              </a:rPr>
              <a:t> </a:t>
            </a:r>
            <a:r>
              <a:rPr sz="1400" spc="-5" dirty="0">
                <a:cs typeface="Palladio Uralic"/>
              </a:rPr>
              <a:t>in</a:t>
            </a:r>
            <a:r>
              <a:rPr sz="1400" spc="260" dirty="0">
                <a:cs typeface="Palladio Uralic"/>
              </a:rPr>
              <a:t> </a:t>
            </a:r>
            <a:r>
              <a:rPr sz="1400" spc="-5" dirty="0">
                <a:cs typeface="Palladio Uralic"/>
              </a:rPr>
              <a:t>Tori</a:t>
            </a:r>
            <a:r>
              <a:rPr sz="1400" spc="260" dirty="0">
                <a:cs typeface="Palladio Uralic"/>
              </a:rPr>
              <a:t> </a:t>
            </a:r>
            <a:r>
              <a:rPr sz="1400" spc="-5" dirty="0">
                <a:cs typeface="Palladio Uralic"/>
              </a:rPr>
              <a:t>–Shivpur</a:t>
            </a:r>
            <a:r>
              <a:rPr sz="1400" spc="260" dirty="0">
                <a:cs typeface="Palladio Uralic"/>
              </a:rPr>
              <a:t> </a:t>
            </a:r>
            <a:r>
              <a:rPr sz="1400" spc="-5" dirty="0">
                <a:cs typeface="Palladio Uralic"/>
              </a:rPr>
              <a:t>Section</a:t>
            </a:r>
            <a:r>
              <a:rPr sz="1400" spc="254" dirty="0">
                <a:cs typeface="Palladio Uralic"/>
              </a:rPr>
              <a:t> </a:t>
            </a:r>
            <a:r>
              <a:rPr sz="1400" spc="-5" dirty="0">
                <a:cs typeface="Palladio Uralic"/>
              </a:rPr>
              <a:t>from</a:t>
            </a:r>
            <a:r>
              <a:rPr sz="1400" spc="254" dirty="0">
                <a:cs typeface="Palladio Uralic"/>
              </a:rPr>
              <a:t> </a:t>
            </a:r>
            <a:r>
              <a:rPr sz="1400" spc="-5" dirty="0">
                <a:cs typeface="Palladio Uralic"/>
              </a:rPr>
              <a:t>Km.</a:t>
            </a:r>
            <a:r>
              <a:rPr sz="1400" spc="250" dirty="0">
                <a:cs typeface="Palladio Uralic"/>
              </a:rPr>
              <a:t> </a:t>
            </a:r>
            <a:r>
              <a:rPr sz="1400" spc="-5" dirty="0">
                <a:cs typeface="Palladio Uralic"/>
              </a:rPr>
              <a:t>11.500</a:t>
            </a:r>
            <a:r>
              <a:rPr sz="1400" spc="265" dirty="0">
                <a:cs typeface="Palladio Uralic"/>
              </a:rPr>
              <a:t> </a:t>
            </a:r>
            <a:r>
              <a:rPr sz="1400" spc="-5" dirty="0">
                <a:cs typeface="Palladio Uralic"/>
              </a:rPr>
              <a:t>to</a:t>
            </a:r>
            <a:r>
              <a:rPr sz="1400" spc="260" dirty="0">
                <a:cs typeface="Palladio Uralic"/>
              </a:rPr>
              <a:t> </a:t>
            </a:r>
            <a:r>
              <a:rPr sz="1400" spc="-5" dirty="0">
                <a:cs typeface="Palladio Uralic"/>
              </a:rPr>
              <a:t>Km.</a:t>
            </a:r>
            <a:endParaRPr sz="1400" dirty="0">
              <a:cs typeface="Palladio Uralic"/>
            </a:endParaRPr>
          </a:p>
          <a:p>
            <a:pPr marL="287020" algn="just">
              <a:lnSpc>
                <a:spcPct val="100000"/>
              </a:lnSpc>
              <a:spcBef>
                <a:spcPts val="5"/>
              </a:spcBef>
            </a:pPr>
            <a:r>
              <a:rPr sz="1400" spc="-5" dirty="0">
                <a:cs typeface="Palladio Uralic"/>
              </a:rPr>
              <a:t>44.500. around value of </a:t>
            </a:r>
            <a:r>
              <a:rPr sz="1400" b="1" spc="-5" dirty="0">
                <a:cs typeface="Palladio Uralic"/>
              </a:rPr>
              <a:t>Rs.4,54,86,800.00 – </a:t>
            </a:r>
            <a:r>
              <a:rPr sz="1400" b="1" spc="-5">
                <a:cs typeface="Palladio Uralic"/>
              </a:rPr>
              <a:t>Completed</a:t>
            </a:r>
            <a:r>
              <a:rPr sz="1400" b="1" spc="-5" smtClean="0">
                <a:cs typeface="Palladio Uralic"/>
              </a:rPr>
              <a:t>.</a:t>
            </a:r>
            <a:endParaRPr lang="en-US" sz="1400" b="1" spc="-5" dirty="0" smtClean="0">
              <a:cs typeface="Palladio Uralic"/>
            </a:endParaRPr>
          </a:p>
          <a:p>
            <a:pPr marL="285750" indent="-285750">
              <a:lnSpc>
                <a:spcPct val="100000"/>
              </a:lnSpc>
              <a:spcBef>
                <a:spcPts val="10"/>
              </a:spcBef>
              <a:buFont typeface="Arial" panose="020B0604020202020204" pitchFamily="34" charset="0"/>
              <a:buChar char="•"/>
            </a:pPr>
            <a:endParaRPr lang="en-US" sz="1400" dirty="0" smtClean="0">
              <a:cs typeface="Palladio Uralic"/>
            </a:endParaRPr>
          </a:p>
          <a:p>
            <a:pPr marL="298450" marR="5715" indent="-285750" algn="just">
              <a:lnSpc>
                <a:spcPct val="100000"/>
              </a:lnSpc>
              <a:spcBef>
                <a:spcPts val="5"/>
              </a:spcBef>
              <a:buFont typeface="Arial" panose="020B0604020202020204" pitchFamily="34" charset="0"/>
              <a:buChar char="•"/>
              <a:tabLst>
                <a:tab pos="184785" algn="l"/>
              </a:tabLst>
            </a:pPr>
            <a:r>
              <a:rPr lang="en-US" sz="1400" spc="-5" dirty="0" smtClean="0">
                <a:cs typeface="Palladio Uralic"/>
              </a:rPr>
              <a:t>P.W.D Assam- Improvements Repair of NH-54 (Extension) from </a:t>
            </a:r>
            <a:r>
              <a:rPr lang="en-US" sz="1400" spc="-5" dirty="0" err="1" smtClean="0">
                <a:cs typeface="Palladio Uralic"/>
              </a:rPr>
              <a:t>Silchar</a:t>
            </a:r>
            <a:r>
              <a:rPr lang="en-US" sz="1400" spc="-5" dirty="0" smtClean="0">
                <a:cs typeface="Palladio Uralic"/>
              </a:rPr>
              <a:t> </a:t>
            </a:r>
            <a:r>
              <a:rPr lang="en-US" sz="1400" dirty="0" smtClean="0">
                <a:cs typeface="Palladio Uralic"/>
              </a:rPr>
              <a:t>to </a:t>
            </a:r>
            <a:r>
              <a:rPr lang="en-US" sz="1400" spc="-5" dirty="0" err="1" smtClean="0">
                <a:cs typeface="Palladio Uralic"/>
              </a:rPr>
              <a:t>Lumding</a:t>
            </a:r>
            <a:r>
              <a:rPr lang="en-US" sz="1400" spc="-5" dirty="0" smtClean="0">
                <a:cs typeface="Palladio Uralic"/>
              </a:rPr>
              <a:t> under East West  Corridor in Assam for the year 2009-10, </a:t>
            </a:r>
            <a:r>
              <a:rPr lang="en-US" sz="1400" spc="-5" dirty="0" err="1" smtClean="0">
                <a:cs typeface="Palladio Uralic"/>
              </a:rPr>
              <a:t>Gr</a:t>
            </a:r>
            <a:r>
              <a:rPr lang="en-US" sz="1400" spc="-5" dirty="0" smtClean="0">
                <a:cs typeface="Palladio Uralic"/>
              </a:rPr>
              <a:t>- IV (Km.9400 to Km.108.00) under </a:t>
            </a:r>
            <a:r>
              <a:rPr lang="en-US" sz="1400" spc="-5" dirty="0" err="1" smtClean="0">
                <a:cs typeface="Palladio Uralic"/>
              </a:rPr>
              <a:t>Maibong</a:t>
            </a:r>
            <a:r>
              <a:rPr lang="en-US" sz="1400" spc="-5" dirty="0" smtClean="0">
                <a:cs typeface="Palladio Uralic"/>
              </a:rPr>
              <a:t> Rd Division for a  value around </a:t>
            </a:r>
            <a:r>
              <a:rPr lang="en-US" sz="1400" b="1" spc="-5" dirty="0" smtClean="0">
                <a:cs typeface="Palladio Uralic"/>
              </a:rPr>
              <a:t>Rs.1,71,76,979.00.-</a:t>
            </a:r>
            <a:r>
              <a:rPr lang="en-US" sz="1400" b="1" dirty="0" smtClean="0">
                <a:cs typeface="Palladio Uralic"/>
              </a:rPr>
              <a:t> </a:t>
            </a:r>
            <a:r>
              <a:rPr lang="en-US" sz="1400" b="1" spc="-5" dirty="0" smtClean="0">
                <a:cs typeface="Palladio Uralic"/>
              </a:rPr>
              <a:t>Completed.</a:t>
            </a:r>
            <a:endParaRPr lang="en-US" sz="1400" dirty="0" smtClean="0">
              <a:cs typeface="Palladio Uralic"/>
            </a:endParaRPr>
          </a:p>
          <a:p>
            <a:pPr marL="285750" indent="-285750">
              <a:lnSpc>
                <a:spcPct val="100000"/>
              </a:lnSpc>
              <a:spcBef>
                <a:spcPts val="40"/>
              </a:spcBef>
              <a:buFont typeface="Arial" panose="020B0604020202020204" pitchFamily="34" charset="0"/>
              <a:buChar char="•"/>
            </a:pPr>
            <a:endParaRPr sz="1400" dirty="0">
              <a:cs typeface="Palladio Uralic"/>
            </a:endParaRPr>
          </a:p>
          <a:p>
            <a:pPr marL="298450" marR="5715" indent="-285750" algn="just">
              <a:lnSpc>
                <a:spcPct val="100000"/>
              </a:lnSpc>
              <a:buClr>
                <a:srgbClr val="D16349"/>
              </a:buClr>
              <a:buSzPct val="82142"/>
              <a:buFont typeface="Arial" panose="020B0604020202020204" pitchFamily="34" charset="0"/>
              <a:buChar char="•"/>
              <a:tabLst>
                <a:tab pos="287020" algn="l"/>
              </a:tabLst>
            </a:pPr>
            <a:r>
              <a:rPr sz="1400" spc="-5" dirty="0">
                <a:cs typeface="Palladio Uralic"/>
              </a:rPr>
              <a:t>N.F Railway- Emergency removing of slipped earth/Boulder/trees etc including </a:t>
            </a:r>
            <a:r>
              <a:rPr sz="1400" spc="-15" dirty="0">
                <a:cs typeface="Palladio Uralic"/>
              </a:rPr>
              <a:t>immediate  </a:t>
            </a:r>
            <a:r>
              <a:rPr sz="1400" dirty="0">
                <a:cs typeface="Palladio Uralic"/>
              </a:rPr>
              <a:t>protection </a:t>
            </a:r>
            <a:r>
              <a:rPr sz="1400" spc="-10" dirty="0">
                <a:cs typeface="Palladio Uralic"/>
              </a:rPr>
              <a:t>of </a:t>
            </a:r>
            <a:r>
              <a:rPr sz="1400" spc="-5" dirty="0">
                <a:cs typeface="Palladio Uralic"/>
              </a:rPr>
              <a:t>track from further </a:t>
            </a:r>
            <a:r>
              <a:rPr sz="1400" dirty="0">
                <a:cs typeface="Palladio Uralic"/>
              </a:rPr>
              <a:t>slip </a:t>
            </a:r>
            <a:r>
              <a:rPr sz="1400" spc="-5" dirty="0">
                <a:cs typeface="Palladio Uralic"/>
              </a:rPr>
              <a:t>by S/Crate </a:t>
            </a:r>
            <a:r>
              <a:rPr sz="1400" dirty="0">
                <a:cs typeface="Palladio Uralic"/>
              </a:rPr>
              <a:t>etc. </a:t>
            </a:r>
            <a:r>
              <a:rPr sz="1400" spc="-5" dirty="0">
                <a:cs typeface="Palladio Uralic"/>
              </a:rPr>
              <a:t>under SE/P.way/Lower Haflong for a value  around </a:t>
            </a:r>
            <a:r>
              <a:rPr sz="1400" b="1" spc="-5" dirty="0">
                <a:cs typeface="Palladio Uralic"/>
              </a:rPr>
              <a:t>Rs.35,15,165.00. –</a:t>
            </a:r>
            <a:r>
              <a:rPr sz="1400" b="1" spc="-15" dirty="0">
                <a:cs typeface="Palladio Uralic"/>
              </a:rPr>
              <a:t> </a:t>
            </a:r>
            <a:r>
              <a:rPr sz="1400" b="1" spc="-5" dirty="0">
                <a:cs typeface="Palladio Uralic"/>
              </a:rPr>
              <a:t>Completed.</a:t>
            </a:r>
            <a:endParaRPr sz="1400" dirty="0">
              <a:cs typeface="Palladio Uralic"/>
            </a:endParaRPr>
          </a:p>
          <a:p>
            <a:pPr marL="285750" indent="-285750">
              <a:lnSpc>
                <a:spcPct val="100000"/>
              </a:lnSpc>
              <a:spcBef>
                <a:spcPts val="40"/>
              </a:spcBef>
              <a:buClr>
                <a:srgbClr val="D16349"/>
              </a:buClr>
              <a:buFont typeface="Arial" panose="020B0604020202020204" pitchFamily="34" charset="0"/>
              <a:buChar char="•"/>
            </a:pPr>
            <a:endParaRPr sz="1400" dirty="0">
              <a:cs typeface="Palladio Uralic"/>
            </a:endParaRPr>
          </a:p>
          <a:p>
            <a:pPr marL="298450" marR="5080" indent="-285750" algn="just">
              <a:lnSpc>
                <a:spcPct val="100000"/>
              </a:lnSpc>
              <a:spcBef>
                <a:spcPts val="5"/>
              </a:spcBef>
              <a:buClr>
                <a:srgbClr val="D16349"/>
              </a:buClr>
              <a:buSzPct val="82142"/>
              <a:buFont typeface="Arial" panose="020B0604020202020204" pitchFamily="34" charset="0"/>
              <a:buChar char="•"/>
              <a:tabLst>
                <a:tab pos="287020" algn="l"/>
              </a:tabLst>
            </a:pPr>
            <a:r>
              <a:rPr sz="1400" spc="-5" dirty="0">
                <a:cs typeface="Palladio Uralic"/>
              </a:rPr>
              <a:t>N.F Railways Tunnel – “Construction of single Line BG Tunnel No.12 (III/9) at KM 113/000 to </a:t>
            </a:r>
            <a:r>
              <a:rPr sz="1400" spc="-55" dirty="0">
                <a:cs typeface="Palladio Uralic"/>
              </a:rPr>
              <a:t>Km  </a:t>
            </a:r>
            <a:r>
              <a:rPr sz="1400" spc="-5" dirty="0">
                <a:cs typeface="Palladio Uralic"/>
              </a:rPr>
              <a:t>114/030 (new chainage) including both approaches in between New Haflong – Harangajao station for  single line BG, includes earthwork in cutting &amp; filling, construction of Two number minor bridges,  side drains and other protection works at approaches </a:t>
            </a:r>
            <a:r>
              <a:rPr sz="1400" spc="-10" dirty="0">
                <a:cs typeface="Palladio Uralic"/>
              </a:rPr>
              <a:t>of </a:t>
            </a:r>
            <a:r>
              <a:rPr sz="1400" spc="-5" dirty="0">
                <a:cs typeface="Palladio Uralic"/>
              </a:rPr>
              <a:t>tunnel as per BG standard </a:t>
            </a:r>
            <a:r>
              <a:rPr sz="1400" spc="-10" dirty="0">
                <a:cs typeface="Palladio Uralic"/>
              </a:rPr>
              <a:t>on </a:t>
            </a:r>
            <a:r>
              <a:rPr sz="1400" spc="-5" dirty="0">
                <a:cs typeface="Palladio Uralic"/>
              </a:rPr>
              <a:t>diverted  alignment in connection with Lumding – Silchar Gauge Conversion Project. (Total length of Tunnel =  1030M) (Subcontract from M/s. Sushee Infra Private Limited) for a value of </a:t>
            </a:r>
            <a:r>
              <a:rPr sz="1400" b="1" spc="-5" dirty="0">
                <a:cs typeface="Palladio Uralic"/>
              </a:rPr>
              <a:t>Rs.40, 74, 64,712.00. –   Completed.</a:t>
            </a:r>
            <a:endParaRPr sz="1400" dirty="0">
              <a:cs typeface="Palladio Uralic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556002" y="123825"/>
            <a:ext cx="1002791" cy="9860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93700" cy="756285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55326" y="1896872"/>
            <a:ext cx="8347709" cy="389016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8450" marR="5080" indent="-285750" algn="just">
              <a:lnSpc>
                <a:spcPct val="100000"/>
              </a:lnSpc>
              <a:spcBef>
                <a:spcPts val="95"/>
              </a:spcBef>
              <a:buClr>
                <a:srgbClr val="D16349"/>
              </a:buClr>
              <a:buSzPct val="82142"/>
              <a:buFont typeface="Arial" panose="020B0604020202020204" pitchFamily="34" charset="0"/>
              <a:buChar char="•"/>
              <a:tabLst>
                <a:tab pos="287020" algn="l"/>
              </a:tabLst>
            </a:pPr>
            <a:r>
              <a:rPr sz="1400" spc="-5" dirty="0">
                <a:cs typeface="Palladio Uralic"/>
              </a:rPr>
              <a:t>Widening of existing road to 2 lane NH standards along with improvement and re-alignment </a:t>
            </a:r>
            <a:r>
              <a:rPr sz="1400" spc="-40" dirty="0">
                <a:cs typeface="Palladio Uralic"/>
              </a:rPr>
              <a:t>from  </a:t>
            </a:r>
            <a:r>
              <a:rPr sz="1400" spc="-5" dirty="0">
                <a:cs typeface="Palladio Uralic"/>
              </a:rPr>
              <a:t>Nechipu to Seppa, Khodaso, Saggalee (part of Trans Arunachal highway) in Arunachal Pradesh under  Arunachal Pradesh Package of Roads and highways </a:t>
            </a:r>
            <a:r>
              <a:rPr sz="1400" spc="-10" dirty="0">
                <a:cs typeface="Palladio Uralic"/>
              </a:rPr>
              <a:t>on </a:t>
            </a:r>
            <a:r>
              <a:rPr sz="1400" spc="-5" dirty="0">
                <a:cs typeface="Palladio Uralic"/>
              </a:rPr>
              <a:t>National Highway no 229 on design, build  finance, operate </a:t>
            </a:r>
            <a:r>
              <a:rPr sz="1400" dirty="0">
                <a:cs typeface="Palladio Uralic"/>
              </a:rPr>
              <a:t>and </a:t>
            </a:r>
            <a:r>
              <a:rPr sz="1400" spc="-5" dirty="0">
                <a:cs typeface="Palladio Uralic"/>
              </a:rPr>
              <a:t>transfer annuity basis, construction of earth works (Excavation, Embankment  and Sub grade) from Km 21+925 to Km 50+000 (subcontract from sushee infra private Limited)  approx quantity</a:t>
            </a:r>
            <a:r>
              <a:rPr sz="1400" spc="15" dirty="0">
                <a:cs typeface="Palladio Uralic"/>
              </a:rPr>
              <a:t> </a:t>
            </a:r>
            <a:r>
              <a:rPr sz="1400" b="1" spc="-5" dirty="0">
                <a:cs typeface="Palladio Uralic"/>
              </a:rPr>
              <a:t>Rs.29,50,000.00-Completed</a:t>
            </a:r>
            <a:endParaRPr sz="1400" dirty="0">
              <a:cs typeface="Palladio Uralic"/>
            </a:endParaRPr>
          </a:p>
          <a:p>
            <a:pPr marL="285750" indent="-285750">
              <a:lnSpc>
                <a:spcPct val="100000"/>
              </a:lnSpc>
              <a:spcBef>
                <a:spcPts val="45"/>
              </a:spcBef>
              <a:buClr>
                <a:srgbClr val="D16349"/>
              </a:buClr>
              <a:buFont typeface="Arial" panose="020B0604020202020204" pitchFamily="34" charset="0"/>
              <a:buChar char="•"/>
            </a:pPr>
            <a:endParaRPr sz="1400" dirty="0">
              <a:cs typeface="Palladio Uralic"/>
            </a:endParaRPr>
          </a:p>
          <a:p>
            <a:pPr marL="298450" marR="5715" indent="-285750" algn="just">
              <a:lnSpc>
                <a:spcPct val="100000"/>
              </a:lnSpc>
              <a:buClr>
                <a:srgbClr val="D16349"/>
              </a:buClr>
              <a:buSzPct val="82142"/>
              <a:buFont typeface="Arial" panose="020B0604020202020204" pitchFamily="34" charset="0"/>
              <a:buChar char="•"/>
              <a:tabLst>
                <a:tab pos="287020" algn="l"/>
              </a:tabLst>
            </a:pPr>
            <a:r>
              <a:rPr sz="1400" spc="-5" dirty="0">
                <a:cs typeface="Palladio Uralic"/>
              </a:rPr>
              <a:t>Construction of Single Line BG Tunnel No 8 at Km.93/004 to Km 93/420 between Mahur </a:t>
            </a:r>
            <a:r>
              <a:rPr sz="1400" spc="-110" dirty="0">
                <a:cs typeface="Palladio Uralic"/>
              </a:rPr>
              <a:t>-  </a:t>
            </a:r>
            <a:r>
              <a:rPr sz="1400" spc="-5" dirty="0">
                <a:cs typeface="Palladio Uralic"/>
              </a:rPr>
              <a:t>Migrandisa station &amp; Tunnel No. 9 at Km.97/994 to Km.98/194 between stations Migrandisa-New  Haflong including earthwork (Subcontract from Sushee Infra Private Limited) Work involves 460 M  tunnel and </a:t>
            </a:r>
            <a:r>
              <a:rPr sz="1400" b="1" spc="-5" dirty="0">
                <a:cs typeface="Palladio Uralic"/>
              </a:rPr>
              <a:t>6,75,000 Cum Earthwork. </a:t>
            </a:r>
            <a:r>
              <a:rPr sz="1400" spc="-5" dirty="0">
                <a:cs typeface="Palladio Uralic"/>
              </a:rPr>
              <a:t>of Value around </a:t>
            </a:r>
            <a:r>
              <a:rPr sz="1400" b="1" spc="-5" dirty="0">
                <a:cs typeface="Palladio Uralic"/>
              </a:rPr>
              <a:t>Rs.19,50,00,000.00.-</a:t>
            </a:r>
            <a:r>
              <a:rPr sz="1400" b="1" spc="40" dirty="0">
                <a:cs typeface="Palladio Uralic"/>
              </a:rPr>
              <a:t> </a:t>
            </a:r>
            <a:r>
              <a:rPr sz="1400" b="1" spc="-5" dirty="0">
                <a:cs typeface="Palladio Uralic"/>
              </a:rPr>
              <a:t>Completed</a:t>
            </a:r>
            <a:endParaRPr sz="1400" dirty="0">
              <a:cs typeface="Palladio Uralic"/>
            </a:endParaRPr>
          </a:p>
          <a:p>
            <a:pPr marL="285750" indent="-285750">
              <a:lnSpc>
                <a:spcPct val="100000"/>
              </a:lnSpc>
              <a:spcBef>
                <a:spcPts val="40"/>
              </a:spcBef>
              <a:buClr>
                <a:srgbClr val="D16349"/>
              </a:buClr>
              <a:buFont typeface="Arial" panose="020B0604020202020204" pitchFamily="34" charset="0"/>
              <a:buChar char="•"/>
            </a:pPr>
            <a:endParaRPr sz="1400" dirty="0">
              <a:cs typeface="Palladio Uralic"/>
            </a:endParaRPr>
          </a:p>
          <a:p>
            <a:pPr marL="298450" marR="5080" indent="-285750" algn="just">
              <a:lnSpc>
                <a:spcPct val="100000"/>
              </a:lnSpc>
              <a:spcBef>
                <a:spcPts val="5"/>
              </a:spcBef>
              <a:buClr>
                <a:srgbClr val="D16349"/>
              </a:buClr>
              <a:buSzPct val="82142"/>
              <a:buFont typeface="Arial" panose="020B0604020202020204" pitchFamily="34" charset="0"/>
              <a:buChar char="•"/>
              <a:tabLst>
                <a:tab pos="287020" algn="l"/>
              </a:tabLst>
            </a:pPr>
            <a:r>
              <a:rPr sz="1400" spc="-5" dirty="0">
                <a:cs typeface="Palladio Uralic"/>
              </a:rPr>
              <a:t>South central Railways- Supply and stacking of 50 mm guage hard and durable machine </a:t>
            </a:r>
            <a:r>
              <a:rPr sz="1400" spc="-20" dirty="0">
                <a:cs typeface="Palladio Uralic"/>
              </a:rPr>
              <a:t>crushed  </a:t>
            </a:r>
            <a:r>
              <a:rPr sz="1400" spc="-5" dirty="0">
                <a:cs typeface="Palladio Uralic"/>
              </a:rPr>
              <a:t>stone ballast at Railway Depot at Bibinagar station in Secunderabad Division Value around  </a:t>
            </a:r>
            <a:r>
              <a:rPr sz="1400" b="1" spc="-5" dirty="0">
                <a:cs typeface="Palladio Uralic"/>
              </a:rPr>
              <a:t>Rs.13,50,00,000.00</a:t>
            </a:r>
            <a:r>
              <a:rPr sz="1400" spc="-5" dirty="0">
                <a:cs typeface="Palladio Uralic"/>
              </a:rPr>
              <a:t>, in the name of Sree Ganesh-Bharatia</a:t>
            </a:r>
            <a:r>
              <a:rPr sz="1400" spc="20" dirty="0">
                <a:cs typeface="Palladio Uralic"/>
              </a:rPr>
              <a:t> </a:t>
            </a:r>
            <a:r>
              <a:rPr sz="1400" spc="-5" dirty="0">
                <a:cs typeface="Palladio Uralic"/>
              </a:rPr>
              <a:t>JV.</a:t>
            </a:r>
            <a:endParaRPr sz="1400" dirty="0">
              <a:cs typeface="Palladio Uralic"/>
            </a:endParaRPr>
          </a:p>
          <a:p>
            <a:pPr marL="285750" indent="-285750">
              <a:lnSpc>
                <a:spcPct val="100000"/>
              </a:lnSpc>
              <a:spcBef>
                <a:spcPts val="15"/>
              </a:spcBef>
              <a:buClr>
                <a:srgbClr val="D16349"/>
              </a:buClr>
              <a:buFont typeface="Arial" panose="020B0604020202020204" pitchFamily="34" charset="0"/>
              <a:buChar char="•"/>
            </a:pPr>
            <a:endParaRPr sz="1400" dirty="0">
              <a:cs typeface="Palladio Uralic"/>
            </a:endParaRPr>
          </a:p>
          <a:p>
            <a:pPr marL="298450" marR="5080" indent="-285750" algn="just">
              <a:lnSpc>
                <a:spcPct val="100000"/>
              </a:lnSpc>
              <a:buClr>
                <a:srgbClr val="D16349"/>
              </a:buClr>
              <a:buSzPct val="82142"/>
              <a:buFont typeface="Arial" panose="020B0604020202020204" pitchFamily="34" charset="0"/>
              <a:buChar char="•"/>
              <a:tabLst>
                <a:tab pos="287020" algn="l"/>
              </a:tabLst>
            </a:pPr>
            <a:r>
              <a:rPr sz="1400" spc="-5" dirty="0">
                <a:cs typeface="Palladio Uralic"/>
              </a:rPr>
              <a:t>Four Lane of Jorbat-Shillong (Barapani) section of NH-40 from Km. 16.00 to Km.20.700 in the state </a:t>
            </a:r>
            <a:r>
              <a:rPr sz="1400" spc="-60" dirty="0">
                <a:cs typeface="Palladio Uralic"/>
              </a:rPr>
              <a:t>of  </a:t>
            </a:r>
            <a:r>
              <a:rPr sz="1400" spc="-5" dirty="0">
                <a:cs typeface="Palladio Uralic"/>
              </a:rPr>
              <a:t>Assam and Meghalaya </a:t>
            </a:r>
            <a:r>
              <a:rPr sz="1400" spc="-10" dirty="0">
                <a:cs typeface="Palladio Uralic"/>
              </a:rPr>
              <a:t>of </a:t>
            </a:r>
            <a:r>
              <a:rPr sz="1400" spc="-5" dirty="0">
                <a:cs typeface="Palladio Uralic"/>
              </a:rPr>
              <a:t>Value around involving </a:t>
            </a:r>
            <a:r>
              <a:rPr sz="1400" b="1" spc="-5" dirty="0">
                <a:cs typeface="Palladio Uralic"/>
              </a:rPr>
              <a:t>7,80,000 Cum </a:t>
            </a:r>
            <a:r>
              <a:rPr sz="1400" spc="-5" dirty="0">
                <a:cs typeface="Palladio Uralic"/>
              </a:rPr>
              <a:t>earth work and </a:t>
            </a:r>
            <a:r>
              <a:rPr sz="1400" b="1" spc="-5" dirty="0">
                <a:cs typeface="Palladio Uralic"/>
              </a:rPr>
              <a:t>60,000 Cum Hard  Rock</a:t>
            </a:r>
            <a:r>
              <a:rPr sz="1400" spc="-5" dirty="0">
                <a:cs typeface="Palladio Uralic"/>
              </a:rPr>
              <a:t>. (Subcontract from Ramky infra</a:t>
            </a:r>
            <a:r>
              <a:rPr sz="1400" spc="15" dirty="0">
                <a:cs typeface="Palladio Uralic"/>
              </a:rPr>
              <a:t> </a:t>
            </a:r>
            <a:r>
              <a:rPr sz="1400" spc="-5" dirty="0">
                <a:cs typeface="Palladio Uralic"/>
              </a:rPr>
              <a:t>Limited).</a:t>
            </a:r>
            <a:endParaRPr sz="1400" dirty="0">
              <a:cs typeface="Palladio Uralic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528695" y="123825"/>
            <a:ext cx="1002791" cy="9860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2"/>
          <p:cNvSpPr txBox="1">
            <a:spLocks noGrp="1"/>
          </p:cNvSpPr>
          <p:nvPr>
            <p:ph type="title"/>
          </p:nvPr>
        </p:nvSpPr>
        <p:spPr>
          <a:xfrm>
            <a:off x="1155326" y="543559"/>
            <a:ext cx="5867774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u="none" spc="-5" dirty="0">
                <a:solidFill>
                  <a:srgbClr val="0070C0"/>
                </a:solidFill>
              </a:rPr>
              <a:t>SREE GANESH</a:t>
            </a:r>
            <a:r>
              <a:rPr sz="2400" u="none" spc="-10" dirty="0">
                <a:solidFill>
                  <a:srgbClr val="0070C0"/>
                </a:solidFill>
              </a:rPr>
              <a:t> CONSTRUCTIONS</a:t>
            </a:r>
            <a:endParaRPr sz="2400" dirty="0">
              <a:solidFill>
                <a:srgbClr val="0070C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93700" cy="756285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55326" y="1894586"/>
            <a:ext cx="8346440" cy="285206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cs typeface="Palladio Uralic"/>
              </a:rPr>
              <a:t>Apart </a:t>
            </a:r>
            <a:r>
              <a:rPr sz="1400" dirty="0">
                <a:cs typeface="Palladio Uralic"/>
              </a:rPr>
              <a:t>from </a:t>
            </a:r>
            <a:r>
              <a:rPr sz="1400" spc="-5" dirty="0">
                <a:cs typeface="Palladio Uralic"/>
              </a:rPr>
              <a:t>the above, Sree Ganesh Constructions executing With Telangana Government </a:t>
            </a:r>
            <a:r>
              <a:rPr sz="1400" spc="390" dirty="0">
                <a:cs typeface="Palladio Uralic"/>
              </a:rPr>
              <a:t> </a:t>
            </a:r>
            <a:r>
              <a:rPr sz="1400" spc="-5" dirty="0">
                <a:cs typeface="Palladio Uralic"/>
              </a:rPr>
              <a:t>R&amp;B,</a:t>
            </a:r>
            <a:r>
              <a:rPr sz="1400" spc="390" dirty="0">
                <a:cs typeface="Palladio Uralic"/>
              </a:rPr>
              <a:t> </a:t>
            </a:r>
            <a:r>
              <a:rPr sz="1400" spc="-5" dirty="0">
                <a:cs typeface="Palladio Uralic"/>
              </a:rPr>
              <a:t>Panchayat  Raj,  GHMC  Road  works,  Mission  Kakatiya  and  PWD  works  are  </a:t>
            </a:r>
            <a:r>
              <a:rPr sz="1400" dirty="0">
                <a:cs typeface="Palladio Uralic"/>
              </a:rPr>
              <a:t>successfully completed </a:t>
            </a:r>
            <a:r>
              <a:rPr sz="1400" spc="-5" dirty="0">
                <a:cs typeface="Palladio Uralic"/>
              </a:rPr>
              <a:t>the following the </a:t>
            </a:r>
            <a:r>
              <a:rPr sz="1400" dirty="0">
                <a:cs typeface="Palladio Uralic"/>
              </a:rPr>
              <a:t>works</a:t>
            </a:r>
            <a:r>
              <a:rPr sz="1400" spc="-55" dirty="0">
                <a:cs typeface="Palladio Uralic"/>
              </a:rPr>
              <a:t> </a:t>
            </a:r>
            <a:r>
              <a:rPr sz="1400" spc="-5" dirty="0">
                <a:cs typeface="Palladio Uralic"/>
              </a:rPr>
              <a:t>details:</a:t>
            </a:r>
            <a:endParaRPr sz="1400" dirty="0">
              <a:cs typeface="Palladio Uralic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400" dirty="0">
              <a:cs typeface="Palladio Uralic"/>
            </a:endParaRPr>
          </a:p>
          <a:p>
            <a:pPr marL="12700" algn="just">
              <a:lnSpc>
                <a:spcPct val="100000"/>
              </a:lnSpc>
            </a:pPr>
            <a:r>
              <a:rPr sz="1400" b="1" spc="-5" dirty="0">
                <a:solidFill>
                  <a:srgbClr val="0070C0"/>
                </a:solidFill>
                <a:uFill>
                  <a:solidFill>
                    <a:srgbClr val="000000"/>
                  </a:solidFill>
                </a:uFill>
                <a:cs typeface="Palladio Uralic"/>
              </a:rPr>
              <a:t>R&amp;B</a:t>
            </a:r>
            <a:r>
              <a:rPr sz="1400" b="1" spc="-20" dirty="0">
                <a:solidFill>
                  <a:srgbClr val="0070C0"/>
                </a:solidFill>
                <a:uFill>
                  <a:solidFill>
                    <a:srgbClr val="000000"/>
                  </a:solidFill>
                </a:uFill>
                <a:cs typeface="Palladio Uralic"/>
              </a:rPr>
              <a:t> </a:t>
            </a:r>
            <a:r>
              <a:rPr sz="1400" b="1" spc="-5" dirty="0">
                <a:solidFill>
                  <a:srgbClr val="0070C0"/>
                </a:solidFill>
                <a:uFill>
                  <a:solidFill>
                    <a:srgbClr val="000000"/>
                  </a:solidFill>
                </a:uFill>
                <a:cs typeface="Palladio Uralic"/>
              </a:rPr>
              <a:t>Division</a:t>
            </a:r>
            <a:endParaRPr sz="1400" b="1" dirty="0">
              <a:solidFill>
                <a:srgbClr val="0070C0"/>
              </a:solidFill>
              <a:cs typeface="Palladio Uralic"/>
            </a:endParaRPr>
          </a:p>
          <a:p>
            <a:pPr marL="287020" marR="97155" indent="-274320">
              <a:lnSpc>
                <a:spcPct val="100000"/>
              </a:lnSpc>
              <a:spcBef>
                <a:spcPts val="340"/>
              </a:spcBef>
              <a:buClr>
                <a:srgbClr val="D16349"/>
              </a:buClr>
              <a:buSzPct val="82142"/>
              <a:buFont typeface="Arial"/>
              <a:buChar char=""/>
              <a:tabLst>
                <a:tab pos="286385" algn="l"/>
                <a:tab pos="287020" algn="l"/>
              </a:tabLst>
            </a:pPr>
            <a:r>
              <a:rPr sz="1400" spc="-5" dirty="0">
                <a:cs typeface="Palladio Uralic"/>
              </a:rPr>
              <a:t>Widening and strengthening of Nalgonda-Choutuppal Road from Km 47/0 to 53/0 in Nalgonda Dist  Value of the work </a:t>
            </a:r>
            <a:r>
              <a:rPr sz="1400" b="1" spc="-5" dirty="0">
                <a:cs typeface="Palladio Uralic"/>
              </a:rPr>
              <a:t>Rs.4, 42,</a:t>
            </a:r>
            <a:r>
              <a:rPr sz="1400" b="1" spc="25" dirty="0">
                <a:cs typeface="Palladio Uralic"/>
              </a:rPr>
              <a:t> </a:t>
            </a:r>
            <a:r>
              <a:rPr sz="1400" b="1" spc="-5" dirty="0">
                <a:cs typeface="Palladio Uralic"/>
              </a:rPr>
              <a:t>33,245.00.-Completed</a:t>
            </a:r>
            <a:endParaRPr sz="1400" dirty="0">
              <a:cs typeface="Palladio Uralic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D16349"/>
              </a:buClr>
              <a:buFont typeface="Arial"/>
              <a:buChar char=""/>
            </a:pPr>
            <a:endParaRPr sz="1400" dirty="0">
              <a:cs typeface="Palladio Uralic"/>
            </a:endParaRPr>
          </a:p>
          <a:p>
            <a:pPr marL="287020" marR="13335" indent="-274320">
              <a:lnSpc>
                <a:spcPct val="100000"/>
              </a:lnSpc>
              <a:buClr>
                <a:srgbClr val="D16349"/>
              </a:buClr>
              <a:buSzPct val="82142"/>
              <a:buFont typeface="Arial"/>
              <a:buChar char=""/>
              <a:tabLst>
                <a:tab pos="286385" algn="l"/>
                <a:tab pos="287020" algn="l"/>
              </a:tabLst>
            </a:pPr>
            <a:r>
              <a:rPr sz="1400" spc="-5" dirty="0">
                <a:cs typeface="Palladio Uralic"/>
              </a:rPr>
              <a:t>Periodical Renewals to Ramannapet - Ipparthy Road from Km 11/0 to 15/0 in Nalgonda Dist Value of  the work </a:t>
            </a:r>
            <a:r>
              <a:rPr sz="1400" b="1" spc="-5" dirty="0">
                <a:cs typeface="Palladio Uralic"/>
              </a:rPr>
              <a:t>Rs. 45,79,850.00. –</a:t>
            </a:r>
            <a:r>
              <a:rPr sz="1400" b="1" spc="10" dirty="0">
                <a:cs typeface="Palladio Uralic"/>
              </a:rPr>
              <a:t> </a:t>
            </a:r>
            <a:r>
              <a:rPr sz="1400" b="1" spc="-5" dirty="0">
                <a:cs typeface="Palladio Uralic"/>
              </a:rPr>
              <a:t>Completed.</a:t>
            </a:r>
            <a:endParaRPr sz="1400" dirty="0">
              <a:cs typeface="Palladio Uralic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D16349"/>
              </a:buClr>
              <a:buFont typeface="Arial"/>
              <a:buChar char=""/>
            </a:pPr>
            <a:endParaRPr sz="1400" dirty="0">
              <a:cs typeface="Palladio Uralic"/>
            </a:endParaRPr>
          </a:p>
          <a:p>
            <a:pPr marL="287020" marR="218440" indent="-274320">
              <a:lnSpc>
                <a:spcPct val="100000"/>
              </a:lnSpc>
              <a:buClr>
                <a:srgbClr val="D16349"/>
              </a:buClr>
              <a:buSzPct val="82142"/>
              <a:buFont typeface="Arial"/>
              <a:buChar char=""/>
              <a:tabLst>
                <a:tab pos="286385" algn="l"/>
                <a:tab pos="287020" algn="l"/>
              </a:tabLst>
            </a:pPr>
            <a:r>
              <a:rPr sz="1400" spc="-5" dirty="0">
                <a:cs typeface="Palladio Uralic"/>
              </a:rPr>
              <a:t>Periodical Renewals to Kattangur-Edulur Road From Km 4/0 to 10/0 In Nalgonda District Value of  the work </a:t>
            </a:r>
            <a:r>
              <a:rPr sz="1400" b="1" spc="-5" dirty="0">
                <a:cs typeface="Palladio Uralic"/>
              </a:rPr>
              <a:t>Rs. 78,28,532.00. –</a:t>
            </a:r>
            <a:r>
              <a:rPr sz="1400" b="1" spc="10" dirty="0">
                <a:cs typeface="Palladio Uralic"/>
              </a:rPr>
              <a:t> </a:t>
            </a:r>
            <a:r>
              <a:rPr sz="1400" b="1" spc="-5" dirty="0">
                <a:cs typeface="Palladio Uralic"/>
              </a:rPr>
              <a:t>Completed.</a:t>
            </a:r>
            <a:endParaRPr sz="1400" dirty="0">
              <a:cs typeface="Palladio Uralic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525509" y="204598"/>
            <a:ext cx="1002791" cy="9860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2"/>
          <p:cNvSpPr txBox="1">
            <a:spLocks noGrp="1"/>
          </p:cNvSpPr>
          <p:nvPr>
            <p:ph type="title"/>
          </p:nvPr>
        </p:nvSpPr>
        <p:spPr>
          <a:xfrm>
            <a:off x="1155326" y="543559"/>
            <a:ext cx="5867774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u="none" spc="-5" dirty="0">
                <a:solidFill>
                  <a:srgbClr val="0070C0"/>
                </a:solidFill>
              </a:rPr>
              <a:t>SREE GANESH</a:t>
            </a:r>
            <a:r>
              <a:rPr sz="2400" u="none" spc="-10" dirty="0">
                <a:solidFill>
                  <a:srgbClr val="0070C0"/>
                </a:solidFill>
              </a:rPr>
              <a:t> CONSTRUCTIONS</a:t>
            </a:r>
            <a:endParaRPr sz="2400" dirty="0">
              <a:solidFill>
                <a:srgbClr val="0070C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393700" cy="756285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299</TotalTime>
  <Words>2252</Words>
  <Application>Microsoft Office PowerPoint</Application>
  <PresentationFormat>Custom</PresentationFormat>
  <Paragraphs>287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Slide 1</vt:lpstr>
      <vt:lpstr>SREE GANESH CONSTRUCTIONS</vt:lpstr>
      <vt:lpstr>SREE GANESH CONSTRUCTIONS</vt:lpstr>
      <vt:lpstr>Currently the firm executing the below works :</vt:lpstr>
      <vt:lpstr>Slide 5</vt:lpstr>
      <vt:lpstr>Achievements</vt:lpstr>
      <vt:lpstr>SREE GANESH CONSTRUCTIONS</vt:lpstr>
      <vt:lpstr>SREE GANESH CONSTRUCTIONS</vt:lpstr>
      <vt:lpstr>SREE GANESH CONSTRUCTIONS</vt:lpstr>
      <vt:lpstr>SREE GANESH CONSTRUCTIONS</vt:lpstr>
      <vt:lpstr>SREE GANESH CONSTRUCTIONS</vt:lpstr>
      <vt:lpstr>SREE GANESH CONSTRUCTIONS</vt:lpstr>
      <vt:lpstr>SREE GANESH CONSTRUCTIONS</vt:lpstr>
      <vt:lpstr>Slide 14</vt:lpstr>
      <vt:lpstr>Slide 15</vt:lpstr>
      <vt:lpstr>Turnover</vt:lpstr>
      <vt:lpstr>SREE GANESH CONSTRUCTIONS</vt:lpstr>
      <vt:lpstr>Bankers :</vt:lpstr>
      <vt:lpstr>Slide 19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SGC Profile.pptx</dc:title>
  <dc:creator>admin</dc:creator>
  <cp:lastModifiedBy>BUR</cp:lastModifiedBy>
  <cp:revision>77</cp:revision>
  <dcterms:created xsi:type="dcterms:W3CDTF">2020-02-13T12:32:52Z</dcterms:created>
  <dcterms:modified xsi:type="dcterms:W3CDTF">2023-06-10T12:10:40Z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2019-10-21T00:00:00Z</vt:filetime>
  </property>
  <property fmtid="{D5CDD505-2E9C-101B-9397-08002B2CF9AE}" pid="3" name="Creator">
    <vt:lpwstr>PScript5.dll Version 5.2.2</vt:lpwstr>
  </property>
  <property fmtid="{D5CDD505-2E9C-101B-9397-08002B2CF9AE}" pid="4" name="LastSaved">
    <vt:filetime>2020-02-13T00:00:00Z</vt:filetime>
  </property>
</Properties>
</file>