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74" r:id="rId8"/>
    <p:sldId id="269" r:id="rId9"/>
    <p:sldId id="270" r:id="rId10"/>
    <p:sldId id="271" r:id="rId11"/>
    <p:sldId id="272" r:id="rId12"/>
  </p:sldIdLst>
  <p:sldSz cx="10693400" cy="756285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775" y="0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280CC-F926-4BB6-AEC6-9D93304960E5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49275"/>
            <a:ext cx="387985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438" y="3475038"/>
            <a:ext cx="7680325" cy="3290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775" y="6948488"/>
            <a:ext cx="416083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53A17C-A6E4-4059-893F-D814D2EFE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53A17C-A6E4-4059-893F-D814D2EFE73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7239" y="7046976"/>
            <a:ext cx="8839200" cy="7620"/>
          </a:xfrm>
          <a:custGeom>
            <a:avLst/>
            <a:gdLst/>
            <a:ahLst/>
            <a:cxnLst/>
            <a:rect l="l" t="t" r="r" b="b"/>
            <a:pathLst>
              <a:path w="8839200" h="7620">
                <a:moveTo>
                  <a:pt x="0" y="7620"/>
                </a:moveTo>
                <a:lnTo>
                  <a:pt x="8839187" y="7620"/>
                </a:lnTo>
                <a:lnTo>
                  <a:pt x="8839187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27239" y="1742694"/>
            <a:ext cx="8839200" cy="4994910"/>
          </a:xfrm>
          <a:custGeom>
            <a:avLst/>
            <a:gdLst/>
            <a:ahLst/>
            <a:cxnLst/>
            <a:rect l="l" t="t" r="r" b="b"/>
            <a:pathLst>
              <a:path w="8839200" h="4994909">
                <a:moveTo>
                  <a:pt x="0" y="4994909"/>
                </a:moveTo>
                <a:lnTo>
                  <a:pt x="8839187" y="4994909"/>
                </a:lnTo>
                <a:lnTo>
                  <a:pt x="8839187" y="0"/>
                </a:lnTo>
                <a:lnTo>
                  <a:pt x="0" y="0"/>
                </a:lnTo>
                <a:lnTo>
                  <a:pt x="0" y="4994909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4191" y="6737604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3" y="309372"/>
                </a:moveTo>
                <a:lnTo>
                  <a:pt x="8833103" y="0"/>
                </a:lnTo>
                <a:lnTo>
                  <a:pt x="0" y="0"/>
                </a:lnTo>
                <a:lnTo>
                  <a:pt x="0" y="309372"/>
                </a:lnTo>
                <a:lnTo>
                  <a:pt x="8833103" y="309372"/>
                </a:lnTo>
                <a:close/>
              </a:path>
            </a:pathLst>
          </a:custGeom>
          <a:solidFill>
            <a:srgbClr val="8CAD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2667" y="499872"/>
            <a:ext cx="8843010" cy="6557009"/>
          </a:xfrm>
          <a:custGeom>
            <a:avLst/>
            <a:gdLst/>
            <a:ahLst/>
            <a:cxnLst/>
            <a:rect l="l" t="t" r="r" b="b"/>
            <a:pathLst>
              <a:path w="8843010" h="6557009">
                <a:moveTo>
                  <a:pt x="8843010" y="6557009"/>
                </a:moveTo>
                <a:lnTo>
                  <a:pt x="8843010" y="0"/>
                </a:lnTo>
                <a:lnTo>
                  <a:pt x="0" y="0"/>
                </a:lnTo>
                <a:lnTo>
                  <a:pt x="0" y="6557009"/>
                </a:lnTo>
                <a:lnTo>
                  <a:pt x="4572" y="6557009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8833104" y="9905"/>
                </a:lnTo>
                <a:lnTo>
                  <a:pt x="8833104" y="4571"/>
                </a:lnTo>
                <a:lnTo>
                  <a:pt x="8837676" y="9905"/>
                </a:lnTo>
                <a:lnTo>
                  <a:pt x="8837676" y="6557009"/>
                </a:lnTo>
                <a:lnTo>
                  <a:pt x="8843010" y="6557009"/>
                </a:lnTo>
                <a:close/>
              </a:path>
              <a:path w="8843010" h="6557009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8843010" h="6557009">
                <a:moveTo>
                  <a:pt x="9906" y="6547104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6547104"/>
                </a:lnTo>
                <a:lnTo>
                  <a:pt x="9906" y="6547104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4572" y="6547104"/>
                </a:lnTo>
                <a:lnTo>
                  <a:pt x="9906" y="6551676"/>
                </a:lnTo>
                <a:lnTo>
                  <a:pt x="9906" y="6557009"/>
                </a:lnTo>
                <a:lnTo>
                  <a:pt x="8833104" y="6557009"/>
                </a:lnTo>
                <a:lnTo>
                  <a:pt x="8833104" y="6551676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9906" y="6557009"/>
                </a:moveTo>
                <a:lnTo>
                  <a:pt x="9906" y="6551676"/>
                </a:lnTo>
                <a:lnTo>
                  <a:pt x="4572" y="6547104"/>
                </a:lnTo>
                <a:lnTo>
                  <a:pt x="4572" y="6557009"/>
                </a:lnTo>
                <a:lnTo>
                  <a:pt x="9906" y="6557009"/>
                </a:lnTo>
                <a:close/>
              </a:path>
              <a:path w="8843010" h="6557009">
                <a:moveTo>
                  <a:pt x="8837676" y="9905"/>
                </a:moveTo>
                <a:lnTo>
                  <a:pt x="8833104" y="4571"/>
                </a:lnTo>
                <a:lnTo>
                  <a:pt x="8833104" y="9905"/>
                </a:lnTo>
                <a:lnTo>
                  <a:pt x="8837676" y="9905"/>
                </a:lnTo>
                <a:close/>
              </a:path>
              <a:path w="8843010" h="6557009">
                <a:moveTo>
                  <a:pt x="8837676" y="6547104"/>
                </a:moveTo>
                <a:lnTo>
                  <a:pt x="8837676" y="9905"/>
                </a:lnTo>
                <a:lnTo>
                  <a:pt x="8833104" y="9905"/>
                </a:lnTo>
                <a:lnTo>
                  <a:pt x="8833104" y="6547104"/>
                </a:lnTo>
                <a:lnTo>
                  <a:pt x="8837676" y="6547104"/>
                </a:lnTo>
                <a:close/>
              </a:path>
              <a:path w="8843010" h="6557009">
                <a:moveTo>
                  <a:pt x="8837676" y="6557009"/>
                </a:moveTo>
                <a:lnTo>
                  <a:pt x="8837676" y="6547104"/>
                </a:lnTo>
                <a:lnTo>
                  <a:pt x="8833104" y="6551676"/>
                </a:lnTo>
                <a:lnTo>
                  <a:pt x="8833104" y="6557009"/>
                </a:lnTo>
                <a:lnTo>
                  <a:pt x="8837676" y="6557009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7239" y="1626108"/>
            <a:ext cx="8830310" cy="0"/>
          </a:xfrm>
          <a:custGeom>
            <a:avLst/>
            <a:gdLst/>
            <a:ahLst/>
            <a:cxnLst/>
            <a:rect l="l" t="t" r="r" b="b"/>
            <a:pathLst>
              <a:path w="8830310">
                <a:moveTo>
                  <a:pt x="0" y="0"/>
                </a:moveTo>
                <a:lnTo>
                  <a:pt x="8830043" y="0"/>
                </a:lnTo>
              </a:path>
            </a:pathLst>
          </a:custGeom>
          <a:ln w="9144">
            <a:solidFill>
              <a:srgbClr val="7B9899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042040" y="1305318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612" y="255333"/>
                </a:lnTo>
                <a:lnTo>
                  <a:pt x="594055" y="208432"/>
                </a:lnTo>
                <a:lnTo>
                  <a:pt x="575589" y="164693"/>
                </a:lnTo>
                <a:lnTo>
                  <a:pt x="550799" y="124752"/>
                </a:lnTo>
                <a:lnTo>
                  <a:pt x="520344" y="89242"/>
                </a:lnTo>
                <a:lnTo>
                  <a:pt x="484835" y="58788"/>
                </a:lnTo>
                <a:lnTo>
                  <a:pt x="444893" y="33997"/>
                </a:lnTo>
                <a:lnTo>
                  <a:pt x="401154" y="15532"/>
                </a:lnTo>
                <a:lnTo>
                  <a:pt x="354253" y="3987"/>
                </a:lnTo>
                <a:lnTo>
                  <a:pt x="304800" y="0"/>
                </a:lnTo>
                <a:lnTo>
                  <a:pt x="255524" y="3987"/>
                </a:lnTo>
                <a:lnTo>
                  <a:pt x="208724" y="15532"/>
                </a:lnTo>
                <a:lnTo>
                  <a:pt x="165023" y="33997"/>
                </a:lnTo>
                <a:lnTo>
                  <a:pt x="125082" y="58788"/>
                </a:lnTo>
                <a:lnTo>
                  <a:pt x="89535" y="89242"/>
                </a:lnTo>
                <a:lnTo>
                  <a:pt x="59004" y="124752"/>
                </a:lnTo>
                <a:lnTo>
                  <a:pt x="34150" y="164693"/>
                </a:lnTo>
                <a:lnTo>
                  <a:pt x="15595" y="208432"/>
                </a:lnTo>
                <a:lnTo>
                  <a:pt x="4000" y="255333"/>
                </a:lnTo>
                <a:lnTo>
                  <a:pt x="0" y="304800"/>
                </a:lnTo>
                <a:lnTo>
                  <a:pt x="4000" y="354253"/>
                </a:lnTo>
                <a:lnTo>
                  <a:pt x="15595" y="401154"/>
                </a:lnTo>
                <a:lnTo>
                  <a:pt x="34150" y="444893"/>
                </a:lnTo>
                <a:lnTo>
                  <a:pt x="59004" y="484835"/>
                </a:lnTo>
                <a:lnTo>
                  <a:pt x="89535" y="520344"/>
                </a:lnTo>
                <a:lnTo>
                  <a:pt x="125082" y="550799"/>
                </a:lnTo>
                <a:lnTo>
                  <a:pt x="165023" y="575589"/>
                </a:lnTo>
                <a:lnTo>
                  <a:pt x="208724" y="594055"/>
                </a:lnTo>
                <a:lnTo>
                  <a:pt x="255524" y="605612"/>
                </a:lnTo>
                <a:lnTo>
                  <a:pt x="304800" y="609600"/>
                </a:lnTo>
                <a:lnTo>
                  <a:pt x="354253" y="605612"/>
                </a:lnTo>
                <a:lnTo>
                  <a:pt x="401154" y="594055"/>
                </a:lnTo>
                <a:lnTo>
                  <a:pt x="444893" y="575589"/>
                </a:lnTo>
                <a:lnTo>
                  <a:pt x="484835" y="550799"/>
                </a:lnTo>
                <a:lnTo>
                  <a:pt x="520344" y="520344"/>
                </a:lnTo>
                <a:lnTo>
                  <a:pt x="550799" y="484835"/>
                </a:lnTo>
                <a:lnTo>
                  <a:pt x="575589" y="444893"/>
                </a:lnTo>
                <a:lnTo>
                  <a:pt x="594055" y="401154"/>
                </a:lnTo>
                <a:lnTo>
                  <a:pt x="605612" y="354253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111381" y="1375702"/>
            <a:ext cx="471805" cy="469900"/>
          </a:xfrm>
          <a:custGeom>
            <a:avLst/>
            <a:gdLst/>
            <a:ahLst/>
            <a:cxnLst/>
            <a:rect l="l" t="t" r="r" b="b"/>
            <a:pathLst>
              <a:path w="471804" h="469900">
                <a:moveTo>
                  <a:pt x="471678" y="233641"/>
                </a:moveTo>
                <a:lnTo>
                  <a:pt x="461228" y="167952"/>
                </a:lnTo>
                <a:lnTo>
                  <a:pt x="447040" y="130571"/>
                </a:lnTo>
                <a:lnTo>
                  <a:pt x="405358" y="69861"/>
                </a:lnTo>
                <a:lnTo>
                  <a:pt x="350067" y="27879"/>
                </a:lnTo>
                <a:lnTo>
                  <a:pt x="286128" y="4615"/>
                </a:lnTo>
                <a:lnTo>
                  <a:pt x="252465" y="0"/>
                </a:lnTo>
                <a:lnTo>
                  <a:pt x="218500" y="59"/>
                </a:lnTo>
                <a:lnTo>
                  <a:pt x="152144" y="14200"/>
                </a:lnTo>
                <a:lnTo>
                  <a:pt x="92020" y="47027"/>
                </a:lnTo>
                <a:lnTo>
                  <a:pt x="43087" y="98531"/>
                </a:lnTo>
                <a:lnTo>
                  <a:pt x="10307" y="168700"/>
                </a:lnTo>
                <a:lnTo>
                  <a:pt x="1523" y="210781"/>
                </a:lnTo>
                <a:lnTo>
                  <a:pt x="0" y="235165"/>
                </a:lnTo>
                <a:lnTo>
                  <a:pt x="1524" y="259549"/>
                </a:lnTo>
                <a:lnTo>
                  <a:pt x="3048" y="270979"/>
                </a:lnTo>
                <a:lnTo>
                  <a:pt x="14557" y="313491"/>
                </a:lnTo>
                <a:lnTo>
                  <a:pt x="16764" y="318432"/>
                </a:lnTo>
                <a:lnTo>
                  <a:pt x="16764" y="234403"/>
                </a:lnTo>
                <a:lnTo>
                  <a:pt x="18288" y="212305"/>
                </a:lnTo>
                <a:lnTo>
                  <a:pt x="27473" y="170266"/>
                </a:lnTo>
                <a:lnTo>
                  <a:pt x="42211" y="133337"/>
                </a:lnTo>
                <a:lnTo>
                  <a:pt x="85508" y="74740"/>
                </a:lnTo>
                <a:lnTo>
                  <a:pt x="142502" y="36370"/>
                </a:lnTo>
                <a:lnTo>
                  <a:pt x="207514" y="18087"/>
                </a:lnTo>
                <a:lnTo>
                  <a:pt x="241253" y="16433"/>
                </a:lnTo>
                <a:lnTo>
                  <a:pt x="274868" y="19747"/>
                </a:lnTo>
                <a:lnTo>
                  <a:pt x="338886" y="41208"/>
                </a:lnTo>
                <a:lnTo>
                  <a:pt x="393891" y="82327"/>
                </a:lnTo>
                <a:lnTo>
                  <a:pt x="434205" y="142963"/>
                </a:lnTo>
                <a:lnTo>
                  <a:pt x="447079" y="180555"/>
                </a:lnTo>
                <a:lnTo>
                  <a:pt x="454152" y="222973"/>
                </a:lnTo>
                <a:lnTo>
                  <a:pt x="454914" y="234403"/>
                </a:lnTo>
                <a:lnTo>
                  <a:pt x="454914" y="320066"/>
                </a:lnTo>
                <a:lnTo>
                  <a:pt x="456313" y="316973"/>
                </a:lnTo>
                <a:lnTo>
                  <a:pt x="466940" y="277490"/>
                </a:lnTo>
                <a:lnTo>
                  <a:pt x="471678" y="233641"/>
                </a:lnTo>
                <a:close/>
              </a:path>
              <a:path w="471804" h="469900">
                <a:moveTo>
                  <a:pt x="454914" y="320066"/>
                </a:moveTo>
                <a:lnTo>
                  <a:pt x="454914" y="234403"/>
                </a:lnTo>
                <a:lnTo>
                  <a:pt x="454152" y="245833"/>
                </a:lnTo>
                <a:lnTo>
                  <a:pt x="447502" y="287321"/>
                </a:lnTo>
                <a:lnTo>
                  <a:pt x="435176" y="324251"/>
                </a:lnTo>
                <a:lnTo>
                  <a:pt x="396212" y="384303"/>
                </a:lnTo>
                <a:lnTo>
                  <a:pt x="342688" y="425721"/>
                </a:lnTo>
                <a:lnTo>
                  <a:pt x="280033" y="448238"/>
                </a:lnTo>
                <a:lnTo>
                  <a:pt x="246978" y="452325"/>
                </a:lnTo>
                <a:lnTo>
                  <a:pt x="213676" y="451586"/>
                </a:lnTo>
                <a:lnTo>
                  <a:pt x="149047" y="435497"/>
                </a:lnTo>
                <a:lnTo>
                  <a:pt x="91573" y="399704"/>
                </a:lnTo>
                <a:lnTo>
                  <a:pt x="46685" y="343938"/>
                </a:lnTo>
                <a:lnTo>
                  <a:pt x="30657" y="308481"/>
                </a:lnTo>
                <a:lnTo>
                  <a:pt x="19812" y="267931"/>
                </a:lnTo>
                <a:lnTo>
                  <a:pt x="16764" y="234403"/>
                </a:lnTo>
                <a:lnTo>
                  <a:pt x="16764" y="318432"/>
                </a:lnTo>
                <a:lnTo>
                  <a:pt x="52341" y="382877"/>
                </a:lnTo>
                <a:lnTo>
                  <a:pt x="105485" y="431748"/>
                </a:lnTo>
                <a:lnTo>
                  <a:pt x="168800" y="460513"/>
                </a:lnTo>
                <a:lnTo>
                  <a:pt x="237096" y="469577"/>
                </a:lnTo>
                <a:lnTo>
                  <a:pt x="271491" y="466849"/>
                </a:lnTo>
                <a:lnTo>
                  <a:pt x="337530" y="447127"/>
                </a:lnTo>
                <a:lnTo>
                  <a:pt x="395578" y="408722"/>
                </a:lnTo>
                <a:lnTo>
                  <a:pt x="440444" y="352040"/>
                </a:lnTo>
                <a:lnTo>
                  <a:pt x="454914" y="320066"/>
                </a:lnTo>
                <a:close/>
              </a:path>
              <a:path w="471804" h="469900">
                <a:moveTo>
                  <a:pt x="437388" y="234403"/>
                </a:moveTo>
                <a:lnTo>
                  <a:pt x="437388" y="224497"/>
                </a:lnTo>
                <a:lnTo>
                  <a:pt x="436626" y="213829"/>
                </a:lnTo>
                <a:lnTo>
                  <a:pt x="427018" y="171490"/>
                </a:lnTo>
                <a:lnTo>
                  <a:pt x="411216" y="134799"/>
                </a:lnTo>
                <a:lnTo>
                  <a:pt x="364566" y="78357"/>
                </a:lnTo>
                <a:lnTo>
                  <a:pt x="303755" y="44499"/>
                </a:lnTo>
                <a:lnTo>
                  <a:pt x="237096" y="33322"/>
                </a:lnTo>
                <a:lnTo>
                  <a:pt x="234556" y="33328"/>
                </a:lnTo>
                <a:lnTo>
                  <a:pt x="167967" y="44519"/>
                </a:lnTo>
                <a:lnTo>
                  <a:pt x="107147" y="78389"/>
                </a:lnTo>
                <a:lnTo>
                  <a:pt x="60482" y="134827"/>
                </a:lnTo>
                <a:lnTo>
                  <a:pt x="44670" y="171508"/>
                </a:lnTo>
                <a:lnTo>
                  <a:pt x="35052" y="213829"/>
                </a:lnTo>
                <a:lnTo>
                  <a:pt x="34290" y="223735"/>
                </a:lnTo>
                <a:lnTo>
                  <a:pt x="34290" y="245071"/>
                </a:lnTo>
                <a:lnTo>
                  <a:pt x="35052" y="254977"/>
                </a:lnTo>
                <a:lnTo>
                  <a:pt x="36576" y="264883"/>
                </a:lnTo>
                <a:lnTo>
                  <a:pt x="47598" y="305382"/>
                </a:lnTo>
                <a:lnTo>
                  <a:pt x="51053" y="312687"/>
                </a:lnTo>
                <a:lnTo>
                  <a:pt x="51053" y="224497"/>
                </a:lnTo>
                <a:lnTo>
                  <a:pt x="51816" y="214591"/>
                </a:lnTo>
                <a:lnTo>
                  <a:pt x="62099" y="172571"/>
                </a:lnTo>
                <a:lnTo>
                  <a:pt x="78860" y="136788"/>
                </a:lnTo>
                <a:lnTo>
                  <a:pt x="127723" y="83810"/>
                </a:lnTo>
                <a:lnTo>
                  <a:pt x="190218" y="55413"/>
                </a:lnTo>
                <a:lnTo>
                  <a:pt x="224019" y="50356"/>
                </a:lnTo>
                <a:lnTo>
                  <a:pt x="258158" y="51352"/>
                </a:lnTo>
                <a:lnTo>
                  <a:pt x="323356" y="71383"/>
                </a:lnTo>
                <a:lnTo>
                  <a:pt x="377624" y="115261"/>
                </a:lnTo>
                <a:lnTo>
                  <a:pt x="412775" y="182743"/>
                </a:lnTo>
                <a:lnTo>
                  <a:pt x="420623" y="225259"/>
                </a:lnTo>
                <a:lnTo>
                  <a:pt x="420623" y="314918"/>
                </a:lnTo>
                <a:lnTo>
                  <a:pt x="421575" y="313061"/>
                </a:lnTo>
                <a:lnTo>
                  <a:pt x="432617" y="276074"/>
                </a:lnTo>
                <a:lnTo>
                  <a:pt x="437388" y="234403"/>
                </a:lnTo>
                <a:close/>
              </a:path>
              <a:path w="471804" h="469900">
                <a:moveTo>
                  <a:pt x="420623" y="314918"/>
                </a:moveTo>
                <a:lnTo>
                  <a:pt x="420623" y="244309"/>
                </a:lnTo>
                <a:lnTo>
                  <a:pt x="412862" y="286009"/>
                </a:lnTo>
                <a:lnTo>
                  <a:pt x="398477" y="322121"/>
                </a:lnTo>
                <a:lnTo>
                  <a:pt x="353741" y="377397"/>
                </a:lnTo>
                <a:lnTo>
                  <a:pt x="294217" y="409761"/>
                </a:lnTo>
                <a:lnTo>
                  <a:pt x="227708" y="418840"/>
                </a:lnTo>
                <a:lnTo>
                  <a:pt x="194273" y="414530"/>
                </a:lnTo>
                <a:lnTo>
                  <a:pt x="131918" y="387978"/>
                </a:lnTo>
                <a:lnTo>
                  <a:pt x="82085" y="337205"/>
                </a:lnTo>
                <a:lnTo>
                  <a:pt x="64303" y="302618"/>
                </a:lnTo>
                <a:lnTo>
                  <a:pt x="52577" y="261835"/>
                </a:lnTo>
                <a:lnTo>
                  <a:pt x="51053" y="243547"/>
                </a:lnTo>
                <a:lnTo>
                  <a:pt x="51053" y="312687"/>
                </a:lnTo>
                <a:lnTo>
                  <a:pt x="85328" y="369675"/>
                </a:lnTo>
                <a:lnTo>
                  <a:pt x="138743" y="412098"/>
                </a:lnTo>
                <a:lnTo>
                  <a:pt x="201472" y="433110"/>
                </a:lnTo>
                <a:lnTo>
                  <a:pt x="234556" y="435783"/>
                </a:lnTo>
                <a:lnTo>
                  <a:pt x="267541" y="433266"/>
                </a:lnTo>
                <a:lnTo>
                  <a:pt x="330380" y="412975"/>
                </a:lnTo>
                <a:lnTo>
                  <a:pt x="383815" y="372746"/>
                </a:lnTo>
                <a:lnTo>
                  <a:pt x="405047" y="345306"/>
                </a:lnTo>
                <a:lnTo>
                  <a:pt x="420623" y="314918"/>
                </a:lnTo>
                <a:close/>
              </a:path>
            </a:pathLst>
          </a:custGeom>
          <a:solidFill>
            <a:srgbClr val="7B9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5326" y="1899158"/>
            <a:ext cx="8382746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 u="heavy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0343" y="3086100"/>
            <a:ext cx="6115684" cy="3350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gc.hyd2005@gmail.com" TargetMode="External"/><Relationship Id="rId2" Type="http://schemas.openxmlformats.org/officeDocument/2006/relationships/hyperlink" Target="mailto:sgc.hyd2005@gmail.com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hyperlink" Target="http://www.sreeganesh.co.i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7239" y="7050785"/>
            <a:ext cx="8839200" cy="3810"/>
          </a:xfrm>
          <a:custGeom>
            <a:avLst/>
            <a:gdLst/>
            <a:ahLst/>
            <a:cxnLst/>
            <a:rect l="l" t="t" r="r" b="b"/>
            <a:pathLst>
              <a:path w="8839200" h="3809">
                <a:moveTo>
                  <a:pt x="0" y="3810"/>
                </a:moveTo>
                <a:lnTo>
                  <a:pt x="8839187" y="3810"/>
                </a:lnTo>
                <a:lnTo>
                  <a:pt x="8839187" y="0"/>
                </a:lnTo>
                <a:lnTo>
                  <a:pt x="0" y="0"/>
                </a:lnTo>
                <a:lnTo>
                  <a:pt x="0" y="3810"/>
                </a:lnTo>
                <a:close/>
              </a:path>
            </a:pathLst>
          </a:custGeom>
          <a:solidFill>
            <a:srgbClr val="C5D1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21143" y="2863595"/>
            <a:ext cx="8845550" cy="4187190"/>
            <a:chOff x="921143" y="2863595"/>
            <a:chExt cx="8845550" cy="4187190"/>
          </a:xfrm>
          <a:noFill/>
        </p:grpSpPr>
        <p:sp>
          <p:nvSpPr>
            <p:cNvPr id="4" name="object 4"/>
            <p:cNvSpPr/>
            <p:nvPr/>
          </p:nvSpPr>
          <p:spPr>
            <a:xfrm>
              <a:off x="927239" y="2863595"/>
              <a:ext cx="8839200" cy="3877310"/>
            </a:xfrm>
            <a:custGeom>
              <a:avLst/>
              <a:gdLst/>
              <a:ahLst/>
              <a:cxnLst/>
              <a:rect l="l" t="t" r="r" b="b"/>
              <a:pathLst>
                <a:path w="8839200" h="3877309">
                  <a:moveTo>
                    <a:pt x="0" y="3877055"/>
                  </a:moveTo>
                  <a:lnTo>
                    <a:pt x="8839187" y="3877055"/>
                  </a:lnTo>
                  <a:lnTo>
                    <a:pt x="8839187" y="0"/>
                  </a:lnTo>
                  <a:lnTo>
                    <a:pt x="0" y="0"/>
                  </a:lnTo>
                  <a:lnTo>
                    <a:pt x="0" y="387705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1143" y="6740651"/>
              <a:ext cx="8833485" cy="310515"/>
            </a:xfrm>
            <a:custGeom>
              <a:avLst/>
              <a:gdLst/>
              <a:ahLst/>
              <a:cxnLst/>
              <a:rect l="l" t="t" r="r" b="b"/>
              <a:pathLst>
                <a:path w="8833485" h="310515">
                  <a:moveTo>
                    <a:pt x="8833103" y="310133"/>
                  </a:moveTo>
                  <a:lnTo>
                    <a:pt x="8833103" y="0"/>
                  </a:lnTo>
                  <a:lnTo>
                    <a:pt x="0" y="0"/>
                  </a:lnTo>
                  <a:lnTo>
                    <a:pt x="0" y="310133"/>
                  </a:lnTo>
                  <a:lnTo>
                    <a:pt x="8833103" y="31013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242300" y="712775"/>
            <a:ext cx="1588528" cy="1532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1200053" y="6553630"/>
            <a:ext cx="8275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-5" dirty="0">
                <a:solidFill>
                  <a:srgbClr val="C00000"/>
                </a:solidFill>
                <a:latin typeface="Georgia" panose="02040502050405020303" pitchFamily="18" charset="0"/>
              </a:rPr>
              <a:t>SREE GANESH</a:t>
            </a:r>
            <a:r>
              <a:rPr lang="en-US" sz="3600" b="1" spc="-10" dirty="0">
                <a:solidFill>
                  <a:srgbClr val="C00000"/>
                </a:solidFill>
                <a:latin typeface="Georgia" panose="02040502050405020303" pitchFamily="18" charset="0"/>
              </a:rPr>
              <a:t> CONSTRUCTIONS</a:t>
            </a:r>
            <a:endParaRPr lang="en-US" sz="3600" b="1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" t="22503" r="4547" b="17642"/>
          <a:stretch/>
        </p:blipFill>
        <p:spPr>
          <a:xfrm>
            <a:off x="1003300" y="2236102"/>
            <a:ext cx="9220200" cy="4401656"/>
          </a:xfrm>
          <a:prstGeom prst="rect">
            <a:avLst/>
          </a:prstGeom>
        </p:spPr>
      </p:pic>
      <p:pic>
        <p:nvPicPr>
          <p:cNvPr id="1026" name="Picture 2" descr="C:\Users\KDP\Desktop\Brocher\BROUCHER 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87" y="3175"/>
            <a:ext cx="10691813" cy="755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7010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899158"/>
            <a:ext cx="170751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none" spc="-5" dirty="0">
                <a:solidFill>
                  <a:srgbClr val="0070C0"/>
                </a:solidFill>
                <a:latin typeface="+mn-lt"/>
              </a:rPr>
              <a:t>Bankers</a:t>
            </a:r>
            <a:r>
              <a:rPr sz="2000" u="none" spc="-65" dirty="0">
                <a:solidFill>
                  <a:srgbClr val="0070C0"/>
                </a:solidFill>
                <a:latin typeface="+mn-lt"/>
              </a:rPr>
              <a:t> </a:t>
            </a:r>
            <a:r>
              <a:rPr sz="2000" u="none" spc="-5" dirty="0">
                <a:solidFill>
                  <a:srgbClr val="0070C0"/>
                </a:solidFill>
                <a:latin typeface="+mn-lt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55326" y="2506471"/>
            <a:ext cx="4496174" cy="1330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893444" indent="-285750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buFont typeface="Arial" panose="020B0604020202020204" pitchFamily="34" charset="0"/>
              <a:buChar char="•"/>
              <a:tabLst>
                <a:tab pos="342265" algn="l"/>
                <a:tab pos="342900" algn="l"/>
              </a:tabLst>
            </a:pPr>
            <a:r>
              <a:rPr lang="en-US" spc="-5" dirty="0">
                <a:cs typeface="Georgia"/>
              </a:rPr>
              <a:t>ICICI</a:t>
            </a:r>
            <a:r>
              <a:rPr sz="1800" spc="-5" dirty="0">
                <a:cs typeface="Georgia"/>
              </a:rPr>
              <a:t> Bank Limited  </a:t>
            </a:r>
            <a:endParaRPr lang="en-US" sz="1800" spc="-5" dirty="0">
              <a:cs typeface="Georgia"/>
            </a:endParaRPr>
          </a:p>
          <a:p>
            <a:pPr marL="12065" marR="893444">
              <a:lnSpc>
                <a:spcPct val="120000"/>
              </a:lnSpc>
              <a:spcBef>
                <a:spcPts val="100"/>
              </a:spcBef>
              <a:buClr>
                <a:srgbClr val="D16349"/>
              </a:buClr>
              <a:buSzPct val="83333"/>
              <a:tabLst>
                <a:tab pos="342265" algn="l"/>
                <a:tab pos="342900" algn="l"/>
              </a:tabLst>
            </a:pPr>
            <a:r>
              <a:rPr lang="en-US" spc="-5" dirty="0">
                <a:cs typeface="Georgia"/>
              </a:rPr>
              <a:t>	</a:t>
            </a:r>
            <a:r>
              <a:rPr lang="en-US" sz="1800" spc="-5" dirty="0">
                <a:cs typeface="Georgia"/>
              </a:rPr>
              <a:t>SD Road Branch, 	</a:t>
            </a:r>
            <a:r>
              <a:rPr lang="en-US" spc="-5" dirty="0" err="1">
                <a:cs typeface="Georgia"/>
              </a:rPr>
              <a:t>Secundrabad</a:t>
            </a:r>
            <a:r>
              <a:rPr sz="1800" spc="-5" dirty="0">
                <a:cs typeface="Georgia"/>
              </a:rPr>
              <a:t> </a:t>
            </a:r>
            <a:r>
              <a:rPr lang="en-US" sz="1800" spc="-5" dirty="0">
                <a:cs typeface="Georgia"/>
              </a:rPr>
              <a:t>,</a:t>
            </a:r>
            <a:r>
              <a:rPr sz="1800" spc="-5" dirty="0">
                <a:cs typeface="Georgia"/>
              </a:rPr>
              <a:t> </a:t>
            </a:r>
            <a:r>
              <a:rPr sz="1800" spc="-15" dirty="0">
                <a:cs typeface="Georgia"/>
              </a:rPr>
              <a:t> </a:t>
            </a:r>
            <a:r>
              <a:rPr sz="1800" spc="-10" dirty="0" err="1">
                <a:cs typeface="Georgia"/>
              </a:rPr>
              <a:t>Telangana</a:t>
            </a:r>
            <a:r>
              <a:rPr lang="en-US" sz="1800" spc="-10" dirty="0">
                <a:cs typeface="Georgia"/>
              </a:rPr>
              <a:t>.</a:t>
            </a:r>
            <a:endParaRPr sz="1800" dirty="0">
              <a:cs typeface="Georgia"/>
            </a:endParaRPr>
          </a:p>
          <a:p>
            <a:pPr>
              <a:lnSpc>
                <a:spcPct val="100000"/>
              </a:lnSpc>
              <a:buChar char=""/>
            </a:pPr>
            <a:endParaRPr sz="20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6096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48119"/>
            <a:ext cx="3042285" cy="81689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Partners</a:t>
            </a:r>
            <a:endParaRPr sz="1400" dirty="0">
              <a:solidFill>
                <a:srgbClr val="0070C0"/>
              </a:solidFill>
              <a:cs typeface="Georgia"/>
            </a:endParaRPr>
          </a:p>
          <a:p>
            <a:pPr marL="1197610" indent="-27114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1198245" algn="l"/>
              </a:tabLst>
            </a:pPr>
            <a:r>
              <a:rPr sz="1400" spc="-5" dirty="0">
                <a:cs typeface="Georgia"/>
              </a:rPr>
              <a:t>A.Upender</a:t>
            </a:r>
            <a:r>
              <a:rPr sz="140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Reddy</a:t>
            </a:r>
            <a:endParaRPr sz="1400" dirty="0">
              <a:cs typeface="Georgia"/>
            </a:endParaRPr>
          </a:p>
          <a:p>
            <a:pPr marL="1226820" indent="-30035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1227455" algn="l"/>
              </a:tabLst>
            </a:pPr>
            <a:r>
              <a:rPr sz="1400" dirty="0">
                <a:cs typeface="Georgia"/>
              </a:rPr>
              <a:t>A.Prasanna</a:t>
            </a:r>
            <a:r>
              <a:rPr sz="1400" spc="-60" dirty="0">
                <a:cs typeface="Georgia"/>
              </a:rPr>
              <a:t> </a:t>
            </a:r>
            <a:r>
              <a:rPr sz="1400" dirty="0">
                <a:cs typeface="Georgia"/>
              </a:rPr>
              <a:t>Latha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13103" y="2177288"/>
            <a:ext cx="2002155" cy="550151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53035" indent="-140970">
              <a:lnSpc>
                <a:spcPct val="100000"/>
              </a:lnSpc>
              <a:spcBef>
                <a:spcPts val="530"/>
              </a:spcBef>
              <a:buChar char="-"/>
              <a:tabLst>
                <a:tab pos="153670" algn="l"/>
              </a:tabLst>
            </a:pPr>
            <a:r>
              <a:rPr sz="1400" spc="-5" dirty="0">
                <a:cs typeface="Georgia"/>
              </a:rPr>
              <a:t>Managing</a:t>
            </a:r>
            <a:r>
              <a:rPr sz="1400" spc="-1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Partner</a:t>
            </a:r>
            <a:endParaRPr sz="1400">
              <a:cs typeface="Georgia"/>
            </a:endParaRPr>
          </a:p>
          <a:p>
            <a:pPr marL="153670" indent="-140970">
              <a:lnSpc>
                <a:spcPct val="100000"/>
              </a:lnSpc>
              <a:spcBef>
                <a:spcPts val="430"/>
              </a:spcBef>
              <a:buChar char="-"/>
              <a:tabLst>
                <a:tab pos="153670" algn="l"/>
              </a:tabLst>
            </a:pPr>
            <a:r>
              <a:rPr sz="1400" spc="-5" dirty="0">
                <a:cs typeface="Georgia"/>
              </a:rPr>
              <a:t>Partner</a:t>
            </a:r>
            <a:endParaRPr sz="1400"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5331" y="3219703"/>
            <a:ext cx="6009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Offices /Representatives Registered Office</a:t>
            </a:r>
            <a:r>
              <a:rPr sz="1400" b="1" spc="12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Address</a:t>
            </a:r>
            <a:endParaRPr sz="1400" dirty="0">
              <a:solidFill>
                <a:srgbClr val="0070C0"/>
              </a:solidFill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1640" y="4145984"/>
            <a:ext cx="2642870" cy="78829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434"/>
              </a:spcBef>
            </a:pPr>
            <a:r>
              <a:rPr sz="1400" spc="-5" dirty="0">
                <a:cs typeface="Palladio Uralic"/>
              </a:rPr>
              <a:t>+91 40 – 2403</a:t>
            </a:r>
            <a:r>
              <a:rPr sz="1400" spc="-1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9999</a:t>
            </a:r>
            <a:endParaRPr sz="1400">
              <a:cs typeface="Palladio Uralic"/>
            </a:endParaRPr>
          </a:p>
          <a:p>
            <a:pPr marL="13970" marR="5080" indent="-1905">
              <a:lnSpc>
                <a:spcPct val="120000"/>
              </a:lnSpc>
            </a:pPr>
            <a:r>
              <a:rPr sz="1400" spc="-5">
                <a:cs typeface="Palladio Uralic"/>
              </a:rPr>
              <a:t>E-mail </a:t>
            </a:r>
            <a:r>
              <a:rPr sz="1400" spc="-5" dirty="0">
                <a:cs typeface="Palladio Uralic"/>
              </a:rPr>
              <a:t>– </a:t>
            </a:r>
            <a:r>
              <a:rPr sz="1400" spc="-5" dirty="0">
                <a:cs typeface="Palladio Uralic"/>
                <a:hlinkClick r:id="rId2"/>
              </a:rPr>
              <a:t>s</a:t>
            </a:r>
            <a:r>
              <a:rPr sz="1400" spc="-5" dirty="0">
                <a:cs typeface="Palladio Uralic"/>
                <a:hlinkClick r:id="rId3"/>
              </a:rPr>
              <a:t>gc.hyd2005@gmail.com </a:t>
            </a:r>
            <a:r>
              <a:rPr sz="1400" spc="-5" dirty="0">
                <a:cs typeface="Palladio Uralic"/>
              </a:rPr>
              <a:t> 098492</a:t>
            </a:r>
            <a:r>
              <a:rPr sz="1400" spc="-2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80999.</a:t>
            </a:r>
            <a:endParaRPr sz="1400">
              <a:cs typeface="Palladio Ural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5326" y="3830977"/>
            <a:ext cx="3794760" cy="1559658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Head </a:t>
            </a:r>
            <a:r>
              <a:rPr sz="14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office</a:t>
            </a:r>
            <a:r>
              <a:rPr sz="1400" b="1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 </a:t>
            </a:r>
            <a:r>
              <a:rPr sz="1400" dirty="0">
                <a:solidFill>
                  <a:srgbClr val="0070C0"/>
                </a:solidFill>
                <a:cs typeface="Georgia"/>
              </a:rPr>
              <a:t>:</a:t>
            </a:r>
          </a:p>
          <a:p>
            <a:pPr marL="12700" marR="1514475">
              <a:lnSpc>
                <a:spcPts val="2020"/>
              </a:lnSpc>
              <a:spcBef>
                <a:spcPts val="70"/>
              </a:spcBef>
            </a:pPr>
            <a:r>
              <a:rPr lang="en-US" sz="1400" spc="-5" dirty="0" err="1">
                <a:cs typeface="Palladio Uralic"/>
              </a:rPr>
              <a:t>H.No</a:t>
            </a:r>
            <a:r>
              <a:rPr lang="en-US" sz="1400" spc="-5" dirty="0">
                <a:cs typeface="Palladio Uralic"/>
              </a:rPr>
              <a:t>: 2-1-283, Plot No: 86,    </a:t>
            </a:r>
            <a:r>
              <a:rPr sz="1400" spc="-5">
                <a:cs typeface="Palladio Uralic"/>
              </a:rPr>
              <a:t> </a:t>
            </a:r>
            <a:r>
              <a:rPr lang="en-US" sz="1400" spc="-5" dirty="0">
                <a:cs typeface="Palladio Uralic"/>
              </a:rPr>
              <a:t>4</a:t>
            </a:r>
            <a:r>
              <a:rPr lang="en-US" sz="1400" spc="-5" baseline="30000" dirty="0">
                <a:cs typeface="Palladio Uralic"/>
              </a:rPr>
              <a:t>th</a:t>
            </a:r>
            <a:r>
              <a:rPr lang="en-US" sz="1400" spc="-5" dirty="0">
                <a:cs typeface="Palladio Uralic"/>
              </a:rPr>
              <a:t> Floor</a:t>
            </a:r>
            <a:r>
              <a:rPr sz="1400" spc="-5">
                <a:cs typeface="Palladio Uralic"/>
              </a:rPr>
              <a:t>,  </a:t>
            </a:r>
            <a:r>
              <a:rPr lang="en-US" sz="1400" spc="-5" dirty="0">
                <a:cs typeface="Palladio Uralic"/>
              </a:rPr>
              <a:t>Road No:7,</a:t>
            </a:r>
            <a:endParaRPr sz="1400" dirty="0"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sz="1400" dirty="0" err="1">
                <a:cs typeface="Palladio Uralic"/>
              </a:rPr>
              <a:t>Mamatha</a:t>
            </a:r>
            <a:r>
              <a:rPr lang="en-US" sz="1400" dirty="0">
                <a:cs typeface="Palladio Uralic"/>
              </a:rPr>
              <a:t> Nagar,</a:t>
            </a:r>
            <a:endParaRPr sz="1400" dirty="0">
              <a:cs typeface="Palladio Uralic"/>
            </a:endParaRPr>
          </a:p>
          <a:p>
            <a:pPr marL="12700" marR="1190625">
              <a:lnSpc>
                <a:spcPct val="120000"/>
              </a:lnSpc>
            </a:pPr>
            <a:r>
              <a:rPr lang="en-US" sz="1400" spc="-5" dirty="0" err="1">
                <a:cs typeface="Palladio Uralic"/>
              </a:rPr>
              <a:t>Nagole</a:t>
            </a:r>
            <a:r>
              <a:rPr sz="1400" spc="-5">
                <a:cs typeface="Palladio Uralic"/>
              </a:rPr>
              <a:t>, </a:t>
            </a:r>
            <a:r>
              <a:rPr sz="1400" spc="-5" dirty="0">
                <a:cs typeface="Palladio Uralic"/>
              </a:rPr>
              <a:t>Hyderabad – </a:t>
            </a:r>
            <a:r>
              <a:rPr sz="1400" spc="-5">
                <a:cs typeface="Palladio Uralic"/>
              </a:rPr>
              <a:t>500 0</a:t>
            </a:r>
            <a:r>
              <a:rPr lang="en-US" sz="1400" spc="-5" dirty="0">
                <a:cs typeface="Palladio Uralic"/>
              </a:rPr>
              <a:t>68.</a:t>
            </a:r>
            <a:r>
              <a:rPr sz="1400" spc="-5">
                <a:cs typeface="Palladio Uralic"/>
              </a:rPr>
              <a:t>  </a:t>
            </a:r>
            <a:r>
              <a:rPr sz="1400" spc="-5" dirty="0">
                <a:cs typeface="Palladio Uralic"/>
              </a:rPr>
              <a:t>Website -</a:t>
            </a:r>
            <a:r>
              <a:rPr sz="1400" spc="15" dirty="0">
                <a:solidFill>
                  <a:srgbClr val="00A3D6"/>
                </a:solidFill>
                <a:cs typeface="Palladio Uralic"/>
              </a:rPr>
              <a:t> </a:t>
            </a:r>
            <a:r>
              <a:rPr sz="1400" u="sng" spc="-5" dirty="0">
                <a:solidFill>
                  <a:srgbClr val="00A3D6"/>
                </a:solidFill>
                <a:uFill>
                  <a:solidFill>
                    <a:srgbClr val="00A3D6"/>
                  </a:solidFill>
                </a:uFill>
                <a:cs typeface="Palladio Uralic"/>
                <a:hlinkClick r:id="rId4"/>
              </a:rPr>
              <a:t>www.sreeganesh.co.in</a:t>
            </a:r>
            <a:endParaRPr sz="1400" dirty="0">
              <a:cs typeface="Palladio Ur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326" y="5733541"/>
            <a:ext cx="14725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cs typeface="Palladio Uralic"/>
              </a:rPr>
              <a:t>Thanking</a:t>
            </a:r>
            <a:r>
              <a:rPr sz="1400" spc="-90" dirty="0">
                <a:cs typeface="Palladio Uralic"/>
              </a:rPr>
              <a:t> </a:t>
            </a:r>
            <a:r>
              <a:rPr sz="1400" dirty="0">
                <a:cs typeface="Palladio Uralic"/>
              </a:rPr>
              <a:t>You</a:t>
            </a:r>
            <a:endParaRPr sz="1400">
              <a:cs typeface="Palladio Ural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394" y="6281755"/>
            <a:ext cx="364333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70C0"/>
                </a:solidFill>
                <a:cs typeface="Palladio Uralic"/>
              </a:rPr>
              <a:t>SREE GANESH</a:t>
            </a:r>
            <a:r>
              <a:rPr sz="2000" b="1" spc="-40" dirty="0">
                <a:solidFill>
                  <a:srgbClr val="0070C0"/>
                </a:solidFill>
                <a:cs typeface="Palladio Uralic"/>
              </a:rPr>
              <a:t> </a:t>
            </a:r>
            <a:r>
              <a:rPr sz="2000" b="1" spc="-5" dirty="0">
                <a:solidFill>
                  <a:srgbClr val="0070C0"/>
                </a:solidFill>
                <a:cs typeface="Palladio Uralic"/>
              </a:rPr>
              <a:t>CONSTRUCTIONS</a:t>
            </a:r>
            <a:endParaRPr sz="2000" b="1" dirty="0">
              <a:solidFill>
                <a:srgbClr val="0070C0"/>
              </a:solidFill>
              <a:cs typeface="Palladio Ural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1810004"/>
            <a:ext cx="13214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2060"/>
                  </a:solidFill>
                </a:uFill>
                <a:cs typeface="Georgia"/>
              </a:rPr>
              <a:t>Profile</a:t>
            </a:r>
            <a:endParaRPr sz="2000" b="1" dirty="0">
              <a:solidFill>
                <a:schemeClr val="accent5">
                  <a:lumMod val="75000"/>
                </a:schemeClr>
              </a:solidFill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9126" y="2562225"/>
            <a:ext cx="8510905" cy="277678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4015" marR="92075" indent="-285750" algn="just">
              <a:lnSpc>
                <a:spcPct val="80000"/>
              </a:lnSpc>
              <a:spcBef>
                <a:spcPts val="484"/>
              </a:spcBef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b="1" spc="-5" dirty="0">
                <a:cs typeface="Palladio Uralic"/>
              </a:rPr>
              <a:t>Sree Ganesh Constructions </a:t>
            </a:r>
            <a:r>
              <a:rPr sz="1400" dirty="0">
                <a:cs typeface="Palladio Uralic"/>
              </a:rPr>
              <a:t>is a partnership firm was incorporated on 09</a:t>
            </a:r>
            <a:r>
              <a:rPr sz="1400" baseline="26455" dirty="0">
                <a:cs typeface="Palladio Uralic"/>
              </a:rPr>
              <a:t>th </a:t>
            </a:r>
            <a:r>
              <a:rPr sz="1400" spc="-5" dirty="0">
                <a:cs typeface="Palladio Uralic"/>
              </a:rPr>
              <a:t>June </a:t>
            </a:r>
            <a:r>
              <a:rPr sz="1400" spc="-25" dirty="0">
                <a:cs typeface="Palladio Uralic"/>
              </a:rPr>
              <a:t>2005.  </a:t>
            </a:r>
            <a:r>
              <a:rPr sz="1400" spc="-5" dirty="0">
                <a:cs typeface="Palladio Uralic"/>
              </a:rPr>
              <a:t>Ever since launching the Firm was engaged </a:t>
            </a:r>
            <a:r>
              <a:rPr sz="1400" dirty="0">
                <a:cs typeface="Palladio Uralic"/>
              </a:rPr>
              <a:t>in </a:t>
            </a:r>
            <a:r>
              <a:rPr sz="1400" spc="-5" dirty="0">
                <a:cs typeface="Palladio Uralic"/>
              </a:rPr>
              <a:t>business activities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civil construction  projects with various major </a:t>
            </a:r>
            <a:r>
              <a:rPr sz="1400" dirty="0">
                <a:cs typeface="Palladio Uralic"/>
              </a:rPr>
              <a:t>sectors </a:t>
            </a:r>
            <a:r>
              <a:rPr sz="1400" spc="-5">
                <a:cs typeface="Palladio Uralic"/>
              </a:rPr>
              <a:t>like </a:t>
            </a:r>
            <a:r>
              <a:rPr lang="en-US" sz="1400" spc="-5" dirty="0">
                <a:cs typeface="Palladio Uralic"/>
              </a:rPr>
              <a:t> High rise Buildings,</a:t>
            </a:r>
            <a:r>
              <a:rPr sz="1400" spc="-5">
                <a:cs typeface="Palladio Uralic"/>
              </a:rPr>
              <a:t>Irrigation</a:t>
            </a:r>
            <a:r>
              <a:rPr sz="1400" spc="-5" dirty="0">
                <a:cs typeface="Palladio Uralic"/>
              </a:rPr>
              <a:t>, Tunnels, </a:t>
            </a:r>
            <a:r>
              <a:rPr sz="1400" dirty="0">
                <a:cs typeface="Palladio Uralic"/>
              </a:rPr>
              <a:t>Canal </a:t>
            </a:r>
            <a:r>
              <a:rPr sz="1400" spc="-5" dirty="0">
                <a:cs typeface="Palladio Uralic"/>
              </a:rPr>
              <a:t>Projects, Railways, 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Civil work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Ash pond Raising, Road Works, Ballast Supply and Mission Kakatiya,  PWD works</a:t>
            </a:r>
            <a:r>
              <a:rPr sz="1400" spc="-1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etc.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2710" indent="-285750" algn="just">
              <a:lnSpc>
                <a:spcPct val="80000"/>
              </a:lnSpc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b="1" spc="-5" dirty="0">
                <a:cs typeface="Palladio Uralic"/>
              </a:rPr>
              <a:t>Sree Ganesh Constructions</a:t>
            </a:r>
            <a:r>
              <a:rPr sz="1400" spc="-5" dirty="0">
                <a:cs typeface="Palladio Uralic"/>
              </a:rPr>
              <a:t>, headed </a:t>
            </a:r>
            <a:r>
              <a:rPr sz="1400" dirty="0">
                <a:cs typeface="Palladio Uralic"/>
              </a:rPr>
              <a:t>by </a:t>
            </a:r>
            <a:r>
              <a:rPr lang="en-IN" sz="1400" dirty="0">
                <a:cs typeface="Palladio Uralic"/>
              </a:rPr>
              <a:t>Two</a:t>
            </a:r>
            <a:r>
              <a:rPr sz="1400" dirty="0">
                <a:cs typeface="Palladio Uralic"/>
              </a:rPr>
              <a:t> partners </a:t>
            </a:r>
            <a:r>
              <a:rPr sz="1400" spc="-5" dirty="0">
                <a:cs typeface="Palladio Uralic"/>
              </a:rPr>
              <a:t>have </a:t>
            </a:r>
            <a:r>
              <a:rPr sz="1400" dirty="0">
                <a:cs typeface="Palladio Uralic"/>
              </a:rPr>
              <a:t>contributed its might </a:t>
            </a:r>
            <a:r>
              <a:rPr sz="1400" spc="-65" dirty="0">
                <a:cs typeface="Palladio Uralic"/>
              </a:rPr>
              <a:t>in  </a:t>
            </a:r>
            <a:r>
              <a:rPr sz="1400" spc="-5" dirty="0">
                <a:cs typeface="Palladio Uralic"/>
              </a:rPr>
              <a:t>various fields </a:t>
            </a:r>
            <a:r>
              <a:rPr sz="1400" dirty="0">
                <a:cs typeface="Palladio Uralic"/>
              </a:rPr>
              <a:t>of constructions </a:t>
            </a:r>
            <a:r>
              <a:rPr sz="1400" spc="-5" dirty="0">
                <a:cs typeface="Palladio Uralic"/>
              </a:rPr>
              <a:t>such as major Site Levelling </a:t>
            </a:r>
            <a:r>
              <a:rPr sz="1400" dirty="0">
                <a:cs typeface="Palladio Uralic"/>
              </a:rPr>
              <a:t>projects, </a:t>
            </a:r>
            <a:r>
              <a:rPr sz="1400" spc="-5" dirty="0">
                <a:cs typeface="Palladio Uralic"/>
              </a:rPr>
              <a:t>Irrigation </a:t>
            </a:r>
            <a:r>
              <a:rPr sz="1400" dirty="0">
                <a:cs typeface="Palladio Uralic"/>
              </a:rPr>
              <a:t>Canal  </a:t>
            </a:r>
            <a:r>
              <a:rPr sz="1400" spc="-5" dirty="0">
                <a:cs typeface="Palladio Uralic"/>
              </a:rPr>
              <a:t>Projects, Railway </a:t>
            </a:r>
            <a:r>
              <a:rPr sz="1400" dirty="0">
                <a:cs typeface="Palladio Uralic"/>
              </a:rPr>
              <a:t>Siding </a:t>
            </a:r>
            <a:r>
              <a:rPr sz="1400" spc="-5" dirty="0">
                <a:cs typeface="Palladio Uralic"/>
              </a:rPr>
              <a:t>Works, Ballast </a:t>
            </a:r>
            <a:r>
              <a:rPr sz="1400" dirty="0">
                <a:cs typeface="Palladio Uralic"/>
              </a:rPr>
              <a:t>Supply</a:t>
            </a:r>
            <a:r>
              <a:rPr sz="1400">
                <a:cs typeface="Palladio Uralic"/>
              </a:rPr>
              <a:t>, Tunnels</a:t>
            </a:r>
            <a:r>
              <a:rPr lang="en-US" sz="1400" dirty="0">
                <a:cs typeface="Palladio Uralic"/>
              </a:rPr>
              <a:t>, Industrial, </a:t>
            </a:r>
            <a:r>
              <a:rPr lang="en-US" sz="1400" dirty="0" err="1">
                <a:cs typeface="Palladio Uralic"/>
              </a:rPr>
              <a:t>farbrications</a:t>
            </a:r>
            <a:r>
              <a:rPr lang="en-US" sz="1400" dirty="0">
                <a:cs typeface="Palladio Uralic"/>
              </a:rPr>
              <a:t> &amp; Buildings, </a:t>
            </a:r>
            <a:r>
              <a:rPr sz="1400" spc="-5">
                <a:cs typeface="Palladio Uralic"/>
              </a:rPr>
              <a:t>etc</a:t>
            </a:r>
            <a:r>
              <a:rPr sz="1400" spc="-5" dirty="0">
                <a:cs typeface="Palladio Uralic"/>
              </a:rPr>
              <a:t>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2710" indent="-285750" algn="just">
              <a:lnSpc>
                <a:spcPct val="80000"/>
              </a:lnSpc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spc="-5" dirty="0">
                <a:cs typeface="Palladio Uralic"/>
              </a:rPr>
              <a:t>The firm has </a:t>
            </a:r>
            <a:r>
              <a:rPr sz="1400" dirty="0">
                <a:cs typeface="Palladio Uralic"/>
              </a:rPr>
              <a:t>a </a:t>
            </a:r>
            <a:r>
              <a:rPr sz="1400" spc="-5" dirty="0">
                <a:cs typeface="Palladio Uralic"/>
              </a:rPr>
              <a:t>contingent </a:t>
            </a:r>
            <a:r>
              <a:rPr sz="1400" dirty="0">
                <a:cs typeface="Palladio Uralic"/>
              </a:rPr>
              <a:t>of </a:t>
            </a:r>
            <a:r>
              <a:rPr sz="1400" spc="-5" dirty="0">
                <a:cs typeface="Palladio Uralic"/>
              </a:rPr>
              <a:t>dedicated engineers, supervisory personnel, and skilled  </a:t>
            </a:r>
            <a:r>
              <a:rPr sz="1400" dirty="0">
                <a:cs typeface="Palladio Uralic"/>
              </a:rPr>
              <a:t>manpower on regular </a:t>
            </a:r>
            <a:r>
              <a:rPr sz="1400" spc="-5" dirty="0">
                <a:cs typeface="Palladio Uralic"/>
              </a:rPr>
              <a:t>roles </a:t>
            </a:r>
            <a:r>
              <a:rPr sz="1400" dirty="0">
                <a:cs typeface="Palladio Uralic"/>
              </a:rPr>
              <a:t>to meet challenges of high</a:t>
            </a:r>
            <a:r>
              <a:rPr sz="1400" spc="-65" dirty="0">
                <a:cs typeface="Palladio Uralic"/>
              </a:rPr>
              <a:t> </a:t>
            </a:r>
            <a:r>
              <a:rPr sz="1400" dirty="0">
                <a:cs typeface="Palladio Uralic"/>
              </a:rPr>
              <a:t>magnitude.</a:t>
            </a:r>
          </a:p>
          <a:p>
            <a:pPr marL="285750" indent="-285750">
              <a:lnSpc>
                <a:spcPct val="100000"/>
              </a:lnSpc>
              <a:spcBef>
                <a:spcPts val="25"/>
              </a:spcBef>
              <a:buClr>
                <a:srgbClr val="D16349"/>
              </a:buClr>
              <a:buFont typeface="Wingdings" panose="05000000000000000000" pitchFamily="2" charset="2"/>
              <a:buChar char="§"/>
            </a:pPr>
            <a:endParaRPr sz="1400" dirty="0">
              <a:cs typeface="Palladio Uralic"/>
            </a:endParaRPr>
          </a:p>
          <a:p>
            <a:pPr marL="374650" marR="93345" indent="-285750" algn="just">
              <a:lnSpc>
                <a:spcPct val="80000"/>
              </a:lnSpc>
              <a:spcBef>
                <a:spcPts val="5"/>
              </a:spcBef>
              <a:buClr>
                <a:srgbClr val="D16349"/>
              </a:buClr>
              <a:buSzPct val="84375"/>
              <a:buFont typeface="Wingdings" panose="05000000000000000000" pitchFamily="2" charset="2"/>
              <a:buChar char="§"/>
              <a:tabLst>
                <a:tab pos="363220" algn="l"/>
              </a:tabLst>
            </a:pPr>
            <a:r>
              <a:rPr sz="1400" spc="-5" dirty="0">
                <a:cs typeface="Palladio Uralic"/>
              </a:rPr>
              <a:t>The firm </a:t>
            </a:r>
            <a:r>
              <a:rPr sz="1400" dirty="0">
                <a:cs typeface="Palladio Uralic"/>
              </a:rPr>
              <a:t>is </a:t>
            </a:r>
            <a:r>
              <a:rPr sz="1400" spc="-5" dirty="0">
                <a:cs typeface="Palladio Uralic"/>
              </a:rPr>
              <a:t>proud of having equipped with </a:t>
            </a:r>
            <a:r>
              <a:rPr sz="1400" dirty="0">
                <a:cs typeface="Palladio Uralic"/>
              </a:rPr>
              <a:t>a </a:t>
            </a:r>
            <a:r>
              <a:rPr sz="1400" spc="-5" dirty="0">
                <a:cs typeface="Palladio Uralic"/>
              </a:rPr>
              <a:t>fleet of modern </a:t>
            </a:r>
            <a:r>
              <a:rPr sz="1400" dirty="0">
                <a:cs typeface="Palladio Uralic"/>
              </a:rPr>
              <a:t>and </a:t>
            </a:r>
            <a:r>
              <a:rPr sz="1400" spc="-5" dirty="0">
                <a:cs typeface="Palladio Uralic"/>
              </a:rPr>
              <a:t>latest construction  equipment and machinery to keep abrest with latest technology in construction industry.  The</a:t>
            </a:r>
            <a:r>
              <a:rPr sz="1400" spc="39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equipment  of  specialized  nature  are  either  purchased  </a:t>
            </a:r>
            <a:r>
              <a:rPr sz="1400" dirty="0">
                <a:cs typeface="Palladio Uralic"/>
              </a:rPr>
              <a:t>or </a:t>
            </a:r>
            <a:r>
              <a:rPr sz="1400" spc="-5" dirty="0">
                <a:cs typeface="Palladio Uralic"/>
              </a:rPr>
              <a:t>leased  based  on  requirements.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562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chemeClr val="accent5">
                    <a:lumMod val="75000"/>
                  </a:schemeClr>
                </a:solidFill>
              </a:rPr>
              <a:t>SREE GANESH</a:t>
            </a:r>
            <a:r>
              <a:rPr sz="2400" u="none" spc="-10" dirty="0">
                <a:solidFill>
                  <a:schemeClr val="accent5">
                    <a:lumMod val="75000"/>
                  </a:schemeClr>
                </a:solidFill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83681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5943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chemeClr val="accent5">
                    <a:lumMod val="75000"/>
                  </a:schemeClr>
                </a:solidFill>
              </a:rPr>
              <a:t>SREE GANESH</a:t>
            </a:r>
            <a:r>
              <a:rPr sz="2400" u="none" spc="-10" dirty="0">
                <a:solidFill>
                  <a:schemeClr val="accent5">
                    <a:lumMod val="75000"/>
                  </a:schemeClr>
                </a:solidFill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8366" y="1925058"/>
            <a:ext cx="7902575" cy="3252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C82600"/>
                  </a:solidFill>
                </a:uFill>
                <a:cs typeface="Palladio Uralic"/>
              </a:rPr>
              <a:t>Firm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C82600"/>
                  </a:solidFill>
                </a:uFill>
                <a:cs typeface="Palladio Uralic"/>
              </a:rPr>
              <a:t>Registration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cs typeface="Palladio Uralic"/>
              </a:rPr>
              <a:t>:</a:t>
            </a:r>
            <a:endParaRPr sz="1600" dirty="0">
              <a:solidFill>
                <a:schemeClr val="accent5">
                  <a:lumMod val="75000"/>
                </a:schemeClr>
              </a:solidFill>
              <a:cs typeface="Palladio Uralic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1400" b="1" spc="-5" dirty="0">
                <a:cs typeface="Palladio Uralic"/>
              </a:rPr>
              <a:t>Sree Ganesh Constructions is registered as a Member under the </a:t>
            </a:r>
            <a:r>
              <a:rPr sz="1400" b="1" spc="-10" dirty="0">
                <a:cs typeface="Palladio Uralic"/>
              </a:rPr>
              <a:t>following</a:t>
            </a:r>
            <a:r>
              <a:rPr sz="1400" b="1" spc="80" dirty="0">
                <a:cs typeface="Palladio Uralic"/>
              </a:rPr>
              <a:t> </a:t>
            </a:r>
            <a:r>
              <a:rPr sz="1400" b="1" spc="-10" dirty="0">
                <a:cs typeface="Palladio Uralic"/>
              </a:rPr>
              <a:t>organizations</a:t>
            </a:r>
            <a:endParaRPr sz="1400" dirty="0">
              <a:cs typeface="Palladio Ural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cs typeface="Palladio Uralic"/>
            </a:endParaRPr>
          </a:p>
          <a:p>
            <a:pPr marL="297815" marR="5080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Government of Telangana Roads &amp; Building Department </a:t>
            </a:r>
            <a:r>
              <a:rPr sz="1400" b="1" spc="-5" dirty="0">
                <a:cs typeface="Palladio Uralic"/>
              </a:rPr>
              <a:t>Special Class (Civil </a:t>
            </a:r>
            <a:r>
              <a:rPr sz="1400" spc="-5" dirty="0">
                <a:cs typeface="Palladio Uralic"/>
              </a:rPr>
              <a:t>)Registration No.:  COT/TS/SP/467/2016.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spcBef>
                <a:spcPts val="5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b="1" spc="-5" dirty="0">
                <a:cs typeface="Palladio Uralic"/>
              </a:rPr>
              <a:t>An ISO 9001:2008 </a:t>
            </a:r>
            <a:r>
              <a:rPr sz="1400" spc="-5" dirty="0">
                <a:cs typeface="Palladio Uralic"/>
              </a:rPr>
              <a:t>certified Company Certificate No.:</a:t>
            </a:r>
            <a:r>
              <a:rPr sz="1400" spc="45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Q9186414373.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marR="161734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The National Small Industries Corporation Limited (</a:t>
            </a:r>
            <a:r>
              <a:rPr sz="1400" b="1" spc="-5" dirty="0">
                <a:cs typeface="Palladio Uralic"/>
              </a:rPr>
              <a:t>NSIC</a:t>
            </a:r>
            <a:r>
              <a:rPr sz="1400" spc="-5" dirty="0">
                <a:cs typeface="Palladio Uralic"/>
              </a:rPr>
              <a:t>) Registration No:  NSIC/GP/HYD/2015/0014043.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b="1" spc="-10" dirty="0">
                <a:cs typeface="Palladio Uralic"/>
              </a:rPr>
              <a:t>MSTC </a:t>
            </a:r>
            <a:r>
              <a:rPr sz="1400" b="1" spc="-5" dirty="0">
                <a:cs typeface="Palladio Uralic"/>
              </a:rPr>
              <a:t>Limited </a:t>
            </a:r>
            <a:r>
              <a:rPr sz="1400" spc="-5" dirty="0">
                <a:cs typeface="Palladio Uralic"/>
              </a:rPr>
              <a:t>Buyer No.</a:t>
            </a:r>
            <a:r>
              <a:rPr sz="1400" dirty="0">
                <a:cs typeface="Palladio Uralic"/>
              </a:rPr>
              <a:t> </a:t>
            </a:r>
            <a:r>
              <a:rPr sz="1400" spc="-5" dirty="0">
                <a:cs typeface="Palladio Uralic"/>
              </a:rPr>
              <a:t>69106</a:t>
            </a: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Clr>
                <a:srgbClr val="D16349"/>
              </a:buClr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97815" indent="-285750">
              <a:lnSpc>
                <a:spcPct val="100000"/>
              </a:lnSpc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286385" algn="l"/>
                <a:tab pos="287655" algn="l"/>
              </a:tabLst>
            </a:pPr>
            <a:r>
              <a:rPr sz="1400" spc="-5" dirty="0">
                <a:cs typeface="Palladio Uralic"/>
              </a:rPr>
              <a:t>Patron Member in </a:t>
            </a:r>
            <a:r>
              <a:rPr sz="1400" b="1" spc="-5" dirty="0">
                <a:cs typeface="Palladio Uralic"/>
              </a:rPr>
              <a:t>Builders Association of</a:t>
            </a:r>
            <a:r>
              <a:rPr sz="1400" b="1" spc="10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India.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37700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1638285"/>
            <a:ext cx="60979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Currently </a:t>
            </a:r>
            <a:r>
              <a:rPr sz="1600" u="sng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the firm </a:t>
            </a:r>
            <a:r>
              <a:rPr sz="1600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executing </a:t>
            </a:r>
            <a:r>
              <a:rPr sz="1600" u="sng" spc="-5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the below </a:t>
            </a:r>
            <a:r>
              <a:rPr sz="1600" u="sng" spc="-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works</a:t>
            </a:r>
            <a:r>
              <a:rPr sz="1600" u="none" spc="110" dirty="0">
                <a:solidFill>
                  <a:schemeClr val="accent5">
                    <a:lumMod val="75000"/>
                  </a:schemeClr>
                </a:solidFill>
                <a:uFill>
                  <a:solidFill>
                    <a:srgbClr val="0070C0"/>
                  </a:solidFill>
                </a:uFill>
                <a:latin typeface="+mn-lt"/>
              </a:rPr>
              <a:t> </a:t>
            </a:r>
            <a:r>
              <a:rPr sz="1600" u="none" spc="-5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:</a:t>
            </a:r>
            <a:endParaRPr sz="1600" u="none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0420" y="1939516"/>
            <a:ext cx="8469716" cy="64620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“</a:t>
            </a:r>
            <a:r>
              <a:rPr lang="en-US" sz="1400" spc="-5" dirty="0" err="1">
                <a:cs typeface="Palladio Uralic"/>
              </a:rPr>
              <a:t>Sitamma</a:t>
            </a:r>
            <a:r>
              <a:rPr lang="en-US" sz="1400" spc="-5" dirty="0">
                <a:cs typeface="Palladio Uralic"/>
              </a:rPr>
              <a:t> Sagar Multi-Purpose Project– Construction of Guide Bund at Right Bank stretch RAB1 for Earth Dam catch drain Including CM and CD works on back-to-back basis for an amount of</a:t>
            </a:r>
            <a:r>
              <a:rPr lang="en-US" sz="1400" spc="245" dirty="0">
                <a:cs typeface="Palladio Uralic"/>
              </a:rPr>
              <a:t> </a:t>
            </a:r>
            <a:r>
              <a:rPr lang="en-US" sz="1400" b="1" spc="-5" dirty="0">
                <a:cs typeface="Palladio Uralic"/>
              </a:rPr>
              <a:t>Rs.124,71,36,396.00 </a:t>
            </a:r>
            <a:r>
              <a:rPr lang="en-US" sz="1400" spc="-5" dirty="0">
                <a:cs typeface="Palladio Uralic"/>
              </a:rPr>
              <a:t>(Sub Contract from L&amp;T Construction Heavy Civil Infrastructure)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Rate  contract for Execution of Civil and Structural works at </a:t>
            </a:r>
            <a:r>
              <a:rPr lang="en-US" sz="1400" spc="-5" dirty="0" err="1">
                <a:cs typeface="Palladio Uralic"/>
              </a:rPr>
              <a:t>Numaligarh</a:t>
            </a:r>
            <a:r>
              <a:rPr lang="en-US" sz="1400" spc="-5" dirty="0">
                <a:cs typeface="Palladio Uralic"/>
              </a:rPr>
              <a:t> Refinery Expansion Project, Assam for an amount of </a:t>
            </a:r>
            <a:r>
              <a:rPr lang="en-US" sz="1400" b="1" spc="-5" dirty="0">
                <a:cs typeface="Palladio Uralic"/>
              </a:rPr>
              <a:t>Rs 90,00,00,000.00 ( Client – NRL 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b="1" spc="-5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b="1" spc="-5" dirty="0">
                <a:cs typeface="Palladio Uralic"/>
              </a:rPr>
              <a:t>“</a:t>
            </a:r>
            <a:r>
              <a:rPr lang="en-US" sz="1400" spc="-5" dirty="0">
                <a:cs typeface="Palladio Uralic"/>
              </a:rPr>
              <a:t>Civil, Structural Works for </a:t>
            </a:r>
            <a:r>
              <a:rPr lang="en-US" sz="1400" spc="-5" dirty="0" err="1">
                <a:cs typeface="Palladio Uralic"/>
              </a:rPr>
              <a:t>Numaligarh</a:t>
            </a:r>
            <a:r>
              <a:rPr lang="en-US" sz="1400" spc="-5" dirty="0">
                <a:cs typeface="Palladio Uralic"/>
              </a:rPr>
              <a:t> Refinery Expansion Project, Assam for an amount of </a:t>
            </a:r>
            <a:r>
              <a:rPr lang="en-US" sz="1400" b="1" spc="-5" dirty="0">
                <a:cs typeface="Palladio Uralic"/>
              </a:rPr>
              <a:t>Rs 1,10,00,00,000.00 ( Client – NRL 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“</a:t>
            </a:r>
            <a:r>
              <a:rPr lang="en-US" sz="1400" spc="-5" dirty="0" err="1">
                <a:cs typeface="Palladio Uralic"/>
              </a:rPr>
              <a:t>Kaleshwaram</a:t>
            </a:r>
            <a:r>
              <a:rPr lang="en-US" sz="1400" spc="-5" dirty="0">
                <a:cs typeface="Palladio Uralic"/>
              </a:rPr>
              <a:t> Project – Construction of </a:t>
            </a:r>
            <a:r>
              <a:rPr lang="en-US" sz="1400" spc="-5" dirty="0" err="1">
                <a:cs typeface="Palladio Uralic"/>
              </a:rPr>
              <a:t>Jagdevpur</a:t>
            </a:r>
            <a:r>
              <a:rPr lang="en-US" sz="1400" spc="-5" dirty="0">
                <a:cs typeface="Palladio Uralic"/>
              </a:rPr>
              <a:t> Canal System Including </a:t>
            </a:r>
            <a:r>
              <a:rPr lang="en-US" sz="1400" spc="-5" dirty="0" err="1">
                <a:cs typeface="Palladio Uralic"/>
              </a:rPr>
              <a:t>Distributory</a:t>
            </a:r>
            <a:r>
              <a:rPr lang="en-US" sz="1400" spc="-5" dirty="0">
                <a:cs typeface="Palladio Uralic"/>
              </a:rPr>
              <a:t> network </a:t>
            </a:r>
            <a:r>
              <a:rPr lang="en-US" sz="1400" spc="-50" dirty="0">
                <a:cs typeface="Palladio Uralic"/>
              </a:rPr>
              <a:t>for  </a:t>
            </a:r>
            <a:r>
              <a:rPr lang="en-US" sz="1400" spc="-5" dirty="0">
                <a:cs typeface="Palladio Uralic"/>
              </a:rPr>
              <a:t>irrigating an </a:t>
            </a:r>
            <a:r>
              <a:rPr lang="en-US" sz="1400" spc="-5" dirty="0" err="1">
                <a:cs typeface="Palladio Uralic"/>
              </a:rPr>
              <a:t>ayacut</a:t>
            </a:r>
            <a:r>
              <a:rPr lang="en-US" sz="1400" spc="-5" dirty="0">
                <a:cs typeface="Palladio Uralic"/>
              </a:rPr>
              <a:t> of 12838 Ac under </a:t>
            </a:r>
            <a:r>
              <a:rPr lang="en-US" sz="1400" spc="-5" dirty="0" err="1">
                <a:cs typeface="Palladio Uralic"/>
              </a:rPr>
              <a:t>Kondapochamma</a:t>
            </a:r>
            <a:r>
              <a:rPr lang="en-US" sz="1400" spc="-5" dirty="0">
                <a:cs typeface="Palladio Uralic"/>
              </a:rPr>
              <a:t> </a:t>
            </a:r>
            <a:r>
              <a:rPr lang="en-US" sz="1400" spc="-5" dirty="0" err="1">
                <a:cs typeface="Palladio Uralic"/>
              </a:rPr>
              <a:t>Sagar</a:t>
            </a:r>
            <a:r>
              <a:rPr lang="en-US" sz="1400" spc="-5" dirty="0">
                <a:cs typeface="Palladio Uralic"/>
              </a:rPr>
              <a:t> – </a:t>
            </a:r>
            <a:r>
              <a:rPr lang="en-US" sz="1400" spc="-5" dirty="0" err="1">
                <a:cs typeface="Palladio Uralic"/>
              </a:rPr>
              <a:t>Siddipet</a:t>
            </a:r>
            <a:r>
              <a:rPr lang="en-US" sz="1400" spc="-5" dirty="0">
                <a:cs typeface="Palladio Uralic"/>
              </a:rPr>
              <a:t> Dist” as per the technical  specifications to the Subcontractor hereto on back-to-back basis for an amount of</a:t>
            </a:r>
            <a:r>
              <a:rPr lang="en-US" sz="1400" spc="245" dirty="0">
                <a:cs typeface="Palladio Uralic"/>
              </a:rPr>
              <a:t> </a:t>
            </a:r>
            <a:r>
              <a:rPr lang="en-US" sz="1400" b="1" spc="-5" dirty="0">
                <a:cs typeface="Palladio Uralic"/>
              </a:rPr>
              <a:t>Rs.103,01,69,641.00 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( Client of </a:t>
            </a:r>
            <a:r>
              <a:rPr lang="en-US" sz="1400" spc="-5" dirty="0" err="1">
                <a:cs typeface="Palladio Uralic"/>
              </a:rPr>
              <a:t>Megha</a:t>
            </a:r>
            <a:r>
              <a:rPr lang="en-US" sz="1400" spc="-5" dirty="0">
                <a:cs typeface="Palladio Uralic"/>
              </a:rPr>
              <a:t> Engineering &amp; Infrastructure  Limited 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“Supply and Constructions of Ash Pond and Allied services at </a:t>
            </a:r>
            <a:r>
              <a:rPr lang="en-US" sz="1400" spc="-5" dirty="0" err="1">
                <a:cs typeface="Palladio Uralic"/>
              </a:rPr>
              <a:t>Talcher</a:t>
            </a:r>
            <a:r>
              <a:rPr lang="en-US" sz="1400" spc="-5" dirty="0">
                <a:cs typeface="Palladio Uralic"/>
              </a:rPr>
              <a:t> Fertilizers Limited, </a:t>
            </a:r>
            <a:r>
              <a:rPr lang="en-US" sz="1400" spc="-5" dirty="0" err="1">
                <a:cs typeface="Palladio Uralic"/>
              </a:rPr>
              <a:t>Talcher</a:t>
            </a:r>
            <a:r>
              <a:rPr lang="en-US" sz="1400" spc="-5" dirty="0">
                <a:cs typeface="Palladio Uralic"/>
              </a:rPr>
              <a:t>, </a:t>
            </a:r>
            <a:r>
              <a:rPr lang="en-US" sz="1400" spc="-5" dirty="0" err="1">
                <a:cs typeface="Palladio Uralic"/>
              </a:rPr>
              <a:t>Angul</a:t>
            </a:r>
            <a:r>
              <a:rPr lang="en-US" sz="1400" spc="-5" dirty="0">
                <a:cs typeface="Palladio Uralic"/>
              </a:rPr>
              <a:t> Dist, </a:t>
            </a:r>
            <a:r>
              <a:rPr lang="en-US" sz="1400" spc="-5" dirty="0" err="1">
                <a:cs typeface="Palladio Uralic"/>
              </a:rPr>
              <a:t>Odisha</a:t>
            </a:r>
            <a:r>
              <a:rPr lang="en-US" sz="1400" spc="-5" dirty="0">
                <a:cs typeface="Palladio Uralic"/>
              </a:rPr>
              <a:t>  for an amount of</a:t>
            </a:r>
            <a:r>
              <a:rPr lang="en-US" sz="1400" spc="245" dirty="0">
                <a:cs typeface="Palladio Uralic"/>
              </a:rPr>
              <a:t> </a:t>
            </a:r>
            <a:r>
              <a:rPr lang="en-US" sz="1400" b="1" spc="-5" dirty="0">
                <a:cs typeface="Palladio Uralic"/>
              </a:rPr>
              <a:t>Rs. 61,22,31,172.00</a:t>
            </a:r>
            <a:endParaRPr lang="en-US" sz="1400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“Modernization of </a:t>
            </a:r>
            <a:r>
              <a:rPr lang="en-US" sz="1400" spc="-5" dirty="0" err="1">
                <a:cs typeface="Palladio Uralic"/>
              </a:rPr>
              <a:t>Vengalaraya</a:t>
            </a:r>
            <a:r>
              <a:rPr lang="en-US" sz="1400" spc="-5" dirty="0">
                <a:cs typeface="Palladio Uralic"/>
              </a:rPr>
              <a:t> </a:t>
            </a:r>
            <a:r>
              <a:rPr lang="en-US" sz="1400" spc="-5" dirty="0" err="1">
                <a:cs typeface="Palladio Uralic"/>
              </a:rPr>
              <a:t>sagaram</a:t>
            </a:r>
            <a:r>
              <a:rPr lang="en-US" sz="1400" spc="-5" dirty="0">
                <a:cs typeface="Palladio Uralic"/>
              </a:rPr>
              <a:t> Project in </a:t>
            </a:r>
            <a:r>
              <a:rPr lang="en-US" sz="1400" spc="-5" dirty="0" err="1">
                <a:cs typeface="Palladio Uralic"/>
              </a:rPr>
              <a:t>Laxmipuram</a:t>
            </a:r>
            <a:r>
              <a:rPr lang="en-US" sz="1400" spc="-5" dirty="0">
                <a:cs typeface="Palladio Uralic"/>
              </a:rPr>
              <a:t> </a:t>
            </a:r>
            <a:r>
              <a:rPr lang="en-US" sz="1400" spc="-5" dirty="0" err="1">
                <a:cs typeface="Palladio Uralic"/>
              </a:rPr>
              <a:t>villiage</a:t>
            </a:r>
            <a:r>
              <a:rPr lang="en-US" sz="1400" spc="-5" dirty="0">
                <a:cs typeface="Palladio Uralic"/>
              </a:rPr>
              <a:t> in </a:t>
            </a:r>
            <a:r>
              <a:rPr lang="en-US" sz="1400" spc="-5" dirty="0" err="1">
                <a:cs typeface="Palladio Uralic"/>
              </a:rPr>
              <a:t>Saluru</a:t>
            </a:r>
            <a:r>
              <a:rPr lang="en-US" sz="1400" spc="-5" dirty="0">
                <a:cs typeface="Palladio Uralic"/>
              </a:rPr>
              <a:t>, </a:t>
            </a:r>
            <a:r>
              <a:rPr lang="en-US" sz="1400" spc="-5" dirty="0" err="1">
                <a:cs typeface="Palladio Uralic"/>
              </a:rPr>
              <a:t>Vizianagaram</a:t>
            </a:r>
            <a:r>
              <a:rPr lang="en-US" sz="1400" spc="-5" dirty="0">
                <a:cs typeface="Palladio Uralic"/>
              </a:rPr>
              <a:t> District, AP  work on back-to-back basis for an amount of</a:t>
            </a:r>
            <a:r>
              <a:rPr lang="en-US" sz="1400" spc="245" dirty="0">
                <a:cs typeface="Palladio Uralic"/>
              </a:rPr>
              <a:t> </a:t>
            </a:r>
            <a:r>
              <a:rPr lang="en-US" sz="1400" b="1" spc="-5" dirty="0">
                <a:cs typeface="Palladio Uralic"/>
              </a:rPr>
              <a:t>Rs.59,76,91,240.00 </a:t>
            </a:r>
            <a:r>
              <a:rPr lang="en-US" sz="1400" spc="-5" dirty="0">
                <a:cs typeface="Palladio Uralic"/>
              </a:rPr>
              <a:t>(from SKR Construction- </a:t>
            </a:r>
            <a:r>
              <a:rPr lang="en-US" sz="1400" spc="-5" dirty="0" err="1">
                <a:cs typeface="Palladio Uralic"/>
              </a:rPr>
              <a:t>Rajpadma</a:t>
            </a:r>
            <a:r>
              <a:rPr lang="en-US" sz="1400" spc="-5" dirty="0">
                <a:cs typeface="Palladio Uralic"/>
              </a:rPr>
              <a:t> In Corp (JV) )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r>
              <a:rPr lang="en-US" sz="1400" spc="-5" dirty="0">
                <a:cs typeface="Palladio Uralic"/>
              </a:rPr>
              <a:t>Earthwork Excavation, Cutting, Filling, Formation, Compaction and Carting away for formation of road, Drainage lines at Survey No.765, Dandu </a:t>
            </a:r>
            <a:r>
              <a:rPr lang="en-US" sz="1400" spc="-5" dirty="0" err="1">
                <a:cs typeface="Palladio Uralic"/>
              </a:rPr>
              <a:t>malkapur</a:t>
            </a:r>
            <a:r>
              <a:rPr lang="en-US" sz="1400" spc="-5" dirty="0">
                <a:cs typeface="Palladio Uralic"/>
              </a:rPr>
              <a:t> Village, </a:t>
            </a:r>
            <a:r>
              <a:rPr lang="en-US" sz="1400" spc="-5" dirty="0" err="1">
                <a:cs typeface="Palladio Uralic"/>
              </a:rPr>
              <a:t>Choutuppal</a:t>
            </a:r>
            <a:r>
              <a:rPr lang="en-US" sz="1400" spc="-5" dirty="0">
                <a:cs typeface="Palladio Uralic"/>
              </a:rPr>
              <a:t> Mandal, </a:t>
            </a:r>
            <a:r>
              <a:rPr lang="en-US" sz="1400" spc="-5" dirty="0" err="1">
                <a:cs typeface="Palladio Uralic"/>
              </a:rPr>
              <a:t>Yadadri</a:t>
            </a:r>
            <a:r>
              <a:rPr lang="en-US" sz="1400" spc="-5" dirty="0">
                <a:cs typeface="Palladio Uralic"/>
              </a:rPr>
              <a:t> </a:t>
            </a:r>
            <a:r>
              <a:rPr lang="en-US" sz="1400" spc="-5" dirty="0" err="1">
                <a:cs typeface="Palladio Uralic"/>
              </a:rPr>
              <a:t>Bhuvanagiri</a:t>
            </a:r>
            <a:r>
              <a:rPr lang="en-US" sz="1400" spc="-5" dirty="0">
                <a:cs typeface="Palladio Uralic"/>
              </a:rPr>
              <a:t> District, Telangana.(Package B-West Face)- (Clint of </a:t>
            </a:r>
            <a:r>
              <a:rPr lang="en-US" sz="1400" spc="-5" dirty="0" err="1">
                <a:cs typeface="Palladio Uralic"/>
              </a:rPr>
              <a:t>Yadadri</a:t>
            </a:r>
            <a:r>
              <a:rPr lang="en-US" sz="1400" spc="-5" dirty="0">
                <a:cs typeface="Palladio Uralic"/>
              </a:rPr>
              <a:t> Food Park Infrastructures Pvt Ltd- Value of Work: Rs. </a:t>
            </a:r>
            <a:r>
              <a:rPr lang="en-US" sz="1400" b="1" spc="-5" dirty="0">
                <a:cs typeface="Palladio Uralic"/>
              </a:rPr>
              <a:t>37,34,18,669.00</a:t>
            </a:r>
          </a:p>
          <a:p>
            <a:pPr marL="76200" marR="83185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tabLst>
                <a:tab pos="350520" algn="l"/>
              </a:tabLst>
            </a:pPr>
            <a:r>
              <a:rPr lang="en-US" sz="1400" b="1" spc="-5" dirty="0">
                <a:cs typeface="Palladio Uralic"/>
              </a:rPr>
              <a:t>       </a:t>
            </a: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b="1" spc="-5" dirty="0">
              <a:cs typeface="Palladio Uralic"/>
            </a:endParaRPr>
          </a:p>
          <a:p>
            <a:pPr marL="361950" marR="83185" indent="-285750" algn="just">
              <a:lnSpc>
                <a:spcPts val="1510"/>
              </a:lnSpc>
              <a:spcBef>
                <a:spcPts val="290"/>
              </a:spcBef>
              <a:buClr>
                <a:srgbClr val="D16349"/>
              </a:buClr>
              <a:buSzPct val="82142"/>
              <a:buFont typeface="Arial" panose="020B0604020202020204" pitchFamily="34" charset="0"/>
              <a:buChar char="•"/>
              <a:tabLst>
                <a:tab pos="350520" algn="l"/>
              </a:tabLst>
            </a:pPr>
            <a:endParaRPr lang="en-US" sz="1400" spc="-5" dirty="0">
              <a:cs typeface="Palladio Uralic"/>
            </a:endParaRPr>
          </a:p>
          <a:p>
            <a:pPr marL="350520" marR="81915" indent="-274320" algn="just">
              <a:lnSpc>
                <a:spcPts val="1510"/>
              </a:lnSpc>
              <a:buClr>
                <a:srgbClr val="D16349"/>
              </a:buClr>
              <a:buSzPct val="82142"/>
              <a:buFont typeface="Arial"/>
              <a:buChar char=""/>
              <a:tabLst>
                <a:tab pos="350520" algn="l"/>
              </a:tabLst>
            </a:pPr>
            <a:endParaRPr lang="en-US" sz="1400" b="1" spc="-5" dirty="0">
              <a:cs typeface="Palladio Ural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543559"/>
            <a:ext cx="56391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chemeClr val="accent5">
                    <a:lumMod val="75000"/>
                  </a:schemeClr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44946" y="152471"/>
            <a:ext cx="998219" cy="9860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5715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37700" y="123825"/>
            <a:ext cx="998219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2173" y="1975357"/>
            <a:ext cx="185673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u="none" spc="-10" dirty="0">
                <a:solidFill>
                  <a:srgbClr val="0070C0"/>
                </a:solidFill>
                <a:uFill>
                  <a:solidFill>
                    <a:srgbClr val="00B050"/>
                  </a:solidFill>
                </a:uFill>
                <a:latin typeface="+mn-lt"/>
              </a:rPr>
              <a:t>Achievements</a:t>
            </a:r>
            <a:endParaRPr sz="2000" u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172" y="2584957"/>
            <a:ext cx="8836527" cy="54700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6555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Sree Ganesh Construction is successfully completed the </a:t>
            </a:r>
            <a:r>
              <a:rPr spc="-5" dirty="0">
                <a:solidFill>
                  <a:srgbClr val="0070C0"/>
                </a:solidFill>
                <a:cs typeface="Georgia"/>
              </a:rPr>
              <a:t> </a:t>
            </a: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following the works</a:t>
            </a:r>
            <a:r>
              <a:rPr spc="3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 </a:t>
            </a:r>
            <a:r>
              <a:rPr spc="-5" dirty="0">
                <a:solidFill>
                  <a:srgbClr val="0070C0"/>
                </a:solidFill>
                <a:uFill>
                  <a:solidFill>
                    <a:srgbClr val="A9432B"/>
                  </a:solidFill>
                </a:uFill>
                <a:cs typeface="Georgia"/>
              </a:rPr>
              <a:t>details:</a:t>
            </a:r>
            <a:endParaRPr dirty="0">
              <a:solidFill>
                <a:srgbClr val="0070C0"/>
              </a:solidFill>
              <a:cs typeface="Georgia"/>
            </a:endParaRPr>
          </a:p>
          <a:p>
            <a:pPr marL="298450" marR="5715" indent="-285750" algn="just">
              <a:lnSpc>
                <a:spcPct val="100000"/>
              </a:lnSpc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sz="1400" spc="-5" dirty="0">
                <a:cs typeface="Palladio Uralic"/>
              </a:rPr>
              <a:t>“Kaleshwaram Project – Annaram Barrage – Constructions of Barrage with radial gates, hoisting  arrangements including formation of guide bunds </a:t>
            </a:r>
            <a:r>
              <a:rPr sz="1400" spc="-10" dirty="0">
                <a:cs typeface="Palladio Uralic"/>
              </a:rPr>
              <a:t>on </a:t>
            </a:r>
            <a:r>
              <a:rPr sz="1400" spc="-5" dirty="0">
                <a:cs typeface="Palladio Uralic"/>
              </a:rPr>
              <a:t>either side of barrage </a:t>
            </a:r>
            <a:r>
              <a:rPr sz="1400" dirty="0">
                <a:cs typeface="Palladio Uralic"/>
              </a:rPr>
              <a:t>etc., </a:t>
            </a:r>
            <a:r>
              <a:rPr sz="1400" spc="-5" dirty="0">
                <a:cs typeface="Palladio Uralic"/>
              </a:rPr>
              <a:t>across Godavari River at  Annaram (V), Mahadevpur (M), Karimnagar District.” Subcontract for Excavation &amp; embankment  (Earthworks) left side bund work. Of value around </a:t>
            </a:r>
            <a:r>
              <a:rPr sz="1400" b="1" spc="-5" dirty="0">
                <a:cs typeface="Palladio Uralic"/>
              </a:rPr>
              <a:t>Rs.57,81,92,058.00 –</a:t>
            </a:r>
            <a:r>
              <a:rPr sz="1400" b="1" spc="15" dirty="0">
                <a:cs typeface="Palladio Uralic"/>
              </a:rPr>
              <a:t> </a:t>
            </a:r>
            <a:r>
              <a:rPr sz="1400" b="1" spc="-5" dirty="0">
                <a:cs typeface="Palladio Uralic"/>
              </a:rPr>
              <a:t>Completed.</a:t>
            </a:r>
            <a:endParaRPr lang="en-US" sz="1400" b="1" spc="-5" dirty="0">
              <a:cs typeface="Palladio Uralic"/>
            </a:endParaRPr>
          </a:p>
          <a:p>
            <a:pPr marL="298450" marR="5715" indent="-285750" algn="just"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sz="1400" spc="-5" dirty="0">
                <a:cs typeface="Palladio Uralic"/>
              </a:rPr>
              <a:t>N.F Railways Tunnel – “Construction of single Line BG Tunnel No.12 (III/9) at KM 113/000 to </a:t>
            </a:r>
            <a:r>
              <a:rPr lang="en-US" sz="1400" spc="-55" dirty="0">
                <a:cs typeface="Palladio Uralic"/>
              </a:rPr>
              <a:t>Km  </a:t>
            </a:r>
            <a:r>
              <a:rPr lang="en-US" sz="1400" spc="-5" dirty="0">
                <a:cs typeface="Palladio Uralic"/>
              </a:rPr>
              <a:t>114/030 (new </a:t>
            </a:r>
            <a:r>
              <a:rPr lang="en-US" sz="1400" spc="-5" dirty="0" err="1">
                <a:cs typeface="Palladio Uralic"/>
              </a:rPr>
              <a:t>chainage</a:t>
            </a:r>
            <a:r>
              <a:rPr lang="en-US" sz="1400" spc="-5" dirty="0">
                <a:cs typeface="Palladio Uralic"/>
              </a:rPr>
              <a:t>) including both approaches in between New </a:t>
            </a:r>
            <a:r>
              <a:rPr lang="en-US" sz="1400" spc="-5" dirty="0" err="1">
                <a:cs typeface="Palladio Uralic"/>
              </a:rPr>
              <a:t>Haflong</a:t>
            </a:r>
            <a:r>
              <a:rPr lang="en-US" sz="1400" spc="-5" dirty="0">
                <a:cs typeface="Palladio Uralic"/>
              </a:rPr>
              <a:t> – </a:t>
            </a:r>
            <a:r>
              <a:rPr lang="en-US" sz="1400" spc="-5" dirty="0" err="1">
                <a:cs typeface="Palladio Uralic"/>
              </a:rPr>
              <a:t>Harangajao</a:t>
            </a:r>
            <a:r>
              <a:rPr lang="en-US" sz="1400" spc="-5" dirty="0">
                <a:cs typeface="Palladio Uralic"/>
              </a:rPr>
              <a:t> station for  single line BG, includes earthwork in cutting &amp; filling, construction of Two number minor bridges,  side drains and other protection works at approaches </a:t>
            </a:r>
            <a:r>
              <a:rPr lang="en-US" sz="1400" spc="-10" dirty="0">
                <a:cs typeface="Palladio Uralic"/>
              </a:rPr>
              <a:t>of </a:t>
            </a:r>
            <a:r>
              <a:rPr lang="en-US" sz="1400" spc="-5" dirty="0">
                <a:cs typeface="Palladio Uralic"/>
              </a:rPr>
              <a:t>tunnel as per BG standard </a:t>
            </a:r>
            <a:r>
              <a:rPr lang="en-US" sz="1400" spc="-10" dirty="0">
                <a:cs typeface="Palladio Uralic"/>
              </a:rPr>
              <a:t>on </a:t>
            </a:r>
            <a:r>
              <a:rPr lang="en-US" sz="1400" spc="-5" dirty="0">
                <a:cs typeface="Palladio Uralic"/>
              </a:rPr>
              <a:t>diverted  alignment in connection with </a:t>
            </a:r>
            <a:r>
              <a:rPr lang="en-US" sz="1400" spc="-5" dirty="0" err="1">
                <a:cs typeface="Palladio Uralic"/>
              </a:rPr>
              <a:t>Lumding</a:t>
            </a:r>
            <a:r>
              <a:rPr lang="en-US" sz="1400" spc="-5" dirty="0">
                <a:cs typeface="Palladio Uralic"/>
              </a:rPr>
              <a:t> – </a:t>
            </a:r>
            <a:r>
              <a:rPr lang="en-US" sz="1400" spc="-5" dirty="0" err="1">
                <a:cs typeface="Palladio Uralic"/>
              </a:rPr>
              <a:t>Silchar</a:t>
            </a:r>
            <a:r>
              <a:rPr lang="en-US" sz="1400" spc="-5" dirty="0">
                <a:cs typeface="Palladio Uralic"/>
              </a:rPr>
              <a:t> Gauge Conversion Project. (Total length of Tunnel =  1030M) (Subcontract from M/s. </a:t>
            </a:r>
            <a:r>
              <a:rPr lang="en-US" sz="1400" spc="-5" dirty="0" err="1">
                <a:cs typeface="Palladio Uralic"/>
              </a:rPr>
              <a:t>Sushee</a:t>
            </a:r>
            <a:r>
              <a:rPr lang="en-US" sz="1400" spc="-5" dirty="0">
                <a:cs typeface="Palladio Uralic"/>
              </a:rPr>
              <a:t> Infra Private Limited) for a value of </a:t>
            </a:r>
            <a:r>
              <a:rPr lang="en-US" sz="1400" b="1" spc="-5" dirty="0">
                <a:cs typeface="Palladio Uralic"/>
              </a:rPr>
              <a:t>Rs.40, 74, 64,712.00. –   Completed.</a:t>
            </a:r>
          </a:p>
          <a:p>
            <a:pPr marL="298450" marR="5715" indent="-285750" algn="just"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sz="1400" spc="-5" dirty="0">
                <a:cs typeface="Palladio Uralic"/>
              </a:rPr>
              <a:t>Construction of  Residential High rise building of Basements 2 Nos ,(G+11) Floors with </a:t>
            </a:r>
            <a:r>
              <a:rPr lang="en-US" sz="1400" spc="-5" dirty="0" err="1">
                <a:cs typeface="Palladio Uralic"/>
              </a:rPr>
              <a:t>Roads,swimming</a:t>
            </a:r>
            <a:r>
              <a:rPr lang="en-US" sz="1400" spc="-5" dirty="0">
                <a:cs typeface="Palladio Uralic"/>
              </a:rPr>
              <a:t> pool, Security Kiosk, Library, Yoga hall, Health club, Gym, </a:t>
            </a:r>
            <a:r>
              <a:rPr lang="en-US" sz="1400" spc="-5" dirty="0" err="1">
                <a:cs typeface="Palladio Uralic"/>
              </a:rPr>
              <a:t>Tabble</a:t>
            </a:r>
            <a:r>
              <a:rPr lang="en-US" sz="1400" spc="-5" dirty="0">
                <a:cs typeface="Palladio Uralic"/>
              </a:rPr>
              <a:t> tennis &amp; Badminton courts, Jogging tracks, Banquet Hall with Lawn, Cellar parking ,All round Solar Fencing, Electrical works at </a:t>
            </a:r>
            <a:r>
              <a:rPr lang="en-US" sz="1400" spc="-5" dirty="0" err="1">
                <a:cs typeface="Palladio Uralic"/>
              </a:rPr>
              <a:t>Gollapudi</a:t>
            </a:r>
            <a:r>
              <a:rPr lang="en-US" sz="1400" spc="-5" dirty="0">
                <a:cs typeface="Palladio Uralic"/>
              </a:rPr>
              <a:t>, Vijayawada, AP.-</a:t>
            </a:r>
            <a:r>
              <a:rPr lang="en-US" sz="1400" b="1" dirty="0"/>
              <a:t>Rs</a:t>
            </a:r>
            <a:r>
              <a:rPr lang="en-US" sz="1400" dirty="0"/>
              <a:t> </a:t>
            </a:r>
            <a:r>
              <a:rPr lang="en-US" sz="1400" b="1" dirty="0"/>
              <a:t>68,84,29,852- Completed</a:t>
            </a:r>
            <a:endParaRPr lang="en-US" sz="1400" spc="-5" dirty="0">
              <a:cs typeface="Palladio Uralic"/>
            </a:endParaRPr>
          </a:p>
          <a:p>
            <a:pPr marL="298450" marR="5715" indent="-285750" algn="just"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r>
              <a:rPr lang="en-US" sz="1400" spc="-5" dirty="0">
                <a:cs typeface="Palladio Uralic"/>
              </a:rPr>
              <a:t>Construction of Civil, Structural, waterproofing, interior &amp; MEP works of G+8 commercial building at </a:t>
            </a:r>
            <a:r>
              <a:rPr lang="en-US" sz="1400" spc="-5" dirty="0" err="1">
                <a:cs typeface="Palladio Uralic"/>
              </a:rPr>
              <a:t>Satvik</a:t>
            </a:r>
            <a:r>
              <a:rPr lang="en-US" sz="1400" spc="-5" dirty="0">
                <a:cs typeface="Palladio Uralic"/>
              </a:rPr>
              <a:t> phase 1 , Hyderabad. – </a:t>
            </a:r>
            <a:r>
              <a:rPr lang="en-US" sz="1400" b="1" spc="-5" dirty="0">
                <a:cs typeface="Palladio Uralic"/>
              </a:rPr>
              <a:t>Rs 58,52,29,852.00</a:t>
            </a:r>
            <a:r>
              <a:rPr lang="en-US" sz="1400" spc="-5" dirty="0">
                <a:cs typeface="Palladio Uralic"/>
              </a:rPr>
              <a:t> – </a:t>
            </a:r>
            <a:r>
              <a:rPr lang="en-US" sz="1400" b="1" spc="-5" dirty="0">
                <a:cs typeface="Palladio Uralic"/>
              </a:rPr>
              <a:t>Completed</a:t>
            </a:r>
            <a:r>
              <a:rPr lang="en-US" sz="1400" spc="-5" dirty="0">
                <a:cs typeface="Palladio Uralic"/>
              </a:rPr>
              <a:t>.</a:t>
            </a:r>
          </a:p>
          <a:p>
            <a:pPr marL="298450" marR="5715" indent="-285750" algn="just">
              <a:spcBef>
                <a:spcPts val="1639"/>
              </a:spcBef>
              <a:buFont typeface="Arial" panose="020B0604020202020204" pitchFamily="34" charset="0"/>
              <a:buChar char="•"/>
              <a:tabLst>
                <a:tab pos="184150" algn="l"/>
              </a:tabLst>
            </a:pPr>
            <a:endParaRPr lang="en-US"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  <a:p>
            <a:pPr marL="285750" indent="-285750">
              <a:lnSpc>
                <a:spcPct val="100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endParaRPr sz="1400" dirty="0">
              <a:cs typeface="Palladio Uralic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326" y="1855892"/>
            <a:ext cx="8345805" cy="775853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Equipment’s Strength</a:t>
            </a:r>
            <a:r>
              <a:rPr sz="1600" b="1" spc="-30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400" spc="-5" dirty="0">
                <a:cs typeface="Palladio Uralic"/>
              </a:rPr>
              <a:t>At present the firm is having gross asset base around Rs.16 crore involving own Heavy Earth moving  machinery &amp; Tippers.</a:t>
            </a:r>
            <a:endParaRPr sz="1400" dirty="0">
              <a:cs typeface="Palladio Ural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01131" y="241623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497820"/>
              </p:ext>
            </p:extLst>
          </p:nvPr>
        </p:nvGraphicFramePr>
        <p:xfrm>
          <a:off x="2527301" y="2714625"/>
          <a:ext cx="5248292" cy="3186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8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Earth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Movers/Machine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Kobelco</a:t>
                      </a:r>
                      <a:r>
                        <a:rPr sz="1400" spc="-5" dirty="0"/>
                        <a:t> 380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Machine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4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Kobelco</a:t>
                      </a: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350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Kobelco 220 Machine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Hyundai 210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1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JCB 3DX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53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Compactor Drum Drive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69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Tata Hitachi Ex.70 Machine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EX110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SANY 380 Excavator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SANY 240 Excavator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dirty="0">
                <a:solidFill>
                  <a:srgbClr val="0070C0"/>
                </a:solidFill>
                <a:latin typeface="Georgia" panose="02040502050405020303" pitchFamily="18" charset="0"/>
              </a:rPr>
              <a:t>SREE GANESH</a:t>
            </a:r>
            <a:r>
              <a:rPr lang="en-US" sz="2400" b="1" kern="0" spc="-10" dirty="0">
                <a:solidFill>
                  <a:srgbClr val="0070C0"/>
                </a:solidFill>
                <a:latin typeface="Georgia" panose="02040502050405020303" pitchFamily="18" charset="0"/>
              </a:rPr>
              <a:t> CONSTRUCTIONS</a:t>
            </a:r>
            <a:endParaRPr lang="en-US" sz="2400" b="1" kern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551136"/>
              </p:ext>
            </p:extLst>
          </p:nvPr>
        </p:nvGraphicFramePr>
        <p:xfrm>
          <a:off x="1155700" y="1638286"/>
          <a:ext cx="4476752" cy="514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0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/>
                        <a:t>Vehicles/Tippers</a:t>
                      </a:r>
                      <a:r>
                        <a:rPr lang="en-US" sz="1400" spc="-5" dirty="0"/>
                        <a:t>/Plants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14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Bharath Benz Tippers (16  Cum 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/>
                        <a:t>13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1</a:t>
                      </a:r>
                      <a:r>
                        <a:rPr lang="en-US" sz="1400" spc="-5" dirty="0"/>
                        <a:t>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Bharath Benz Tippers (18  Cum)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09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51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1</a:t>
                      </a:r>
                      <a:r>
                        <a:rPr lang="en-US" sz="1400" spc="-5" dirty="0"/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1400" spc="-5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Eicher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Tipper (16 Cum)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  <a:endParaRPr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Ashok </a:t>
                      </a:r>
                      <a:r>
                        <a:rPr lang="en-US" sz="1400" spc="-5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Leyand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Transit Mixer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  <a:endParaRPr lang="en-US" sz="14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KYB </a:t>
                      </a:r>
                      <a:r>
                        <a:rPr lang="en-US" sz="1400" spc="-5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conmat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Batching Plant CRP-450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66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3019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Kobelco Compressor</a:t>
                      </a:r>
                      <a:r>
                        <a:rPr lang="en-US" sz="1400" baseline="0" dirty="0"/>
                        <a:t> with Drilling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04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/>
                        <a:t>Mahindra Bolero</a:t>
                      </a:r>
                      <a:r>
                        <a:rPr lang="en-US" sz="1400" spc="-10" dirty="0"/>
                        <a:t>  SLX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>
                          <a:latin typeface="Palladio Uralic"/>
                          <a:cs typeface="Palladio Uralic"/>
                        </a:rPr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465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lang="en-US" sz="1400" spc="-5" dirty="0"/>
                        <a:t>   </a:t>
                      </a:r>
                      <a:r>
                        <a:rPr sz="1400" spc="-5"/>
                        <a:t>Diesel </a:t>
                      </a:r>
                      <a:r>
                        <a:rPr sz="1400" spc="-5" dirty="0"/>
                        <a:t>Tanker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spc="-5" dirty="0"/>
                        <a:t>02</a:t>
                      </a:r>
                      <a:endParaRPr sz="1400" spc="-5">
                        <a:solidFill>
                          <a:schemeClr val="tx1"/>
                        </a:solidFill>
                        <a:latin typeface="Palladio Uralic"/>
                        <a:ea typeface="+mn-ea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471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Komatsu D65</a:t>
                      </a:r>
                      <a:r>
                        <a:rPr sz="1400" dirty="0"/>
                        <a:t> </a:t>
                      </a:r>
                      <a:r>
                        <a:rPr sz="1400" spc="-5" dirty="0"/>
                        <a:t>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114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377190" indent="-63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Crawler drill machine  with compressor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02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07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170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Mahindra </a:t>
                      </a:r>
                      <a:r>
                        <a:rPr sz="1400" spc="-5"/>
                        <a:t>Bolero</a:t>
                      </a:r>
                      <a:r>
                        <a:rPr sz="1400" spc="-10"/>
                        <a:t> </a:t>
                      </a:r>
                      <a:r>
                        <a:rPr lang="en-US" sz="1400" spc="-5" dirty="0"/>
                        <a:t>Camper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0</a:t>
                      </a:r>
                      <a:r>
                        <a:rPr lang="en-US" sz="1400" spc="-5" dirty="0"/>
                        <a:t>3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393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400" spc="-5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algn="l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/>
                        <a:t>Toyoto</a:t>
                      </a:r>
                      <a:r>
                        <a:rPr sz="1400"/>
                        <a:t> </a:t>
                      </a:r>
                      <a:r>
                        <a:rPr lang="en-US" sz="1400" dirty="0"/>
                        <a:t>Fortuner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53079"/>
              </p:ext>
            </p:extLst>
          </p:nvPr>
        </p:nvGraphicFramePr>
        <p:xfrm>
          <a:off x="5918203" y="1638285"/>
          <a:ext cx="3771896" cy="314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35" dirty="0"/>
                        <a:t> </a:t>
                      </a:r>
                      <a:r>
                        <a:rPr sz="1400" spc="-5" dirty="0"/>
                        <a:t>No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Vehicles/Tippers</a:t>
                      </a:r>
                      <a:endParaRPr sz="1400" dirty="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/>
                        <a:t>No’s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1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Mahindra</a:t>
                      </a:r>
                      <a:r>
                        <a:rPr lang="en-US" sz="1400" baseline="0" dirty="0"/>
                        <a:t> Scorpio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517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Mahindra</a:t>
                      </a:r>
                      <a:r>
                        <a:rPr lang="en-US" sz="1400" baseline="0" dirty="0"/>
                        <a:t> Imperio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4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 marR="127635" indent="-6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Tata</a:t>
                      </a:r>
                      <a:r>
                        <a:rPr lang="en-US" sz="1400" baseline="0" dirty="0"/>
                        <a:t> Yodha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02</a:t>
                      </a:r>
                      <a:endParaRPr lang="en-US"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2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Tractor Dozer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6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Crusher @220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/>
                        <a:t>01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88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spc="-5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ISUZI D-max</a:t>
                      </a: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>
                          <a:latin typeface="Palladio Uralic"/>
                          <a:cs typeface="Palladio Uralic"/>
                        </a:rPr>
                        <a:t>02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2"/>
          <p:cNvSpPr txBox="1">
            <a:spLocks/>
          </p:cNvSpPr>
          <p:nvPr/>
        </p:nvSpPr>
        <p:spPr>
          <a:xfrm>
            <a:off x="1155326" y="543559"/>
            <a:ext cx="5867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kern="0" spc="-5" dirty="0">
                <a:solidFill>
                  <a:srgbClr val="0070C0"/>
                </a:solidFill>
                <a:latin typeface="Georgia" panose="02040502050405020303" pitchFamily="18" charset="0"/>
              </a:rPr>
              <a:t>SREE GANESH</a:t>
            </a:r>
            <a:r>
              <a:rPr lang="en-US" sz="2400" b="1" kern="0" spc="-10" dirty="0">
                <a:solidFill>
                  <a:srgbClr val="0070C0"/>
                </a:solidFill>
                <a:latin typeface="Georgia" panose="02040502050405020303" pitchFamily="18" charset="0"/>
              </a:rPr>
              <a:t> CONSTRUCTIONS</a:t>
            </a:r>
            <a:endParaRPr lang="en-US" sz="2400" b="1" kern="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5326" y="543559"/>
            <a:ext cx="60963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70C0"/>
                </a:solidFill>
                <a:latin typeface="Georgia"/>
                <a:cs typeface="Georgia"/>
              </a:rPr>
              <a:t>SREE GANESH</a:t>
            </a:r>
            <a:r>
              <a:rPr sz="2400" b="1" spc="-10" dirty="0">
                <a:solidFill>
                  <a:srgbClr val="0070C0"/>
                </a:solidFill>
                <a:latin typeface="Georgia"/>
                <a:cs typeface="Georgia"/>
              </a:rPr>
              <a:t> CONSTRUCTIONS</a:t>
            </a:r>
            <a:endParaRPr sz="2400" dirty="0">
              <a:solidFill>
                <a:srgbClr val="0070C0"/>
              </a:solidFill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5326" y="1902206"/>
            <a:ext cx="125984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u="none" spc="-10" dirty="0">
                <a:solidFill>
                  <a:srgbClr val="0070C0"/>
                </a:solidFill>
                <a:latin typeface="+mn-lt"/>
              </a:rPr>
              <a:t>Turnover</a:t>
            </a:r>
            <a:endParaRPr sz="1400" u="non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2257425"/>
            <a:ext cx="7696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Firm is earning profits continuously </a:t>
            </a:r>
            <a:r>
              <a:rPr sz="1400" dirty="0">
                <a:cs typeface="Georgia"/>
              </a:rPr>
              <a:t>since </a:t>
            </a:r>
            <a:r>
              <a:rPr sz="1400" spc="-5" dirty="0">
                <a:cs typeface="Georgia"/>
              </a:rPr>
              <a:t>inception. </a:t>
            </a: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turnovers of the firm  during the last three years are indicated</a:t>
            </a:r>
            <a:r>
              <a:rPr sz="1400" spc="55" dirty="0">
                <a:cs typeface="Georgia"/>
              </a:rPr>
              <a:t> </a:t>
            </a:r>
            <a:r>
              <a:rPr sz="1400" spc="-5" dirty="0">
                <a:cs typeface="Georgia"/>
              </a:rPr>
              <a:t>below.</a:t>
            </a:r>
            <a:endParaRPr sz="1400" dirty="0"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819816"/>
              </p:ext>
            </p:extLst>
          </p:nvPr>
        </p:nvGraphicFramePr>
        <p:xfrm>
          <a:off x="2222500" y="2924168"/>
          <a:ext cx="5715000" cy="2571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0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Years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93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u="heavy" dirty="0">
                          <a:uFill>
                            <a:solidFill>
                              <a:srgbClr val="FFFFFF"/>
                            </a:solidFill>
                          </a:uFill>
                        </a:rPr>
                        <a:t>Turnover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39369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2017-18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Rs. </a:t>
                      </a:r>
                      <a:r>
                        <a:rPr sz="1400" spc="-5"/>
                        <a:t>26.02</a:t>
                      </a:r>
                      <a:r>
                        <a:rPr sz="1400" spc="-15"/>
                        <a:t> </a:t>
                      </a:r>
                      <a:r>
                        <a:rPr sz="1400" spc="-5"/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2018-19</a:t>
                      </a:r>
                      <a:r>
                        <a:rPr sz="1400" spc="-30" dirty="0"/>
                        <a:t> </a:t>
                      </a:r>
                      <a:r>
                        <a:rPr sz="1400" spc="-5" dirty="0"/>
                        <a:t>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spc="-5" dirty="0"/>
                        <a:t>Rs. </a:t>
                      </a:r>
                      <a:r>
                        <a:rPr sz="1400" spc="-5"/>
                        <a:t>70.39</a:t>
                      </a:r>
                      <a:r>
                        <a:rPr sz="1400" spc="-15"/>
                        <a:t> </a:t>
                      </a:r>
                      <a:r>
                        <a:rPr sz="1400" spc="-5"/>
                        <a:t>crore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2019-20 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56.58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2020-21 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34.01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2021-22 (Audited)</a:t>
                      </a:r>
                      <a:endParaRPr sz="140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IN" sz="1400" dirty="0"/>
                        <a:t>Rs. 42.09 </a:t>
                      </a:r>
                      <a:r>
                        <a:rPr lang="en-IN" sz="1400" dirty="0" err="1"/>
                        <a:t>crore</a:t>
                      </a:r>
                      <a:endParaRPr sz="1400" dirty="0">
                        <a:latin typeface="Palladio Uralic"/>
                        <a:cs typeface="Palladio Uralic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713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2022-23 ( audited)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Rs. 88.94 Crore</a:t>
                      </a:r>
                      <a:endParaRPr lang="en-IN" sz="14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326" y="543559"/>
            <a:ext cx="63249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none" spc="-5" dirty="0">
                <a:solidFill>
                  <a:srgbClr val="0070C0"/>
                </a:solidFill>
              </a:rPr>
              <a:t>SREE GANESH</a:t>
            </a:r>
            <a:r>
              <a:rPr sz="2400" u="none" spc="-10" dirty="0">
                <a:solidFill>
                  <a:srgbClr val="0070C0"/>
                </a:solidFill>
              </a:rPr>
              <a:t> CONSTRUCTIONS</a:t>
            </a:r>
            <a:endParaRPr sz="2400" dirty="0">
              <a:solidFill>
                <a:srgbClr val="0070C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5326" y="1899920"/>
            <a:ext cx="8150225" cy="2110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Objective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 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298450" marR="5080" indent="-285750">
              <a:lnSpc>
                <a:spcPct val="100000"/>
              </a:lnSpc>
              <a:spcBef>
                <a:spcPts val="1850"/>
              </a:spcBef>
              <a:buFont typeface="Arial" panose="020B0604020202020204" pitchFamily="34" charset="0"/>
              <a:buChar char="•"/>
              <a:tabLst>
                <a:tab pos="286385" algn="l"/>
              </a:tabLst>
            </a:pPr>
            <a:r>
              <a:rPr sz="1600" dirty="0">
                <a:cs typeface="Georgia"/>
              </a:rPr>
              <a:t>The firm is planning to have a </a:t>
            </a:r>
            <a:r>
              <a:rPr sz="1600" spc="-5" dirty="0">
                <a:cs typeface="Georgia"/>
              </a:rPr>
              <a:t>corporate </a:t>
            </a:r>
            <a:r>
              <a:rPr sz="1600" dirty="0">
                <a:cs typeface="Georgia"/>
              </a:rPr>
              <a:t>re-structuring aiming at value added  professionalism in the changing scenario of </a:t>
            </a:r>
            <a:r>
              <a:rPr sz="1600" spc="-5" dirty="0">
                <a:cs typeface="Georgia"/>
              </a:rPr>
              <a:t>construction industry and to achieve higher  targets.</a:t>
            </a:r>
            <a:endParaRPr sz="1600" dirty="0"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 dirty="0"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Financial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uFill>
                  <a:solidFill>
                    <a:srgbClr val="000000"/>
                  </a:solidFill>
                </a:uFill>
                <a:cs typeface="Georgia"/>
              </a:rPr>
              <a:t>Strength</a:t>
            </a:r>
            <a:r>
              <a:rPr sz="1600" b="1" spc="-15" dirty="0">
                <a:solidFill>
                  <a:srgbClr val="0070C0"/>
                </a:solidFill>
                <a:cs typeface="Georgia"/>
              </a:rPr>
              <a:t> </a:t>
            </a:r>
            <a:r>
              <a:rPr sz="1600" b="1" spc="-5" dirty="0">
                <a:solidFill>
                  <a:srgbClr val="0070C0"/>
                </a:solidFill>
                <a:cs typeface="Georgia"/>
              </a:rPr>
              <a:t>:</a:t>
            </a:r>
            <a:endParaRPr sz="1600" dirty="0">
              <a:solidFill>
                <a:srgbClr val="0070C0"/>
              </a:solidFill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2140"/>
              </a:spcBef>
            </a:pPr>
            <a:r>
              <a:rPr sz="1400" dirty="0">
                <a:cs typeface="Georgia"/>
              </a:rPr>
              <a:t>The </a:t>
            </a:r>
            <a:r>
              <a:rPr sz="1400" spc="-5" dirty="0">
                <a:cs typeface="Georgia"/>
              </a:rPr>
              <a:t>firm enjoying the following financial</a:t>
            </a:r>
            <a:r>
              <a:rPr sz="1400" spc="70" dirty="0">
                <a:cs typeface="Georgia"/>
              </a:rPr>
              <a:t> </a:t>
            </a:r>
            <a:r>
              <a:rPr sz="1400" spc="-5" dirty="0">
                <a:cs typeface="Georgia"/>
              </a:rPr>
              <a:t>facilities.</a:t>
            </a:r>
            <a:endParaRPr sz="1400" dirty="0"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326" y="4764583"/>
            <a:ext cx="2614930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65"/>
              </a:spcBef>
              <a:buClr>
                <a:srgbClr val="D16349"/>
              </a:buClr>
              <a:buSzPct val="8437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cs typeface="Georgia"/>
              </a:rPr>
              <a:t>Bank Guarantee</a:t>
            </a:r>
            <a:r>
              <a:rPr sz="1600" spc="-65" dirty="0">
                <a:cs typeface="Georgia"/>
              </a:rPr>
              <a:t> </a:t>
            </a:r>
            <a:r>
              <a:rPr sz="1600" dirty="0">
                <a:cs typeface="Georgia"/>
              </a:rPr>
              <a:t>Facilities</a:t>
            </a:r>
          </a:p>
          <a:p>
            <a:pPr marL="298450" indent="-285750">
              <a:lnSpc>
                <a:spcPct val="100000"/>
              </a:lnSpc>
              <a:spcBef>
                <a:spcPts val="365"/>
              </a:spcBef>
              <a:buClr>
                <a:srgbClr val="D16349"/>
              </a:buClr>
              <a:buSzPct val="8437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1600" dirty="0">
                <a:cs typeface="Palladio Uralic"/>
              </a:rPr>
              <a:t>Cash Credit</a:t>
            </a:r>
            <a:r>
              <a:rPr sz="1600" spc="-15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Facility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97784" y="4764583"/>
            <a:ext cx="2820516" cy="6064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600" dirty="0">
                <a:cs typeface="Georgia"/>
              </a:rPr>
              <a:t>-  </a:t>
            </a:r>
            <a:r>
              <a:rPr sz="1600" dirty="0">
                <a:cs typeface="Palladio Uralic"/>
              </a:rPr>
              <a:t>Rs.</a:t>
            </a:r>
            <a:r>
              <a:rPr lang="en-IN" sz="1600" dirty="0">
                <a:cs typeface="Palladio Uralic"/>
              </a:rPr>
              <a:t>2800</a:t>
            </a:r>
            <a:r>
              <a:rPr sz="1600" dirty="0">
                <a:cs typeface="Palladio Uralic"/>
              </a:rPr>
              <a:t>.00</a:t>
            </a:r>
            <a:r>
              <a:rPr sz="1600" spc="-105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Lakhs</a:t>
            </a:r>
          </a:p>
          <a:p>
            <a:pPr marL="14604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cs typeface="Palladio Uralic"/>
              </a:rPr>
              <a:t>-  Rs.</a:t>
            </a:r>
            <a:r>
              <a:rPr lang="en-IN" sz="1600" dirty="0">
                <a:cs typeface="Palladio Uralic"/>
              </a:rPr>
              <a:t>13</a:t>
            </a:r>
            <a:r>
              <a:rPr sz="1600" dirty="0">
                <a:cs typeface="Palladio Uralic"/>
              </a:rPr>
              <a:t>00.00</a:t>
            </a:r>
            <a:r>
              <a:rPr sz="1600" spc="-120" dirty="0">
                <a:cs typeface="Palladio Uralic"/>
              </a:rPr>
              <a:t> </a:t>
            </a:r>
            <a:r>
              <a:rPr sz="1600" dirty="0">
                <a:cs typeface="Palladio Uralic"/>
              </a:rPr>
              <a:t>Lakhs</a:t>
            </a:r>
          </a:p>
        </p:txBody>
      </p:sp>
      <p:sp>
        <p:nvSpPr>
          <p:cNvPr id="6" name="object 6"/>
          <p:cNvSpPr/>
          <p:nvPr/>
        </p:nvSpPr>
        <p:spPr>
          <a:xfrm>
            <a:off x="9537700" y="123825"/>
            <a:ext cx="1002791" cy="986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93700" cy="756285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</TotalTime>
  <Words>1312</Words>
  <Application>Microsoft Office PowerPoint</Application>
  <PresentationFormat>Custom</PresentationFormat>
  <Paragraphs>194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Palladio Uralic</vt:lpstr>
      <vt:lpstr>Wingdings</vt:lpstr>
      <vt:lpstr>Office Theme</vt:lpstr>
      <vt:lpstr>PowerPoint Presentation</vt:lpstr>
      <vt:lpstr>SREE GANESH CONSTRUCTIONS</vt:lpstr>
      <vt:lpstr>SREE GANESH CONSTRUCTIONS</vt:lpstr>
      <vt:lpstr>Currently the firm executing the below works :</vt:lpstr>
      <vt:lpstr>Achievements</vt:lpstr>
      <vt:lpstr>PowerPoint Presentation</vt:lpstr>
      <vt:lpstr>PowerPoint Presentation</vt:lpstr>
      <vt:lpstr>Turnover</vt:lpstr>
      <vt:lpstr>SREE GANESH CONSTRUCTIONS</vt:lpstr>
      <vt:lpstr>Bankers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SGC Profile.pptx</dc:title>
  <dc:creator>admin</dc:creator>
  <cp:lastModifiedBy>lenovo</cp:lastModifiedBy>
  <cp:revision>121</cp:revision>
  <dcterms:created xsi:type="dcterms:W3CDTF">2020-02-13T12:32:52Z</dcterms:created>
  <dcterms:modified xsi:type="dcterms:W3CDTF">2024-06-20T15:28:59Z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2020-02-13T00:00:00Z</vt:filetime>
  </property>
</Properties>
</file>