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81" r:id="rId7"/>
    <p:sldId id="282" r:id="rId8"/>
    <p:sldId id="269" r:id="rId9"/>
    <p:sldId id="263" r:id="rId10"/>
    <p:sldId id="264" r:id="rId11"/>
    <p:sldId id="265" r:id="rId12"/>
    <p:sldId id="266" r:id="rId13"/>
    <p:sldId id="283" r:id="rId14"/>
    <p:sldId id="284" r:id="rId15"/>
    <p:sldId id="272" r:id="rId16"/>
    <p:sldId id="273" r:id="rId17"/>
    <p:sldId id="274" r:id="rId18"/>
    <p:sldId id="275" r:id="rId19"/>
    <p:sldId id="277" r:id="rId20"/>
    <p:sldId id="285" r:id="rId21"/>
    <p:sldId id="286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1" autoAdjust="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Distance</a:t>
            </a:r>
            <a:r>
              <a:rPr lang="en-US" baseline="0"/>
              <a:t> from Halo Point</a:t>
            </a:r>
            <a:endParaRPr lang="en-US"/>
          </a:p>
        </c:rich>
      </c:tx>
      <c:layout/>
    </c:title>
    <c:plotArea>
      <c:layout/>
      <c:lineChart>
        <c:grouping val="standard"/>
        <c:ser>
          <c:idx val="0"/>
          <c:order val="0"/>
          <c:val>
            <c:numRef>
              <c:f>Sheet1!$B$1:$B$20</c:f>
              <c:numCache>
                <c:formatCode>General</c:formatCode>
                <c:ptCount val="20"/>
                <c:pt idx="0">
                  <c:v>46.911999999999999</c:v>
                </c:pt>
                <c:pt idx="1">
                  <c:v>46.673000000000002</c:v>
                </c:pt>
                <c:pt idx="2">
                  <c:v>47.823</c:v>
                </c:pt>
                <c:pt idx="3">
                  <c:v>46.821000000000005</c:v>
                </c:pt>
                <c:pt idx="4">
                  <c:v>49.13</c:v>
                </c:pt>
                <c:pt idx="5">
                  <c:v>51.327000000000005</c:v>
                </c:pt>
                <c:pt idx="6">
                  <c:v>44.484000000000002</c:v>
                </c:pt>
                <c:pt idx="7">
                  <c:v>46.099000000000011</c:v>
                </c:pt>
                <c:pt idx="8">
                  <c:v>47.296000000000021</c:v>
                </c:pt>
                <c:pt idx="9">
                  <c:v>43.08</c:v>
                </c:pt>
                <c:pt idx="10">
                  <c:v>44.033000000000001</c:v>
                </c:pt>
                <c:pt idx="11">
                  <c:v>44.498000000000012</c:v>
                </c:pt>
                <c:pt idx="12">
                  <c:v>43.617000000000004</c:v>
                </c:pt>
                <c:pt idx="13">
                  <c:v>44.718000000000011</c:v>
                </c:pt>
                <c:pt idx="14">
                  <c:v>45.618000000000002</c:v>
                </c:pt>
                <c:pt idx="15">
                  <c:v>46.252000000000002</c:v>
                </c:pt>
                <c:pt idx="16">
                  <c:v>45.233000000000011</c:v>
                </c:pt>
                <c:pt idx="17">
                  <c:v>46.422000000000011</c:v>
                </c:pt>
                <c:pt idx="18">
                  <c:v>45.868000000000002</c:v>
                </c:pt>
                <c:pt idx="19">
                  <c:v>45.627000000000002</c:v>
                </c:pt>
              </c:numCache>
            </c:numRef>
          </c:val>
        </c:ser>
        <c:marker val="1"/>
        <c:axId val="36013952"/>
        <c:axId val="36016128"/>
      </c:lineChart>
      <c:catAx>
        <c:axId val="360139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</a:t>
                </a:r>
                <a:endParaRPr lang="en-US" dirty="0"/>
              </a:p>
            </c:rich>
          </c:tx>
          <c:layout/>
        </c:title>
        <c:tickLblPos val="nextTo"/>
        <c:crossAx val="36016128"/>
        <c:crosses val="autoZero"/>
        <c:auto val="1"/>
        <c:lblAlgn val="ctr"/>
        <c:lblOffset val="100"/>
      </c:catAx>
      <c:valAx>
        <c:axId val="36016128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Distanc</a:t>
                </a:r>
                <a:r>
                  <a:rPr lang="en-US" baseline="0"/>
                  <a:t>e (m)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36013952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FCC290-3B41-4531-9606-9105D6C109F0}" type="datetimeFigureOut">
              <a:rPr lang="en-US" smtClean="0"/>
              <a:pPr/>
              <a:t>4/30/2008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FFD530-F9B3-460D-9797-D5B8A8B1648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4800" y="3962400"/>
            <a:ext cx="4724400" cy="2667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>
            <a:normAutofit/>
          </a:bodyPr>
          <a:lstStyle/>
          <a:p>
            <a:pPr marR="0">
              <a:lnSpc>
                <a:spcPct val="90000"/>
              </a:lnSpc>
            </a:pPr>
            <a:r>
              <a:rPr lang="en-US" sz="2400" smtClean="0"/>
              <a:t>David Moreno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Mario Raushel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Terence Sin</a:t>
            </a:r>
          </a:p>
          <a:p>
            <a:pPr marR="0">
              <a:lnSpc>
                <a:spcPct val="90000"/>
              </a:lnSpc>
            </a:pPr>
            <a:r>
              <a:rPr lang="en-US" sz="2400" smtClean="0"/>
              <a:t>Caleb Wells</a:t>
            </a:r>
          </a:p>
          <a:p>
            <a:pPr marR="0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0" name="TextBox 9"/>
          <p:cNvSpPr txBox="1"/>
          <p:nvPr/>
        </p:nvSpPr>
        <p:spPr>
          <a:xfrm>
            <a:off x="2286000" y="4419600"/>
            <a:ext cx="184150" cy="854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sz="3200">
              <a:effectLst>
                <a:outerShdw blurRad="38100" dist="38100" dir="2700000" algn="tl">
                  <a:srgbClr val="04617B"/>
                </a:outerShdw>
              </a:effectLst>
              <a:latin typeface="Cooper Black" pitchFamily="18" charset="0"/>
            </a:endParaRPr>
          </a:p>
          <a:p>
            <a:endParaRPr lang="en-US">
              <a:latin typeface="Constantia" pitchFamily="18" charset="0"/>
            </a:endParaRPr>
          </a:p>
        </p:txBody>
      </p:sp>
      <p:pic>
        <p:nvPicPr>
          <p:cNvPr id="11" name="Picture 8" descr="reL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038600"/>
            <a:ext cx="3429000" cy="259238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667000" y="22098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reImagine Technologies</a:t>
            </a:r>
            <a:endParaRPr lang="en-US" sz="4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ardware_SysDes_Pi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65" y="990599"/>
            <a:ext cx="8745070" cy="586740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</a:t>
            </a:r>
            <a:endParaRPr lang="en-US" dirty="0"/>
          </a:p>
        </p:txBody>
      </p:sp>
      <p:pic>
        <p:nvPicPr>
          <p:cNvPr id="4" name="Content Placeholder 3" descr="Hardware_Overview_Pic.jpg"/>
          <p:cNvPicPr>
            <a:picLocks noGrp="1" noChangeAspect="1"/>
          </p:cNvPicPr>
          <p:nvPr>
            <p:ph idx="1"/>
          </p:nvPr>
        </p:nvPicPr>
        <p:blipFill>
          <a:blip r:embed="rId2"/>
          <a:srcRect l="3588" t="17027" r="4312" b="24153"/>
          <a:stretch>
            <a:fillRect/>
          </a:stretch>
        </p:blipFill>
        <p:spPr>
          <a:xfrm>
            <a:off x="711869" y="2514600"/>
            <a:ext cx="7720263" cy="3810000"/>
          </a:xfrm>
        </p:spPr>
      </p:pic>
      <p:pic>
        <p:nvPicPr>
          <p:cNvPr id="5" name="Picture 4" descr="reLiveSo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CMUCam3 Program Design</a:t>
            </a:r>
            <a:endParaRPr lang="en-US" dirty="0"/>
          </a:p>
        </p:txBody>
      </p:sp>
      <p:pic>
        <p:nvPicPr>
          <p:cNvPr id="5" name="Content Placeholder 4" descr="Hardware_Code_Pic.jpg"/>
          <p:cNvPicPr>
            <a:picLocks noGrp="1" noChangeAspect="1"/>
          </p:cNvPicPr>
          <p:nvPr>
            <p:ph idx="1"/>
          </p:nvPr>
        </p:nvPicPr>
        <p:blipFill>
          <a:blip r:embed="rId2"/>
          <a:srcRect l="7074" t="2785" r="5732" b="22568"/>
          <a:stretch>
            <a:fillRect/>
          </a:stretch>
        </p:blipFill>
        <p:spPr>
          <a:xfrm>
            <a:off x="770861" y="1828800"/>
            <a:ext cx="7602279" cy="5029200"/>
          </a:xfrm>
        </p:spPr>
      </p:pic>
      <p:pic>
        <p:nvPicPr>
          <p:cNvPr id="6" name="Picture 5" descr="reLiveSo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Time Delay (Minutes) - The amount of time the camera must wait between each picture taken</a:t>
            </a:r>
          </a:p>
          <a:p>
            <a:endParaRPr lang="en-US" dirty="0" smtClean="0"/>
          </a:p>
          <a:p>
            <a:r>
              <a:rPr lang="en-US" dirty="0" smtClean="0"/>
              <a:t>Minimum Distance - The distance a user must travel before another picture is taken.</a:t>
            </a:r>
          </a:p>
          <a:p>
            <a:endParaRPr lang="en-US" dirty="0" smtClean="0"/>
          </a:p>
          <a:p>
            <a:r>
              <a:rPr lang="en-US" dirty="0" smtClean="0"/>
              <a:t>Scheduler – Times during which pictures should be taken.</a:t>
            </a:r>
          </a:p>
          <a:p>
            <a:endParaRPr lang="en-US" dirty="0" smtClean="0"/>
          </a:p>
          <a:p>
            <a:r>
              <a:rPr lang="en-US" dirty="0" smtClean="0"/>
              <a:t>Location Halo - The center and radius of a halo where pictures must be taken.</a:t>
            </a:r>
            <a:endParaRPr lang="en-US" dirty="0"/>
          </a:p>
        </p:txBody>
      </p:sp>
      <p:pic>
        <p:nvPicPr>
          <p:cNvPr id="4" name="Picture 3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Demo</a:t>
            </a:r>
            <a:endParaRPr lang="en-US" dirty="0"/>
          </a:p>
        </p:txBody>
      </p:sp>
      <p:pic>
        <p:nvPicPr>
          <p:cNvPr id="4" name="Content Placeholder 3" descr="reliveMain FIN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357" y="1935163"/>
            <a:ext cx="6615286" cy="4389437"/>
          </a:xfrm>
        </p:spPr>
      </p:pic>
      <p:pic>
        <p:nvPicPr>
          <p:cNvPr id="5" name="Picture 4" descr="reLiveSo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David Moreno</a:t>
            </a:r>
          </a:p>
          <a:p>
            <a:pPr lvl="1"/>
            <a:r>
              <a:rPr lang="en-US" dirty="0" smtClean="0"/>
              <a:t>Hardware and CMUCam3 operations</a:t>
            </a:r>
          </a:p>
          <a:p>
            <a:pPr lvl="1"/>
            <a:r>
              <a:rPr lang="en-US" dirty="0" smtClean="0"/>
              <a:t>Purchasing</a:t>
            </a:r>
          </a:p>
          <a:p>
            <a:r>
              <a:rPr lang="en-US" dirty="0" smtClean="0"/>
              <a:t>Mario Raushel</a:t>
            </a:r>
          </a:p>
          <a:p>
            <a:pPr lvl="1"/>
            <a:r>
              <a:rPr lang="en-US" dirty="0" smtClean="0"/>
              <a:t>Software design and implementation</a:t>
            </a:r>
          </a:p>
          <a:p>
            <a:r>
              <a:rPr lang="en-US" dirty="0" smtClean="0"/>
              <a:t>Terence Sin</a:t>
            </a:r>
          </a:p>
          <a:p>
            <a:pPr lvl="1"/>
            <a:r>
              <a:rPr lang="en-US" dirty="0" smtClean="0"/>
              <a:t>Software and hardware interaction design</a:t>
            </a:r>
          </a:p>
          <a:p>
            <a:r>
              <a:rPr lang="en-US" dirty="0" smtClean="0"/>
              <a:t>Caleb Wells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Hardware and GPS operations</a:t>
            </a:r>
          </a:p>
          <a:p>
            <a:pPr lvl="1"/>
            <a:r>
              <a:rPr lang="en-US" dirty="0" smtClean="0"/>
              <a:t>Enclosure Design</a:t>
            </a:r>
          </a:p>
          <a:p>
            <a:endParaRPr lang="en-US" dirty="0"/>
          </a:p>
        </p:txBody>
      </p:sp>
      <p:pic>
        <p:nvPicPr>
          <p:cNvPr id="4" name="Picture 3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dirty="0" smtClean="0"/>
              <a:t>Effective Teamwork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935163"/>
            <a:ext cx="3962400" cy="4389437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2-3 meetings each week to discuss updates and plans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Bi-weekly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 communication providing individual progress reports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Team building activities such as meeting at Rudy’s for dinner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sz="2600" dirty="0" smtClean="0"/>
              <a:t>Overcame problems as a team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05000"/>
            <a:ext cx="4572000" cy="3429000"/>
          </a:xfrm>
          <a:prstGeom prst="rect">
            <a:avLst/>
          </a:prstGeom>
          <a:noFill/>
        </p:spPr>
      </p:pic>
      <p:pic>
        <p:nvPicPr>
          <p:cNvPr id="7" name="Picture 6" descr="reLiveSo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600" smtClean="0"/>
              <a:t>Societal, Safety, Political, and Environmental Analysis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935163"/>
            <a:ext cx="8229600" cy="4389437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Societal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privacy concerns the camera must be large enough that others can tell they are being photographed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Safety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non-conductive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enclosure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000" baseline="0" dirty="0" smtClean="0"/>
              <a:t>Used</a:t>
            </a:r>
            <a:r>
              <a:rPr lang="en-US" sz="2000" dirty="0" smtClean="0"/>
              <a:t> </a:t>
            </a:r>
            <a:r>
              <a:rPr lang="en-US" sz="2000" dirty="0" err="1" smtClean="0"/>
              <a:t>NiMH</a:t>
            </a:r>
            <a:r>
              <a:rPr lang="en-US" sz="2000" dirty="0" smtClean="0"/>
              <a:t> batteries instead of Li-ION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Political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000" dirty="0" smtClean="0"/>
              <a:t>Each time the software is run, the user must agree not to use the device for malicious or illegal reasons.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Environmental Analysis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be supplied with rechargeable </a:t>
            </a:r>
            <a:r>
              <a:rPr lang="en-US" sz="2000" noProof="0" dirty="0" smtClean="0"/>
              <a:t>, recyclable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batteries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 free device</a:t>
            </a:r>
          </a:p>
        </p:txBody>
      </p:sp>
      <p:pic>
        <p:nvPicPr>
          <p:cNvPr id="6" name="Picture 4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555625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Manufacturability, Sustainability and 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Manufacturability</a:t>
            </a:r>
          </a:p>
          <a:p>
            <a:pPr lvl="1"/>
            <a:r>
              <a:rPr lang="en-US" dirty="0" smtClean="0"/>
              <a:t>Hardware easily mass produced</a:t>
            </a:r>
          </a:p>
          <a:p>
            <a:pPr lvl="1"/>
            <a:r>
              <a:rPr lang="en-US" dirty="0" smtClean="0"/>
              <a:t>Software easily distributed</a:t>
            </a:r>
          </a:p>
          <a:p>
            <a:pPr lvl="1"/>
            <a:r>
              <a:rPr lang="en-US" dirty="0" smtClean="0"/>
              <a:t>Programmed on CMUcam3</a:t>
            </a:r>
          </a:p>
          <a:p>
            <a:r>
              <a:rPr lang="en-US" dirty="0" smtClean="0"/>
              <a:t>Sustainability</a:t>
            </a:r>
          </a:p>
          <a:p>
            <a:pPr lvl="1"/>
            <a:r>
              <a:rPr lang="en-US" dirty="0" smtClean="0"/>
              <a:t>AA Batteries can be recharged or replaced</a:t>
            </a:r>
          </a:p>
          <a:p>
            <a:pPr lvl="1"/>
            <a:r>
              <a:rPr lang="en-US" dirty="0" smtClean="0"/>
              <a:t>Information synchronized to both computer and Google</a:t>
            </a:r>
          </a:p>
          <a:p>
            <a:r>
              <a:rPr lang="en-US" dirty="0" smtClean="0"/>
              <a:t>Economics</a:t>
            </a:r>
          </a:p>
          <a:p>
            <a:pPr lvl="1"/>
            <a:r>
              <a:rPr lang="en-US" dirty="0" smtClean="0"/>
              <a:t>Low bulk material cost</a:t>
            </a:r>
          </a:p>
          <a:p>
            <a:pPr lvl="1"/>
            <a:r>
              <a:rPr lang="en-US" dirty="0" smtClean="0"/>
              <a:t>CMUcam3 is licensed to distributers</a:t>
            </a:r>
            <a:endParaRPr lang="en-US" dirty="0"/>
          </a:p>
        </p:txBody>
      </p:sp>
      <p:pic>
        <p:nvPicPr>
          <p:cNvPr id="5" name="Picture 4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555625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Budget</a:t>
            </a:r>
          </a:p>
          <a:p>
            <a:pPr lvl="1"/>
            <a:r>
              <a:rPr lang="en-US" dirty="0" smtClean="0"/>
              <a:t>CMUcam3					$239.00</a:t>
            </a:r>
          </a:p>
          <a:p>
            <a:pPr lvl="1"/>
            <a:r>
              <a:rPr lang="en-US" dirty="0" smtClean="0"/>
              <a:t>EM-406A </a:t>
            </a:r>
            <a:r>
              <a:rPr lang="en-US" dirty="0" err="1" smtClean="0"/>
              <a:t>SiRF</a:t>
            </a:r>
            <a:r>
              <a:rPr lang="en-US" dirty="0" smtClean="0"/>
              <a:t> III GPS Unit			$88.24</a:t>
            </a:r>
          </a:p>
          <a:p>
            <a:pPr lvl="1"/>
            <a:r>
              <a:rPr lang="en-US" dirty="0" smtClean="0"/>
              <a:t>Enclosure					$3.69</a:t>
            </a:r>
          </a:p>
          <a:p>
            <a:pPr lvl="1"/>
            <a:r>
              <a:rPr lang="en-US" dirty="0" smtClean="0"/>
              <a:t>Battery Pack					$1.99</a:t>
            </a:r>
          </a:p>
          <a:p>
            <a:pPr lvl="1"/>
            <a:r>
              <a:rPr lang="en-US" dirty="0" smtClean="0"/>
              <a:t>4x AA Rechargeable Batteries			$10.00</a:t>
            </a:r>
          </a:p>
          <a:p>
            <a:pPr lvl="1"/>
            <a:r>
              <a:rPr lang="en-US" dirty="0" smtClean="0"/>
              <a:t>Epoxy						$3.00</a:t>
            </a:r>
          </a:p>
          <a:p>
            <a:pPr lvl="1"/>
            <a:r>
              <a:rPr lang="en-US" dirty="0" smtClean="0"/>
              <a:t>Various Connectors				$6.00</a:t>
            </a:r>
          </a:p>
          <a:p>
            <a:pPr lvl="1"/>
            <a:r>
              <a:rPr lang="en-US" dirty="0" smtClean="0"/>
              <a:t>1Gb SD Card					$15.00</a:t>
            </a:r>
          </a:p>
          <a:p>
            <a:pPr lvl="1"/>
            <a:r>
              <a:rPr lang="en-US" b="1" dirty="0" smtClean="0"/>
              <a:t>Total for Unit					$366.92</a:t>
            </a:r>
            <a:endParaRPr lang="en-US" dirty="0"/>
          </a:p>
        </p:txBody>
      </p:sp>
      <p:pic>
        <p:nvPicPr>
          <p:cNvPr id="4" name="Picture 3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System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Team Management and Teamwork</a:t>
            </a:r>
          </a:p>
          <a:p>
            <a:r>
              <a:rPr lang="en-US" dirty="0" smtClean="0"/>
              <a:t>Concerns</a:t>
            </a:r>
          </a:p>
          <a:p>
            <a:r>
              <a:rPr lang="en-US" dirty="0" smtClean="0"/>
              <a:t>Final Product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Runs</a:t>
            </a:r>
          </a:p>
          <a:p>
            <a:pPr lvl="1"/>
            <a:r>
              <a:rPr lang="en-US" dirty="0" smtClean="0"/>
              <a:t>Tested Halo, Distance, Schedule in different runs.</a:t>
            </a:r>
          </a:p>
          <a:p>
            <a:r>
              <a:rPr lang="en-US" dirty="0" smtClean="0"/>
              <a:t>Battery Life</a:t>
            </a:r>
          </a:p>
          <a:p>
            <a:pPr lvl="1"/>
            <a:r>
              <a:rPr lang="en-US" dirty="0" smtClean="0"/>
              <a:t>The battery lasted 15 hrs when configured to take a picture every 1 min and 30 sec.</a:t>
            </a:r>
          </a:p>
          <a:p>
            <a:r>
              <a:rPr lang="en-US" dirty="0" smtClean="0"/>
              <a:t>Usability</a:t>
            </a:r>
          </a:p>
          <a:p>
            <a:pPr lvl="1"/>
            <a:r>
              <a:rPr lang="en-US" dirty="0" smtClean="0"/>
              <a:t>Had unfamiliar users test program</a:t>
            </a:r>
          </a:p>
        </p:txBody>
      </p:sp>
      <p:pic>
        <p:nvPicPr>
          <p:cNvPr id="4" name="Picture 3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 Test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3048000"/>
          <a:ext cx="26670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</a:tblGrid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51.327</a:t>
                      </a:r>
                    </a:p>
                  </a:txBody>
                  <a:tcPr marL="0" marR="0" marT="0" marB="0" anchor="b"/>
                </a:tc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43.08</a:t>
                      </a:r>
                    </a:p>
                  </a:txBody>
                  <a:tcPr marL="0" marR="0" marT="0" marB="0" anchor="b"/>
                </a:tc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MEDIAN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45.9835</a:t>
                      </a:r>
                    </a:p>
                  </a:txBody>
                  <a:tcPr marL="0" marR="0" marT="0" marB="0" anchor="b"/>
                </a:tc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46.07655</a:t>
                      </a:r>
                    </a:p>
                  </a:txBody>
                  <a:tcPr marL="0" marR="0" marT="0" marB="0" anchor="b"/>
                </a:tc>
              </a:tr>
              <a:tr h="3143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 - Min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8.247</a:t>
                      </a:r>
                    </a:p>
                  </a:txBody>
                  <a:tcPr marL="0" marR="0" marT="0" marB="0" anchor="b"/>
                </a:tc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Max - Mean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5.25045</a:t>
                      </a:r>
                    </a:p>
                  </a:txBody>
                  <a:tcPr marL="0" marR="0" marT="0" marB="0" anchor="b"/>
                </a:tc>
              </a:tr>
              <a:tr h="3143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Mean - Min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2.99655</a:t>
                      </a: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762000" y="2590800"/>
          <a:ext cx="4953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 descr="reLiveSo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System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Team Management and Teamwork</a:t>
            </a:r>
          </a:p>
          <a:p>
            <a:r>
              <a:rPr lang="en-US" dirty="0" smtClean="0"/>
              <a:t>Concerns</a:t>
            </a:r>
          </a:p>
          <a:p>
            <a:r>
              <a:rPr lang="en-US" dirty="0" smtClean="0"/>
              <a:t>Final Product</a:t>
            </a:r>
          </a:p>
          <a:p>
            <a:endParaRPr lang="en-US" dirty="0"/>
          </a:p>
        </p:txBody>
      </p:sp>
      <p:pic>
        <p:nvPicPr>
          <p:cNvPr id="4" name="Picture 3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pPr algn="ctr"/>
            <a:r>
              <a:rPr lang="en-US" smtClean="0"/>
              <a:t>Any Questions?</a:t>
            </a:r>
          </a:p>
        </p:txBody>
      </p:sp>
      <p:pic>
        <p:nvPicPr>
          <p:cNvPr id="5" name="Picture 6" descr="reLi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05000"/>
            <a:ext cx="5638800" cy="4262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There is a need for users to autonomously create and explore daily photo life logs for both a fun and interesting experience.</a:t>
            </a:r>
          </a:p>
          <a:p>
            <a:r>
              <a:rPr lang="en-US" dirty="0" smtClean="0"/>
              <a:t>Problem</a:t>
            </a:r>
            <a:endParaRPr lang="en-US" dirty="0" smtClean="0"/>
          </a:p>
          <a:p>
            <a:pPr lvl="1"/>
            <a:r>
              <a:rPr lang="en-US" dirty="0" smtClean="0"/>
              <a:t>Create log of your daily movement</a:t>
            </a:r>
          </a:p>
          <a:p>
            <a:pPr lvl="1"/>
            <a:r>
              <a:rPr lang="en-US" dirty="0" smtClean="0"/>
              <a:t>Visualize day through captured images</a:t>
            </a:r>
          </a:p>
          <a:p>
            <a:r>
              <a:rPr lang="en-US" dirty="0" smtClean="0"/>
              <a:t>Goal</a:t>
            </a:r>
            <a:endParaRPr lang="en-US" dirty="0" smtClean="0"/>
          </a:p>
          <a:p>
            <a:pPr lvl="1"/>
            <a:r>
              <a:rPr lang="en-US" dirty="0" smtClean="0"/>
              <a:t>The goal for this project is to create a wearable camera system capable of recording GPS data that will automatically record the daily life of the user based on a variety of triggers, and organize data.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prototype design should cost no more than $500</a:t>
            </a:r>
          </a:p>
          <a:p>
            <a:endParaRPr lang="en-US" dirty="0" smtClean="0"/>
          </a:p>
          <a:p>
            <a:r>
              <a:rPr lang="en-US" dirty="0" smtClean="0"/>
              <a:t>The prototype must be battery powered and capable of logging a 12 hour session</a:t>
            </a:r>
          </a:p>
          <a:p>
            <a:endParaRPr lang="en-US" dirty="0" smtClean="0"/>
          </a:p>
          <a:p>
            <a:r>
              <a:rPr lang="en-US" dirty="0" smtClean="0"/>
              <a:t>The camera unit should not cause any harm to the user or others</a:t>
            </a:r>
          </a:p>
          <a:p>
            <a:endParaRPr lang="en-US" dirty="0" smtClean="0"/>
          </a:p>
          <a:p>
            <a:r>
              <a:rPr lang="en-US" dirty="0" smtClean="0"/>
              <a:t>The camera should function well both indoors and outdoors</a:t>
            </a:r>
          </a:p>
          <a:p>
            <a:endParaRPr lang="en-US" dirty="0"/>
          </a:p>
        </p:txBody>
      </p:sp>
      <p:pic>
        <p:nvPicPr>
          <p:cNvPr id="4" name="Picture 3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GPS should function well in outdoor urban areas and have a decent failover for loss of signal indoors</a:t>
            </a:r>
          </a:p>
          <a:p>
            <a:endParaRPr lang="en-US" dirty="0" smtClean="0"/>
          </a:p>
          <a:p>
            <a:r>
              <a:rPr lang="en-US" dirty="0" smtClean="0"/>
              <a:t>The design must be comfortable to wear and lightweight (&lt; 1 lb)</a:t>
            </a:r>
          </a:p>
          <a:p>
            <a:endParaRPr lang="en-US" dirty="0" smtClean="0"/>
          </a:p>
          <a:p>
            <a:r>
              <a:rPr lang="en-US" dirty="0" smtClean="0"/>
              <a:t>Accompanying software must be easy to use and understand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The camera unit must take good quality pictures (at least 320 x 240 resolution)</a:t>
            </a:r>
          </a:p>
          <a:p>
            <a:endParaRPr lang="en-US" dirty="0"/>
          </a:p>
        </p:txBody>
      </p:sp>
      <p:pic>
        <p:nvPicPr>
          <p:cNvPr id="4" name="Picture 3" descr="reLiveSol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EM-406A </a:t>
            </a:r>
            <a:r>
              <a:rPr lang="en-US" dirty="0" err="1" smtClean="0"/>
              <a:t>SiRF</a:t>
            </a:r>
            <a:r>
              <a:rPr lang="en-US" dirty="0" smtClean="0"/>
              <a:t> III Receiver </a:t>
            </a:r>
          </a:p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CMUCam3</a:t>
            </a:r>
          </a:p>
        </p:txBody>
      </p:sp>
      <p:pic>
        <p:nvPicPr>
          <p:cNvPr id="8" name="Content Placeholder 7" descr="CMUcam3front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10200" y="3733800"/>
            <a:ext cx="3200400" cy="2755843"/>
          </a:xfrm>
        </p:spPr>
      </p:pic>
      <p:pic>
        <p:nvPicPr>
          <p:cNvPr id="9" name="Picture 8" descr="new gp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1350554"/>
            <a:ext cx="2667000" cy="2241550"/>
          </a:xfrm>
          <a:prstGeom prst="rect">
            <a:avLst/>
          </a:prstGeom>
        </p:spPr>
      </p:pic>
      <p:pic>
        <p:nvPicPr>
          <p:cNvPr id="6" name="Picture 5" descr="reLiveSol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4AA Batteries</a:t>
            </a:r>
          </a:p>
          <a:p>
            <a:r>
              <a:rPr lang="en-US" dirty="0" smtClean="0"/>
              <a:t>Enclosure</a:t>
            </a:r>
          </a:p>
          <a:p>
            <a:pPr lvl="1"/>
            <a:r>
              <a:rPr lang="en-US" dirty="0" smtClean="0"/>
              <a:t>5x2.5x2 Project Box</a:t>
            </a:r>
            <a:endParaRPr lang="en-US" dirty="0"/>
          </a:p>
        </p:txBody>
      </p:sp>
      <p:pic>
        <p:nvPicPr>
          <p:cNvPr id="5" name="Content Placeholder 4" descr="battery pack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3075" y="1828800"/>
            <a:ext cx="2667000" cy="1816652"/>
          </a:xfrm>
        </p:spPr>
      </p:pic>
      <p:pic>
        <p:nvPicPr>
          <p:cNvPr id="6" name="Picture 5" descr="enclos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733800"/>
            <a:ext cx="3105150" cy="2115102"/>
          </a:xfrm>
          <a:prstGeom prst="rect">
            <a:avLst/>
          </a:prstGeom>
        </p:spPr>
      </p:pic>
      <p:pic>
        <p:nvPicPr>
          <p:cNvPr id="7" name="Picture 6" descr="reLiveSol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Enclosure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dimensions: 2.75”x2.5”x1.5”</a:t>
            </a:r>
          </a:p>
        </p:txBody>
      </p:sp>
      <p:pic>
        <p:nvPicPr>
          <p:cNvPr id="4" name="Picture 3" descr="IMG_555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743200"/>
            <a:ext cx="5181600" cy="3886200"/>
          </a:xfrm>
          <a:prstGeom prst="rect">
            <a:avLst/>
          </a:prstGeom>
        </p:spPr>
      </p:pic>
      <p:pic>
        <p:nvPicPr>
          <p:cNvPr id="5" name="Picture 4" descr="reLiveSol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Camera</a:t>
            </a:r>
          </a:p>
          <a:p>
            <a:pPr lvl="1"/>
            <a:r>
              <a:rPr lang="en-US" dirty="0" err="1" smtClean="0"/>
              <a:t>AVRCam</a:t>
            </a:r>
            <a:endParaRPr lang="en-US" dirty="0" smtClean="0"/>
          </a:p>
          <a:p>
            <a:pPr lvl="1"/>
            <a:r>
              <a:rPr lang="en-US" dirty="0" smtClean="0"/>
              <a:t>CMUCam2</a:t>
            </a:r>
          </a:p>
          <a:p>
            <a:r>
              <a:rPr lang="en-US" dirty="0" smtClean="0"/>
              <a:t>GPS</a:t>
            </a:r>
          </a:p>
          <a:p>
            <a:pPr lvl="1"/>
            <a:r>
              <a:rPr lang="en-US" dirty="0" smtClean="0"/>
              <a:t>Trimble Copernicus</a:t>
            </a:r>
          </a:p>
          <a:p>
            <a:pPr lvl="1"/>
            <a:r>
              <a:rPr lang="en-US" dirty="0" err="1" smtClean="0"/>
              <a:t>SiRF</a:t>
            </a:r>
            <a:r>
              <a:rPr lang="en-US" dirty="0" smtClean="0"/>
              <a:t> II</a:t>
            </a:r>
          </a:p>
          <a:p>
            <a:r>
              <a:rPr lang="en-US" dirty="0" smtClean="0"/>
              <a:t>Enclosure Designs</a:t>
            </a:r>
          </a:p>
          <a:p>
            <a:pPr lvl="1"/>
            <a:r>
              <a:rPr lang="en-US" dirty="0" smtClean="0"/>
              <a:t>Custom Acrylic</a:t>
            </a:r>
          </a:p>
          <a:p>
            <a:pPr lvl="1"/>
            <a:r>
              <a:rPr lang="en-US" dirty="0" smtClean="0"/>
              <a:t>Aluminum Project Box</a:t>
            </a:r>
          </a:p>
          <a:p>
            <a:r>
              <a:rPr lang="en-US" dirty="0" smtClean="0"/>
              <a:t>Web Services</a:t>
            </a:r>
          </a:p>
          <a:p>
            <a:pPr lvl="1"/>
            <a:r>
              <a:rPr lang="en-US" dirty="0" err="1" smtClean="0"/>
              <a:t>Flickr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0430200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3505200"/>
            <a:ext cx="2235200" cy="16764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600200"/>
            <a:ext cx="218948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t="12308" r="-3067"/>
          <a:stretch>
            <a:fillRect/>
          </a:stretch>
        </p:blipFill>
        <p:spPr bwMode="auto">
          <a:xfrm>
            <a:off x="6477000" y="5638800"/>
            <a:ext cx="16002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reLiveSol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152400"/>
            <a:ext cx="1981200" cy="1073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426</TotalTime>
  <Words>589</Words>
  <Application>Microsoft Office PowerPoint</Application>
  <PresentationFormat>On-screen Show (4:3)</PresentationFormat>
  <Paragraphs>163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Slide 1</vt:lpstr>
      <vt:lpstr>Contents </vt:lpstr>
      <vt:lpstr>Background</vt:lpstr>
      <vt:lpstr>Requirements</vt:lpstr>
      <vt:lpstr>Requirements</vt:lpstr>
      <vt:lpstr>Components</vt:lpstr>
      <vt:lpstr>Components</vt:lpstr>
      <vt:lpstr>Enclosure Design</vt:lpstr>
      <vt:lpstr>Design Alternatives</vt:lpstr>
      <vt:lpstr>Slide 10</vt:lpstr>
      <vt:lpstr>Hardware Design</vt:lpstr>
      <vt:lpstr>CMUCam3 Program Design</vt:lpstr>
      <vt:lpstr>Trigger Settings</vt:lpstr>
      <vt:lpstr>Software Demo</vt:lpstr>
      <vt:lpstr>Team Management</vt:lpstr>
      <vt:lpstr>Effective Teamwork</vt:lpstr>
      <vt:lpstr>Societal, Safety, Political, and Environmental Analysis</vt:lpstr>
      <vt:lpstr>Manufacturability, Sustainability and Economics</vt:lpstr>
      <vt:lpstr>Final Product</vt:lpstr>
      <vt:lpstr>Evaluation Results</vt:lpstr>
      <vt:lpstr>Evaluation Results</vt:lpstr>
      <vt:lpstr>Overview</vt:lpstr>
      <vt:lpstr>Any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Mario Raushel</dc:creator>
  <cp:lastModifiedBy>David Moreno</cp:lastModifiedBy>
  <cp:revision>40</cp:revision>
  <dcterms:created xsi:type="dcterms:W3CDTF">2008-04-28T01:40:05Z</dcterms:created>
  <dcterms:modified xsi:type="dcterms:W3CDTF">2008-04-30T16:55:20Z</dcterms:modified>
</cp:coreProperties>
</file>