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>
        <p:scale>
          <a:sx n="100" d="100"/>
          <a:sy n="100" d="100"/>
        </p:scale>
        <p:origin x="115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21991-3E8B-43F7-96B6-6168D7475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260334-26B5-4E47-9DC7-B0097C5F7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D9C42-96CF-4B95-909E-31A1E33E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265029-133F-4DD2-8CC2-CF6EB95F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971590-0720-4142-B1A4-307CC0E3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16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2808D-95A2-437B-AEA9-240A78D1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97D1EB-832A-4E53-9601-C581BFEED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A44D93-20D4-41CB-B4B3-B6E7C47E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0BCFBA-272A-4FCE-A106-C0A96429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9782D1-DAA0-4334-8A9F-A681FED3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5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494460-EA94-48E9-967E-5AC70C4CF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A45E50-591D-4BDD-9A65-BE0390621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6579FA-9DCE-4AAE-880E-DC234E7F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15BC98-3FB6-4EBB-A407-9741C8EB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653CF5-6F52-45D1-8C56-7732CA23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3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80B3-93CA-4058-9EFE-C2077FD9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8DA39-F12E-4CB3-A86F-7D91BB26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0824A-4CB0-4CD0-BA37-0E148561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9AB3B-43F2-4AFC-9833-D7AEDAE3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FD44AF-683D-4243-BBAE-8B5EA1F3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49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11FFD-0160-47A0-A1E6-8CC553EF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06DFDF-7F02-488C-AA1A-3E0B5E114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F49C70-3B9E-4CDC-A0C7-BC2BA03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277F8-C637-4E8C-8C26-51BED399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776133-45D1-4AB6-9921-B7E08BC8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13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0082B-2D9A-47E6-A6BD-FA60F490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8F0EE-0915-4214-982E-F0CD5F7D7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AD6578-6FB5-4FE5-B019-0007CC0CB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132568-A8F0-44BC-8745-D36577F5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7CBC15-EEF3-4675-93B9-D3C16078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5C1DA-06C0-4D1A-A8C1-49C1513F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0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FC069-023E-436A-B835-C045B0BE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7B7C08-7EA1-4F20-A896-A20A0B71F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3F2B29-0154-4DFE-9972-C3D7E9855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BD8D35-3715-409C-9E1A-178A80761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318B40-8489-4A6F-ACF4-45A2DC73D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E93B85-E8F2-46DD-AA19-F95C9032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C795FA-FB53-406B-B4F9-3518CA62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92CAA3-42DC-44D1-8893-232725DB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79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D564F-E212-4F0E-A216-97B0DC9C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FE8167-64DE-442E-831C-12A9ED79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2DCE78-874B-4205-AD4A-72EF5645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ADB8D7-52C1-43B3-9369-3A016080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7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21A0C1-7E18-46ED-B360-5165AA42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EFE79A-05E8-4CF9-BFDF-D740C60E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C77CFB-026C-43FD-9A13-7BCE7803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42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E58BD-50F0-4DDF-B4C0-7B9D9F15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D0E791-A1A8-41C5-BF97-258E8EFDB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F81B5A-3A58-4E2E-8AEE-85471E665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00F11B-C8D1-4B0F-A959-396FBC3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2BC62E-B922-4E78-93CD-C3EFFD66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630A24-2E81-4859-A423-BF2C47D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0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4DBF5-CEC5-4228-9D2A-4BC17586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7FF61C-36F6-4987-905A-3581153D6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ED27FF-6CA6-4A89-B59C-FEB183B75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B153F4-1ED9-4262-9466-BE51FF82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D77AA5-AA86-492B-961F-6625A938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F1428B-B901-4F31-A5E5-BFBED2CC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4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6FF7E-8FB5-4E82-B687-F53874CB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FC61E7-DA67-41AC-B220-56D2C29A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A4610-89D4-4C33-A65A-85B8F1524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AC8DB-5EFD-4A72-B8EA-F041E173E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99E16-3C98-43E6-A159-725283AF0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124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">
            <a:extLst>
              <a:ext uri="{FF2B5EF4-FFF2-40B4-BE49-F238E27FC236}">
                <a16:creationId xmlns:a16="http://schemas.microsoft.com/office/drawing/2014/main" id="{02577D66-3E31-48D9-971C-9797FB1848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42"/>
          <a:stretch/>
        </p:blipFill>
        <p:spPr>
          <a:xfrm>
            <a:off x="0" y="0"/>
            <a:ext cx="1189703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7F1BAD-97BE-9774-ACBB-D2F657002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07" y="3285059"/>
            <a:ext cx="4322586" cy="4322586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194DD2C1-17FF-8B39-2495-2A7158028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3044"/>
            <a:ext cx="9144000" cy="1044031"/>
          </a:xfrm>
        </p:spPr>
        <p:txBody>
          <a:bodyPr/>
          <a:lstStyle/>
          <a:p>
            <a:r>
              <a:rPr lang="ru-RU" dirty="0"/>
              <a:t>Кейс</a:t>
            </a:r>
          </a:p>
          <a:p>
            <a:r>
              <a:rPr lang="ru-RU" b="1" dirty="0">
                <a:latin typeface="IBM Plex Sans" panose="020B0503050203000203" pitchFamily="34" charset="0"/>
              </a:rPr>
              <a:t>Преобразование каталога товаров ОАО «РЖД»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2FA372-8CC7-4B5A-3C58-5F5BA3BDF4D9}"/>
              </a:ext>
            </a:extLst>
          </p:cNvPr>
          <p:cNvSpPr/>
          <p:nvPr/>
        </p:nvSpPr>
        <p:spPr>
          <a:xfrm>
            <a:off x="3435175" y="1722136"/>
            <a:ext cx="5321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Команда</a:t>
            </a:r>
            <a:r>
              <a:rPr lang="ru-RU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Phoenix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FE1091-5507-0D92-55EF-A2060DCE1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13" b="89840" l="9602" r="93677">
                        <a14:foregroundMark x1="56729" y1="28639" x2="61593" y2="32086"/>
                        <a14:foregroundMark x1="84581" y1="59227" x2="86417" y2="65241"/>
                        <a14:foregroundMark x1="75644" y1="29947" x2="76632" y2="33185"/>
                        <a14:foregroundMark x1="86898" y1="53713" x2="88290" y2="20321"/>
                        <a14:foregroundMark x1="86417" y1="65241" x2="86620" y2="60368"/>
                        <a14:foregroundMark x1="88290" y1="20321" x2="75176" y2="4813"/>
                        <a14:foregroundMark x1="93443" y1="17647" x2="93677" y2="57754"/>
                        <a14:backgroundMark x1="81499" y1="44385" x2="78220" y2="52406"/>
                        <a14:backgroundMark x1="83607" y1="51872" x2="82904" y2="58289"/>
                        <a14:backgroundMark x1="80328" y1="36898" x2="78923" y2="41711"/>
                        <a14:backgroundMark x1="54801" y1="25668" x2="53864" y2="283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42" y="5711193"/>
            <a:ext cx="1992915" cy="8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6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402710-1C70-A047-57F6-5F2DFE6F1AD8}"/>
              </a:ext>
            </a:extLst>
          </p:cNvPr>
          <p:cNvSpPr/>
          <p:nvPr/>
        </p:nvSpPr>
        <p:spPr>
          <a:xfrm rot="16200000">
            <a:off x="-2278440" y="2539087"/>
            <a:ext cx="5737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Команда </a:t>
            </a:r>
            <a:r>
              <a:rPr lang="ru-RU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хакатона</a:t>
            </a:r>
            <a:endParaRPr lang="ru-RU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398FB0-DA92-E28E-B230-A3B19B4D081B}"/>
              </a:ext>
            </a:extLst>
          </p:cNvPr>
          <p:cNvSpPr/>
          <p:nvPr/>
        </p:nvSpPr>
        <p:spPr>
          <a:xfrm>
            <a:off x="147159" y="586974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02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7926858-459A-B717-0C04-382446EBB8F4}"/>
              </a:ext>
            </a:extLst>
          </p:cNvPr>
          <p:cNvSpPr/>
          <p:nvPr/>
        </p:nvSpPr>
        <p:spPr>
          <a:xfrm>
            <a:off x="2105025" y="533775"/>
            <a:ext cx="2466975" cy="2466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73B3BCC-FA75-C520-DF89-679FBE664342}"/>
              </a:ext>
            </a:extLst>
          </p:cNvPr>
          <p:cNvSpPr/>
          <p:nvPr/>
        </p:nvSpPr>
        <p:spPr>
          <a:xfrm>
            <a:off x="5624809" y="534150"/>
            <a:ext cx="2466975" cy="2466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6CB14BC-022E-6A98-019A-8EBBDB7D5BBA}"/>
              </a:ext>
            </a:extLst>
          </p:cNvPr>
          <p:cNvSpPr/>
          <p:nvPr/>
        </p:nvSpPr>
        <p:spPr>
          <a:xfrm>
            <a:off x="9144593" y="533775"/>
            <a:ext cx="2466975" cy="2466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F264FB2-FDE9-5975-3A0D-ACC2CD2AD293}"/>
              </a:ext>
            </a:extLst>
          </p:cNvPr>
          <p:cNvSpPr/>
          <p:nvPr/>
        </p:nvSpPr>
        <p:spPr>
          <a:xfrm>
            <a:off x="3338512" y="3857245"/>
            <a:ext cx="2466975" cy="2466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5DD5A50-D9FE-B3AF-A070-DBBBE42CE544}"/>
              </a:ext>
            </a:extLst>
          </p:cNvPr>
          <p:cNvSpPr/>
          <p:nvPr/>
        </p:nvSpPr>
        <p:spPr>
          <a:xfrm>
            <a:off x="7911105" y="3857246"/>
            <a:ext cx="2466975" cy="2466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EBC086D-7401-6008-B4FE-14089FC6D614}"/>
              </a:ext>
            </a:extLst>
          </p:cNvPr>
          <p:cNvSpPr/>
          <p:nvPr/>
        </p:nvSpPr>
        <p:spPr>
          <a:xfrm>
            <a:off x="5136254" y="3025879"/>
            <a:ext cx="34440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Ася, капитан</a:t>
            </a:r>
          </a:p>
          <a:p>
            <a:pPr algn="ctr"/>
            <a:r>
              <a:rPr lang="ru-RU" sz="2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БД, визуал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FBC821E-C627-DBA3-CFA8-F21EC6AA3FD1}"/>
              </a:ext>
            </a:extLst>
          </p:cNvPr>
          <p:cNvSpPr/>
          <p:nvPr/>
        </p:nvSpPr>
        <p:spPr>
          <a:xfrm>
            <a:off x="1616470" y="3044277"/>
            <a:ext cx="34440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Влад</a:t>
            </a:r>
          </a:p>
          <a:p>
            <a:pPr algn="ctr"/>
            <a:r>
              <a:rPr lang="ru-RU" sz="2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-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B18C9D4-9F2F-F4D7-BC94-4D694B6BFEA1}"/>
              </a:ext>
            </a:extLst>
          </p:cNvPr>
          <p:cNvSpPr/>
          <p:nvPr/>
        </p:nvSpPr>
        <p:spPr>
          <a:xfrm>
            <a:off x="8656038" y="3044277"/>
            <a:ext cx="34440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Андрей</a:t>
            </a:r>
          </a:p>
          <a:p>
            <a:pPr algn="ctr"/>
            <a:r>
              <a:rPr lang="ru-RU" sz="2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endParaRPr lang="ru-RU" sz="2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4AA353B-A007-A289-0559-45C10CA6EEA9}"/>
              </a:ext>
            </a:extLst>
          </p:cNvPr>
          <p:cNvSpPr/>
          <p:nvPr/>
        </p:nvSpPr>
        <p:spPr>
          <a:xfrm>
            <a:off x="2849957" y="6370961"/>
            <a:ext cx="3444084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Мирон</a:t>
            </a:r>
            <a:endParaRPr lang="ru-RU" sz="2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AC679A7-22DC-C093-649F-A0F212CE949C}"/>
              </a:ext>
            </a:extLst>
          </p:cNvPr>
          <p:cNvSpPr/>
          <p:nvPr/>
        </p:nvSpPr>
        <p:spPr>
          <a:xfrm>
            <a:off x="7422550" y="6367749"/>
            <a:ext cx="3444084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Андрей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CFCC47C-9B58-D795-2CF2-C3FFF47F2032}"/>
              </a:ext>
            </a:extLst>
          </p:cNvPr>
          <p:cNvSpPr/>
          <p:nvPr/>
        </p:nvSpPr>
        <p:spPr>
          <a:xfrm>
            <a:off x="5136254" y="4706011"/>
            <a:ext cx="34440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</a:p>
          <a:p>
            <a:pPr algn="ctr"/>
            <a:r>
              <a:rPr lang="ru-RU" sz="2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Запросы к БД</a:t>
            </a:r>
            <a:endParaRPr lang="ru-RU" sz="2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204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3205CE-1AF6-D611-B20D-2A3C25D23DE8}"/>
              </a:ext>
            </a:extLst>
          </p:cNvPr>
          <p:cNvSpPr/>
          <p:nvPr/>
        </p:nvSpPr>
        <p:spPr>
          <a:xfrm>
            <a:off x="159983" y="5869743"/>
            <a:ext cx="861133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03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C18859-E7A1-A51B-11E0-603B786058F6}"/>
              </a:ext>
            </a:extLst>
          </p:cNvPr>
          <p:cNvSpPr/>
          <p:nvPr/>
        </p:nvSpPr>
        <p:spPr>
          <a:xfrm rot="16200000">
            <a:off x="-1704695" y="2638151"/>
            <a:ext cx="4590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Проблематика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46FD75F-1D90-D740-12DF-27288D00E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2215" y="804572"/>
            <a:ext cx="5182255" cy="30742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2200" dirty="0"/>
              <a:t>В каталоге товаров ОАО «РЖД» нет единых стандартов для описания характеристик товаров, поэтому сложно сравнивать и классифицировать их. Учитывая большое количество данных, обработка вручную занимает много времени и может привести к ошибкам.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42F9EA-8020-E9DE-E650-1878DECA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1935" y="2483404"/>
            <a:ext cx="5181600" cy="383261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sz="2200" dirty="0"/>
              <a:t>Необходимо создать программу, которая автоматически будет группировать товары, выделять ключевые параметры и собирать данные в параметрическую базу данных. </a:t>
            </a:r>
          </a:p>
          <a:p>
            <a:pPr marL="0" indent="0" algn="r">
              <a:buNone/>
            </a:pPr>
            <a:r>
              <a:rPr lang="ru-RU" sz="2200" dirty="0"/>
              <a:t>При этом важно, чтобы программа могла работать с разными типами товаров, имела возможность по запросу пользователя предоставить данные о товаре и продолжала функционировать эффективно, даже если каталог станет больше.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F006A4-6875-2EB4-8A17-BC49D8DCE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8" b="97813" l="3526" r="99359">
                        <a14:foregroundMark x1="99038" y1="38125" x2="73077" y2="31250"/>
                        <a14:foregroundMark x1="73077" y1="31250" x2="46154" y2="31563"/>
                        <a14:foregroundMark x1="46154" y1="31563" x2="31731" y2="40000"/>
                        <a14:foregroundMark x1="31731" y1="40000" x2="34112" y2="70203"/>
                        <a14:foregroundMark x1="34957" y1="76948" x2="53205" y2="97500"/>
                        <a14:foregroundMark x1="60971" y1="96892" x2="89103" y2="94688"/>
                        <a14:foregroundMark x1="53205" y1="97500" x2="56459" y2="97245"/>
                        <a14:foregroundMark x1="89103" y1="94688" x2="99359" y2="80938"/>
                        <a14:foregroundMark x1="99359" y1="80938" x2="99359" y2="80938"/>
                        <a14:foregroundMark x1="37500" y1="80938" x2="35100" y2="90656"/>
                        <a14:foregroundMark x1="44496" y1="92017" x2="58013" y2="85000"/>
                        <a14:foregroundMark x1="58013" y1="85000" x2="70192" y2="71250"/>
                        <a14:foregroundMark x1="95833" y1="37500" x2="38782" y2="43750"/>
                        <a14:foregroundMark x1="38782" y1="43750" x2="27564" y2="32188"/>
                        <a14:foregroundMark x1="27564" y1="32188" x2="41987" y2="36563"/>
                        <a14:foregroundMark x1="63141" y1="35625" x2="82372" y2="44063"/>
                        <a14:foregroundMark x1="82372" y1="44063" x2="58013" y2="38125"/>
                        <a14:foregroundMark x1="7051" y1="17188" x2="9936" y2="67188"/>
                        <a14:foregroundMark x1="9936" y1="67188" x2="50000" y2="65938"/>
                        <a14:foregroundMark x1="50000" y1="65938" x2="58974" y2="46563"/>
                        <a14:foregroundMark x1="58974" y1="46563" x2="53846" y2="26875"/>
                        <a14:foregroundMark x1="53846" y1="26875" x2="15385" y2="15937"/>
                        <a14:foregroundMark x1="15385" y1="15937" x2="3846" y2="18750"/>
                        <a14:foregroundMark x1="57051" y1="0" x2="38464" y2="12657"/>
                        <a14:foregroundMark x1="37550" y1="15306" x2="46154" y2="34688"/>
                        <a14:foregroundMark x1="46154" y1="34688" x2="69872" y2="40938"/>
                        <a14:foregroundMark x1="69872" y1="40938" x2="74359" y2="20938"/>
                        <a14:foregroundMark x1="74359" y1="20938" x2="61859" y2="1250"/>
                        <a14:foregroundMark x1="61859" y1="1250" x2="57372" y2="1250"/>
                        <a14:foregroundMark x1="59295" y1="1875" x2="51923" y2="938"/>
                        <a14:foregroundMark x1="37821" y1="15625" x2="36538" y2="15625"/>
                        <a14:foregroundMark x1="39744" y1="15937" x2="33974" y2="15313"/>
                        <a14:backgroundMark x1="32692" y1="92500" x2="37179" y2="96875"/>
                        <a14:backgroundMark x1="33013" y1="93750" x2="34936" y2="96875"/>
                        <a14:backgroundMark x1="32372" y1="95000" x2="34615" y2="98750"/>
                        <a14:backgroundMark x1="36538" y1="94688" x2="43269" y2="96875"/>
                        <a14:backgroundMark x1="33654" y1="71250" x2="32692" y2="76563"/>
                        <a14:backgroundMark x1="34295" y1="70625" x2="34295" y2="70625"/>
                        <a14:backgroundMark x1="34295" y1="70313" x2="34295" y2="73438"/>
                        <a14:backgroundMark x1="33654" y1="70313" x2="34615" y2="74063"/>
                        <a14:backgroundMark x1="55128" y1="99375" x2="59615" y2="99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8575"/>
          <a:stretch/>
        </p:blipFill>
        <p:spPr bwMode="auto">
          <a:xfrm>
            <a:off x="1249680" y="4680966"/>
            <a:ext cx="2971800" cy="217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4D3D9F-11CE-1604-3423-26FAB7538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9" b="73145" l="9961" r="99805">
                        <a14:foregroundMark x1="89063" y1="54980" x2="87793" y2="58105"/>
                        <a14:foregroundMark x1="87942" y1="67439" x2="87695" y2="67969"/>
                        <a14:foregroundMark x1="89242" y1="64654" x2="88067" y2="67173"/>
                        <a14:foregroundMark x1="89746" y1="63574" x2="89487" y2="64129"/>
                        <a14:foregroundMark x1="47461" y1="42188" x2="46680" y2="50781"/>
                        <a14:foregroundMark x1="86816" y1="70117" x2="56250" y2="72949"/>
                        <a14:foregroundMark x1="56250" y1="72949" x2="46875" y2="63770"/>
                        <a14:foregroundMark x1="46875" y1="63770" x2="55371" y2="60059"/>
                        <a14:foregroundMark x1="88549" y1="70609" x2="83301" y2="73145"/>
                        <a14:foregroundMark x1="93678" y1="68130" x2="91690" y2="69091"/>
                        <a14:foregroundMark x1="83301" y1="73145" x2="75781" y2="73047"/>
                        <a14:foregroundMark x1="93876" y1="69302" x2="93498" y2="69590"/>
                        <a14:foregroundMark x1="51660" y1="53613" x2="55371" y2="57324"/>
                        <a14:foregroundMark x1="92871" y1="68359" x2="93262" y2="72070"/>
                        <a14:foregroundMark x1="91016" y1="58105" x2="97266" y2="62695"/>
                        <a14:foregroundMark x1="90152" y1="52410" x2="90744" y2="53449"/>
                        <a14:foregroundMark x1="57031" y1="61035" x2="54102" y2="61328"/>
                        <a14:foregroundMark x1="54590" y1="61035" x2="57910" y2="62109"/>
                        <a14:foregroundMark x1="56250" y1="61719" x2="57031" y2="63770"/>
                        <a14:backgroundMark x1="47104" y1="50819" x2="48242" y2="58008"/>
                        <a14:backgroundMark x1="43652" y1="29004" x2="45773" y2="42409"/>
                        <a14:backgroundMark x1="48242" y1="58008" x2="36035" y2="62207"/>
                        <a14:backgroundMark x1="47266" y1="69922" x2="25586" y2="77148"/>
                        <a14:backgroundMark x1="25586" y1="77148" x2="35156" y2="67188"/>
                        <a14:backgroundMark x1="35156" y1="67188" x2="47168" y2="70801"/>
                        <a14:backgroundMark x1="47168" y1="70801" x2="47949" y2="71875"/>
                        <a14:backgroundMark x1="98194" y1="50484" x2="99512" y2="62695"/>
                        <a14:backgroundMark x1="99512" y1="62695" x2="96582" y2="72266"/>
                        <a14:backgroundMark x1="94431" y1="62639" x2="95898" y2="71289"/>
                        <a14:backgroundMark x1="94121" y1="71980" x2="93457" y2="74414"/>
                        <a14:backgroundMark x1="89746" y1="67188" x2="90527" y2="72754"/>
                        <a14:backgroundMark x1="93492" y1="72046" x2="94043" y2="72656"/>
                        <a14:backgroundMark x1="89746" y1="67090" x2="89746" y2="64941"/>
                        <a14:backgroundMark x1="96387" y1="51270" x2="94141" y2="55762"/>
                        <a14:backgroundMark x1="91016" y1="55371" x2="94238" y2="58105"/>
                        <a14:backgroundMark x1="91016" y1="54395" x2="91016" y2="54395"/>
                        <a14:backgroundMark x1="90527" y1="53613" x2="92285" y2="55469"/>
                        <a14:backgroundMark x1="96700" y1="50330" x2="97266" y2="51660"/>
                        <a14:backgroundMark x1="95313" y1="47070" x2="95509" y2="47531"/>
                        <a14:backgroundMark x1="97377" y1="50400" x2="97070" y2="55664"/>
                        <a14:backgroundMark x1="97559" y1="47266" x2="97495" y2="48361"/>
                        <a14:backgroundMark x1="88574" y1="47168" x2="87207" y2="46484"/>
                        <a14:backgroundMark x1="90918" y1="51563" x2="88574" y2="50586"/>
                        <a14:backgroundMark x1="89551" y1="50391" x2="88672" y2="49023"/>
                        <a14:backgroundMark x1="82813" y1="36328" x2="95996" y2="55859"/>
                        <a14:backgroundMark x1="84668" y1="40234" x2="89941" y2="49805"/>
                        <a14:backgroundMark x1="83301" y1="39941" x2="87598" y2="48145"/>
                        <a14:backgroundMark x1="96973" y1="44727" x2="93066" y2="45996"/>
                        <a14:backgroundMark x1="96094" y1="46680" x2="97656" y2="47363"/>
                        <a14:backgroundMark x1="94238" y1="46777" x2="93066" y2="46973"/>
                        <a14:backgroundMark x1="91211" y1="46680" x2="97461" y2="50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927"/>
          <a:stretch/>
        </p:blipFill>
        <p:spPr>
          <a:xfrm flipH="1">
            <a:off x="1812557" y="3363552"/>
            <a:ext cx="3859035" cy="27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000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123</Words>
  <Application>Microsoft Office PowerPoint</Application>
  <PresentationFormat>Широкоэкранный</PresentationFormat>
  <Paragraphs>20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</dc:creator>
  <cp:lastModifiedBy>Анастасия Ларионова</cp:lastModifiedBy>
  <cp:revision>7</cp:revision>
  <dcterms:created xsi:type="dcterms:W3CDTF">2023-08-27T07:33:19Z</dcterms:created>
  <dcterms:modified xsi:type="dcterms:W3CDTF">2024-10-12T08:36:41Z</dcterms:modified>
</cp:coreProperties>
</file>