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4" r:id="rId13"/>
    <p:sldId id="273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 smtClean="0"/>
              <a:t>Group Member:</a:t>
            </a:r>
            <a:endParaRPr lang="en-US" dirty="0" smtClean="0"/>
          </a:p>
          <a:p>
            <a:r>
              <a:rPr lang="en-US" b="1" i="1" dirty="0" smtClean="0"/>
              <a:t>Ethan Edwards</a:t>
            </a:r>
            <a:endParaRPr lang="en-US" dirty="0" smtClean="0"/>
          </a:p>
          <a:p>
            <a:r>
              <a:rPr lang="en-US" b="1" i="1" dirty="0" err="1" smtClean="0"/>
              <a:t>Jie</a:t>
            </a:r>
            <a:r>
              <a:rPr lang="en-US" b="1" i="1" dirty="0" smtClean="0"/>
              <a:t> </a:t>
            </a:r>
            <a:r>
              <a:rPr lang="en-US" b="1" i="1" dirty="0" err="1" smtClean="0"/>
              <a:t>Hu</a:t>
            </a:r>
            <a:endParaRPr lang="en-US" dirty="0" smtClean="0"/>
          </a:p>
          <a:p>
            <a:r>
              <a:rPr lang="en-US" b="1" i="1" dirty="0" err="1" smtClean="0"/>
              <a:t>Xun</a:t>
            </a:r>
            <a:r>
              <a:rPr lang="en-US" b="1" i="1" dirty="0" smtClean="0"/>
              <a:t> Sun</a:t>
            </a:r>
            <a:endParaRPr lang="en-US" dirty="0" smtClean="0"/>
          </a:p>
          <a:p>
            <a:r>
              <a:rPr lang="en-US" b="1" i="1" dirty="0" err="1" smtClean="0"/>
              <a:t>Yijun</a:t>
            </a:r>
            <a:r>
              <a:rPr lang="en-US" b="1" i="1" dirty="0" smtClean="0"/>
              <a:t> Yang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b="1" u="sng" smtClean="0"/>
              <a:t/>
            </a:r>
            <a:br>
              <a:rPr b="1" u="sng" smtClean="0"/>
            </a:br>
            <a:r>
              <a:rPr b="1" u="sng" smtClean="0"/>
              <a:t/>
            </a:r>
            <a:br>
              <a:rPr b="1" u="sng" smtClean="0"/>
            </a:br>
            <a:r>
              <a:rPr lang="en-US" b="1" u="sng" dirty="0" smtClean="0"/>
              <a:t>PROJECT </a:t>
            </a:r>
            <a:r>
              <a:rPr lang="en-US" b="1" u="sng" dirty="0" smtClean="0"/>
              <a:t>III, Analysis of the STOCK </a:t>
            </a:r>
            <a:r>
              <a:rPr lang="en-US" b="1" u="sng" dirty="0" smtClean="0"/>
              <a:t>dataset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b="1" i="1" smtClean="0"/>
              <a:t/>
            </a:r>
            <a:br>
              <a:rPr b="1" i="1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Model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We </a:t>
            </a:r>
            <a:r>
              <a:rPr lang="en-US" dirty="0" smtClean="0"/>
              <a:t>use the ARIMA model for the time series in order to adjust for the autocorrelation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https://lh6.googleusercontent.com/RmnQLWZZycjVuA-W7uUTVJ1SkRcpcn_gFEr6zmODCBfgihFwP1hd7-oLmcXXNfYMZ5dNptIQDCWH2L4JdzaON_Rl_iDvmLL7sQCIfnGgKALZuv4xsHM8dBKHvB83KKPTCpFnlOY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6629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Prediction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The </a:t>
            </a:r>
            <a:r>
              <a:rPr lang="en-US" dirty="0" smtClean="0"/>
              <a:t>predicted and the true values of the </a:t>
            </a:r>
            <a:r>
              <a:rPr lang="en-US" dirty="0" smtClean="0"/>
              <a:t>Google stocks </a:t>
            </a:r>
            <a:r>
              <a:rPr lang="en-US" dirty="0" smtClean="0"/>
              <a:t>are compared in the table. The prediction was still a bit conservative, that is lower than the true prices.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4" name="Picture 3" descr="捕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962400"/>
            <a:ext cx="6596944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1162050"/>
          </a:xfrm>
        </p:spPr>
        <p:txBody>
          <a:bodyPr>
            <a:noAutofit/>
          </a:bodyPr>
          <a:lstStyle/>
          <a:p>
            <a:r>
              <a:rPr lang="en-US" sz="2800" dirty="0" smtClean="0"/>
              <a:t>Using R-package “</a:t>
            </a:r>
            <a:r>
              <a:rPr lang="en-US" sz="2800" dirty="0" err="1" smtClean="0"/>
              <a:t>quantmod</a:t>
            </a:r>
            <a:r>
              <a:rPr lang="en-US" sz="2800" dirty="0" smtClean="0"/>
              <a:t>” for APPLE Company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1981200"/>
            <a:ext cx="3008313" cy="46910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R package “</a:t>
            </a:r>
            <a:r>
              <a:rPr lang="en-US" sz="2000" dirty="0" err="1" smtClean="0"/>
              <a:t>quantmod</a:t>
            </a:r>
            <a:r>
              <a:rPr lang="en-US" sz="2000" dirty="0" smtClean="0"/>
              <a:t>” provides a function that does this. However, the difficulty was associated with the package since the plotting </a:t>
            </a:r>
            <a:r>
              <a:rPr lang="en-US" sz="2000" dirty="0" err="1" smtClean="0"/>
              <a:t>fuction</a:t>
            </a:r>
            <a:r>
              <a:rPr lang="en-US" sz="2000" dirty="0" smtClean="0"/>
              <a:t> </a:t>
            </a:r>
            <a:r>
              <a:rPr lang="en-US" sz="2000" dirty="0" err="1" smtClean="0"/>
              <a:t>barChart</a:t>
            </a:r>
            <a:r>
              <a:rPr lang="en-US" sz="2000" dirty="0" smtClean="0"/>
              <a:t> and </a:t>
            </a:r>
            <a:r>
              <a:rPr lang="en-US" sz="2000" dirty="0" err="1" smtClean="0"/>
              <a:t>candleChart</a:t>
            </a:r>
            <a:r>
              <a:rPr lang="en-US" sz="2000" dirty="0" smtClean="0"/>
              <a:t> identifies only </a:t>
            </a:r>
            <a:r>
              <a:rPr lang="en-US" sz="2000" dirty="0" err="1" smtClean="0"/>
              <a:t>xtsible</a:t>
            </a:r>
            <a:r>
              <a:rPr lang="en-US" sz="2000" dirty="0" smtClean="0"/>
              <a:t> object. The data set was transformed into the set using </a:t>
            </a:r>
            <a:r>
              <a:rPr lang="en-US" sz="2000" dirty="0" err="1" smtClean="0"/>
              <a:t>as.date</a:t>
            </a:r>
            <a:r>
              <a:rPr lang="en-US" sz="2000" dirty="0" smtClean="0"/>
              <a:t> function. </a:t>
            </a:r>
            <a:endParaRPr lang="en-US" sz="2000" dirty="0"/>
          </a:p>
        </p:txBody>
      </p:sp>
      <p:pic>
        <p:nvPicPr>
          <p:cNvPr id="7" name="Content Placeholder 6" descr="捕获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67403" y="1600200"/>
            <a:ext cx="5323794" cy="44958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 By plotting KDJ line to the corresponding candle line, it is easy to see that when K line cross D line from below indicates a start of price increment. In addition, a lower K value (K&lt;30) indicates a oversell in the market. </a:t>
            </a:r>
          </a:p>
          <a:p>
            <a:r>
              <a:rPr lang="en-US" sz="1800" dirty="0" smtClean="0"/>
              <a:t>The </a:t>
            </a:r>
            <a:r>
              <a:rPr lang="en-US" sz="1800" dirty="0" smtClean="0"/>
              <a:t>data was screened by the decision function built on the two categories, the result was 97 out of 110 trade in point was profitable. </a:t>
            </a:r>
          </a:p>
          <a:p>
            <a:endParaRPr lang="en-US" dirty="0"/>
          </a:p>
        </p:txBody>
      </p:sp>
      <p:pic>
        <p:nvPicPr>
          <p:cNvPr id="7" name="Content Placeholder 6" descr="捕获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71800" y="1810137"/>
            <a:ext cx="5715000" cy="407592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Obstacles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prevalence of NAs was fairly sizeable in the data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ts</a:t>
            </a:r>
            <a:r>
              <a:rPr lang="en-US" dirty="0" smtClean="0"/>
              <a:t>() time series format.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630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b="1" dirty="0" smtClean="0"/>
              <a:t>Future </a:t>
            </a:r>
            <a:r>
              <a:rPr lang="en-US" sz="4400" b="1" dirty="0" smtClean="0"/>
              <a:t>Works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error analysis, we </a:t>
            </a:r>
            <a:r>
              <a:rPr lang="en-US" dirty="0" smtClean="0"/>
              <a:t>would </a:t>
            </a:r>
            <a:r>
              <a:rPr lang="en-US" dirty="0" smtClean="0"/>
              <a:t>consider </a:t>
            </a:r>
            <a:r>
              <a:rPr lang="en-US" dirty="0" smtClean="0"/>
              <a:t>GARCH-modeled errors (General Autoregressive Conditionally </a:t>
            </a:r>
            <a:r>
              <a:rPr lang="en-US" dirty="0" err="1" smtClean="0"/>
              <a:t>Heteroskedastic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Not accurate prediction</a:t>
            </a:r>
          </a:p>
          <a:p>
            <a:r>
              <a:rPr lang="en-US" dirty="0" smtClean="0"/>
              <a:t>Stock Market is unpredictable!!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Instead </a:t>
            </a:r>
            <a:r>
              <a:rPr lang="en-US" dirty="0" smtClean="0"/>
              <a:t>of analysis the overall stock market, our study today is focus on two famous and well representative companies, APPLE and GOOGLE.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Case I, APPLE Company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Firstly, We transformed the data to the time series, and </a:t>
            </a:r>
            <a:r>
              <a:rPr lang="en-US" dirty="0" smtClean="0"/>
              <a:t>plot the </a:t>
            </a:r>
            <a:r>
              <a:rPr lang="en-US" dirty="0" smtClean="0"/>
              <a:t>trend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</a:t>
            </a:r>
            <a:r>
              <a:rPr lang="en-US" dirty="0" smtClean="0"/>
              <a:t>is the time trend for Apple stock closing price from 1998 to 2013.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捕获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386715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ACF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Then</a:t>
            </a:r>
            <a:r>
              <a:rPr lang="en-US" dirty="0" smtClean="0"/>
              <a:t>, we plot the ACF for Apple stock </a:t>
            </a:r>
            <a:r>
              <a:rPr lang="en-US" dirty="0" smtClean="0"/>
              <a:t>closing price</a:t>
            </a:r>
            <a:r>
              <a:rPr lang="en-US" dirty="0" smtClean="0"/>
              <a:t>. It suggests there is </a:t>
            </a:r>
            <a:r>
              <a:rPr lang="en-US" dirty="0" smtClean="0"/>
              <a:t>strong autocorrelation </a:t>
            </a:r>
            <a:r>
              <a:rPr lang="en-US" dirty="0" smtClean="0"/>
              <a:t>in the time series. Also, use the log transformation to adjust the scale.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捕获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3657600"/>
            <a:ext cx="62484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Model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We use </a:t>
            </a:r>
            <a:r>
              <a:rPr lang="en-US" dirty="0" smtClean="0"/>
              <a:t>the ARIMA model for the time series in order to adjust for the </a:t>
            </a:r>
            <a:r>
              <a:rPr lang="en-US" dirty="0" smtClean="0"/>
              <a:t>autocorrelation.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tps://lh3.googleusercontent.com/xfama4C2aqzOlbcdFpyyxHaSZy-ObZ7E9jQgAFLg45rfgRN2P1ei_e4D0xRIgjD9_ognjnSZJ6aw2RbkqtwXpTL6bnh67-wwHBahOeHGE9g5JbpbGf9T_unSLhvFTH_MMOipu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19400"/>
            <a:ext cx="5715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Prediction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The </a:t>
            </a:r>
            <a:r>
              <a:rPr lang="en-US" dirty="0" smtClean="0"/>
              <a:t>predicted and the true values of the Apple stocks are compared in the table. The prediction was a bit conservative, that is lower than the true prices.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捕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86200"/>
            <a:ext cx="5981928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Diagnostics</a:t>
            </a:r>
            <a:endParaRPr lang="en-US" sz="40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3008313" cy="46910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In order to check whether the model is fit or not, we need to see the ACF and PACF of the model, it shows the autocorrelation was adjusted. That is good.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354339" y="1600200"/>
            <a:ext cx="494992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838200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b="1" dirty="0" smtClean="0"/>
              <a:t>Case </a:t>
            </a:r>
            <a:r>
              <a:rPr lang="en-US" sz="4400" b="1" dirty="0" smtClean="0"/>
              <a:t>III, GOOGLE Company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Here </a:t>
            </a:r>
            <a:r>
              <a:rPr lang="en-US" dirty="0" smtClean="0"/>
              <a:t>is the time trend for Google stock closing price from 2004 to 2013.</a:t>
            </a:r>
          </a:p>
          <a:p>
            <a:endParaRPr lang="en-US" dirty="0"/>
          </a:p>
        </p:txBody>
      </p:sp>
      <p:pic>
        <p:nvPicPr>
          <p:cNvPr id="9" name="Picture 8" descr="https://lh6.googleusercontent.com/J2qq0PKo2QCDhPSBdR8LR4fcNKsaorGpgc10tpaXjsEfrxBDYuIIRw_3EQH_YHXOQEWEuUA9n81YW6xSK2Wfwnxmog1n2DKCPjgWXAkO3x04_DigAxUh3LlWrblfnmZIV0CW_6I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5943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ACF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The </a:t>
            </a:r>
            <a:r>
              <a:rPr lang="en-US" dirty="0" smtClean="0"/>
              <a:t>plot below is the ACF for Google stock closing price. It suggests there is strong autocorrelation in the time series. Also, use the log transformation to adjust the scale.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tps://lh6.googleusercontent.com/NcM6rTxz6a95WhFL3RAk1rLq0gPfwnWPSsLqCabjzAmIisZW-qewIA1ApEjpvhYf5Pgfg_Resfc8FW70FxM1BeYD1ZKe4YQi0KpFf9yqb6G1ysmdAX-gWfTM7Y70gDF0hxp_qR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581400"/>
            <a:ext cx="5292090" cy="305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</TotalTime>
  <Words>475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   PROJECT III, Analysis of the STOCK dataset   </vt:lpstr>
      <vt:lpstr>Introduction</vt:lpstr>
      <vt:lpstr>Case I, APPLE Company</vt:lpstr>
      <vt:lpstr>ACF</vt:lpstr>
      <vt:lpstr>Model</vt:lpstr>
      <vt:lpstr>Prediction</vt:lpstr>
      <vt:lpstr>Diagnostics</vt:lpstr>
      <vt:lpstr>       Case III, GOOGLE Company </vt:lpstr>
      <vt:lpstr>ACF</vt:lpstr>
      <vt:lpstr>Model</vt:lpstr>
      <vt:lpstr>Prediction</vt:lpstr>
      <vt:lpstr>Using R-package “quantmod” for APPLE Company</vt:lpstr>
      <vt:lpstr>Slide 13</vt:lpstr>
      <vt:lpstr>Obstacles</vt:lpstr>
      <vt:lpstr>    Future Works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III, Analysis of the STOCK dataset    Ethan Edwards Jie Hu Xun Sun Yijun Yang </dc:title>
  <dc:creator>J</dc:creator>
  <cp:lastModifiedBy>hujie</cp:lastModifiedBy>
  <cp:revision>6</cp:revision>
  <dcterms:created xsi:type="dcterms:W3CDTF">2006-08-16T00:00:00Z</dcterms:created>
  <dcterms:modified xsi:type="dcterms:W3CDTF">2015-06-04T00:49:05Z</dcterms:modified>
</cp:coreProperties>
</file>