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82" r:id="rId14"/>
    <p:sldId id="283" r:id="rId15"/>
    <p:sldId id="269" r:id="rId16"/>
    <p:sldId id="270" r:id="rId17"/>
    <p:sldId id="271" r:id="rId18"/>
    <p:sldId id="299" r:id="rId19"/>
    <p:sldId id="272" r:id="rId20"/>
    <p:sldId id="273" r:id="rId21"/>
    <p:sldId id="274" r:id="rId22"/>
    <p:sldId id="275" r:id="rId23"/>
    <p:sldId id="276" r:id="rId24"/>
    <p:sldId id="277" r:id="rId25"/>
    <p:sldId id="300" r:id="rId26"/>
    <p:sldId id="278" r:id="rId27"/>
    <p:sldId id="286" r:id="rId28"/>
    <p:sldId id="287" r:id="rId29"/>
    <p:sldId id="294" r:id="rId30"/>
    <p:sldId id="295" r:id="rId31"/>
    <p:sldId id="296" r:id="rId32"/>
    <p:sldId id="297" r:id="rId33"/>
    <p:sldId id="298" r:id="rId34"/>
    <p:sldId id="288" r:id="rId35"/>
    <p:sldId id="30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15" autoAdjust="0"/>
    <p:restoredTop sz="94306" autoAdjust="0"/>
  </p:normalViewPr>
  <p:slideViewPr>
    <p:cSldViewPr snapToGrid="0">
      <p:cViewPr varScale="1">
        <p:scale>
          <a:sx n="65" d="100"/>
          <a:sy n="65" d="100"/>
        </p:scale>
        <p:origin x="1037"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B2DEDC-6C00-43D0-8622-D46F633F116C}" type="datetimeFigureOut">
              <a:rPr lang="en-IN" smtClean="0"/>
              <a:t>22-06-2019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CDD56-4FFB-484B-B7A2-2B2B90A75384}" type="slidenum">
              <a:rPr lang="en-IN" smtClean="0"/>
              <a:t>‹#›</a:t>
            </a:fld>
            <a:endParaRPr lang="en-IN"/>
          </a:p>
        </p:txBody>
      </p:sp>
    </p:spTree>
    <p:extLst>
      <p:ext uri="{BB962C8B-B14F-4D97-AF65-F5344CB8AC3E}">
        <p14:creationId xmlns:p14="http://schemas.microsoft.com/office/powerpoint/2010/main" val="741236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5CDD56-4FFB-484B-B7A2-2B2B90A75384}" type="slidenum">
              <a:rPr lang="en-IN" smtClean="0"/>
              <a:t>6</a:t>
            </a:fld>
            <a:endParaRPr lang="en-IN"/>
          </a:p>
        </p:txBody>
      </p:sp>
    </p:spTree>
    <p:extLst>
      <p:ext uri="{BB962C8B-B14F-4D97-AF65-F5344CB8AC3E}">
        <p14:creationId xmlns:p14="http://schemas.microsoft.com/office/powerpoint/2010/main" val="347118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5CDD56-4FFB-484B-B7A2-2B2B90A75384}" type="slidenum">
              <a:rPr lang="en-IN" smtClean="0"/>
              <a:t>9</a:t>
            </a:fld>
            <a:endParaRPr lang="en-IN"/>
          </a:p>
        </p:txBody>
      </p:sp>
    </p:spTree>
    <p:extLst>
      <p:ext uri="{BB962C8B-B14F-4D97-AF65-F5344CB8AC3E}">
        <p14:creationId xmlns:p14="http://schemas.microsoft.com/office/powerpoint/2010/main" val="1832427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6/22/2019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5D1B5F-9EAE-492E-8773-8BAE55834396}"/>
              </a:ext>
            </a:extLst>
          </p:cNvPr>
          <p:cNvSpPr>
            <a:spLocks noGrp="1"/>
          </p:cNvSpPr>
          <p:nvPr>
            <p:ph type="ctrTitle"/>
          </p:nvPr>
        </p:nvSpPr>
        <p:spPr>
          <a:xfrm>
            <a:off x="1370693" y="285750"/>
            <a:ext cx="9440034" cy="1828801"/>
          </a:xfrm>
        </p:spPr>
        <p:txBody>
          <a:bodyPr/>
          <a:lstStyle/>
          <a:p>
            <a:r>
              <a:rPr lang="en-IN" b="1" dirty="0" smtClean="0"/>
              <a:t>ONLINE HOME SERVICE</a:t>
            </a:r>
            <a:endParaRPr lang="en-IN" b="1" dirty="0"/>
          </a:p>
        </p:txBody>
      </p:sp>
      <p:sp>
        <p:nvSpPr>
          <p:cNvPr id="3" name="Subtitle 2">
            <a:extLst>
              <a:ext uri="{FF2B5EF4-FFF2-40B4-BE49-F238E27FC236}">
                <a16:creationId xmlns="" xmlns:a16="http://schemas.microsoft.com/office/drawing/2014/main" id="{D6F98E61-B93B-4417-8967-535E2E6E1502}"/>
              </a:ext>
            </a:extLst>
          </p:cNvPr>
          <p:cNvSpPr>
            <a:spLocks noGrp="1"/>
          </p:cNvSpPr>
          <p:nvPr>
            <p:ph type="subTitle" idx="1"/>
          </p:nvPr>
        </p:nvSpPr>
        <p:spPr>
          <a:xfrm>
            <a:off x="7956248" y="4428091"/>
            <a:ext cx="4132658" cy="1644993"/>
          </a:xfrm>
        </p:spPr>
        <p:txBody>
          <a:bodyPr/>
          <a:lstStyle/>
          <a:p>
            <a:pPr algn="just"/>
            <a:r>
              <a:rPr lang="en-IN" sz="2500" b="1" dirty="0" smtClean="0"/>
              <a:t>MINU ELIZ POTHEN</a:t>
            </a:r>
            <a:endParaRPr lang="en-IN" sz="2500" b="1" dirty="0"/>
          </a:p>
          <a:p>
            <a:pPr algn="just"/>
            <a:r>
              <a:rPr lang="en-IN" sz="2500" b="1" dirty="0" smtClean="0"/>
              <a:t>S4 LE </a:t>
            </a:r>
            <a:r>
              <a:rPr lang="en-IN" sz="2500" b="1" dirty="0"/>
              <a:t>MCA</a:t>
            </a:r>
          </a:p>
          <a:p>
            <a:pPr algn="r"/>
            <a:endParaRPr lang="en-IN" sz="2500" b="1" dirty="0"/>
          </a:p>
          <a:p>
            <a:endParaRPr lang="en-IN" dirty="0"/>
          </a:p>
        </p:txBody>
      </p:sp>
    </p:spTree>
    <p:extLst>
      <p:ext uri="{BB962C8B-B14F-4D97-AF65-F5344CB8AC3E}">
        <p14:creationId xmlns:p14="http://schemas.microsoft.com/office/powerpoint/2010/main" val="985048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0C61D81-6F67-4FBB-8D56-F5F4246B7B1C}"/>
              </a:ext>
            </a:extLst>
          </p:cNvPr>
          <p:cNvSpPr>
            <a:spLocks noGrp="1"/>
          </p:cNvSpPr>
          <p:nvPr>
            <p:ph idx="1"/>
          </p:nvPr>
        </p:nvSpPr>
        <p:spPr>
          <a:xfrm>
            <a:off x="913795" y="365761"/>
            <a:ext cx="10353762" cy="5425440"/>
          </a:xfrm>
        </p:spPr>
        <p:txBody>
          <a:bodyPr/>
          <a:lstStyle/>
          <a:p>
            <a:r>
              <a:rPr lang="en-IN" b="1" dirty="0"/>
              <a:t>Object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04" y="867052"/>
            <a:ext cx="8448571" cy="5214852"/>
          </a:xfrm>
          <a:prstGeom prst="rect">
            <a:avLst/>
          </a:prstGeom>
        </p:spPr>
      </p:pic>
    </p:spTree>
    <p:extLst>
      <p:ext uri="{BB962C8B-B14F-4D97-AF65-F5344CB8AC3E}">
        <p14:creationId xmlns:p14="http://schemas.microsoft.com/office/powerpoint/2010/main" val="3353068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4EE33F-305A-417D-BF5B-A2A1497ADFA6}"/>
              </a:ext>
            </a:extLst>
          </p:cNvPr>
          <p:cNvSpPr>
            <a:spLocks noGrp="1"/>
          </p:cNvSpPr>
          <p:nvPr>
            <p:ph idx="1"/>
          </p:nvPr>
        </p:nvSpPr>
        <p:spPr>
          <a:xfrm>
            <a:off x="913795" y="365761"/>
            <a:ext cx="10353762" cy="5425440"/>
          </a:xfrm>
        </p:spPr>
        <p:txBody>
          <a:bodyPr>
            <a:normAutofit/>
          </a:bodyPr>
          <a:lstStyle/>
          <a:p>
            <a:r>
              <a:rPr lang="en-IN" sz="2500" b="1" dirty="0"/>
              <a:t>Deployment Diagram</a:t>
            </a:r>
          </a:p>
        </p:txBody>
      </p:sp>
      <p:pic>
        <p:nvPicPr>
          <p:cNvPr id="5" name="Picture 4">
            <a:extLst>
              <a:ext uri="{FF2B5EF4-FFF2-40B4-BE49-F238E27FC236}">
                <a16:creationId xmlns="" xmlns:a16="http://schemas.microsoft.com/office/drawing/2014/main" id="{C0AE8E90-4AEA-473A-9E31-9B340E2EFE64}"/>
              </a:ext>
            </a:extLst>
          </p:cNvPr>
          <p:cNvPicPr>
            <a:picLocks noChangeAspect="1"/>
          </p:cNvPicPr>
          <p:nvPr/>
        </p:nvPicPr>
        <p:blipFill>
          <a:blip r:embed="rId2"/>
          <a:stretch>
            <a:fillRect/>
          </a:stretch>
        </p:blipFill>
        <p:spPr>
          <a:xfrm>
            <a:off x="1910080" y="1066799"/>
            <a:ext cx="8371840" cy="5708073"/>
          </a:xfrm>
          <a:prstGeom prst="rect">
            <a:avLst/>
          </a:prstGeom>
        </p:spPr>
      </p:pic>
    </p:spTree>
    <p:extLst>
      <p:ext uri="{BB962C8B-B14F-4D97-AF65-F5344CB8AC3E}">
        <p14:creationId xmlns:p14="http://schemas.microsoft.com/office/powerpoint/2010/main" val="3219362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BEB54D9-446E-43B2-937B-7201769F7580}"/>
              </a:ext>
            </a:extLst>
          </p:cNvPr>
          <p:cNvSpPr>
            <a:spLocks noGrp="1"/>
          </p:cNvSpPr>
          <p:nvPr>
            <p:ph idx="1"/>
          </p:nvPr>
        </p:nvSpPr>
        <p:spPr>
          <a:xfrm>
            <a:off x="913795" y="242889"/>
            <a:ext cx="10353762" cy="5548312"/>
          </a:xfrm>
        </p:spPr>
        <p:txBody>
          <a:bodyPr>
            <a:normAutofit/>
          </a:bodyPr>
          <a:lstStyle/>
          <a:p>
            <a:r>
              <a:rPr lang="en-IN" sz="2500" b="1" dirty="0"/>
              <a:t>Use case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116" y="372573"/>
            <a:ext cx="6486525" cy="5972175"/>
          </a:xfrm>
          <a:prstGeom prst="rect">
            <a:avLst/>
          </a:prstGeom>
        </p:spPr>
      </p:pic>
    </p:spTree>
    <p:extLst>
      <p:ext uri="{BB962C8B-B14F-4D97-AF65-F5344CB8AC3E}">
        <p14:creationId xmlns:p14="http://schemas.microsoft.com/office/powerpoint/2010/main" val="4091257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108" y="327603"/>
            <a:ext cx="7639953" cy="6038028"/>
          </a:xfrm>
          <a:prstGeom prst="rect">
            <a:avLst/>
          </a:prstGeom>
        </p:spPr>
      </p:pic>
    </p:spTree>
    <p:extLst>
      <p:ext uri="{BB962C8B-B14F-4D97-AF65-F5344CB8AC3E}">
        <p14:creationId xmlns:p14="http://schemas.microsoft.com/office/powerpoint/2010/main" val="1712715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846" y="400954"/>
            <a:ext cx="6814524" cy="6274165"/>
          </a:xfrm>
          <a:prstGeom prst="rect">
            <a:avLst/>
          </a:prstGeom>
        </p:spPr>
      </p:pic>
    </p:spTree>
    <p:extLst>
      <p:ext uri="{BB962C8B-B14F-4D97-AF65-F5344CB8AC3E}">
        <p14:creationId xmlns:p14="http://schemas.microsoft.com/office/powerpoint/2010/main" val="2105545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076CB3-6B67-4D29-8AB1-2166AC3EBE7F}"/>
              </a:ext>
            </a:extLst>
          </p:cNvPr>
          <p:cNvSpPr>
            <a:spLocks noGrp="1"/>
          </p:cNvSpPr>
          <p:nvPr>
            <p:ph idx="1"/>
          </p:nvPr>
        </p:nvSpPr>
        <p:spPr>
          <a:xfrm>
            <a:off x="771555" y="228769"/>
            <a:ext cx="10353762" cy="4058751"/>
          </a:xfrm>
        </p:spPr>
        <p:txBody>
          <a:bodyPr>
            <a:normAutofit/>
          </a:bodyPr>
          <a:lstStyle/>
          <a:p>
            <a:r>
              <a:rPr lang="en-IN" sz="2500" b="1" dirty="0"/>
              <a:t>Collaboration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118" y="703383"/>
            <a:ext cx="2956107" cy="5001065"/>
          </a:xfrm>
          <a:prstGeom prst="rect">
            <a:avLst/>
          </a:prstGeom>
        </p:spPr>
      </p:pic>
    </p:spTree>
    <p:extLst>
      <p:ext uri="{BB962C8B-B14F-4D97-AF65-F5344CB8AC3E}">
        <p14:creationId xmlns:p14="http://schemas.microsoft.com/office/powerpoint/2010/main" val="111689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6847324-B9DE-4E25-9197-A131D68844E4}"/>
              </a:ext>
            </a:extLst>
          </p:cNvPr>
          <p:cNvSpPr>
            <a:spLocks noGrp="1"/>
          </p:cNvSpPr>
          <p:nvPr>
            <p:ph idx="1"/>
          </p:nvPr>
        </p:nvSpPr>
        <p:spPr>
          <a:xfrm>
            <a:off x="710595" y="614849"/>
            <a:ext cx="10353762" cy="4058751"/>
          </a:xfrm>
        </p:spPr>
        <p:txBody>
          <a:bodyPr>
            <a:normAutofit/>
          </a:bodyPr>
          <a:lstStyle/>
          <a:p>
            <a:r>
              <a:rPr lang="en-IN" sz="2500" b="1" dirty="0"/>
              <a:t>Sequence Diagram</a:t>
            </a:r>
          </a:p>
          <a:p>
            <a:endParaRPr lang="en-IN" sz="25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364" y="307362"/>
            <a:ext cx="7219332" cy="6184877"/>
          </a:xfrm>
          <a:prstGeom prst="rect">
            <a:avLst/>
          </a:prstGeom>
        </p:spPr>
      </p:pic>
    </p:spTree>
    <p:extLst>
      <p:ext uri="{BB962C8B-B14F-4D97-AF65-F5344CB8AC3E}">
        <p14:creationId xmlns:p14="http://schemas.microsoft.com/office/powerpoint/2010/main" val="2028430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BAB16C-C088-4E7F-8459-37FB6F4A108A}"/>
              </a:ext>
            </a:extLst>
          </p:cNvPr>
          <p:cNvSpPr>
            <a:spLocks noGrp="1"/>
          </p:cNvSpPr>
          <p:nvPr>
            <p:ph idx="1"/>
          </p:nvPr>
        </p:nvSpPr>
        <p:spPr>
          <a:xfrm>
            <a:off x="527715" y="492929"/>
            <a:ext cx="10353762" cy="4058751"/>
          </a:xfrm>
        </p:spPr>
        <p:txBody>
          <a:bodyPr>
            <a:normAutofit/>
          </a:bodyPr>
          <a:lstStyle/>
          <a:p>
            <a:r>
              <a:rPr lang="en-IN" sz="2500" b="1" dirty="0"/>
              <a:t>State chart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00" y="1017000"/>
            <a:ext cx="10058400" cy="4561169"/>
          </a:xfrm>
          <a:prstGeom prst="rect">
            <a:avLst/>
          </a:prstGeom>
        </p:spPr>
      </p:pic>
    </p:spTree>
    <p:extLst>
      <p:ext uri="{BB962C8B-B14F-4D97-AF65-F5344CB8AC3E}">
        <p14:creationId xmlns:p14="http://schemas.microsoft.com/office/powerpoint/2010/main" val="460488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State Chart Diagram </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474" y="1731963"/>
            <a:ext cx="8951526" cy="4059237"/>
          </a:xfrm>
        </p:spPr>
      </p:pic>
    </p:spTree>
    <p:extLst>
      <p:ext uri="{BB962C8B-B14F-4D97-AF65-F5344CB8AC3E}">
        <p14:creationId xmlns:p14="http://schemas.microsoft.com/office/powerpoint/2010/main" val="2361313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A566320-C217-41B6-AEA8-91B8BFCE874E}"/>
              </a:ext>
            </a:extLst>
          </p:cNvPr>
          <p:cNvSpPr>
            <a:spLocks noGrp="1"/>
          </p:cNvSpPr>
          <p:nvPr>
            <p:ph idx="1"/>
          </p:nvPr>
        </p:nvSpPr>
        <p:spPr>
          <a:xfrm>
            <a:off x="507395" y="431969"/>
            <a:ext cx="10353762" cy="4058751"/>
          </a:xfrm>
        </p:spPr>
        <p:txBody>
          <a:bodyPr>
            <a:normAutofit/>
          </a:bodyPr>
          <a:lstStyle/>
          <a:p>
            <a:r>
              <a:rPr lang="en-IN" sz="2500" b="1" dirty="0"/>
              <a:t>Activity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311" y="1290129"/>
            <a:ext cx="10058400" cy="4991724"/>
          </a:xfrm>
          <a:prstGeom prst="rect">
            <a:avLst/>
          </a:prstGeom>
        </p:spPr>
      </p:pic>
    </p:spTree>
    <p:extLst>
      <p:ext uri="{BB962C8B-B14F-4D97-AF65-F5344CB8AC3E}">
        <p14:creationId xmlns:p14="http://schemas.microsoft.com/office/powerpoint/2010/main" val="1127182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B79B66-68DC-46F6-8B42-A29E67156148}"/>
              </a:ext>
            </a:extLst>
          </p:cNvPr>
          <p:cNvSpPr>
            <a:spLocks noGrp="1"/>
          </p:cNvSpPr>
          <p:nvPr>
            <p:ph idx="1"/>
          </p:nvPr>
        </p:nvSpPr>
        <p:spPr/>
        <p:txBody>
          <a:bodyPr/>
          <a:lstStyle/>
          <a:p>
            <a:pPr algn="just"/>
            <a:r>
              <a:rPr lang="en-US" sz="2800" dirty="0" smtClean="0">
                <a:effectLst/>
              </a:rPr>
              <a:t>Online Home Service is </a:t>
            </a:r>
            <a:r>
              <a:rPr lang="en-US" sz="2800" dirty="0">
                <a:effectLst/>
              </a:rPr>
              <a:t>a </a:t>
            </a:r>
            <a:r>
              <a:rPr lang="en-US" sz="2800" dirty="0" smtClean="0">
                <a:effectLst/>
              </a:rPr>
              <a:t>web-based application developed </a:t>
            </a:r>
            <a:r>
              <a:rPr lang="en-US" sz="2800" dirty="0">
                <a:effectLst/>
              </a:rPr>
              <a:t>using Laravel framework</a:t>
            </a:r>
            <a:r>
              <a:rPr lang="en-US" sz="2800" dirty="0" smtClean="0">
                <a:effectLst/>
              </a:rPr>
              <a:t>, it is useful for customers to find employees  for online home services. </a:t>
            </a:r>
            <a:r>
              <a:rPr lang="en-IN" sz="2800" dirty="0" smtClean="0">
                <a:effectLst/>
              </a:rPr>
              <a:t>This site </a:t>
            </a:r>
            <a:r>
              <a:rPr lang="en-IN" sz="2800" dirty="0">
                <a:effectLst/>
              </a:rPr>
              <a:t>provide verified service professionals to </a:t>
            </a:r>
            <a:r>
              <a:rPr lang="en-IN" sz="2800" dirty="0" smtClean="0">
                <a:effectLst/>
              </a:rPr>
              <a:t>Online Home Service taking </a:t>
            </a:r>
            <a:r>
              <a:rPr lang="en-IN" sz="2800" dirty="0">
                <a:effectLst/>
              </a:rPr>
              <a:t>away the pain of finding the right home service expert to cater to your needs like </a:t>
            </a:r>
            <a:r>
              <a:rPr lang="en-IN" sz="2800" dirty="0" err="1" smtClean="0">
                <a:effectLst/>
              </a:rPr>
              <a:t>cleaning,plumbing</a:t>
            </a:r>
            <a:r>
              <a:rPr lang="en-IN" sz="2800" dirty="0" smtClean="0">
                <a:effectLst/>
              </a:rPr>
              <a:t> </a:t>
            </a:r>
            <a:r>
              <a:rPr lang="en-IN" sz="2800" dirty="0" err="1" smtClean="0">
                <a:effectLst/>
              </a:rPr>
              <a:t>etc..with</a:t>
            </a:r>
            <a:r>
              <a:rPr lang="en-IN" sz="2800" dirty="0" smtClean="0">
                <a:effectLst/>
              </a:rPr>
              <a:t> </a:t>
            </a:r>
            <a:r>
              <a:rPr lang="en-IN" sz="2800" dirty="0">
                <a:effectLst/>
              </a:rPr>
              <a:t>reasonable price</a:t>
            </a:r>
            <a:r>
              <a:rPr lang="en-IN" sz="2800" dirty="0" smtClean="0">
                <a:effectLst/>
              </a:rPr>
              <a:t>. Customers get </a:t>
            </a:r>
            <a:r>
              <a:rPr lang="en-IN" sz="2800" dirty="0">
                <a:effectLst/>
              </a:rPr>
              <a:t>home services in certain locality with just a few click of button.                 </a:t>
            </a:r>
          </a:p>
          <a:p>
            <a:pPr algn="just"/>
            <a:endParaRPr lang="en-US" sz="2500" dirty="0">
              <a:effectLst/>
            </a:endParaRPr>
          </a:p>
          <a:p>
            <a:endParaRPr lang="en-IN" sz="2500" dirty="0">
              <a:effectLst/>
            </a:endParaRPr>
          </a:p>
          <a:p>
            <a:endParaRPr lang="en-IN" dirty="0"/>
          </a:p>
        </p:txBody>
      </p:sp>
    </p:spTree>
    <p:extLst>
      <p:ext uri="{BB962C8B-B14F-4D97-AF65-F5344CB8AC3E}">
        <p14:creationId xmlns:p14="http://schemas.microsoft.com/office/powerpoint/2010/main" val="4019446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10F7F5-D63D-44E4-B136-3EF3DCAD7403}"/>
              </a:ext>
            </a:extLst>
          </p:cNvPr>
          <p:cNvSpPr>
            <a:spLocks noGrp="1"/>
          </p:cNvSpPr>
          <p:nvPr>
            <p:ph type="title"/>
          </p:nvPr>
        </p:nvSpPr>
        <p:spPr>
          <a:xfrm>
            <a:off x="919119" y="21418"/>
            <a:ext cx="10353762" cy="970450"/>
          </a:xfrm>
        </p:spPr>
        <p:txBody>
          <a:bodyPr/>
          <a:lstStyle/>
          <a:p>
            <a:r>
              <a:rPr lang="en-IN" dirty="0"/>
              <a:t>Table Design</a:t>
            </a:r>
          </a:p>
        </p:txBody>
      </p:sp>
      <p:pic>
        <p:nvPicPr>
          <p:cNvPr id="2064" name="Image582">
            <a:extLst>
              <a:ext uri="{FF2B5EF4-FFF2-40B4-BE49-F238E27FC236}">
                <a16:creationId xmlns="" xmlns:a16="http://schemas.microsoft.com/office/drawing/2014/main" id="{768D10BF-D4F8-4D68-8A28-A9343EA46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4" y="2337287"/>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63" name="Image583">
            <a:extLst>
              <a:ext uri="{FF2B5EF4-FFF2-40B4-BE49-F238E27FC236}">
                <a16:creationId xmlns="" xmlns:a16="http://schemas.microsoft.com/office/drawing/2014/main" id="{A963C207-98F4-4A19-8BAA-7277BD102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299" y="2337287"/>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62" name="Image585">
            <a:extLst>
              <a:ext uri="{FF2B5EF4-FFF2-40B4-BE49-F238E27FC236}">
                <a16:creationId xmlns="" xmlns:a16="http://schemas.microsoft.com/office/drawing/2014/main" id="{E9719F01-5715-4678-B785-E9667DC1F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986" y="2337287"/>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61" name="Image589">
            <a:extLst>
              <a:ext uri="{FF2B5EF4-FFF2-40B4-BE49-F238E27FC236}">
                <a16:creationId xmlns="" xmlns:a16="http://schemas.microsoft.com/office/drawing/2014/main" id="{3F75C2DB-9736-4148-B9AE-84D7230E7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799" y="2337287"/>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60" name="Image623">
            <a:extLst>
              <a:ext uri="{FF2B5EF4-FFF2-40B4-BE49-F238E27FC236}">
                <a16:creationId xmlns="" xmlns:a16="http://schemas.microsoft.com/office/drawing/2014/main" id="{04C35007-352D-4262-9E21-45651E97B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4" y="3113575"/>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59" name="Image624">
            <a:extLst>
              <a:ext uri="{FF2B5EF4-FFF2-40B4-BE49-F238E27FC236}">
                <a16:creationId xmlns="" xmlns:a16="http://schemas.microsoft.com/office/drawing/2014/main" id="{3544D1CC-FB09-4447-918E-CBD51691A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299" y="3113575"/>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Image626">
            <a:extLst>
              <a:ext uri="{FF2B5EF4-FFF2-40B4-BE49-F238E27FC236}">
                <a16:creationId xmlns="" xmlns:a16="http://schemas.microsoft.com/office/drawing/2014/main" id="{BA8FF56A-6BD8-465D-8C5A-F45476076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986" y="3113575"/>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57" name="Image630">
            <a:extLst>
              <a:ext uri="{FF2B5EF4-FFF2-40B4-BE49-F238E27FC236}">
                <a16:creationId xmlns="" xmlns:a16="http://schemas.microsoft.com/office/drawing/2014/main" id="{DEF25937-F3C4-47EC-8367-DFBE14F77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799" y="3113575"/>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72" name="Image582">
            <a:extLst>
              <a:ext uri="{FF2B5EF4-FFF2-40B4-BE49-F238E27FC236}">
                <a16:creationId xmlns="" xmlns:a16="http://schemas.microsoft.com/office/drawing/2014/main" id="{1DB72003-5E27-4C08-A10C-40FAEA5E6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294" y="1722437"/>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71" name="Image583">
            <a:extLst>
              <a:ext uri="{FF2B5EF4-FFF2-40B4-BE49-F238E27FC236}">
                <a16:creationId xmlns="" xmlns:a16="http://schemas.microsoft.com/office/drawing/2014/main" id="{033FBC7E-5512-4BCB-980C-E2FEDC83C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719" y="1722437"/>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70" name="Image585">
            <a:extLst>
              <a:ext uri="{FF2B5EF4-FFF2-40B4-BE49-F238E27FC236}">
                <a16:creationId xmlns="" xmlns:a16="http://schemas.microsoft.com/office/drawing/2014/main" id="{C8D00B44-09C9-47CD-ABB1-6BF5CD95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1406" y="1722437"/>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69" name="Image589">
            <a:extLst>
              <a:ext uri="{FF2B5EF4-FFF2-40B4-BE49-F238E27FC236}">
                <a16:creationId xmlns="" xmlns:a16="http://schemas.microsoft.com/office/drawing/2014/main" id="{430A8FCB-7A0E-4CAC-9DB2-89352E08B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5219" y="1722437"/>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68" name="Image623">
            <a:extLst>
              <a:ext uri="{FF2B5EF4-FFF2-40B4-BE49-F238E27FC236}">
                <a16:creationId xmlns="" xmlns:a16="http://schemas.microsoft.com/office/drawing/2014/main" id="{A2062D77-92B4-4625-90FA-AFFF18832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294" y="2498724"/>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67" name="Image624">
            <a:extLst>
              <a:ext uri="{FF2B5EF4-FFF2-40B4-BE49-F238E27FC236}">
                <a16:creationId xmlns="" xmlns:a16="http://schemas.microsoft.com/office/drawing/2014/main" id="{5B6BC92A-44F2-4FE0-ABCC-61405B210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719" y="2498724"/>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66" name="Image626">
            <a:extLst>
              <a:ext uri="{FF2B5EF4-FFF2-40B4-BE49-F238E27FC236}">
                <a16:creationId xmlns="" xmlns:a16="http://schemas.microsoft.com/office/drawing/2014/main" id="{D09AAA53-2503-40DC-B630-F8B3D6D52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1406" y="2498724"/>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2065" name="Image630">
            <a:extLst>
              <a:ext uri="{FF2B5EF4-FFF2-40B4-BE49-F238E27FC236}">
                <a16:creationId xmlns="" xmlns:a16="http://schemas.microsoft.com/office/drawing/2014/main" id="{717F38FC-BFB9-4DB6-AD2E-EC3360927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465" y="2498724"/>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0" y="-8795"/>
            <a:ext cx="346231" cy="47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45720" rIns="-9522" bIns="5871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4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Calibri" panose="020F0502020204030204" pitchFamily="34" charset="0"/>
              </a:rPr>
              <a:t> </a:t>
            </a:r>
            <a:r>
              <a:rPr kumimoji="0" lang="en-US" sz="1400" b="0" i="0" u="none" strike="noStrike" cap="none" normalizeH="0" baseline="-3000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24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34481" y="869133"/>
            <a:ext cx="4707064" cy="1384995"/>
          </a:xfrm>
          <a:prstGeom prst="rect">
            <a:avLst/>
          </a:prstGeom>
        </p:spPr>
        <p:txBody>
          <a:bodyPr wrap="square">
            <a:spAutoFit/>
          </a:bodyPr>
          <a:lstStyle/>
          <a:p>
            <a:pPr lvl="0" defTabSz="914400" eaLnBrk="0" fontAlgn="base" hangingPunct="0">
              <a:spcBef>
                <a:spcPct val="0"/>
              </a:spcBef>
              <a:spcAft>
                <a:spcPct val="0"/>
              </a:spcAft>
            </a:pPr>
            <a:r>
              <a:rPr lang="en-US" sz="2800" dirty="0" smtClean="0">
                <a:latin typeface="Arial" panose="020B0604020202020204" pitchFamily="34" charset="0"/>
                <a:ea typeface="Calibri" panose="020F0502020204030204" pitchFamily="34" charset="0"/>
                <a:cs typeface="Calibri" panose="020F0502020204030204" pitchFamily="34" charset="0"/>
              </a:rPr>
              <a:t>Table </a:t>
            </a:r>
            <a:r>
              <a:rPr lang="en-US" sz="2800" dirty="0" err="1" smtClean="0">
                <a:latin typeface="Arial" panose="020B0604020202020204" pitchFamily="34" charset="0"/>
                <a:ea typeface="Calibri" panose="020F0502020204030204" pitchFamily="34" charset="0"/>
                <a:cs typeface="Calibri" panose="020F0502020204030204" pitchFamily="34" charset="0"/>
              </a:rPr>
              <a:t>name:users</a:t>
            </a:r>
            <a:r>
              <a:rPr lang="en-US" sz="2800" dirty="0" smtClean="0">
                <a:latin typeface="Arial" panose="020B0604020202020204" pitchFamily="34" charset="0"/>
                <a:ea typeface="Calibri" panose="020F0502020204030204" pitchFamily="34" charset="0"/>
                <a:cs typeface="Calibri" panose="020F0502020204030204" pitchFamily="34" charset="0"/>
              </a:rPr>
              <a:t>   </a:t>
            </a:r>
            <a:endParaRPr lang="en-US" sz="2800" dirty="0">
              <a:latin typeface="Arial" panose="020B0604020202020204" pitchFamily="34" charset="0"/>
              <a:ea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sz="2800" dirty="0">
                <a:latin typeface="Arial" panose="020B0604020202020204" pitchFamily="34" charset="0"/>
                <a:ea typeface="Calibri" panose="020F0502020204030204" pitchFamily="34" charset="0"/>
                <a:cs typeface="Calibri" panose="020F0502020204030204" pitchFamily="34" charset="0"/>
              </a:rPr>
              <a:t>  </a:t>
            </a:r>
            <a:endParaRPr lang="en-US" sz="2800" dirty="0">
              <a:latin typeface="Arial" panose="020B0604020202020204" pitchFamily="34" charset="0"/>
            </a:endParaRPr>
          </a:p>
          <a:p>
            <a:pPr lvl="0" defTabSz="914400" eaLnBrk="0" fontAlgn="base" hangingPunct="0">
              <a:spcBef>
                <a:spcPct val="0"/>
              </a:spcBef>
              <a:spcAft>
                <a:spcPct val="0"/>
              </a:spcAft>
            </a:pPr>
            <a:r>
              <a:rPr lang="en-US" sz="2800" dirty="0">
                <a:latin typeface="Arial" panose="020B0604020202020204" pitchFamily="34" charset="0"/>
                <a:ea typeface="Calibri" panose="020F0502020204030204" pitchFamily="34" charset="0"/>
                <a:cs typeface="Calibri" panose="020F0502020204030204" pitchFamily="34" charset="0"/>
              </a:rPr>
              <a:t>Primary key: id  </a:t>
            </a:r>
            <a:endParaRPr lang="en-US" sz="2800" dirty="0">
              <a:latin typeface="Arial" panose="020B0604020202020204" pitchFamily="34" charset="0"/>
            </a:endParaRPr>
          </a:p>
        </p:txBody>
      </p:sp>
      <p:sp>
        <p:nvSpPr>
          <p:cNvPr id="8" name="Content Placeholder 7"/>
          <p:cNvSpPr>
            <a:spLocks noGrp="1"/>
          </p:cNvSpPr>
          <p:nvPr>
            <p:ph idx="1"/>
          </p:nvPr>
        </p:nvSpPr>
        <p:spPr/>
        <p:txBody>
          <a:bodyPr/>
          <a:lstStyle/>
          <a:p>
            <a:endParaRPr lang="en-IN" dirty="0" smtClean="0"/>
          </a:p>
          <a:p>
            <a:endParaRPr lang="en-IN" dirty="0"/>
          </a:p>
        </p:txBody>
      </p:sp>
      <p:sp>
        <p:nvSpPr>
          <p:cNvPr id="10" name="Rectangle 2"/>
          <p:cNvSpPr>
            <a:spLocks noChangeArrowheads="1"/>
          </p:cNvSpPr>
          <p:nvPr/>
        </p:nvSpPr>
        <p:spPr bwMode="auto">
          <a:xfrm>
            <a:off x="3165475" y="2463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5" name="Table 14"/>
          <p:cNvGraphicFramePr>
            <a:graphicFrameLocks noGrp="1"/>
          </p:cNvGraphicFramePr>
          <p:nvPr>
            <p:extLst>
              <p:ext uri="{D42A27DB-BD31-4B8C-83A1-F6EECF244321}">
                <p14:modId xmlns:p14="http://schemas.microsoft.com/office/powerpoint/2010/main" val="1509178021"/>
              </p:ext>
            </p:extLst>
          </p:nvPr>
        </p:nvGraphicFramePr>
        <p:xfrm>
          <a:off x="3164840" y="1768156"/>
          <a:ext cx="7611012" cy="4182477"/>
        </p:xfrm>
        <a:graphic>
          <a:graphicData uri="http://schemas.openxmlformats.org/drawingml/2006/table">
            <a:tbl>
              <a:tblPr firstRow="1" firstCol="1" bandRow="1">
                <a:tableStyleId>{5C22544A-7EE6-4342-B048-85BDC9FD1C3A}</a:tableStyleId>
              </a:tblPr>
              <a:tblGrid>
                <a:gridCol w="2096477"/>
                <a:gridCol w="1750730"/>
                <a:gridCol w="738228"/>
                <a:gridCol w="75565"/>
                <a:gridCol w="2950012"/>
              </a:tblGrid>
              <a:tr h="545890">
                <a:tc>
                  <a:txBody>
                    <a:bodyPr/>
                    <a:lstStyle/>
                    <a:p>
                      <a:pPr marL="50800">
                        <a:spcAft>
                          <a:spcPts val="0"/>
                        </a:spcAft>
                      </a:pPr>
                      <a:r>
                        <a:rPr lang="en-US" sz="2000" dirty="0">
                          <a:effectLst/>
                        </a:rPr>
                        <a:t>Fieldname  </a:t>
                      </a:r>
                      <a:endParaRPr lang="en-IN" sz="2000" dirty="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48260">
                        <a:spcAft>
                          <a:spcPts val="0"/>
                        </a:spcAft>
                      </a:pPr>
                      <a:r>
                        <a:rPr lang="en-US" sz="2000">
                          <a:effectLst/>
                        </a:rPr>
                        <a:t>Fieldtype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3175">
                        <a:spcAft>
                          <a:spcPts val="0"/>
                        </a:spcAft>
                      </a:pPr>
                      <a:r>
                        <a:rPr lang="en-US" sz="2000">
                          <a:effectLst/>
                        </a:rPr>
                        <a:t>size</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a:spcAft>
                          <a:spcPts val="0"/>
                        </a:spcAft>
                      </a:pPr>
                      <a:r>
                        <a:rPr lang="en-US" sz="2000">
                          <a:effectLst/>
                        </a:rPr>
                        <a:t>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53975">
                        <a:spcAft>
                          <a:spcPts val="0"/>
                        </a:spcAft>
                      </a:pPr>
                      <a:r>
                        <a:rPr lang="en-US" sz="2000">
                          <a:effectLst/>
                        </a:rPr>
                        <a:t>Description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r>
              <a:tr h="611026">
                <a:tc>
                  <a:txBody>
                    <a:bodyPr/>
                    <a:lstStyle/>
                    <a:p>
                      <a:pPr marL="71755">
                        <a:spcAft>
                          <a:spcPts val="0"/>
                        </a:spcAft>
                      </a:pPr>
                      <a:r>
                        <a:rPr lang="en-US" sz="2000">
                          <a:effectLst/>
                        </a:rPr>
                        <a:t>id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bigint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20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a:spcAft>
                          <a:spcPts val="0"/>
                        </a:spcAft>
                      </a:pPr>
                      <a:r>
                        <a:rPr lang="en-US" sz="2000" dirty="0">
                          <a:effectLst/>
                        </a:rPr>
                        <a:t> </a:t>
                      </a:r>
                      <a:endParaRPr lang="en-IN" sz="2000" dirty="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dirty="0">
                          <a:effectLst/>
                        </a:rPr>
                        <a:t>Primary key  </a:t>
                      </a:r>
                      <a:endParaRPr lang="en-IN" sz="2000" dirty="0">
                        <a:effectLst/>
                        <a:latin typeface="Times New Roman" panose="02020603050405020304" pitchFamily="18" charset="0"/>
                        <a:ea typeface="Times New Roman" panose="02020603050405020304" pitchFamily="18" charset="0"/>
                      </a:endParaRPr>
                    </a:p>
                  </a:txBody>
                  <a:tcPr marL="0" marR="50165" marT="40640" marB="5080" anchor="ctr"/>
                </a:tc>
              </a:tr>
              <a:tr h="543876">
                <a:tc>
                  <a:txBody>
                    <a:bodyPr/>
                    <a:lstStyle/>
                    <a:p>
                      <a:pPr marL="71755">
                        <a:spcAft>
                          <a:spcPts val="0"/>
                        </a:spcAft>
                      </a:pPr>
                      <a:r>
                        <a:rPr lang="en-US" sz="2000">
                          <a:effectLst/>
                        </a:rPr>
                        <a:t>name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varchar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191</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a:spcAft>
                          <a:spcPts val="0"/>
                        </a:spcAft>
                      </a:pPr>
                      <a:r>
                        <a:rPr lang="en-US" sz="2000">
                          <a:effectLst/>
                        </a:rPr>
                        <a:t>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Name of user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r>
              <a:tr h="846029">
                <a:tc>
                  <a:txBody>
                    <a:bodyPr/>
                    <a:lstStyle/>
                    <a:p>
                      <a:pPr marL="71755">
                        <a:spcAft>
                          <a:spcPts val="0"/>
                        </a:spcAft>
                      </a:pPr>
                      <a:r>
                        <a:rPr lang="en-US" sz="2000">
                          <a:effectLst/>
                        </a:rPr>
                        <a:t>email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varchar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191</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a:spcAft>
                          <a:spcPts val="0"/>
                        </a:spcAft>
                      </a:pPr>
                      <a:r>
                        <a:rPr lang="en-US" sz="2000">
                          <a:effectLst/>
                        </a:rPr>
                        <a:t>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Email of user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r>
              <a:tr h="545890">
                <a:tc>
                  <a:txBody>
                    <a:bodyPr/>
                    <a:lstStyle/>
                    <a:p>
                      <a:pPr marL="71755">
                        <a:spcAft>
                          <a:spcPts val="0"/>
                        </a:spcAft>
                      </a:pPr>
                      <a:r>
                        <a:rPr lang="en-US" sz="2000" dirty="0" smtClean="0">
                          <a:effectLst/>
                        </a:rPr>
                        <a:t>password</a:t>
                      </a:r>
                      <a:endParaRPr lang="en-IN" sz="2000" dirty="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varchar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191</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a:spcAft>
                          <a:spcPts val="0"/>
                        </a:spcAft>
                      </a:pPr>
                      <a:r>
                        <a:rPr lang="en-US" sz="2000">
                          <a:effectLst/>
                        </a:rPr>
                        <a:t>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Password of user</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r>
              <a:tr h="543876">
                <a:tc>
                  <a:txBody>
                    <a:bodyPr/>
                    <a:lstStyle/>
                    <a:p>
                      <a:pPr marL="71755">
                        <a:spcAft>
                          <a:spcPts val="0"/>
                        </a:spcAft>
                      </a:pPr>
                      <a:r>
                        <a:rPr lang="en-US" sz="2000" dirty="0" smtClean="0">
                          <a:effectLst/>
                        </a:rPr>
                        <a:t>status</a:t>
                      </a:r>
                      <a:endParaRPr lang="en-IN" sz="2000" dirty="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tinyint</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1</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a:spcAft>
                          <a:spcPts val="0"/>
                        </a:spcAft>
                      </a:pPr>
                      <a:r>
                        <a:rPr lang="en-US" sz="2000">
                          <a:effectLst/>
                        </a:rPr>
                        <a:t>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User blocked or not</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r>
              <a:tr h="545890">
                <a:tc>
                  <a:txBody>
                    <a:bodyPr/>
                    <a:lstStyle/>
                    <a:p>
                      <a:pPr marL="71755">
                        <a:spcAft>
                          <a:spcPts val="0"/>
                        </a:spcAft>
                      </a:pPr>
                      <a:r>
                        <a:rPr lang="en-US" sz="2000">
                          <a:effectLst/>
                        </a:rPr>
                        <a:t>worker_approved</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tinyint</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a:effectLst/>
                        </a:rPr>
                        <a:t>4</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a:spcAft>
                          <a:spcPts val="0"/>
                        </a:spcAft>
                      </a:pPr>
                      <a:r>
                        <a:rPr lang="en-US" sz="2000">
                          <a:effectLst/>
                        </a:rPr>
                        <a:t> </a:t>
                      </a:r>
                      <a:endParaRPr lang="en-IN" sz="2000">
                        <a:effectLst/>
                        <a:latin typeface="Times New Roman" panose="02020603050405020304" pitchFamily="18" charset="0"/>
                        <a:ea typeface="Times New Roman" panose="02020603050405020304" pitchFamily="18" charset="0"/>
                      </a:endParaRPr>
                    </a:p>
                  </a:txBody>
                  <a:tcPr marL="0" marR="50165" marT="40640" marB="5080" anchor="ctr"/>
                </a:tc>
                <a:tc>
                  <a:txBody>
                    <a:bodyPr/>
                    <a:lstStyle/>
                    <a:p>
                      <a:pPr marL="71755">
                        <a:spcAft>
                          <a:spcPts val="0"/>
                        </a:spcAft>
                      </a:pPr>
                      <a:r>
                        <a:rPr lang="en-US" sz="2000" dirty="0">
                          <a:effectLst/>
                        </a:rPr>
                        <a:t>Approved or not</a:t>
                      </a:r>
                      <a:endParaRPr lang="en-IN" sz="2000" dirty="0">
                        <a:effectLst/>
                        <a:latin typeface="Times New Roman" panose="02020603050405020304" pitchFamily="18" charset="0"/>
                        <a:ea typeface="Times New Roman" panose="02020603050405020304" pitchFamily="18" charset="0"/>
                      </a:endParaRPr>
                    </a:p>
                  </a:txBody>
                  <a:tcPr marL="0" marR="50165" marT="40640" marB="5080" anchor="ctr"/>
                </a:tc>
              </a:tr>
            </a:tbl>
          </a:graphicData>
        </a:graphic>
      </p:graphicFrame>
    </p:spTree>
    <p:extLst>
      <p:ext uri="{BB962C8B-B14F-4D97-AF65-F5344CB8AC3E}">
        <p14:creationId xmlns:p14="http://schemas.microsoft.com/office/powerpoint/2010/main" val="3441372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ED1373-08A6-42E3-A677-3B3651E06257}"/>
              </a:ext>
            </a:extLst>
          </p:cNvPr>
          <p:cNvSpPr>
            <a:spLocks noGrp="1"/>
          </p:cNvSpPr>
          <p:nvPr>
            <p:ph type="title"/>
          </p:nvPr>
        </p:nvSpPr>
        <p:spPr>
          <a:xfrm>
            <a:off x="2007051" y="507113"/>
            <a:ext cx="10353762" cy="970450"/>
          </a:xfrm>
        </p:spPr>
        <p:txBody>
          <a:bodyPr>
            <a:normAutofit/>
          </a:bodyPr>
          <a:lstStyle/>
          <a:p>
            <a:pPr lvl="0" fontAlgn="base"/>
            <a:r>
              <a:rPr lang="en-IN" sz="2800" b="1" dirty="0" smtClean="0">
                <a:effectLst/>
              </a:rPr>
              <a:t>Table name:user_informations</a:t>
            </a:r>
            <a:br>
              <a:rPr lang="en-IN" sz="2800" b="1" dirty="0" smtClean="0">
                <a:effectLst/>
              </a:rPr>
            </a:br>
            <a:r>
              <a:rPr lang="en-IN" sz="2800" dirty="0" smtClean="0">
                <a:effectLst/>
              </a:rPr>
              <a:t>Primary key: id  </a:t>
            </a:r>
            <a:endParaRPr lang="en-IN" sz="2800" dirty="0">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0267362"/>
              </p:ext>
            </p:extLst>
          </p:nvPr>
        </p:nvGraphicFramePr>
        <p:xfrm>
          <a:off x="3508238" y="1603720"/>
          <a:ext cx="7169140" cy="4982238"/>
        </p:xfrm>
        <a:graphic>
          <a:graphicData uri="http://schemas.openxmlformats.org/drawingml/2006/table">
            <a:tbl>
              <a:tblPr firstRow="1" firstCol="1" bandRow="1">
                <a:tableStyleId>{5C22544A-7EE6-4342-B048-85BDC9FD1C3A}</a:tableStyleId>
              </a:tblPr>
              <a:tblGrid>
                <a:gridCol w="1953618"/>
                <a:gridCol w="1696099"/>
                <a:gridCol w="1054600"/>
                <a:gridCol w="2464823"/>
              </a:tblGrid>
              <a:tr h="314197">
                <a:tc>
                  <a:txBody>
                    <a:bodyPr/>
                    <a:lstStyle/>
                    <a:p>
                      <a:pPr>
                        <a:spcAft>
                          <a:spcPts val="0"/>
                        </a:spcAft>
                      </a:pPr>
                      <a:r>
                        <a:rPr lang="en-US" sz="1800" dirty="0">
                          <a:effectLst/>
                        </a:rPr>
                        <a:t>Fieldname  </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marL="2540" algn="ctr">
                        <a:spcAft>
                          <a:spcPts val="0"/>
                        </a:spcAft>
                      </a:pPr>
                      <a:r>
                        <a:rPr lang="en-US" sz="1800" dirty="0">
                          <a:effectLst/>
                        </a:rPr>
                        <a:t>Description  </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80311">
                <a:tc>
                  <a:txBody>
                    <a:bodyPr/>
                    <a:lstStyle/>
                    <a:p>
                      <a:pPr>
                        <a:spcAft>
                          <a:spcPts val="0"/>
                        </a:spcAft>
                      </a:pPr>
                      <a:r>
                        <a:rPr lang="en-US" sz="1800" dirty="0">
                          <a:effectLst/>
                        </a:rPr>
                        <a:t> </a:t>
                      </a:r>
                      <a:endParaRPr lang="en-IN" sz="1800" dirty="0">
                        <a:effectLst/>
                      </a:endParaRPr>
                    </a:p>
                    <a:p>
                      <a:pPr>
                        <a:spcAft>
                          <a:spcPts val="0"/>
                        </a:spcAft>
                      </a:pPr>
                      <a:r>
                        <a:rPr lang="en-US" sz="1800" dirty="0">
                          <a:effectLst/>
                        </a:rPr>
                        <a:t>id </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 </a:t>
                      </a:r>
                      <a:endParaRPr lang="en-IN" sz="1800">
                        <a:effectLst/>
                      </a:endParaRPr>
                    </a:p>
                    <a:p>
                      <a:pPr>
                        <a:spcAft>
                          <a:spcPts val="0"/>
                        </a:spcAft>
                      </a:pPr>
                      <a:r>
                        <a:rPr lang="en-US" sz="1800">
                          <a:effectLst/>
                        </a:rPr>
                        <a:t>bigint</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20</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Primary key  </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2888">
                <a:tc>
                  <a:txBody>
                    <a:bodyPr/>
                    <a:lstStyle/>
                    <a:p>
                      <a:pPr>
                        <a:spcAft>
                          <a:spcPts val="0"/>
                        </a:spcAft>
                      </a:pPr>
                      <a:r>
                        <a:rPr lang="en-US" sz="1800">
                          <a:effectLst/>
                        </a:rPr>
                        <a:t>user_id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bigint</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20</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Foreign key</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4852">
                <a:tc>
                  <a:txBody>
                    <a:bodyPr/>
                    <a:lstStyle/>
                    <a:p>
                      <a:pPr>
                        <a:spcAft>
                          <a:spcPts val="0"/>
                        </a:spcAft>
                      </a:pPr>
                      <a:r>
                        <a:rPr lang="en-US" sz="1800">
                          <a:effectLst/>
                        </a:rPr>
                        <a:t>service_category</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bigint</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20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Foreign key</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2888">
                <a:tc>
                  <a:txBody>
                    <a:bodyPr/>
                    <a:lstStyle/>
                    <a:p>
                      <a:pPr>
                        <a:spcAft>
                          <a:spcPts val="0"/>
                        </a:spcAft>
                      </a:pPr>
                      <a:r>
                        <a:rPr lang="en-US" sz="1800">
                          <a:effectLst/>
                        </a:rPr>
                        <a:t>addr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Address  </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4197">
                <a:tc>
                  <a:txBody>
                    <a:bodyPr/>
                    <a:lstStyle/>
                    <a:p>
                      <a:pPr>
                        <a:spcAft>
                          <a:spcPts val="0"/>
                        </a:spcAft>
                      </a:pPr>
                      <a:r>
                        <a:rPr lang="en-US" sz="1800">
                          <a:effectLst/>
                        </a:rPr>
                        <a:t>district_id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District</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0925">
                <a:tc>
                  <a:txBody>
                    <a:bodyPr/>
                    <a:lstStyle/>
                    <a:p>
                      <a:pPr>
                        <a:spcAft>
                          <a:spcPts val="0"/>
                        </a:spcAft>
                      </a:pPr>
                      <a:r>
                        <a:rPr lang="en-US" sz="1800">
                          <a:effectLst/>
                        </a:rPr>
                        <a:t>pin_code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20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err="1">
                          <a:effectLst/>
                        </a:rPr>
                        <a:t>Pincode</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4197">
                <a:tc>
                  <a:txBody>
                    <a:bodyPr/>
                    <a:lstStyle/>
                    <a:p>
                      <a:pPr>
                        <a:spcAft>
                          <a:spcPts val="0"/>
                        </a:spcAft>
                      </a:pPr>
                      <a:r>
                        <a:rPr lang="en-US" sz="1800">
                          <a:effectLst/>
                        </a:rPr>
                        <a:t>phone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20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err="1">
                          <a:effectLst/>
                        </a:rPr>
                        <a:t>Phonenumber</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2888">
                <a:tc>
                  <a:txBody>
                    <a:bodyPr/>
                    <a:lstStyle/>
                    <a:p>
                      <a:pPr>
                        <a:spcAft>
                          <a:spcPts val="0"/>
                        </a:spcAft>
                      </a:pPr>
                      <a:r>
                        <a:rPr lang="en-US" sz="1800">
                          <a:effectLst/>
                        </a:rPr>
                        <a:t>alt_phone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20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Alternate phone number </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299143">
                <a:tc>
                  <a:txBody>
                    <a:bodyPr/>
                    <a:lstStyle/>
                    <a:p>
                      <a:pPr>
                        <a:spcAft>
                          <a:spcPts val="0"/>
                        </a:spcAft>
                      </a:pPr>
                      <a:r>
                        <a:rPr lang="en-US" sz="1800">
                          <a:effectLst/>
                        </a:rPr>
                        <a:t>sec_q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Security question</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4197">
                <a:tc>
                  <a:txBody>
                    <a:bodyPr/>
                    <a:lstStyle/>
                    <a:p>
                      <a:pPr>
                        <a:spcAft>
                          <a:spcPts val="0"/>
                        </a:spcAft>
                      </a:pPr>
                      <a:r>
                        <a:rPr lang="en-US" sz="1800">
                          <a:effectLst/>
                        </a:rPr>
                        <a:t>sec_a</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Security answer </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4197">
                <a:tc>
                  <a:txBody>
                    <a:bodyPr/>
                    <a:lstStyle/>
                    <a:p>
                      <a:pPr>
                        <a:spcAft>
                          <a:spcPts val="0"/>
                        </a:spcAft>
                      </a:pPr>
                      <a:r>
                        <a:rPr lang="en-US" sz="1800">
                          <a:effectLst/>
                        </a:rPr>
                        <a:t>img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Profile picture</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60018">
                <a:tc>
                  <a:txBody>
                    <a:bodyPr/>
                    <a:lstStyle/>
                    <a:p>
                      <a:pPr>
                        <a:spcAft>
                          <a:spcPts val="0"/>
                        </a:spcAft>
                      </a:pPr>
                      <a:r>
                        <a:rPr lang="en-US" sz="1800">
                          <a:effectLst/>
                        </a:rPr>
                        <a:t>exp_proof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varchar</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Experience  proof</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12888">
                <a:tc>
                  <a:txBody>
                    <a:bodyPr/>
                    <a:lstStyle/>
                    <a:p>
                      <a:pPr>
                        <a:spcAft>
                          <a:spcPts val="0"/>
                        </a:spcAft>
                      </a:pPr>
                      <a:r>
                        <a:rPr lang="en-US" sz="1800">
                          <a:effectLst/>
                        </a:rPr>
                        <a:t>id_proof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varchar</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Id proof</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r h="323362">
                <a:tc>
                  <a:txBody>
                    <a:bodyPr/>
                    <a:lstStyle/>
                    <a:p>
                      <a:pPr>
                        <a:spcAft>
                          <a:spcPts val="0"/>
                        </a:spcAft>
                      </a:pPr>
                      <a:r>
                        <a:rPr lang="en-US" sz="1800">
                          <a:effectLst/>
                        </a:rPr>
                        <a:t>per_hour_amount </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a:effectLst/>
                        </a:rPr>
                        <a:t>double</a:t>
                      </a:r>
                      <a:endParaRPr lang="en-IN" sz="180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c>
                  <a:txBody>
                    <a:bodyPr/>
                    <a:lstStyle/>
                    <a:p>
                      <a:pPr>
                        <a:spcAft>
                          <a:spcPts val="0"/>
                        </a:spcAft>
                      </a:pPr>
                      <a:r>
                        <a:rPr lang="en-US" sz="1800" dirty="0">
                          <a:effectLst/>
                        </a:rPr>
                        <a:t>Amount per hour</a:t>
                      </a:r>
                      <a:endParaRPr lang="en-IN" sz="1800" dirty="0">
                        <a:effectLst/>
                        <a:latin typeface="Times New Roman" panose="02020603050405020304" pitchFamily="18" charset="0"/>
                        <a:ea typeface="Times New Roman" panose="02020603050405020304" pitchFamily="18" charset="0"/>
                      </a:endParaRPr>
                    </a:p>
                  </a:txBody>
                  <a:tcPr marL="59646" marR="26509" marT="0" marB="2761" anchor="ctr"/>
                </a:tc>
              </a:tr>
            </a:tbl>
          </a:graphicData>
        </a:graphic>
      </p:graphicFrame>
      <p:sp>
        <p:nvSpPr>
          <p:cNvPr id="6" name="Rectangle 1"/>
          <p:cNvSpPr>
            <a:spLocks noChangeArrowheads="1"/>
          </p:cNvSpPr>
          <p:nvPr/>
        </p:nvSpPr>
        <p:spPr bwMode="auto">
          <a:xfrm>
            <a:off x="0" y="103505"/>
            <a:ext cx="169195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2027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2FA858-2FCD-4037-85D5-EF786F459789}"/>
              </a:ext>
            </a:extLst>
          </p:cNvPr>
          <p:cNvSpPr txBox="1">
            <a:spLocks/>
          </p:cNvSpPr>
          <p:nvPr/>
        </p:nvSpPr>
        <p:spPr>
          <a:xfrm>
            <a:off x="1622503" y="130956"/>
            <a:ext cx="10353762" cy="970450"/>
          </a:xfrm>
          <a:prstGeom prst="rect">
            <a:avLst/>
          </a:prstGeom>
        </p:spPr>
        <p:txBody>
          <a:bodyP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dirty="0"/>
              <a:t>Table </a:t>
            </a:r>
            <a:r>
              <a:rPr lang="en-IN" sz="2500" dirty="0" err="1" smtClean="0"/>
              <a:t>name:</a:t>
            </a:r>
            <a:r>
              <a:rPr lang="en-IN" sz="2800" b="1" dirty="0" err="1" smtClean="0">
                <a:effectLst/>
              </a:rPr>
              <a:t>service_categories</a:t>
            </a:r>
            <a:r>
              <a:rPr lang="en-IN" sz="2800" b="1" dirty="0" smtClean="0">
                <a:effectLst/>
              </a:rPr>
              <a:t>   </a:t>
            </a:r>
            <a:endParaRPr lang="en-IN" sz="2800" b="1" dirty="0">
              <a:effectLst/>
            </a:endParaRPr>
          </a:p>
          <a:p>
            <a:r>
              <a:rPr lang="en-IN" sz="2800" dirty="0">
                <a:effectLst/>
              </a:rPr>
              <a:t>Primary key: id </a:t>
            </a:r>
            <a:endParaRPr lang="en-IN" sz="2500" dirty="0"/>
          </a:p>
        </p:txBody>
      </p:sp>
      <p:sp>
        <p:nvSpPr>
          <p:cNvPr id="5" name="Rectangle 1"/>
          <p:cNvSpPr>
            <a:spLocks noChangeArrowheads="1"/>
          </p:cNvSpPr>
          <p:nvPr/>
        </p:nvSpPr>
        <p:spPr bwMode="auto">
          <a:xfrm>
            <a:off x="2994416" y="2371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84705931"/>
              </p:ext>
            </p:extLst>
          </p:nvPr>
        </p:nvGraphicFramePr>
        <p:xfrm>
          <a:off x="2461846" y="1686504"/>
          <a:ext cx="6599286" cy="3884302"/>
        </p:xfrm>
        <a:graphic>
          <a:graphicData uri="http://schemas.openxmlformats.org/drawingml/2006/table">
            <a:tbl>
              <a:tblPr firstRow="1" firstCol="1" bandRow="1">
                <a:tableStyleId>{5C22544A-7EE6-4342-B048-85BDC9FD1C3A}</a:tableStyleId>
              </a:tblPr>
              <a:tblGrid>
                <a:gridCol w="1898512"/>
                <a:gridCol w="1401837"/>
                <a:gridCol w="1030036"/>
                <a:gridCol w="2268901"/>
              </a:tblGrid>
              <a:tr h="606839">
                <a:tc>
                  <a:txBody>
                    <a:bodyPr/>
                    <a:lstStyle/>
                    <a:p>
                      <a:pPr marL="1270">
                        <a:spcAft>
                          <a:spcPts val="0"/>
                        </a:spcAft>
                      </a:pPr>
                      <a:r>
                        <a:rPr lang="en-US" sz="1800">
                          <a:effectLst/>
                        </a:rPr>
                        <a:t>Fieldname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r>
              <a:tr h="609484">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a:spcAft>
                          <a:spcPts val="0"/>
                        </a:spcAft>
                      </a:pPr>
                      <a:r>
                        <a:rPr lang="en-US" sz="1800">
                          <a:effectLst/>
                        </a:rPr>
                        <a:t>4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r>
              <a:tr h="654434">
                <a:tc>
                  <a:txBody>
                    <a:bodyPr/>
                    <a:lstStyle/>
                    <a:p>
                      <a:pPr marL="1270">
                        <a:spcAft>
                          <a:spcPts val="0"/>
                        </a:spcAft>
                      </a:pPr>
                      <a:r>
                        <a:rPr lang="en-US" sz="1800">
                          <a:effectLst/>
                        </a:rPr>
                        <a:t>parent_id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Id of main service</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r>
              <a:tr h="511649">
                <a:tc>
                  <a:txBody>
                    <a:bodyPr/>
                    <a:lstStyle/>
                    <a:p>
                      <a:pPr marL="1270" algn="just">
                        <a:spcAft>
                          <a:spcPts val="0"/>
                        </a:spcAft>
                      </a:pPr>
                      <a:r>
                        <a:rPr lang="en-US" sz="1800">
                          <a:effectLst/>
                        </a:rPr>
                        <a:t>category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a:spcAft>
                          <a:spcPts val="0"/>
                        </a:spcAft>
                      </a:pPr>
                      <a:r>
                        <a:rPr lang="en-US" sz="1800">
                          <a:effectLst/>
                        </a:rPr>
                        <a:t>100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Name of  service</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r>
              <a:tr h="892412">
                <a:tc>
                  <a:txBody>
                    <a:bodyPr/>
                    <a:lstStyle/>
                    <a:p>
                      <a:pPr marL="1270">
                        <a:spcAft>
                          <a:spcPts val="0"/>
                        </a:spcAft>
                      </a:pPr>
                      <a:r>
                        <a:rPr lang="en-US" sz="1800">
                          <a:effectLst/>
                        </a:rPr>
                        <a:t>img</a:t>
                      </a:r>
                      <a:endParaRPr lang="en-IN" sz="1800">
                        <a:effectLst/>
                      </a:endParaRPr>
                    </a:p>
                    <a:p>
                      <a:pPr marL="1270">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a:spcAft>
                          <a:spcPts val="0"/>
                        </a:spcAft>
                      </a:pPr>
                      <a:r>
                        <a:rPr lang="en-US" sz="1800">
                          <a:effectLst/>
                        </a:rPr>
                        <a:t>100</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Image of service </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r>
              <a:tr h="609484">
                <a:tc>
                  <a:txBody>
                    <a:bodyPr/>
                    <a:lstStyle/>
                    <a:p>
                      <a:pPr marL="1270">
                        <a:spcAft>
                          <a:spcPts val="0"/>
                        </a:spcAft>
                      </a:pPr>
                      <a:r>
                        <a:rPr lang="en-US" sz="1800">
                          <a:effectLst/>
                        </a:rPr>
                        <a:t>status</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a:effectLst/>
                        </a:rPr>
                        <a:t>tinyint</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a:spcAft>
                          <a:spcPts val="0"/>
                        </a:spcAft>
                      </a:pPr>
                      <a:r>
                        <a:rPr lang="en-US" sz="1800">
                          <a:effectLst/>
                        </a:rPr>
                        <a:t>1</a:t>
                      </a:r>
                      <a:endParaRPr lang="en-IN" sz="1800">
                        <a:effectLst/>
                        <a:latin typeface="Times New Roman" panose="02020603050405020304" pitchFamily="18" charset="0"/>
                        <a:ea typeface="Times New Roman" panose="02020603050405020304" pitchFamily="18" charset="0"/>
                      </a:endParaRPr>
                    </a:p>
                  </a:txBody>
                  <a:tcPr marL="67310" marR="48260" marT="55880" marB="6985" anchor="ctr"/>
                </a:tc>
                <a:tc>
                  <a:txBody>
                    <a:bodyPr/>
                    <a:lstStyle/>
                    <a:p>
                      <a:pPr marL="1270">
                        <a:spcAft>
                          <a:spcPts val="0"/>
                        </a:spcAft>
                      </a:pPr>
                      <a:r>
                        <a:rPr lang="en-US" sz="1800" dirty="0">
                          <a:effectLst/>
                        </a:rPr>
                        <a:t>Blocked or not</a:t>
                      </a:r>
                      <a:endParaRPr lang="en-IN" sz="1800" dirty="0">
                        <a:effectLst/>
                        <a:latin typeface="Times New Roman" panose="02020603050405020304" pitchFamily="18" charset="0"/>
                        <a:ea typeface="Times New Roman" panose="02020603050405020304" pitchFamily="18" charset="0"/>
                      </a:endParaRPr>
                    </a:p>
                  </a:txBody>
                  <a:tcPr marL="67310" marR="48260" marT="55880" marB="6985" anchor="ctr"/>
                </a:tc>
              </a:tr>
            </a:tbl>
          </a:graphicData>
        </a:graphic>
      </p:graphicFrame>
      <p:sp>
        <p:nvSpPr>
          <p:cNvPr id="6" name="Rectangle 1"/>
          <p:cNvSpPr>
            <a:spLocks noChangeArrowheads="1"/>
          </p:cNvSpPr>
          <p:nvPr/>
        </p:nvSpPr>
        <p:spPr bwMode="auto">
          <a:xfrm>
            <a:off x="3121025" y="2828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9226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5E74A-6ACE-4612-AB99-1D0C74083014}"/>
              </a:ext>
            </a:extLst>
          </p:cNvPr>
          <p:cNvSpPr txBox="1">
            <a:spLocks/>
          </p:cNvSpPr>
          <p:nvPr/>
        </p:nvSpPr>
        <p:spPr>
          <a:xfrm>
            <a:off x="651489" y="163550"/>
            <a:ext cx="10353762" cy="970450"/>
          </a:xfrm>
          <a:prstGeom prst="rect">
            <a:avLst/>
          </a:prstGeom>
        </p:spPr>
        <p:txBody>
          <a:bodyP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b="1" dirty="0"/>
              <a:t>Table </a:t>
            </a:r>
            <a:r>
              <a:rPr lang="en-IN" sz="2500" b="1" dirty="0" err="1" smtClean="0"/>
              <a:t>name:</a:t>
            </a:r>
            <a:r>
              <a:rPr lang="en-IN" sz="2800" b="1" dirty="0" err="1" smtClean="0">
                <a:effectLst/>
              </a:rPr>
              <a:t>sec_questions</a:t>
            </a:r>
            <a:r>
              <a:rPr lang="en-IN" sz="2800" b="1" dirty="0" smtClean="0">
                <a:effectLst/>
              </a:rPr>
              <a:t>   </a:t>
            </a:r>
            <a:endParaRPr lang="en-IN" sz="2800" b="1" dirty="0">
              <a:effectLst/>
            </a:endParaRPr>
          </a:p>
          <a:p>
            <a:r>
              <a:rPr lang="en-IN" sz="2800" dirty="0">
                <a:effectLst/>
              </a:rPr>
              <a:t>Primary </a:t>
            </a:r>
            <a:r>
              <a:rPr lang="en-IN" sz="2800" dirty="0" err="1">
                <a:effectLst/>
              </a:rPr>
              <a:t>key:id</a:t>
            </a:r>
            <a:r>
              <a:rPr lang="en-IN" sz="2800" dirty="0">
                <a:effectLst/>
              </a:rPr>
              <a:t>   </a:t>
            </a:r>
          </a:p>
          <a:p>
            <a:pPr algn="l"/>
            <a:endParaRPr lang="en-IN" sz="2500" dirty="0"/>
          </a:p>
        </p:txBody>
      </p:sp>
      <p:sp>
        <p:nvSpPr>
          <p:cNvPr id="5" name="Rectangle 1"/>
          <p:cNvSpPr>
            <a:spLocks noChangeArrowheads="1"/>
          </p:cNvSpPr>
          <p:nvPr/>
        </p:nvSpPr>
        <p:spPr bwMode="auto">
          <a:xfrm>
            <a:off x="3121025" y="32242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12575453"/>
              </p:ext>
            </p:extLst>
          </p:nvPr>
        </p:nvGraphicFramePr>
        <p:xfrm>
          <a:off x="2797786" y="1576511"/>
          <a:ext cx="7063666" cy="1673860"/>
        </p:xfrm>
        <a:graphic>
          <a:graphicData uri="http://schemas.openxmlformats.org/drawingml/2006/table">
            <a:tbl>
              <a:tblPr firstRow="1" firstCol="1" bandRow="1">
                <a:tableStyleId>{5C22544A-7EE6-4342-B048-85BDC9FD1C3A}</a:tableStyleId>
              </a:tblPr>
              <a:tblGrid>
                <a:gridCol w="1765350"/>
                <a:gridCol w="1767616"/>
                <a:gridCol w="1765350"/>
                <a:gridCol w="1765350"/>
              </a:tblGrid>
              <a:tr h="335224">
                <a:tc>
                  <a:txBody>
                    <a:bodyPr/>
                    <a:lstStyle/>
                    <a:p>
                      <a:pPr marL="1270">
                        <a:spcAft>
                          <a:spcPts val="0"/>
                        </a:spcAft>
                      </a:pPr>
                      <a:r>
                        <a:rPr lang="en-US" sz="1800" dirty="0">
                          <a:effectLst/>
                        </a:rPr>
                        <a:t>Fieldname  </a:t>
                      </a:r>
                      <a:endParaRPr lang="en-IN" sz="1800" dirty="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r>
              <a:tr h="335224">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34925" marT="66675" marB="8890"/>
                </a:tc>
                <a:tc>
                  <a:txBody>
                    <a:bodyPr/>
                    <a:lstStyle/>
                    <a:p>
                      <a:pPr marL="1905">
                        <a:spcAft>
                          <a:spcPts val="0"/>
                        </a:spcAft>
                      </a:pPr>
                      <a:r>
                        <a:rPr lang="en-US" sz="1800" dirty="0" err="1">
                          <a:effectLst/>
                        </a:rPr>
                        <a:t>bigint</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a:spcAft>
                          <a:spcPts val="0"/>
                        </a:spcAft>
                      </a:pPr>
                      <a:r>
                        <a:rPr lang="en-US" sz="1800">
                          <a:effectLst/>
                        </a:rPr>
                        <a:t>20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r>
              <a:tr h="335224">
                <a:tc>
                  <a:txBody>
                    <a:bodyPr/>
                    <a:lstStyle/>
                    <a:p>
                      <a:pPr marL="1270">
                        <a:spcAft>
                          <a:spcPts val="0"/>
                        </a:spcAft>
                      </a:pPr>
                      <a:r>
                        <a:rPr lang="en-US" sz="1800">
                          <a:effectLst/>
                        </a:rPr>
                        <a:t>question </a:t>
                      </a:r>
                      <a:endParaRPr lang="en-IN" sz="1800">
                        <a:effectLst/>
                        <a:latin typeface="Times New Roman" panose="02020603050405020304" pitchFamily="18" charset="0"/>
                        <a:ea typeface="Times New Roman" panose="02020603050405020304" pitchFamily="18" charset="0"/>
                      </a:endParaRPr>
                    </a:p>
                  </a:txBody>
                  <a:tcPr marL="67310" marR="34925" marT="66675" marB="8890"/>
                </a:tc>
                <a:tc>
                  <a:txBody>
                    <a:bodyPr/>
                    <a:lstStyle/>
                    <a:p>
                      <a:pPr marL="1905">
                        <a:spcAft>
                          <a:spcPts val="0"/>
                        </a:spcAft>
                      </a:pPr>
                      <a:r>
                        <a:rPr lang="en-US" sz="1800" dirty="0" err="1">
                          <a:effectLst/>
                        </a:rPr>
                        <a:t>varchar</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270">
                        <a:spcAft>
                          <a:spcPts val="0"/>
                        </a:spcAft>
                      </a:pPr>
                      <a:r>
                        <a:rPr lang="en-US" sz="1800">
                          <a:effectLst/>
                        </a:rPr>
                        <a:t>Question  </a:t>
                      </a:r>
                      <a:endParaRPr lang="en-IN" sz="1800">
                        <a:effectLst/>
                        <a:latin typeface="Times New Roman" panose="02020603050405020304" pitchFamily="18" charset="0"/>
                        <a:ea typeface="Times New Roman" panose="02020603050405020304" pitchFamily="18" charset="0"/>
                      </a:endParaRPr>
                    </a:p>
                  </a:txBody>
                  <a:tcPr marL="67310" marR="34925" marT="66675" marB="8890"/>
                </a:tc>
              </a:tr>
              <a:tr h="598047">
                <a:tc>
                  <a:txBody>
                    <a:bodyPr/>
                    <a:lstStyle/>
                    <a:p>
                      <a:pPr marL="1270" algn="just">
                        <a:spcAft>
                          <a:spcPts val="0"/>
                        </a:spcAft>
                      </a:pPr>
                      <a:endParaRPr lang="en-US" sz="1800" dirty="0" smtClean="0">
                        <a:effectLst/>
                      </a:endParaRPr>
                    </a:p>
                    <a:p>
                      <a:pPr marL="1270" algn="just">
                        <a:spcAft>
                          <a:spcPts val="0"/>
                        </a:spcAft>
                      </a:pPr>
                      <a:r>
                        <a:rPr lang="en-US" sz="1800" dirty="0" smtClean="0">
                          <a:effectLst/>
                        </a:rPr>
                        <a:t>status </a:t>
                      </a:r>
                      <a:endParaRPr lang="en-IN" sz="1800" dirty="0">
                        <a:effectLst/>
                        <a:latin typeface="Times New Roman" panose="02020603050405020304" pitchFamily="18" charset="0"/>
                        <a:ea typeface="Times New Roman" panose="02020603050405020304" pitchFamily="18" charset="0"/>
                      </a:endParaRPr>
                    </a:p>
                  </a:txBody>
                  <a:tcPr marL="67310" marR="34925" marT="66675" marB="8890"/>
                </a:tc>
                <a:tc>
                  <a:txBody>
                    <a:bodyPr/>
                    <a:lstStyle/>
                    <a:p>
                      <a:pPr marL="1905">
                        <a:spcAft>
                          <a:spcPts val="0"/>
                        </a:spcAft>
                      </a:pPr>
                      <a:r>
                        <a:rPr lang="en-US" sz="1800" dirty="0" err="1">
                          <a:effectLst/>
                        </a:rPr>
                        <a:t>tinyint</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a:spcAft>
                          <a:spcPts val="0"/>
                        </a:spcAft>
                      </a:pPr>
                      <a:r>
                        <a:rPr lang="en-US" sz="1800">
                          <a:effectLst/>
                        </a:rPr>
                        <a:t>1</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270">
                        <a:spcAft>
                          <a:spcPts val="0"/>
                        </a:spcAft>
                      </a:pPr>
                      <a:endParaRPr lang="en-US" sz="1800" dirty="0" smtClean="0">
                        <a:effectLst/>
                      </a:endParaRPr>
                    </a:p>
                    <a:p>
                      <a:pPr marL="1270">
                        <a:spcAft>
                          <a:spcPts val="0"/>
                        </a:spcAft>
                      </a:pPr>
                      <a:r>
                        <a:rPr lang="en-US" sz="1800" dirty="0" smtClean="0">
                          <a:effectLst/>
                        </a:rPr>
                        <a:t>Blocked </a:t>
                      </a:r>
                      <a:r>
                        <a:rPr lang="en-US" sz="1800" dirty="0">
                          <a:effectLst/>
                        </a:rPr>
                        <a:t>or not </a:t>
                      </a:r>
                      <a:endParaRPr lang="en-IN" sz="1800" dirty="0">
                        <a:effectLst/>
                        <a:latin typeface="Times New Roman" panose="02020603050405020304" pitchFamily="18" charset="0"/>
                        <a:ea typeface="Times New Roman" panose="02020603050405020304" pitchFamily="18" charset="0"/>
                      </a:endParaRPr>
                    </a:p>
                  </a:txBody>
                  <a:tcPr marL="67310" marR="34925" marT="66675" marB="8890"/>
                </a:tc>
              </a:tr>
            </a:tbl>
          </a:graphicData>
        </a:graphic>
      </p:graphicFrame>
    </p:spTree>
    <p:extLst>
      <p:ext uri="{BB962C8B-B14F-4D97-AF65-F5344CB8AC3E}">
        <p14:creationId xmlns:p14="http://schemas.microsoft.com/office/powerpoint/2010/main" val="3841901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C4428-3075-4CB9-8059-53225E1C6DDB}"/>
              </a:ext>
            </a:extLst>
          </p:cNvPr>
          <p:cNvSpPr txBox="1">
            <a:spLocks/>
          </p:cNvSpPr>
          <p:nvPr/>
        </p:nvSpPr>
        <p:spPr>
          <a:xfrm>
            <a:off x="651489" y="163550"/>
            <a:ext cx="10353762" cy="970450"/>
          </a:xfrm>
          <a:prstGeom prst="rect">
            <a:avLst/>
          </a:prstGeom>
        </p:spPr>
        <p:txBody>
          <a:bodyP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b="1" dirty="0"/>
              <a:t>Table </a:t>
            </a:r>
            <a:r>
              <a:rPr lang="en-IN" sz="2500" b="1" dirty="0" err="1" smtClean="0"/>
              <a:t>name:</a:t>
            </a:r>
            <a:r>
              <a:rPr lang="en-IN" sz="2800" b="1" dirty="0" err="1" smtClean="0">
                <a:effectLst/>
              </a:rPr>
              <a:t>districts</a:t>
            </a:r>
            <a:r>
              <a:rPr lang="en-IN" sz="2800" b="1" dirty="0" smtClean="0">
                <a:effectLst/>
              </a:rPr>
              <a:t>   </a:t>
            </a:r>
            <a:endParaRPr lang="en-IN" sz="2800" b="1" dirty="0">
              <a:effectLst/>
            </a:endParaRPr>
          </a:p>
          <a:p>
            <a:r>
              <a:rPr lang="en-IN" sz="2800" dirty="0">
                <a:effectLst/>
              </a:rPr>
              <a:t>Primary </a:t>
            </a:r>
            <a:r>
              <a:rPr lang="en-IN" sz="2800" dirty="0" err="1">
                <a:effectLst/>
              </a:rPr>
              <a:t>key:id</a:t>
            </a:r>
            <a:r>
              <a:rPr lang="en-IN" sz="2800" dirty="0">
                <a:effectLst/>
              </a:rPr>
              <a:t>   </a:t>
            </a:r>
          </a:p>
          <a:p>
            <a:pPr algn="l"/>
            <a:endParaRPr lang="en-IN" sz="2500" dirty="0"/>
          </a:p>
        </p:txBody>
      </p:sp>
      <p:sp>
        <p:nvSpPr>
          <p:cNvPr id="5" name="Rectangle 1"/>
          <p:cNvSpPr>
            <a:spLocks noChangeArrowheads="1"/>
          </p:cNvSpPr>
          <p:nvPr/>
        </p:nvSpPr>
        <p:spPr bwMode="auto">
          <a:xfrm>
            <a:off x="3125788" y="2976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 tIns="45720" rIns="-9522" bIns="5871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24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24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24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42031176"/>
              </p:ext>
            </p:extLst>
          </p:nvPr>
        </p:nvGraphicFramePr>
        <p:xfrm>
          <a:off x="2986698" y="1923867"/>
          <a:ext cx="6565265" cy="1719665"/>
        </p:xfrm>
        <a:graphic>
          <a:graphicData uri="http://schemas.openxmlformats.org/drawingml/2006/table">
            <a:tbl>
              <a:tblPr firstRow="1" firstCol="1" bandRow="1">
                <a:tableStyleId>{5C22544A-7EE6-4342-B048-85BDC9FD1C3A}</a:tableStyleId>
              </a:tblPr>
              <a:tblGrid>
                <a:gridCol w="1643602"/>
                <a:gridCol w="1646415"/>
                <a:gridCol w="926944"/>
                <a:gridCol w="2348304"/>
              </a:tblGrid>
              <a:tr h="427868">
                <a:tc>
                  <a:txBody>
                    <a:bodyPr/>
                    <a:lstStyle/>
                    <a:p>
                      <a:pPr marL="1270">
                        <a:spcAft>
                          <a:spcPts val="0"/>
                        </a:spcAft>
                      </a:pPr>
                      <a:r>
                        <a:rPr lang="en-US" sz="1800">
                          <a:effectLst/>
                        </a:rPr>
                        <a:t>Fieldname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r>
              <a:tr h="430599">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a:spcAft>
                          <a:spcPts val="0"/>
                        </a:spcAft>
                      </a:pPr>
                      <a:r>
                        <a:rPr lang="en-US" sz="1800">
                          <a:effectLst/>
                        </a:rPr>
                        <a:t>4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r>
              <a:tr h="430599">
                <a:tc>
                  <a:txBody>
                    <a:bodyPr/>
                    <a:lstStyle/>
                    <a:p>
                      <a:pPr marL="1270" algn="just">
                        <a:spcAft>
                          <a:spcPts val="0"/>
                        </a:spcAft>
                      </a:pPr>
                      <a:r>
                        <a:rPr lang="en-US" sz="1800">
                          <a:effectLst/>
                        </a:rPr>
                        <a:t>district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marL="1905">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a:spcAft>
                          <a:spcPts val="0"/>
                        </a:spcAft>
                      </a:pPr>
                      <a:r>
                        <a:rPr lang="en-US" sz="1800">
                          <a:effectLst/>
                        </a:rPr>
                        <a:t>20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marL="1270">
                        <a:spcAft>
                          <a:spcPts val="0"/>
                        </a:spcAft>
                      </a:pPr>
                      <a:r>
                        <a:rPr lang="en-US" sz="1800">
                          <a:effectLst/>
                        </a:rPr>
                        <a:t>District Name  </a:t>
                      </a:r>
                      <a:endParaRPr lang="en-IN" sz="1800">
                        <a:effectLst/>
                        <a:latin typeface="Times New Roman" panose="02020603050405020304" pitchFamily="18" charset="0"/>
                        <a:ea typeface="Times New Roman" panose="02020603050405020304" pitchFamily="18" charset="0"/>
                      </a:endParaRPr>
                    </a:p>
                  </a:txBody>
                  <a:tcPr marL="67310" marR="71120" marT="76835" marB="9525"/>
                </a:tc>
              </a:tr>
              <a:tr h="430599">
                <a:tc>
                  <a:txBody>
                    <a:bodyPr/>
                    <a:lstStyle/>
                    <a:p>
                      <a:pPr marL="1270">
                        <a:spcAft>
                          <a:spcPts val="0"/>
                        </a:spcAft>
                      </a:pPr>
                      <a:r>
                        <a:rPr lang="en-US" sz="1800">
                          <a:effectLst/>
                        </a:rPr>
                        <a:t>status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marL="1905">
                        <a:spcAft>
                          <a:spcPts val="0"/>
                        </a:spcAft>
                      </a:pPr>
                      <a:r>
                        <a:rPr lang="en-US" sz="1800">
                          <a:effectLst/>
                        </a:rPr>
                        <a:t>tinyint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a:spcAft>
                          <a:spcPts val="0"/>
                        </a:spcAft>
                      </a:pPr>
                      <a:r>
                        <a:rPr lang="en-US" sz="1800">
                          <a:effectLst/>
                        </a:rPr>
                        <a:t>4 </a:t>
                      </a:r>
                      <a:endParaRPr lang="en-IN" sz="1800">
                        <a:effectLst/>
                        <a:latin typeface="Times New Roman" panose="02020603050405020304" pitchFamily="18" charset="0"/>
                        <a:ea typeface="Times New Roman" panose="02020603050405020304" pitchFamily="18" charset="0"/>
                      </a:endParaRPr>
                    </a:p>
                  </a:txBody>
                  <a:tcPr marL="67310" marR="71120" marT="76835" marB="9525" anchor="b"/>
                </a:tc>
                <a:tc>
                  <a:txBody>
                    <a:bodyPr/>
                    <a:lstStyle/>
                    <a:p>
                      <a:pPr marL="1270">
                        <a:spcAft>
                          <a:spcPts val="0"/>
                        </a:spcAft>
                      </a:pPr>
                      <a:r>
                        <a:rPr lang="en-US" sz="1800" dirty="0">
                          <a:effectLst/>
                        </a:rPr>
                        <a:t>Blocked or not </a:t>
                      </a:r>
                      <a:endParaRPr lang="en-IN" sz="1800" dirty="0">
                        <a:effectLst/>
                        <a:latin typeface="Times New Roman" panose="02020603050405020304" pitchFamily="18" charset="0"/>
                        <a:ea typeface="Times New Roman" panose="02020603050405020304" pitchFamily="18" charset="0"/>
                      </a:endParaRPr>
                    </a:p>
                  </a:txBody>
                  <a:tcPr marL="67310" marR="71120" marT="76835" marB="9525"/>
                </a:tc>
              </a:tr>
            </a:tbl>
          </a:graphicData>
        </a:graphic>
      </p:graphicFrame>
      <p:sp>
        <p:nvSpPr>
          <p:cNvPr id="6" name="Rectangle 1"/>
          <p:cNvSpPr>
            <a:spLocks noChangeArrowheads="1"/>
          </p:cNvSpPr>
          <p:nvPr/>
        </p:nvSpPr>
        <p:spPr bwMode="auto">
          <a:xfrm>
            <a:off x="2986697" y="2014443"/>
            <a:ext cx="135032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159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96609762"/>
              </p:ext>
            </p:extLst>
          </p:nvPr>
        </p:nvGraphicFramePr>
        <p:xfrm>
          <a:off x="3062287" y="1955409"/>
          <a:ext cx="6057900" cy="3282237"/>
        </p:xfrm>
        <a:graphic>
          <a:graphicData uri="http://schemas.openxmlformats.org/drawingml/2006/table">
            <a:tbl>
              <a:tblPr firstRow="1" firstCol="1" bandRow="1">
                <a:tableStyleId>{5C22544A-7EE6-4342-B048-85BDC9FD1C3A}</a:tableStyleId>
              </a:tblPr>
              <a:tblGrid>
                <a:gridCol w="1483995"/>
                <a:gridCol w="1486535"/>
                <a:gridCol w="836930"/>
                <a:gridCol w="2250440"/>
              </a:tblGrid>
              <a:tr h="401005">
                <a:tc>
                  <a:txBody>
                    <a:bodyPr/>
                    <a:lstStyle/>
                    <a:p>
                      <a:pPr marL="1270">
                        <a:spcAft>
                          <a:spcPts val="0"/>
                        </a:spcAft>
                      </a:pPr>
                      <a:r>
                        <a:rPr lang="en-US" sz="1800" dirty="0">
                          <a:effectLst/>
                        </a:rPr>
                        <a:t>Fieldname  </a:t>
                      </a:r>
                      <a:endParaRPr lang="en-IN" sz="1800" dirty="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r>
              <a:tr h="396766">
                <a:tc>
                  <a:txBody>
                    <a:bodyPr/>
                    <a:lstStyle/>
                    <a:p>
                      <a:pPr marL="1270">
                        <a:spcAft>
                          <a:spcPts val="0"/>
                        </a:spcAft>
                      </a:pPr>
                      <a:r>
                        <a:rPr lang="en-US" sz="1800" dirty="0">
                          <a:effectLst/>
                        </a:rPr>
                        <a:t>id </a:t>
                      </a:r>
                      <a:endParaRPr lang="en-IN" sz="1800" dirty="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a:spcAft>
                          <a:spcPts val="0"/>
                        </a:spcAft>
                      </a:pPr>
                      <a:r>
                        <a:rPr lang="en-US" sz="1800">
                          <a:effectLst/>
                        </a:rPr>
                        <a:t>4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r>
              <a:tr h="412874">
                <a:tc>
                  <a:txBody>
                    <a:bodyPr/>
                    <a:lstStyle/>
                    <a:p>
                      <a:pPr marL="1270">
                        <a:spcAft>
                          <a:spcPts val="0"/>
                        </a:spcAft>
                      </a:pPr>
                      <a:r>
                        <a:rPr lang="en-US" sz="1800">
                          <a:effectLst/>
                        </a:rPr>
                        <a:t>user_id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905">
                        <a:spcAft>
                          <a:spcPts val="0"/>
                        </a:spcAft>
                      </a:pPr>
                      <a:r>
                        <a:rPr lang="en-US" sz="1800" dirty="0" err="1">
                          <a:effectLst/>
                        </a:rPr>
                        <a:t>int</a:t>
                      </a:r>
                      <a:endParaRPr lang="en-IN" sz="1800" dirty="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a:spcAft>
                          <a:spcPts val="0"/>
                        </a:spcAft>
                      </a:pPr>
                      <a:r>
                        <a:rPr lang="en-US" sz="1800">
                          <a:effectLst/>
                        </a:rPr>
                        <a:t>Foreign key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r>
              <a:tr h="468829">
                <a:tc>
                  <a:txBody>
                    <a:bodyPr/>
                    <a:lstStyle/>
                    <a:p>
                      <a:pPr marL="1270">
                        <a:spcAft>
                          <a:spcPts val="0"/>
                        </a:spcAft>
                      </a:pPr>
                      <a:r>
                        <a:rPr lang="en-US" sz="1800">
                          <a:effectLst/>
                        </a:rPr>
                        <a:t>amount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905">
                        <a:spcAft>
                          <a:spcPts val="0"/>
                        </a:spcAft>
                      </a:pPr>
                      <a:r>
                        <a:rPr lang="en-US" sz="1800" dirty="0">
                          <a:effectLst/>
                        </a:rPr>
                        <a:t>double </a:t>
                      </a:r>
                      <a:endParaRPr lang="en-IN" sz="1800" dirty="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a:spcAft>
                          <a:spcPts val="0"/>
                        </a:spcAft>
                      </a:pP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270">
                        <a:spcAft>
                          <a:spcPts val="0"/>
                        </a:spcAft>
                      </a:pPr>
                      <a:r>
                        <a:rPr lang="en-US" sz="1800">
                          <a:effectLst/>
                        </a:rPr>
                        <a:t>Amount of service or product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r>
              <a:tr h="402701">
                <a:tc>
                  <a:txBody>
                    <a:bodyPr/>
                    <a:lstStyle/>
                    <a:p>
                      <a:pPr marL="1270">
                        <a:spcAft>
                          <a:spcPts val="0"/>
                        </a:spcAft>
                      </a:pPr>
                      <a:r>
                        <a:rPr lang="en-US" sz="1800">
                          <a:effectLst/>
                        </a:rPr>
                        <a:t>status </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905">
                        <a:spcAft>
                          <a:spcPts val="0"/>
                        </a:spcAft>
                      </a:pPr>
                      <a:r>
                        <a:rPr lang="en-US" sz="1800">
                          <a:effectLst/>
                        </a:rPr>
                        <a:t>tinyint</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a:spcAft>
                          <a:spcPts val="0"/>
                        </a:spcAft>
                      </a:pPr>
                      <a:r>
                        <a:rPr lang="en-US" sz="1800" dirty="0">
                          <a:effectLst/>
                        </a:rPr>
                        <a:t>4</a:t>
                      </a:r>
                      <a:endParaRPr lang="en-IN" sz="1800" dirty="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270">
                        <a:spcAft>
                          <a:spcPts val="0"/>
                        </a:spcAft>
                      </a:pPr>
                      <a:r>
                        <a:rPr lang="en-US" sz="1800" dirty="0">
                          <a:effectLst/>
                        </a:rPr>
                        <a:t>placed or completed</a:t>
                      </a:r>
                      <a:endParaRPr lang="en-IN" sz="1800" dirty="0">
                        <a:effectLst/>
                        <a:latin typeface="Times New Roman" panose="02020603050405020304" pitchFamily="18" charset="0"/>
                        <a:ea typeface="Times New Roman" panose="02020603050405020304" pitchFamily="18" charset="0"/>
                      </a:endParaRPr>
                    </a:p>
                  </a:txBody>
                  <a:tcPr marL="67310" marR="73025" marT="81280" marB="3175" anchor="ctr"/>
                </a:tc>
              </a:tr>
              <a:tr h="402701">
                <a:tc>
                  <a:txBody>
                    <a:bodyPr/>
                    <a:lstStyle/>
                    <a:p>
                      <a:pPr marL="1270">
                        <a:spcAft>
                          <a:spcPts val="0"/>
                        </a:spcAft>
                      </a:pPr>
                      <a:r>
                        <a:rPr lang="en-US" sz="1800">
                          <a:effectLst/>
                        </a:rPr>
                        <a:t>shipping_address</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905">
                        <a:spcAft>
                          <a:spcPts val="0"/>
                        </a:spcAft>
                      </a:pPr>
                      <a:r>
                        <a:rPr lang="en-US" sz="1800">
                          <a:effectLst/>
                        </a:rPr>
                        <a:t>varchar</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270">
                        <a:spcAft>
                          <a:spcPts val="0"/>
                        </a:spcAft>
                      </a:pPr>
                      <a:r>
                        <a:rPr lang="en-US" sz="1800" dirty="0">
                          <a:effectLst/>
                        </a:rPr>
                        <a:t>Address to deliver product</a:t>
                      </a:r>
                      <a:endParaRPr lang="en-IN" sz="1800" dirty="0">
                        <a:effectLst/>
                        <a:latin typeface="Times New Roman" panose="02020603050405020304" pitchFamily="18" charset="0"/>
                        <a:ea typeface="Times New Roman" panose="02020603050405020304" pitchFamily="18" charset="0"/>
                      </a:endParaRPr>
                    </a:p>
                  </a:txBody>
                  <a:tcPr marL="67310" marR="73025" marT="81280" marB="3175" anchor="ctr"/>
                </a:tc>
              </a:tr>
              <a:tr h="402701">
                <a:tc>
                  <a:txBody>
                    <a:bodyPr/>
                    <a:lstStyle/>
                    <a:p>
                      <a:pPr marL="1270">
                        <a:spcAft>
                          <a:spcPts val="0"/>
                        </a:spcAft>
                      </a:pPr>
                      <a:r>
                        <a:rPr lang="en-US" sz="1800">
                          <a:effectLst/>
                        </a:rPr>
                        <a:t>service_addr</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905">
                        <a:spcAft>
                          <a:spcPts val="0"/>
                        </a:spcAft>
                      </a:pPr>
                      <a:r>
                        <a:rPr lang="en-US" sz="1800">
                          <a:effectLst/>
                        </a:rPr>
                        <a:t>varchar</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67310" marR="73025" marT="81280" marB="3175" anchor="ctr"/>
                </a:tc>
                <a:tc>
                  <a:txBody>
                    <a:bodyPr/>
                    <a:lstStyle/>
                    <a:p>
                      <a:pPr marL="1270">
                        <a:spcAft>
                          <a:spcPts val="0"/>
                        </a:spcAft>
                      </a:pPr>
                      <a:r>
                        <a:rPr lang="en-US" sz="1800" dirty="0">
                          <a:effectLst/>
                        </a:rPr>
                        <a:t>Address of customer </a:t>
                      </a:r>
                      <a:endParaRPr lang="en-IN" sz="1800" dirty="0">
                        <a:effectLst/>
                        <a:latin typeface="Times New Roman" panose="02020603050405020304" pitchFamily="18" charset="0"/>
                        <a:ea typeface="Times New Roman" panose="02020603050405020304" pitchFamily="18" charset="0"/>
                      </a:endParaRPr>
                    </a:p>
                  </a:txBody>
                  <a:tcPr marL="67310" marR="73025" marT="81280" marB="3175" anchor="ctr"/>
                </a:tc>
              </a:tr>
            </a:tbl>
          </a:graphicData>
        </a:graphic>
      </p:graphicFrame>
      <p:sp>
        <p:nvSpPr>
          <p:cNvPr id="3" name="Rectangle 1"/>
          <p:cNvSpPr>
            <a:spLocks noChangeArrowheads="1"/>
          </p:cNvSpPr>
          <p:nvPr/>
        </p:nvSpPr>
        <p:spPr bwMode="auto">
          <a:xfrm>
            <a:off x="3062288" y="258513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flipH="1">
            <a:off x="4276578" y="365761"/>
            <a:ext cx="7090116" cy="954107"/>
          </a:xfrm>
          <a:prstGeom prst="rect">
            <a:avLst/>
          </a:prstGeom>
        </p:spPr>
        <p:txBody>
          <a:bodyPr wrap="square">
            <a:spAutoFit/>
          </a:bodyPr>
          <a:lstStyle/>
          <a:p>
            <a:r>
              <a:rPr lang="en-IN" sz="2800" b="1" dirty="0"/>
              <a:t>Table </a:t>
            </a:r>
            <a:r>
              <a:rPr lang="en-IN" sz="2800" b="1" dirty="0" err="1" smtClean="0"/>
              <a:t>name:orders</a:t>
            </a:r>
            <a:r>
              <a:rPr lang="en-IN" sz="2800" b="1" dirty="0" smtClean="0"/>
              <a:t>   </a:t>
            </a:r>
            <a:endParaRPr lang="en-IN" sz="2800" b="1" dirty="0"/>
          </a:p>
          <a:p>
            <a:r>
              <a:rPr lang="en-IN" sz="2800" dirty="0"/>
              <a:t>Primary </a:t>
            </a:r>
            <a:r>
              <a:rPr lang="en-IN" sz="2800" dirty="0" err="1"/>
              <a:t>key:id</a:t>
            </a:r>
            <a:r>
              <a:rPr lang="en-IN" sz="2800" dirty="0"/>
              <a:t>   </a:t>
            </a:r>
          </a:p>
        </p:txBody>
      </p:sp>
    </p:spTree>
    <p:extLst>
      <p:ext uri="{BB962C8B-B14F-4D97-AF65-F5344CB8AC3E}">
        <p14:creationId xmlns:p14="http://schemas.microsoft.com/office/powerpoint/2010/main" val="1550242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49FAD-A135-49A5-B915-03E27BF6CCBC}"/>
              </a:ext>
            </a:extLst>
          </p:cNvPr>
          <p:cNvSpPr txBox="1">
            <a:spLocks/>
          </p:cNvSpPr>
          <p:nvPr/>
        </p:nvSpPr>
        <p:spPr>
          <a:xfrm>
            <a:off x="1580879" y="188764"/>
            <a:ext cx="10353762" cy="970450"/>
          </a:xfrm>
          <a:prstGeom prst="rect">
            <a:avLst/>
          </a:prstGeom>
        </p:spPr>
        <p:txBody>
          <a:bodyP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b="1" dirty="0"/>
              <a:t>Table name: </a:t>
            </a:r>
            <a:r>
              <a:rPr lang="en-IN" sz="2800" b="1" dirty="0" smtClean="0">
                <a:effectLst/>
              </a:rPr>
              <a:t>products  </a:t>
            </a:r>
            <a:endParaRPr lang="en-IN" sz="2800" b="1" dirty="0">
              <a:effectLst/>
            </a:endParaRPr>
          </a:p>
          <a:p>
            <a:r>
              <a:rPr lang="en-IN" sz="2800" dirty="0">
                <a:effectLst/>
              </a:rPr>
              <a:t>Primary key: id</a:t>
            </a:r>
            <a:endParaRPr lang="en-IN" sz="2500" dirty="0"/>
          </a:p>
        </p:txBody>
      </p:sp>
      <p:pic>
        <p:nvPicPr>
          <p:cNvPr id="7172" name="Image771">
            <a:extLst>
              <a:ext uri="{FF2B5EF4-FFF2-40B4-BE49-F238E27FC236}">
                <a16:creationId xmlns="" xmlns:a16="http://schemas.microsoft.com/office/drawing/2014/main" id="{0704E119-BD4E-4C65-84E8-8E9EFD175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 y="1588624"/>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7171" name="Image772">
            <a:extLst>
              <a:ext uri="{FF2B5EF4-FFF2-40B4-BE49-F238E27FC236}">
                <a16:creationId xmlns="" xmlns:a16="http://schemas.microsoft.com/office/drawing/2014/main" id="{3E79A358-E982-442D-9117-A22AE3F6F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706" y="1588624"/>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7170" name="Image774">
            <a:extLst>
              <a:ext uri="{FF2B5EF4-FFF2-40B4-BE49-F238E27FC236}">
                <a16:creationId xmlns="" xmlns:a16="http://schemas.microsoft.com/office/drawing/2014/main" id="{FDF102EA-4707-46FE-9127-EE8DC00C4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393" y="1588624"/>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7169" name="Image778">
            <a:extLst>
              <a:ext uri="{FF2B5EF4-FFF2-40B4-BE49-F238E27FC236}">
                <a16:creationId xmlns="" xmlns:a16="http://schemas.microsoft.com/office/drawing/2014/main" id="{E494D8B0-06EB-46A2-9F42-B62A958C7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206" y="1588624"/>
            <a:ext cx="19050" cy="19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3535362" y="1453590"/>
            <a:ext cx="17815139"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76279378"/>
              </p:ext>
            </p:extLst>
          </p:nvPr>
        </p:nvGraphicFramePr>
        <p:xfrm>
          <a:off x="2773178" y="1453588"/>
          <a:ext cx="8529405" cy="3676337"/>
        </p:xfrm>
        <a:graphic>
          <a:graphicData uri="http://schemas.openxmlformats.org/drawingml/2006/table">
            <a:tbl>
              <a:tblPr firstRow="1" firstCol="1" bandRow="1">
                <a:tableStyleId>{5C22544A-7EE6-4342-B048-85BDC9FD1C3A}</a:tableStyleId>
              </a:tblPr>
              <a:tblGrid>
                <a:gridCol w="2029033"/>
                <a:gridCol w="2032506"/>
                <a:gridCol w="1267603"/>
                <a:gridCol w="3200263"/>
              </a:tblGrid>
              <a:tr h="614136">
                <a:tc>
                  <a:txBody>
                    <a:bodyPr/>
                    <a:lstStyle/>
                    <a:p>
                      <a:pPr marL="1270">
                        <a:spcAft>
                          <a:spcPts val="0"/>
                        </a:spcAft>
                      </a:pPr>
                      <a:r>
                        <a:rPr lang="en-US" sz="1800" dirty="0">
                          <a:effectLst/>
                        </a:rPr>
                        <a:t>Fieldname  </a:t>
                      </a:r>
                      <a:endParaRPr lang="en-IN" sz="1800" dirty="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spcAft>
                          <a:spcPts val="0"/>
                        </a:spcAft>
                      </a:pPr>
                      <a:r>
                        <a:rPr lang="en-US" sz="1800" dirty="0">
                          <a:effectLst/>
                        </a:rPr>
                        <a:t>Description  </a:t>
                      </a:r>
                      <a:endParaRPr lang="en-IN" sz="1800" dirty="0">
                        <a:effectLst/>
                        <a:latin typeface="Times New Roman" panose="02020603050405020304" pitchFamily="18" charset="0"/>
                        <a:ea typeface="Times New Roman" panose="02020603050405020304" pitchFamily="18" charset="0"/>
                      </a:endParaRPr>
                    </a:p>
                  </a:txBody>
                  <a:tcPr marL="67310" marR="33020" marT="76835" marB="4445" anchor="ctr"/>
                </a:tc>
              </a:tr>
              <a:tr h="338834">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4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r>
              <a:tr h="386890">
                <a:tc>
                  <a:txBody>
                    <a:bodyPr/>
                    <a:lstStyle/>
                    <a:p>
                      <a:pPr marL="1270">
                        <a:spcAft>
                          <a:spcPts val="0"/>
                        </a:spcAft>
                      </a:pPr>
                      <a:r>
                        <a:rPr lang="en-US" sz="1800">
                          <a:effectLst/>
                        </a:rPr>
                        <a:t>product_category</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4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spcAft>
                          <a:spcPts val="0"/>
                        </a:spcAft>
                      </a:pPr>
                      <a:r>
                        <a:rPr lang="en-US" sz="1800">
                          <a:effectLst/>
                        </a:rPr>
                        <a:t> Foreign Key</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r>
              <a:tr h="385261">
                <a:tc>
                  <a:txBody>
                    <a:bodyPr/>
                    <a:lstStyle/>
                    <a:p>
                      <a:pPr marL="1270">
                        <a:spcAft>
                          <a:spcPts val="0"/>
                        </a:spcAft>
                      </a:pPr>
                      <a:r>
                        <a:rPr lang="en-US" sz="1800">
                          <a:effectLst/>
                        </a:rPr>
                        <a:t>name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905">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20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lgn="just">
                        <a:spcAft>
                          <a:spcPts val="0"/>
                        </a:spcAft>
                      </a:pPr>
                      <a:r>
                        <a:rPr lang="en-US" sz="1800">
                          <a:effectLst/>
                        </a:rPr>
                        <a:t>Name of product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r>
              <a:tr h="386890">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905">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20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lgn="just">
                        <a:spcAft>
                          <a:spcPts val="0"/>
                        </a:spcAft>
                      </a:pPr>
                      <a:r>
                        <a:rPr lang="en-US" sz="1800">
                          <a:effectLst/>
                        </a:rPr>
                        <a:t>Description of  product</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r>
              <a:tr h="386890">
                <a:tc>
                  <a:txBody>
                    <a:bodyPr/>
                    <a:lstStyle/>
                    <a:p>
                      <a:pPr marL="1270">
                        <a:spcAft>
                          <a:spcPts val="0"/>
                        </a:spcAft>
                      </a:pPr>
                      <a:r>
                        <a:rPr lang="en-US" sz="1800">
                          <a:effectLst/>
                        </a:rPr>
                        <a:t>qty</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lgn="just">
                        <a:spcAft>
                          <a:spcPts val="0"/>
                        </a:spcAft>
                      </a:pPr>
                      <a:r>
                        <a:rPr lang="en-US" sz="1800">
                          <a:effectLst/>
                        </a:rPr>
                        <a:t>Quantity of each product</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r>
              <a:tr h="386890">
                <a:tc>
                  <a:txBody>
                    <a:bodyPr/>
                    <a:lstStyle/>
                    <a:p>
                      <a:pPr marL="1270">
                        <a:spcAft>
                          <a:spcPts val="0"/>
                        </a:spcAft>
                      </a:pPr>
                      <a:r>
                        <a:rPr lang="en-US" sz="1800">
                          <a:effectLst/>
                        </a:rPr>
                        <a:t>amount</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905">
                        <a:spcAft>
                          <a:spcPts val="0"/>
                        </a:spcAft>
                      </a:pPr>
                      <a:r>
                        <a:rPr lang="en-US" sz="1800">
                          <a:effectLst/>
                        </a:rPr>
                        <a:t>double</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lgn="just">
                        <a:spcAft>
                          <a:spcPts val="0"/>
                        </a:spcAft>
                      </a:pPr>
                      <a:r>
                        <a:rPr lang="en-US" sz="1800">
                          <a:effectLst/>
                        </a:rPr>
                        <a:t>Amount of each product</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r>
              <a:tr h="386890">
                <a:tc>
                  <a:txBody>
                    <a:bodyPr/>
                    <a:lstStyle/>
                    <a:p>
                      <a:pPr marL="1270">
                        <a:spcAft>
                          <a:spcPts val="0"/>
                        </a:spcAft>
                      </a:pPr>
                      <a:r>
                        <a:rPr lang="en-US" sz="1800">
                          <a:effectLst/>
                        </a:rPr>
                        <a:t>img</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905">
                        <a:spcAft>
                          <a:spcPts val="0"/>
                        </a:spcAft>
                      </a:pPr>
                      <a:r>
                        <a:rPr lang="en-US" sz="1800">
                          <a:effectLst/>
                        </a:rPr>
                        <a:t>varchar</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lgn="just">
                        <a:spcAft>
                          <a:spcPts val="0"/>
                        </a:spcAft>
                      </a:pPr>
                      <a:r>
                        <a:rPr lang="en-US" sz="1800">
                          <a:effectLst/>
                        </a:rPr>
                        <a:t>Image of product</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r>
              <a:tr h="386890">
                <a:tc>
                  <a:txBody>
                    <a:bodyPr/>
                    <a:lstStyle/>
                    <a:p>
                      <a:pPr marL="1270">
                        <a:spcAft>
                          <a:spcPts val="0"/>
                        </a:spcAft>
                      </a:pPr>
                      <a:r>
                        <a:rPr lang="en-US" sz="1800">
                          <a:effectLst/>
                        </a:rPr>
                        <a:t>status</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905">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33020" marT="76835" marB="4445" anchor="ctr"/>
                </a:tc>
                <a:tc>
                  <a:txBody>
                    <a:bodyPr/>
                    <a:lstStyle/>
                    <a:p>
                      <a:pPr marL="1270" algn="just">
                        <a:spcAft>
                          <a:spcPts val="0"/>
                        </a:spcAft>
                      </a:pPr>
                      <a:r>
                        <a:rPr lang="en-US" sz="1800" dirty="0">
                          <a:effectLst/>
                        </a:rPr>
                        <a:t>Blocked or unblocked</a:t>
                      </a:r>
                      <a:endParaRPr lang="en-IN" sz="1800" dirty="0">
                        <a:effectLst/>
                        <a:latin typeface="Times New Roman" panose="02020603050405020304" pitchFamily="18" charset="0"/>
                        <a:ea typeface="Times New Roman" panose="02020603050405020304" pitchFamily="18" charset="0"/>
                      </a:endParaRPr>
                    </a:p>
                  </a:txBody>
                  <a:tcPr marL="67310" marR="33020" marT="76835" marB="4445" anchor="ctr"/>
                </a:tc>
              </a:tr>
            </a:tbl>
          </a:graphicData>
        </a:graphic>
      </p:graphicFrame>
      <p:sp>
        <p:nvSpPr>
          <p:cNvPr id="7" name="Rectangle 1"/>
          <p:cNvSpPr>
            <a:spLocks noChangeArrowheads="1"/>
          </p:cNvSpPr>
          <p:nvPr/>
        </p:nvSpPr>
        <p:spPr bwMode="auto">
          <a:xfrm>
            <a:off x="2754677" y="2131019"/>
            <a:ext cx="12229241" cy="58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33282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774" y="105311"/>
            <a:ext cx="10353762" cy="1299393"/>
          </a:xfrm>
        </p:spPr>
        <p:txBody>
          <a:bodyPr>
            <a:normAutofit fontScale="90000"/>
          </a:bodyPr>
          <a:lstStyle/>
          <a:p>
            <a:r>
              <a:rPr lang="en-IN" sz="3100" b="1" dirty="0" smtClean="0">
                <a:effectLst/>
              </a:rPr>
              <a:t>Table name: </a:t>
            </a:r>
            <a:r>
              <a:rPr lang="en-IN" sz="3100" b="1" dirty="0" err="1" smtClean="0">
                <a:effectLst/>
              </a:rPr>
              <a:t>product_categories</a:t>
            </a:r>
            <a:r>
              <a:rPr lang="en-IN" sz="3100" b="1" dirty="0" smtClean="0">
                <a:effectLst/>
              </a:rPr>
              <a:t>  </a:t>
            </a:r>
            <a:r>
              <a:rPr lang="en-IN" sz="3100" b="1" dirty="0">
                <a:effectLst/>
              </a:rPr>
              <a:t/>
            </a:r>
            <a:br>
              <a:rPr lang="en-IN" sz="3100" b="1" dirty="0">
                <a:effectLst/>
              </a:rPr>
            </a:br>
            <a:r>
              <a:rPr lang="en-IN" sz="3100" dirty="0">
                <a:effectLst/>
              </a:rPr>
              <a:t>Primary key: id   </a:t>
            </a:r>
            <a:r>
              <a:rPr lang="en-IN" dirty="0">
                <a:effectLst/>
              </a:rPr>
              <a:t/>
            </a:r>
            <a:br>
              <a:rPr lang="en-IN" dirty="0">
                <a:effectLst/>
              </a:rPr>
            </a:br>
            <a:endParaRPr lang="en-IN" dirty="0"/>
          </a:p>
        </p:txBody>
      </p:sp>
      <p:sp>
        <p:nvSpPr>
          <p:cNvPr id="5" name="Rectangle 1"/>
          <p:cNvSpPr>
            <a:spLocks noChangeArrowheads="1"/>
          </p:cNvSpPr>
          <p:nvPr/>
        </p:nvSpPr>
        <p:spPr bwMode="auto">
          <a:xfrm>
            <a:off x="-1739983" y="-246577"/>
            <a:ext cx="13931983" cy="703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1545028"/>
              </p:ext>
            </p:extLst>
          </p:nvPr>
        </p:nvGraphicFramePr>
        <p:xfrm>
          <a:off x="3127375" y="2053883"/>
          <a:ext cx="7479664" cy="2396991"/>
        </p:xfrm>
        <a:graphic>
          <a:graphicData uri="http://schemas.openxmlformats.org/drawingml/2006/table">
            <a:tbl>
              <a:tblPr firstRow="1" firstCol="1" bandRow="1">
                <a:tableStyleId>{5C22544A-7EE6-4342-B048-85BDC9FD1C3A}</a:tableStyleId>
              </a:tblPr>
              <a:tblGrid>
                <a:gridCol w="1872520"/>
                <a:gridCol w="1875725"/>
                <a:gridCol w="1169824"/>
                <a:gridCol w="2561595"/>
              </a:tblGrid>
              <a:tr h="522237">
                <a:tc>
                  <a:txBody>
                    <a:bodyPr/>
                    <a:lstStyle/>
                    <a:p>
                      <a:pPr marL="1270">
                        <a:spcAft>
                          <a:spcPts val="0"/>
                        </a:spcAft>
                      </a:pPr>
                      <a:r>
                        <a:rPr lang="en-US" sz="1800">
                          <a:effectLst/>
                        </a:rPr>
                        <a:t>Fieldname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520029">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522237">
                <a:tc>
                  <a:txBody>
                    <a:bodyPr/>
                    <a:lstStyle/>
                    <a:p>
                      <a:pPr marL="1270">
                        <a:spcAft>
                          <a:spcPts val="0"/>
                        </a:spcAft>
                      </a:pPr>
                      <a:r>
                        <a:rPr lang="en-US" sz="1800">
                          <a:effectLst/>
                        </a:rPr>
                        <a:t>category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Category of product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832488">
                <a:tc>
                  <a:txBody>
                    <a:bodyPr/>
                    <a:lstStyle/>
                    <a:p>
                      <a:pPr marL="1270">
                        <a:spcAft>
                          <a:spcPts val="0"/>
                        </a:spcAft>
                      </a:pPr>
                      <a:r>
                        <a:rPr lang="en-US" sz="1800">
                          <a:effectLst/>
                        </a:rPr>
                        <a:t>status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tinyint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4</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dirty="0">
                          <a:effectLst/>
                        </a:rPr>
                        <a:t> Blocked or Unblocked  </a:t>
                      </a:r>
                      <a:endParaRPr lang="en-IN" sz="1800" dirty="0">
                        <a:effectLst/>
                        <a:latin typeface="Times New Roman" panose="02020603050405020304" pitchFamily="18" charset="0"/>
                        <a:ea typeface="Times New Roman" panose="02020603050405020304" pitchFamily="18" charset="0"/>
                      </a:endParaRPr>
                    </a:p>
                  </a:txBody>
                  <a:tcPr marL="67310" marR="73025" marT="76835" marB="2540" anchor="ctr"/>
                </a:tc>
              </a:tr>
            </a:tbl>
          </a:graphicData>
        </a:graphic>
      </p:graphicFrame>
      <p:sp>
        <p:nvSpPr>
          <p:cNvPr id="7"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0668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114" y="265165"/>
            <a:ext cx="10353762" cy="1172644"/>
          </a:xfrm>
        </p:spPr>
        <p:txBody>
          <a:bodyPr>
            <a:normAutofit fontScale="90000"/>
          </a:bodyPr>
          <a:lstStyle/>
          <a:p>
            <a:r>
              <a:rPr lang="en-IN" sz="3100" b="1" dirty="0" smtClean="0">
                <a:effectLst/>
              </a:rPr>
              <a:t>Table </a:t>
            </a:r>
            <a:r>
              <a:rPr lang="en-IN" sz="3100" b="1" dirty="0" err="1" smtClean="0">
                <a:effectLst/>
              </a:rPr>
              <a:t>name:leaves</a:t>
            </a:r>
            <a:r>
              <a:rPr lang="en-IN" sz="3100" b="1" dirty="0" smtClean="0">
                <a:effectLst/>
              </a:rPr>
              <a:t> </a:t>
            </a:r>
            <a:r>
              <a:rPr lang="en-IN" sz="3100" b="1" dirty="0">
                <a:effectLst/>
              </a:rPr>
              <a:t/>
            </a:r>
            <a:br>
              <a:rPr lang="en-IN" sz="3100" b="1" dirty="0">
                <a:effectLst/>
              </a:rPr>
            </a:br>
            <a:r>
              <a:rPr lang="en-IN" sz="3100" dirty="0">
                <a:effectLst/>
              </a:rPr>
              <a:t>Primary </a:t>
            </a:r>
            <a:r>
              <a:rPr lang="en-IN" sz="3100" dirty="0" err="1">
                <a:effectLst/>
              </a:rPr>
              <a:t>key:id</a:t>
            </a:r>
            <a:r>
              <a:rPr lang="en-IN" sz="3100" dirty="0">
                <a:effectLst/>
              </a:rPr>
              <a:t>  </a:t>
            </a:r>
            <a:r>
              <a:rPr lang="en-IN" dirty="0">
                <a:effectLst/>
              </a:rPr>
              <a:t/>
            </a:r>
            <a:br>
              <a:rPr lang="en-IN" dirty="0">
                <a:effectLst/>
              </a:rPr>
            </a:br>
            <a:endParaRPr lang="en-IN" dirty="0"/>
          </a:p>
        </p:txBody>
      </p:sp>
      <p:sp>
        <p:nvSpPr>
          <p:cNvPr id="5" name="Rectangle 1"/>
          <p:cNvSpPr>
            <a:spLocks noChangeArrowheads="1"/>
          </p:cNvSpPr>
          <p:nvPr/>
        </p:nvSpPr>
        <p:spPr bwMode="auto">
          <a:xfrm>
            <a:off x="-1089783" y="-16374"/>
            <a:ext cx="1328178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50224156"/>
              </p:ext>
            </p:extLst>
          </p:nvPr>
        </p:nvGraphicFramePr>
        <p:xfrm>
          <a:off x="3095216" y="1283064"/>
          <a:ext cx="8287557" cy="2931160"/>
        </p:xfrm>
        <a:graphic>
          <a:graphicData uri="http://schemas.openxmlformats.org/drawingml/2006/table">
            <a:tbl>
              <a:tblPr firstRow="1" firstCol="1" bandRow="1">
                <a:tableStyleId>{5C22544A-7EE6-4342-B048-85BDC9FD1C3A}</a:tableStyleId>
              </a:tblPr>
              <a:tblGrid>
                <a:gridCol w="2070560"/>
                <a:gridCol w="2074104"/>
                <a:gridCol w="1167736"/>
                <a:gridCol w="2975157"/>
              </a:tblGrid>
              <a:tr h="316901">
                <a:tc>
                  <a:txBody>
                    <a:bodyPr/>
                    <a:lstStyle/>
                    <a:p>
                      <a:pPr marL="1270">
                        <a:spcAft>
                          <a:spcPts val="0"/>
                        </a:spcAft>
                      </a:pPr>
                      <a:r>
                        <a:rPr lang="en-US" sz="1800" dirty="0">
                          <a:effectLst/>
                        </a:rPr>
                        <a:t>Fieldname  </a:t>
                      </a:r>
                      <a:endParaRPr lang="en-IN" sz="1800" dirty="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73025" marT="62230" marB="3810"/>
                </a:tc>
              </a:tr>
              <a:tr h="572314">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73025" marT="62230" marB="3810" anchor="b"/>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62230" marB="3810" anchor="b"/>
                </a:tc>
                <a:tc>
                  <a:txBody>
                    <a:bodyPr/>
                    <a:lstStyle/>
                    <a:p>
                      <a:pPr>
                        <a:spcAft>
                          <a:spcPts val="0"/>
                        </a:spcAft>
                      </a:pPr>
                      <a:r>
                        <a:rPr lang="en-US" sz="1800">
                          <a:effectLst/>
                        </a:rPr>
                        <a:t> </a:t>
                      </a:r>
                      <a:endParaRPr lang="en-IN" sz="1800">
                        <a:effectLst/>
                      </a:endParaRPr>
                    </a:p>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73025" marT="62230" marB="3810" anchor="b"/>
                </a:tc>
              </a:tr>
              <a:tr h="316901">
                <a:tc>
                  <a:txBody>
                    <a:bodyPr/>
                    <a:lstStyle/>
                    <a:p>
                      <a:pPr marL="1270">
                        <a:spcAft>
                          <a:spcPts val="0"/>
                        </a:spcAft>
                      </a:pPr>
                      <a:r>
                        <a:rPr lang="en-US" sz="1800">
                          <a:effectLst/>
                        </a:rPr>
                        <a:t>user_id  </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270">
                        <a:spcAft>
                          <a:spcPts val="0"/>
                        </a:spcAft>
                      </a:pPr>
                      <a:r>
                        <a:rPr lang="en-US" sz="1800">
                          <a:effectLst/>
                        </a:rPr>
                        <a:t>Foreign Key </a:t>
                      </a:r>
                      <a:endParaRPr lang="en-IN" sz="1800">
                        <a:effectLst/>
                        <a:latin typeface="Times New Roman" panose="02020603050405020304" pitchFamily="18" charset="0"/>
                        <a:ea typeface="Times New Roman" panose="02020603050405020304" pitchFamily="18" charset="0"/>
                      </a:endParaRPr>
                    </a:p>
                  </a:txBody>
                  <a:tcPr marL="67310" marR="73025" marT="62230" marB="3810" anchor="b"/>
                </a:tc>
              </a:tr>
              <a:tr h="316901">
                <a:tc>
                  <a:txBody>
                    <a:bodyPr/>
                    <a:lstStyle/>
                    <a:p>
                      <a:pPr marL="1270">
                        <a:spcAft>
                          <a:spcPts val="0"/>
                        </a:spcAft>
                      </a:pPr>
                      <a:r>
                        <a:rPr lang="en-US" sz="1800">
                          <a:effectLst/>
                        </a:rPr>
                        <a:t>from </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905">
                        <a:spcAft>
                          <a:spcPts val="0"/>
                        </a:spcAft>
                      </a:pPr>
                      <a:r>
                        <a:rPr lang="en-US" sz="1800">
                          <a:effectLst/>
                        </a:rPr>
                        <a:t>date</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270">
                        <a:spcAft>
                          <a:spcPts val="0"/>
                        </a:spcAft>
                      </a:pPr>
                      <a:r>
                        <a:rPr lang="en-US" sz="1800">
                          <a:effectLst/>
                        </a:rPr>
                        <a:t>From date</a:t>
                      </a:r>
                      <a:endParaRPr lang="en-IN" sz="1800">
                        <a:effectLst/>
                        <a:latin typeface="Times New Roman" panose="02020603050405020304" pitchFamily="18" charset="0"/>
                        <a:ea typeface="Times New Roman" panose="02020603050405020304" pitchFamily="18" charset="0"/>
                      </a:endParaRPr>
                    </a:p>
                  </a:txBody>
                  <a:tcPr marL="67310" marR="73025" marT="62230" marB="3810"/>
                </a:tc>
              </a:tr>
              <a:tr h="316901">
                <a:tc>
                  <a:txBody>
                    <a:bodyPr/>
                    <a:lstStyle/>
                    <a:p>
                      <a:pPr marL="1270">
                        <a:spcAft>
                          <a:spcPts val="0"/>
                        </a:spcAft>
                      </a:pPr>
                      <a:r>
                        <a:rPr lang="en-US" sz="1800">
                          <a:effectLst/>
                        </a:rPr>
                        <a:t>to </a:t>
                      </a:r>
                      <a:endParaRPr lang="en-IN" sz="1800">
                        <a:effectLst/>
                        <a:latin typeface="Times New Roman" panose="02020603050405020304" pitchFamily="18" charset="0"/>
                        <a:ea typeface="Times New Roman" panose="02020603050405020304" pitchFamily="18" charset="0"/>
                      </a:endParaRPr>
                    </a:p>
                  </a:txBody>
                  <a:tcPr marL="67310" marR="73025" marT="62230" marB="3810" anchor="b"/>
                </a:tc>
                <a:tc>
                  <a:txBody>
                    <a:bodyPr/>
                    <a:lstStyle/>
                    <a:p>
                      <a:pPr marL="1905">
                        <a:spcAft>
                          <a:spcPts val="0"/>
                        </a:spcAft>
                      </a:pPr>
                      <a:r>
                        <a:rPr lang="en-US" sz="1800">
                          <a:effectLst/>
                        </a:rPr>
                        <a:t>date</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270">
                        <a:spcAft>
                          <a:spcPts val="0"/>
                        </a:spcAft>
                      </a:pPr>
                      <a:r>
                        <a:rPr lang="en-US" sz="1800">
                          <a:effectLst/>
                        </a:rPr>
                        <a:t>To date </a:t>
                      </a:r>
                      <a:endParaRPr lang="en-IN" sz="1800">
                        <a:effectLst/>
                        <a:latin typeface="Times New Roman" panose="02020603050405020304" pitchFamily="18" charset="0"/>
                        <a:ea typeface="Times New Roman" panose="02020603050405020304" pitchFamily="18" charset="0"/>
                      </a:endParaRPr>
                    </a:p>
                  </a:txBody>
                  <a:tcPr marL="67310" marR="73025" marT="62230" marB="3810" anchor="b"/>
                </a:tc>
              </a:tr>
              <a:tr h="316901">
                <a:tc>
                  <a:txBody>
                    <a:bodyPr/>
                    <a:lstStyle/>
                    <a:p>
                      <a:pPr marL="1270">
                        <a:spcAft>
                          <a:spcPts val="0"/>
                        </a:spcAft>
                      </a:pPr>
                      <a:r>
                        <a:rPr lang="en-US" sz="1800" dirty="0" smtClean="0">
                          <a:effectLst/>
                        </a:rPr>
                        <a:t>reason </a:t>
                      </a:r>
                      <a:endParaRPr lang="en-IN" sz="1800" dirty="0">
                        <a:effectLst/>
                        <a:latin typeface="Times New Roman" panose="02020603050405020304" pitchFamily="18" charset="0"/>
                        <a:ea typeface="Times New Roman" panose="02020603050405020304" pitchFamily="18" charset="0"/>
                      </a:endParaRPr>
                    </a:p>
                  </a:txBody>
                  <a:tcPr marL="67310" marR="73025" marT="62230" marB="3810" anchor="b"/>
                </a:tc>
                <a:tc>
                  <a:txBody>
                    <a:bodyPr/>
                    <a:lstStyle/>
                    <a:p>
                      <a:pPr marL="1905">
                        <a:spcAft>
                          <a:spcPts val="0"/>
                        </a:spcAft>
                      </a:pPr>
                      <a:r>
                        <a:rPr lang="en-US" sz="1800">
                          <a:effectLst/>
                        </a:rPr>
                        <a:t>text</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270">
                        <a:spcAft>
                          <a:spcPts val="0"/>
                        </a:spcAft>
                      </a:pPr>
                      <a:r>
                        <a:rPr lang="en-US" sz="1800">
                          <a:effectLst/>
                        </a:rPr>
                        <a:t>Reason for taking leave  </a:t>
                      </a:r>
                      <a:endParaRPr lang="en-IN" sz="1800">
                        <a:effectLst/>
                        <a:latin typeface="Times New Roman" panose="02020603050405020304" pitchFamily="18" charset="0"/>
                        <a:ea typeface="Times New Roman" panose="02020603050405020304" pitchFamily="18" charset="0"/>
                      </a:endParaRPr>
                    </a:p>
                  </a:txBody>
                  <a:tcPr marL="67310" marR="73025" marT="62230" marB="3810" anchor="b"/>
                </a:tc>
              </a:tr>
              <a:tr h="572314">
                <a:tc>
                  <a:txBody>
                    <a:bodyPr/>
                    <a:lstStyle/>
                    <a:p>
                      <a:pPr marL="1270">
                        <a:spcAft>
                          <a:spcPts val="0"/>
                        </a:spcAft>
                      </a:pPr>
                      <a:r>
                        <a:rPr lang="en-US" sz="1800" dirty="0" smtClean="0">
                          <a:effectLst/>
                        </a:rPr>
                        <a:t>status</a:t>
                      </a:r>
                      <a:endParaRPr lang="en-IN" sz="1800" dirty="0">
                        <a:effectLst/>
                        <a:latin typeface="Times New Roman" panose="02020603050405020304" pitchFamily="18" charset="0"/>
                        <a:ea typeface="Times New Roman" panose="02020603050405020304" pitchFamily="18" charset="0"/>
                      </a:endParaRPr>
                    </a:p>
                  </a:txBody>
                  <a:tcPr marL="67310" marR="73025" marT="62230" marB="3810" anchor="b"/>
                </a:tc>
                <a:tc>
                  <a:txBody>
                    <a:bodyPr/>
                    <a:lstStyle/>
                    <a:p>
                      <a:pPr marL="1905">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62230" marB="3810"/>
                </a:tc>
                <a:tc>
                  <a:txBody>
                    <a:bodyPr/>
                    <a:lstStyle/>
                    <a:p>
                      <a:pPr marL="1270">
                        <a:spcAft>
                          <a:spcPts val="0"/>
                        </a:spcAft>
                      </a:pPr>
                      <a:r>
                        <a:rPr lang="en-US" sz="1800" dirty="0" err="1">
                          <a:effectLst/>
                        </a:rPr>
                        <a:t>Pending,approved</a:t>
                      </a:r>
                      <a:r>
                        <a:rPr lang="en-US" sz="1800" dirty="0">
                          <a:effectLst/>
                        </a:rPr>
                        <a:t> or declined</a:t>
                      </a:r>
                      <a:endParaRPr lang="en-IN" sz="1800" dirty="0">
                        <a:effectLst/>
                        <a:latin typeface="Times New Roman" panose="02020603050405020304" pitchFamily="18" charset="0"/>
                        <a:ea typeface="Times New Roman" panose="02020603050405020304" pitchFamily="18" charset="0"/>
                      </a:endParaRPr>
                    </a:p>
                  </a:txBody>
                  <a:tcPr marL="67310" marR="73025" marT="62230" marB="3810" anchor="b"/>
                </a:tc>
              </a:tr>
            </a:tbl>
          </a:graphicData>
        </a:graphic>
      </p:graphicFrame>
    </p:spTree>
    <p:extLst>
      <p:ext uri="{BB962C8B-B14F-4D97-AF65-F5344CB8AC3E}">
        <p14:creationId xmlns:p14="http://schemas.microsoft.com/office/powerpoint/2010/main" val="2501034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36" y="397876"/>
            <a:ext cx="4460064" cy="970450"/>
          </a:xfrm>
        </p:spPr>
        <p:txBody>
          <a:bodyPr>
            <a:normAutofit fontScale="90000"/>
          </a:bodyPr>
          <a:lstStyle/>
          <a:p>
            <a:r>
              <a:rPr lang="en-IN" dirty="0" smtClean="0"/>
              <a:t>reviews </a:t>
            </a:r>
            <a:r>
              <a:rPr lang="en-IN" dirty="0"/>
              <a:t/>
            </a:r>
            <a:br>
              <a:rPr lang="en-IN" dirty="0"/>
            </a:br>
            <a:r>
              <a:rPr lang="en-IN" dirty="0"/>
              <a:t>Primary </a:t>
            </a:r>
            <a:r>
              <a:rPr lang="en-IN" dirty="0" err="1" smtClean="0"/>
              <a:t>key:id</a:t>
            </a:r>
            <a:r>
              <a:rPr lang="en-IN" dirty="0" smtClean="0"/>
              <a:t> </a:t>
            </a:r>
            <a:endParaRPr lang="en-IN" dirty="0"/>
          </a:p>
        </p:txBody>
      </p:sp>
      <p:sp>
        <p:nvSpPr>
          <p:cNvPr id="5" name="Rectangle 1"/>
          <p:cNvSpPr>
            <a:spLocks noChangeArrowheads="1"/>
          </p:cNvSpPr>
          <p:nvPr/>
        </p:nvSpPr>
        <p:spPr bwMode="auto">
          <a:xfrm>
            <a:off x="0" y="59322"/>
            <a:ext cx="3385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0625525"/>
              </p:ext>
            </p:extLst>
          </p:nvPr>
        </p:nvGraphicFramePr>
        <p:xfrm>
          <a:off x="6174182" y="1083211"/>
          <a:ext cx="5220649" cy="5500311"/>
        </p:xfrm>
        <a:graphic>
          <a:graphicData uri="http://schemas.openxmlformats.org/drawingml/2006/table">
            <a:tbl>
              <a:tblPr firstRow="1" firstCol="1" bandRow="1">
                <a:tableStyleId>{5C22544A-7EE6-4342-B048-85BDC9FD1C3A}</a:tableStyleId>
              </a:tblPr>
              <a:tblGrid>
                <a:gridCol w="1278895"/>
                <a:gridCol w="1281084"/>
                <a:gridCol w="721260"/>
                <a:gridCol w="1939410"/>
              </a:tblGrid>
              <a:tr h="402849">
                <a:tc>
                  <a:txBody>
                    <a:bodyPr/>
                    <a:lstStyle/>
                    <a:p>
                      <a:pPr marL="1270">
                        <a:spcAft>
                          <a:spcPts val="0"/>
                        </a:spcAft>
                      </a:pPr>
                      <a:r>
                        <a:rPr lang="en-US" sz="1800" dirty="0">
                          <a:effectLst/>
                        </a:rPr>
                        <a:t>Fieldname  </a:t>
                      </a:r>
                      <a:endParaRPr lang="en-IN" sz="1800" dirty="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402849">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715294">
                <a:tc>
                  <a:txBody>
                    <a:bodyPr/>
                    <a:lstStyle/>
                    <a:p>
                      <a:pPr marL="1270">
                        <a:spcAft>
                          <a:spcPts val="0"/>
                        </a:spcAft>
                      </a:pPr>
                      <a:r>
                        <a:rPr lang="en-US" sz="1800">
                          <a:effectLst/>
                        </a:rPr>
                        <a:t>user_id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dirty="0" err="1">
                          <a:effectLst/>
                        </a:rPr>
                        <a:t>int</a:t>
                      </a:r>
                      <a:r>
                        <a:rPr lang="en-US" sz="1800" dirty="0">
                          <a:effectLst/>
                        </a:rPr>
                        <a:t> </a:t>
                      </a:r>
                      <a:endParaRPr lang="en-IN" sz="1800" dirty="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15"/>
                        </a:spcAft>
                      </a:pPr>
                      <a:r>
                        <a:rPr lang="en-US" sz="1800">
                          <a:effectLst/>
                        </a:rPr>
                        <a:t>Foreign  Key</a:t>
                      </a:r>
                      <a:endParaRPr lang="en-IN" sz="1800">
                        <a:effectLst/>
                      </a:endParaRPr>
                    </a:p>
                    <a:p>
                      <a:pPr marL="1270">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715294">
                <a:tc>
                  <a:txBody>
                    <a:bodyPr/>
                    <a:lstStyle/>
                    <a:p>
                      <a:pPr marL="1270">
                        <a:spcAft>
                          <a:spcPts val="0"/>
                        </a:spcAft>
                      </a:pPr>
                      <a:r>
                        <a:rPr lang="en-US" sz="1800">
                          <a:effectLst/>
                        </a:rPr>
                        <a:t>item_id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15"/>
                        </a:spcAft>
                      </a:pPr>
                      <a:r>
                        <a:rPr lang="en-US" sz="1800">
                          <a:effectLst/>
                        </a:rPr>
                        <a:t>Foreign  Key</a:t>
                      </a:r>
                      <a:endParaRPr lang="en-IN" sz="1800">
                        <a:effectLst/>
                      </a:endParaRPr>
                    </a:p>
                    <a:p>
                      <a:pPr marL="1270">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715294">
                <a:tc>
                  <a:txBody>
                    <a:bodyPr/>
                    <a:lstStyle/>
                    <a:p>
                      <a:pPr marL="1270">
                        <a:spcAft>
                          <a:spcPts val="0"/>
                        </a:spcAft>
                      </a:pPr>
                      <a:r>
                        <a:rPr lang="en-US" sz="1800">
                          <a:effectLst/>
                        </a:rPr>
                        <a:t>worker_id</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dirty="0">
                          <a:effectLst/>
                        </a:rPr>
                        <a:t>11</a:t>
                      </a:r>
                      <a:endParaRPr lang="en-IN" sz="1800" dirty="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15"/>
                        </a:spcAft>
                      </a:pPr>
                      <a:r>
                        <a:rPr lang="en-US" sz="1800">
                          <a:effectLst/>
                        </a:rPr>
                        <a:t>Foreign  Key</a:t>
                      </a:r>
                      <a:endParaRPr lang="en-IN" sz="1800">
                        <a:effectLst/>
                      </a:endParaRPr>
                    </a:p>
                    <a:p>
                      <a:pPr marL="1270">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715294">
                <a:tc>
                  <a:txBody>
                    <a:bodyPr/>
                    <a:lstStyle/>
                    <a:p>
                      <a:pPr marL="1270">
                        <a:spcAft>
                          <a:spcPts val="0"/>
                        </a:spcAft>
                      </a:pPr>
                      <a:r>
                        <a:rPr lang="en-US" sz="1800">
                          <a:effectLst/>
                        </a:rPr>
                        <a:t>product_id</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15"/>
                        </a:spcAft>
                      </a:pPr>
                      <a:r>
                        <a:rPr lang="en-US" sz="1800">
                          <a:effectLst/>
                        </a:rPr>
                        <a:t>Foreign  Key</a:t>
                      </a:r>
                      <a:endParaRPr lang="en-IN" sz="1800">
                        <a:effectLst/>
                      </a:endParaRPr>
                    </a:p>
                    <a:p>
                      <a:pPr marL="1270">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715294">
                <a:tc>
                  <a:txBody>
                    <a:bodyPr/>
                    <a:lstStyle/>
                    <a:p>
                      <a:pPr marL="1270">
                        <a:spcAft>
                          <a:spcPts val="0"/>
                        </a:spcAft>
                      </a:pPr>
                      <a:r>
                        <a:rPr lang="en-US" sz="1800">
                          <a:effectLst/>
                        </a:rPr>
                        <a:t>rating</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Number of star rating</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715294">
                <a:tc>
                  <a:txBody>
                    <a:bodyPr/>
                    <a:lstStyle/>
                    <a:p>
                      <a:pPr marL="1270">
                        <a:spcAft>
                          <a:spcPts val="0"/>
                        </a:spcAft>
                      </a:pPr>
                      <a:r>
                        <a:rPr lang="en-US" sz="1800">
                          <a:effectLst/>
                        </a:rPr>
                        <a:t>comment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text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Comment of service or product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402849">
                <a:tc>
                  <a:txBody>
                    <a:bodyPr/>
                    <a:lstStyle/>
                    <a:p>
                      <a:pPr marL="1270">
                        <a:spcAft>
                          <a:spcPts val="0"/>
                        </a:spcAft>
                      </a:pPr>
                      <a:r>
                        <a:rPr lang="en-US" sz="1800">
                          <a:effectLst/>
                        </a:rPr>
                        <a:t>status</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tinyint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4</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dirty="0">
                          <a:effectLst/>
                        </a:rPr>
                        <a:t>Active or inactive</a:t>
                      </a:r>
                      <a:endParaRPr lang="en-IN" sz="1800" dirty="0">
                        <a:effectLst/>
                        <a:latin typeface="Times New Roman" panose="02020603050405020304" pitchFamily="18" charset="0"/>
                        <a:ea typeface="Times New Roman" panose="02020603050405020304" pitchFamily="18" charset="0"/>
                      </a:endParaRPr>
                    </a:p>
                  </a:txBody>
                  <a:tcPr marL="67310" marR="73025" marT="76835" marB="2540" anchor="ctr"/>
                </a:tc>
              </a:tr>
            </a:tbl>
          </a:graphicData>
        </a:graphic>
      </p:graphicFrame>
      <p:sp>
        <p:nvSpPr>
          <p:cNvPr id="7" name="Rectangle 1"/>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316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48A523-5FF6-4FD3-A5EC-1EA41BD10832}"/>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 xmlns:a16="http://schemas.microsoft.com/office/drawing/2014/main" id="{04D69634-C130-4623-8CB9-555E2F951130}"/>
              </a:ext>
            </a:extLst>
          </p:cNvPr>
          <p:cNvSpPr>
            <a:spLocks noGrp="1"/>
          </p:cNvSpPr>
          <p:nvPr>
            <p:ph idx="1"/>
          </p:nvPr>
        </p:nvSpPr>
        <p:spPr/>
        <p:txBody>
          <a:bodyPr>
            <a:normAutofit/>
          </a:bodyPr>
          <a:lstStyle/>
          <a:p>
            <a:pPr algn="just"/>
            <a:r>
              <a:rPr lang="en-IN" sz="2800" dirty="0">
                <a:effectLst/>
              </a:rPr>
              <a:t>The website provides </a:t>
            </a:r>
            <a:r>
              <a:rPr lang="en-IN" sz="2800" dirty="0" smtClean="0">
                <a:effectLst/>
              </a:rPr>
              <a:t>manageable </a:t>
            </a:r>
            <a:r>
              <a:rPr lang="en-IN" sz="2800" dirty="0">
                <a:effectLst/>
              </a:rPr>
              <a:t>accounts for </a:t>
            </a:r>
            <a:r>
              <a:rPr lang="en-IN" sz="2800" dirty="0" smtClean="0">
                <a:effectLst/>
              </a:rPr>
              <a:t>administrator, employees </a:t>
            </a:r>
            <a:r>
              <a:rPr lang="en-IN" sz="2800" dirty="0">
                <a:effectLst/>
              </a:rPr>
              <a:t>and customers . This is for the great beneficial of home activities. It will be a simple platform for users to access services for their needs. It provides the services to the users who are registered in the site.</a:t>
            </a:r>
            <a:endParaRPr lang="en-IN" sz="2500" dirty="0"/>
          </a:p>
        </p:txBody>
      </p:sp>
    </p:spTree>
    <p:extLst>
      <p:ext uri="{BB962C8B-B14F-4D97-AF65-F5344CB8AC3E}">
        <p14:creationId xmlns:p14="http://schemas.microsoft.com/office/powerpoint/2010/main" val="3040395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effectLst/>
              </a:rPr>
              <a:t>credits </a:t>
            </a:r>
            <a:r>
              <a:rPr lang="en-IN" b="1" dirty="0">
                <a:effectLst/>
              </a:rPr>
              <a:t/>
            </a:r>
            <a:br>
              <a:rPr lang="en-IN" b="1" dirty="0">
                <a:effectLst/>
              </a:rPr>
            </a:br>
            <a:r>
              <a:rPr lang="en-IN" dirty="0">
                <a:effectLst/>
              </a:rPr>
              <a:t>Primary </a:t>
            </a:r>
            <a:r>
              <a:rPr lang="en-IN" dirty="0" err="1" smtClean="0">
                <a:effectLst/>
              </a:rPr>
              <a:t>key:id</a:t>
            </a:r>
            <a:r>
              <a:rPr lang="en-IN" dirty="0" smtClean="0">
                <a:effectLst/>
              </a:rPr>
              <a:t>  </a:t>
            </a:r>
            <a:r>
              <a:rPr lang="en-IN" dirty="0">
                <a:effectLst/>
              </a:rPr>
              <a:t/>
            </a:r>
            <a:br>
              <a:rPr lang="en-IN" dirty="0">
                <a:effectLst/>
              </a:rPr>
            </a:br>
            <a:endParaRPr lang="en-IN"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Calibri" panose="020F0502020204030204" pitchFamily="34" charset="0"/>
              </a:rPr>
              <a:t> </a:t>
            </a: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81551886"/>
              </p:ext>
            </p:extLst>
          </p:nvPr>
        </p:nvGraphicFramePr>
        <p:xfrm>
          <a:off x="3121342" y="2349976"/>
          <a:ext cx="6068695" cy="3234055"/>
        </p:xfrm>
        <a:graphic>
          <a:graphicData uri="http://schemas.openxmlformats.org/drawingml/2006/table">
            <a:tbl>
              <a:tblPr firstRow="1" firstCol="1" bandRow="1">
                <a:tableStyleId>{5C22544A-7EE6-4342-B048-85BDC9FD1C3A}</a:tableStyleId>
              </a:tblPr>
              <a:tblGrid>
                <a:gridCol w="1666240"/>
                <a:gridCol w="1416050"/>
                <a:gridCol w="854075"/>
                <a:gridCol w="2132330"/>
              </a:tblGrid>
              <a:tr h="304800">
                <a:tc>
                  <a:txBody>
                    <a:bodyPr/>
                    <a:lstStyle/>
                    <a:p>
                      <a:pPr marL="1270">
                        <a:spcAft>
                          <a:spcPts val="0"/>
                        </a:spcAft>
                      </a:pPr>
                      <a:r>
                        <a:rPr lang="en-US" sz="1800">
                          <a:effectLst/>
                        </a:rPr>
                        <a:t>Fieldname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2540" algn="ctr">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r>
              <a:tr h="303530">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r>
              <a:tr h="305435">
                <a:tc>
                  <a:txBody>
                    <a:bodyPr/>
                    <a:lstStyle/>
                    <a:p>
                      <a:pPr marL="1270">
                        <a:spcAft>
                          <a:spcPts val="0"/>
                        </a:spcAft>
                      </a:pPr>
                      <a:r>
                        <a:rPr lang="en-US" sz="1800">
                          <a:effectLst/>
                        </a:rPr>
                        <a:t>user_id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11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Foreign Key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r>
              <a:tr h="304800">
                <a:tc>
                  <a:txBody>
                    <a:bodyPr/>
                    <a:lstStyle/>
                    <a:p>
                      <a:pPr marL="1270">
                        <a:spcAft>
                          <a:spcPts val="0"/>
                        </a:spcAft>
                      </a:pPr>
                      <a:r>
                        <a:rPr lang="en-US" sz="1800">
                          <a:effectLst/>
                        </a:rPr>
                        <a:t>card _no</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16</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Card number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r>
              <a:tr h="303530">
                <a:tc>
                  <a:txBody>
                    <a:bodyPr/>
                    <a:lstStyle/>
                    <a:p>
                      <a:pPr marL="1270">
                        <a:spcAft>
                          <a:spcPts val="0"/>
                        </a:spcAft>
                      </a:pPr>
                      <a:r>
                        <a:rPr lang="en-US" sz="1800">
                          <a:effectLst/>
                        </a:rPr>
                        <a:t>expiry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5</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Expiry of card</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r>
              <a:tr h="304800">
                <a:tc>
                  <a:txBody>
                    <a:bodyPr/>
                    <a:lstStyle/>
                    <a:p>
                      <a:pPr marL="1270">
                        <a:spcAft>
                          <a:spcPts val="0"/>
                        </a:spcAft>
                      </a:pPr>
                      <a:r>
                        <a:rPr lang="en-US" sz="1800">
                          <a:effectLst/>
                        </a:rPr>
                        <a:t>cvv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3</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Cvv number</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r>
              <a:tr h="303530">
                <a:tc>
                  <a:txBody>
                    <a:bodyPr/>
                    <a:lstStyle/>
                    <a:p>
                      <a:pPr marL="1270">
                        <a:spcAft>
                          <a:spcPts val="0"/>
                        </a:spcAft>
                      </a:pPr>
                      <a:r>
                        <a:rPr lang="en-US" sz="1800">
                          <a:effectLst/>
                        </a:rPr>
                        <a:t>name_on_card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100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Name on the card</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r>
              <a:tr h="304800">
                <a:tc>
                  <a:txBody>
                    <a:bodyPr/>
                    <a:lstStyle/>
                    <a:p>
                      <a:pPr marL="1270">
                        <a:spcAft>
                          <a:spcPts val="0"/>
                        </a:spcAft>
                      </a:pPr>
                      <a:r>
                        <a:rPr lang="en-US" sz="1800">
                          <a:effectLst/>
                        </a:rPr>
                        <a:t>type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100</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Type of card</a:t>
                      </a:r>
                      <a:endParaRPr lang="en-IN" sz="1800">
                        <a:effectLst/>
                      </a:endParaRPr>
                    </a:p>
                    <a:p>
                      <a:pPr marL="1270">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r>
              <a:tr h="323850">
                <a:tc>
                  <a:txBody>
                    <a:bodyPr/>
                    <a:lstStyle/>
                    <a:p>
                      <a:pPr marL="1270">
                        <a:spcAft>
                          <a:spcPts val="0"/>
                        </a:spcAft>
                      </a:pPr>
                      <a:r>
                        <a:rPr lang="en-US" sz="1800">
                          <a:effectLst/>
                        </a:rPr>
                        <a:t>balance</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a:effectLst/>
                        </a:rPr>
                        <a:t>double</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marL="1270">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29210" marT="0" marB="3175" anchor="ctr"/>
                </a:tc>
                <a:tc>
                  <a:txBody>
                    <a:bodyPr/>
                    <a:lstStyle/>
                    <a:p>
                      <a:pPr>
                        <a:spcAft>
                          <a:spcPts val="0"/>
                        </a:spcAft>
                      </a:pPr>
                      <a:r>
                        <a:rPr lang="en-US" sz="1800" dirty="0">
                          <a:effectLst/>
                        </a:rPr>
                        <a:t>Account balance amount</a:t>
                      </a:r>
                      <a:endParaRPr lang="en-IN" sz="1800" dirty="0">
                        <a:effectLst/>
                        <a:latin typeface="Times New Roman" panose="02020603050405020304" pitchFamily="18" charset="0"/>
                        <a:ea typeface="Times New Roman" panose="02020603050405020304" pitchFamily="18" charset="0"/>
                      </a:endParaRPr>
                    </a:p>
                  </a:txBody>
                  <a:tcPr marL="67310" marR="29210" marT="0" marB="3175" anchor="ctr"/>
                </a:tc>
              </a:tr>
            </a:tbl>
          </a:graphicData>
        </a:graphic>
      </p:graphicFrame>
      <p:sp>
        <p:nvSpPr>
          <p:cNvPr id="7"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21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925" y="457200"/>
            <a:ext cx="10353762" cy="970450"/>
          </a:xfrm>
        </p:spPr>
        <p:txBody>
          <a:bodyPr>
            <a:normAutofit fontScale="90000"/>
          </a:bodyPr>
          <a:lstStyle/>
          <a:p>
            <a:r>
              <a:rPr lang="en-IN" b="1" dirty="0" err="1" smtClean="0">
                <a:effectLst/>
              </a:rPr>
              <a:t>order_items</a:t>
            </a:r>
            <a:r>
              <a:rPr lang="en-IN" b="1" dirty="0" smtClean="0">
                <a:effectLst/>
              </a:rPr>
              <a:t> </a:t>
            </a:r>
            <a:r>
              <a:rPr lang="en-IN" b="1" dirty="0">
                <a:effectLst/>
              </a:rPr>
              <a:t/>
            </a:r>
            <a:br>
              <a:rPr lang="en-IN" b="1" dirty="0">
                <a:effectLst/>
              </a:rPr>
            </a:br>
            <a:r>
              <a:rPr lang="en-IN" dirty="0">
                <a:effectLst/>
              </a:rPr>
              <a:t>Primary </a:t>
            </a:r>
            <a:r>
              <a:rPr lang="en-IN" dirty="0" err="1" smtClean="0">
                <a:effectLst/>
              </a:rPr>
              <a:t>key:id</a:t>
            </a:r>
            <a:r>
              <a:rPr lang="en-IN" dirty="0" smtClean="0">
                <a:effectLst/>
              </a:rPr>
              <a:t>  </a:t>
            </a:r>
            <a:r>
              <a:rPr lang="en-IN" dirty="0">
                <a:effectLst/>
              </a:rPr>
              <a:t/>
            </a:r>
            <a:br>
              <a:rPr lang="en-IN" dirty="0">
                <a:effectLst/>
              </a:rPr>
            </a:br>
            <a:endParaRPr lang="en-IN" dirty="0"/>
          </a:p>
        </p:txBody>
      </p:sp>
      <p:sp>
        <p:nvSpPr>
          <p:cNvPr id="5" name="Rectangle 1"/>
          <p:cNvSpPr>
            <a:spLocks noChangeArrowheads="1"/>
          </p:cNvSpPr>
          <p:nvPr/>
        </p:nvSpPr>
        <p:spPr bwMode="auto">
          <a:xfrm>
            <a:off x="-9053"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3490855"/>
              </p:ext>
            </p:extLst>
          </p:nvPr>
        </p:nvGraphicFramePr>
        <p:xfrm>
          <a:off x="4302369" y="611943"/>
          <a:ext cx="7122136" cy="5985803"/>
        </p:xfrm>
        <a:graphic>
          <a:graphicData uri="http://schemas.openxmlformats.org/drawingml/2006/table">
            <a:tbl>
              <a:tblPr firstRow="1" firstCol="1" bandRow="1">
                <a:tableStyleId>{5C22544A-7EE6-4342-B048-85BDC9FD1C3A}</a:tableStyleId>
              </a:tblPr>
              <a:tblGrid>
                <a:gridCol w="1779392"/>
                <a:gridCol w="1782438"/>
                <a:gridCol w="896167"/>
                <a:gridCol w="2664139"/>
              </a:tblGrid>
              <a:tr h="329677">
                <a:tc>
                  <a:txBody>
                    <a:bodyPr/>
                    <a:lstStyle/>
                    <a:p>
                      <a:pPr marL="1270">
                        <a:spcAft>
                          <a:spcPts val="0"/>
                        </a:spcAft>
                      </a:pPr>
                      <a:r>
                        <a:rPr lang="en-US" sz="1800" dirty="0">
                          <a:effectLst/>
                        </a:rPr>
                        <a:t>Fieldname  </a:t>
                      </a:r>
                      <a:endParaRPr lang="en-IN" sz="1800" dirty="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329677">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11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329677">
                <a:tc>
                  <a:txBody>
                    <a:bodyPr/>
                    <a:lstStyle/>
                    <a:p>
                      <a:pPr marL="1270">
                        <a:spcAft>
                          <a:spcPts val="0"/>
                        </a:spcAft>
                      </a:pPr>
                      <a:r>
                        <a:rPr lang="en-US" sz="1800">
                          <a:effectLst/>
                        </a:rPr>
                        <a:t>order_id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Foreign Key</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329677">
                <a:tc>
                  <a:txBody>
                    <a:bodyPr/>
                    <a:lstStyle/>
                    <a:p>
                      <a:pPr marL="1270">
                        <a:spcAft>
                          <a:spcPts val="0"/>
                        </a:spcAft>
                      </a:pPr>
                      <a:r>
                        <a:rPr lang="en-US" sz="1800">
                          <a:effectLst/>
                        </a:rPr>
                        <a:t>item_id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Foreign Key</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329677">
                <a:tc>
                  <a:txBody>
                    <a:bodyPr/>
                    <a:lstStyle/>
                    <a:p>
                      <a:pPr marL="1270">
                        <a:spcAft>
                          <a:spcPts val="0"/>
                        </a:spcAft>
                      </a:pPr>
                      <a:r>
                        <a:rPr lang="en-US" sz="1800">
                          <a:effectLst/>
                        </a:rPr>
                        <a:t>item_type</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tinyint</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4</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Product or Service</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329677">
                <a:tc>
                  <a:txBody>
                    <a:bodyPr/>
                    <a:lstStyle/>
                    <a:p>
                      <a:pPr marL="1270">
                        <a:spcAft>
                          <a:spcPts val="0"/>
                        </a:spcAft>
                      </a:pPr>
                      <a:r>
                        <a:rPr lang="en-US" sz="1800">
                          <a:effectLst/>
                        </a:rPr>
                        <a:t>qty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Quantity of product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337542">
                <a:tc>
                  <a:txBody>
                    <a:bodyPr/>
                    <a:lstStyle/>
                    <a:p>
                      <a:pPr marL="1270">
                        <a:spcAft>
                          <a:spcPts val="0"/>
                        </a:spcAft>
                      </a:pPr>
                      <a:r>
                        <a:rPr lang="en-US" sz="1800">
                          <a:effectLst/>
                        </a:rPr>
                        <a:t>amount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double</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Total amount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606104">
                <a:tc>
                  <a:txBody>
                    <a:bodyPr/>
                    <a:lstStyle/>
                    <a:p>
                      <a:pPr marL="1270">
                        <a:spcAft>
                          <a:spcPts val="0"/>
                        </a:spcAft>
                      </a:pPr>
                      <a:r>
                        <a:rPr lang="en-US" sz="1800">
                          <a:effectLst/>
                        </a:rPr>
                        <a:t>commision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double</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A percentage of amount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612819">
                <a:tc>
                  <a:txBody>
                    <a:bodyPr/>
                    <a:lstStyle/>
                    <a:p>
                      <a:pPr marL="1270">
                        <a:spcAft>
                          <a:spcPts val="0"/>
                        </a:spcAft>
                      </a:pPr>
                      <a:r>
                        <a:rPr lang="en-US" sz="1800">
                          <a:effectLst/>
                        </a:rPr>
                        <a:t>service_subCat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Subcategory</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612819">
                <a:tc>
                  <a:txBody>
                    <a:bodyPr/>
                    <a:lstStyle/>
                    <a:p>
                      <a:pPr marL="1270">
                        <a:spcAft>
                          <a:spcPts val="0"/>
                        </a:spcAft>
                      </a:pPr>
                      <a:r>
                        <a:rPr lang="en-US" sz="1800">
                          <a:effectLst/>
                        </a:rPr>
                        <a:t>service_slot_from</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datetime</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From date</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612819">
                <a:tc>
                  <a:txBody>
                    <a:bodyPr/>
                    <a:lstStyle/>
                    <a:p>
                      <a:pPr marL="1270">
                        <a:spcAft>
                          <a:spcPts val="0"/>
                        </a:spcAft>
                      </a:pPr>
                      <a:r>
                        <a:rPr lang="en-US" sz="1800">
                          <a:effectLst/>
                        </a:rPr>
                        <a:t>service_slot_to</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datetime</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To date</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612819">
                <a:tc>
                  <a:txBody>
                    <a:bodyPr/>
                    <a:lstStyle/>
                    <a:p>
                      <a:pPr marL="1270">
                        <a:spcAft>
                          <a:spcPts val="0"/>
                        </a:spcAft>
                      </a:pPr>
                      <a:r>
                        <a:rPr lang="en-US" sz="1800">
                          <a:effectLst/>
                        </a:rPr>
                        <a:t>description</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text</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a:effectLst/>
                        </a:rPr>
                        <a:t>Description to employee</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r>
              <a:tr h="612819">
                <a:tc>
                  <a:txBody>
                    <a:bodyPr/>
                    <a:lstStyle/>
                    <a:p>
                      <a:pPr marL="1270">
                        <a:spcAft>
                          <a:spcPts val="0"/>
                        </a:spcAft>
                      </a:pPr>
                      <a:r>
                        <a:rPr lang="en-US" sz="1800" dirty="0" err="1">
                          <a:effectLst/>
                        </a:rPr>
                        <a:t>i</a:t>
                      </a:r>
                      <a:r>
                        <a:rPr lang="en-US" sz="1800" dirty="0" err="1" smtClean="0">
                          <a:effectLst/>
                        </a:rPr>
                        <a:t>mg</a:t>
                      </a:r>
                      <a:endParaRPr lang="en-IN" sz="1800" dirty="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905">
                        <a:spcAft>
                          <a:spcPts val="0"/>
                        </a:spcAft>
                      </a:pPr>
                      <a:r>
                        <a:rPr lang="en-US" sz="1800">
                          <a:effectLst/>
                        </a:rPr>
                        <a:t>varchar</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a:spcAft>
                          <a:spcPts val="0"/>
                        </a:spcAft>
                      </a:pPr>
                      <a:r>
                        <a:rPr lang="en-US" sz="1800">
                          <a:effectLst/>
                        </a:rPr>
                        <a:t>200</a:t>
                      </a:r>
                      <a:endParaRPr lang="en-IN" sz="1800">
                        <a:effectLst/>
                        <a:latin typeface="Times New Roman" panose="02020603050405020304" pitchFamily="18" charset="0"/>
                        <a:ea typeface="Times New Roman" panose="02020603050405020304" pitchFamily="18" charset="0"/>
                      </a:endParaRPr>
                    </a:p>
                  </a:txBody>
                  <a:tcPr marL="67310" marR="44450" marT="41910" marB="3175" anchor="ctr"/>
                </a:tc>
                <a:tc>
                  <a:txBody>
                    <a:bodyPr/>
                    <a:lstStyle/>
                    <a:p>
                      <a:pPr marL="1270">
                        <a:spcAft>
                          <a:spcPts val="0"/>
                        </a:spcAft>
                      </a:pPr>
                      <a:r>
                        <a:rPr lang="en-US" sz="1800" dirty="0">
                          <a:effectLst/>
                        </a:rPr>
                        <a:t>Image to employee about their need</a:t>
                      </a:r>
                      <a:endParaRPr lang="en-IN" sz="1800" dirty="0">
                        <a:effectLst/>
                        <a:latin typeface="Times New Roman" panose="02020603050405020304" pitchFamily="18" charset="0"/>
                        <a:ea typeface="Times New Roman" panose="02020603050405020304" pitchFamily="18" charset="0"/>
                      </a:endParaRPr>
                    </a:p>
                  </a:txBody>
                  <a:tcPr marL="67310" marR="44450" marT="41910" marB="3175" anchor="ctr"/>
                </a:tc>
              </a:tr>
            </a:tbl>
          </a:graphicData>
        </a:graphic>
      </p:graphicFrame>
      <p:sp>
        <p:nvSpPr>
          <p:cNvPr id="7"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7267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effectLst/>
              </a:rPr>
              <a:t>service_invoice</a:t>
            </a:r>
            <a:r>
              <a:rPr lang="en-IN" b="1" dirty="0">
                <a:effectLst/>
              </a:rPr>
              <a:t/>
            </a:r>
            <a:br>
              <a:rPr lang="en-IN" b="1" dirty="0">
                <a:effectLst/>
              </a:rPr>
            </a:br>
            <a:r>
              <a:rPr lang="en-IN" dirty="0">
                <a:effectLst/>
              </a:rPr>
              <a:t>Primary </a:t>
            </a:r>
            <a:r>
              <a:rPr lang="en-IN" dirty="0" err="1" smtClean="0">
                <a:effectLst/>
              </a:rPr>
              <a:t>key:id</a:t>
            </a:r>
            <a:r>
              <a:rPr lang="en-IN" dirty="0" smtClean="0">
                <a:effectLst/>
              </a:rPr>
              <a:t>  </a:t>
            </a:r>
            <a:r>
              <a:rPr lang="en-IN" dirty="0">
                <a:effectLst/>
              </a:rPr>
              <a:t/>
            </a:r>
            <a:br>
              <a:rPr lang="en-IN" dirty="0">
                <a:effectLst/>
              </a:rPr>
            </a:br>
            <a:endParaRPr lang="en-IN"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Calibri" panose="020F0502020204030204" pitchFamily="34" charset="0"/>
              </a:rPr>
              <a:t> </a:t>
            </a: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50839462"/>
              </p:ext>
            </p:extLst>
          </p:nvPr>
        </p:nvGraphicFramePr>
        <p:xfrm>
          <a:off x="3127375" y="2615406"/>
          <a:ext cx="8351861" cy="3103880"/>
        </p:xfrm>
        <a:graphic>
          <a:graphicData uri="http://schemas.openxmlformats.org/drawingml/2006/table">
            <a:tbl>
              <a:tblPr firstRow="1" firstCol="1" bandRow="1">
                <a:tableStyleId>{5C22544A-7EE6-4342-B048-85BDC9FD1C3A}</a:tableStyleId>
              </a:tblPr>
              <a:tblGrid>
                <a:gridCol w="3006615"/>
                <a:gridCol w="1090136"/>
                <a:gridCol w="887525"/>
                <a:gridCol w="3367585"/>
              </a:tblGrid>
              <a:tr h="298450">
                <a:tc>
                  <a:txBody>
                    <a:bodyPr/>
                    <a:lstStyle/>
                    <a:p>
                      <a:pPr marL="1270">
                        <a:spcAft>
                          <a:spcPts val="0"/>
                        </a:spcAft>
                      </a:pPr>
                      <a:r>
                        <a:rPr lang="en-US" sz="1800" dirty="0">
                          <a:effectLst/>
                        </a:rPr>
                        <a:t>Fieldname  </a:t>
                      </a:r>
                      <a:endParaRPr lang="en-IN" sz="1800" dirty="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300355">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300355">
                <a:tc>
                  <a:txBody>
                    <a:bodyPr/>
                    <a:lstStyle/>
                    <a:p>
                      <a:pPr marL="1270">
                        <a:spcAft>
                          <a:spcPts val="0"/>
                        </a:spcAft>
                      </a:pPr>
                      <a:r>
                        <a:rPr lang="en-US" sz="1800">
                          <a:effectLst/>
                        </a:rPr>
                        <a:t>item_id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Foreign Key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298450">
                <a:tc>
                  <a:txBody>
                    <a:bodyPr/>
                    <a:lstStyle/>
                    <a:p>
                      <a:pPr marL="1270">
                        <a:spcAft>
                          <a:spcPts val="0"/>
                        </a:spcAft>
                      </a:pPr>
                      <a:r>
                        <a:rPr lang="en-US" sz="1800">
                          <a:effectLst/>
                        </a:rPr>
                        <a:t>hours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Hours of service</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276860">
                <a:tc>
                  <a:txBody>
                    <a:bodyPr/>
                    <a:lstStyle/>
                    <a:p>
                      <a:pPr marL="1270">
                        <a:spcAft>
                          <a:spcPts val="0"/>
                        </a:spcAft>
                      </a:pPr>
                      <a:r>
                        <a:rPr lang="en-US" sz="1800">
                          <a:effectLst/>
                        </a:rPr>
                        <a:t>additional_purchases</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text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Additional  purchase  with service</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273050">
                <a:tc>
                  <a:txBody>
                    <a:bodyPr/>
                    <a:lstStyle/>
                    <a:p>
                      <a:pPr marL="1270">
                        <a:spcAft>
                          <a:spcPts val="0"/>
                        </a:spcAft>
                      </a:pPr>
                      <a:r>
                        <a:rPr lang="en-US" sz="1800">
                          <a:effectLst/>
                        </a:rPr>
                        <a:t>additional_amount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Additional amount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278130">
                <a:tc>
                  <a:txBody>
                    <a:bodyPr/>
                    <a:lstStyle/>
                    <a:p>
                      <a:pPr marL="1270">
                        <a:spcAft>
                          <a:spcPts val="0"/>
                        </a:spcAft>
                      </a:pPr>
                      <a:r>
                        <a:rPr lang="en-US" sz="1800">
                          <a:effectLst/>
                        </a:rPr>
                        <a:t>commission</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double</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a:effectLst/>
                        </a:rPr>
                        <a:t>Commission of amount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r>
              <a:tr h="266700">
                <a:tc>
                  <a:txBody>
                    <a:bodyPr/>
                    <a:lstStyle/>
                    <a:p>
                      <a:pPr marL="1270">
                        <a:spcAft>
                          <a:spcPts val="0"/>
                        </a:spcAft>
                      </a:pPr>
                      <a:r>
                        <a:rPr lang="en-US" sz="1800" dirty="0" smtClean="0">
                          <a:effectLst/>
                        </a:rPr>
                        <a:t>total</a:t>
                      </a:r>
                      <a:endParaRPr lang="en-IN" sz="1800" dirty="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905">
                        <a:spcAft>
                          <a:spcPts val="0"/>
                        </a:spcAft>
                      </a:pPr>
                      <a:r>
                        <a:rPr lang="en-US" sz="1800">
                          <a:effectLst/>
                        </a:rPr>
                        <a:t>int</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73025" marT="76835" marB="2540" anchor="ctr"/>
                </a:tc>
                <a:tc>
                  <a:txBody>
                    <a:bodyPr/>
                    <a:lstStyle/>
                    <a:p>
                      <a:pPr marL="1270">
                        <a:spcAft>
                          <a:spcPts val="0"/>
                        </a:spcAft>
                      </a:pPr>
                      <a:r>
                        <a:rPr lang="en-US" sz="1800" dirty="0">
                          <a:effectLst/>
                        </a:rPr>
                        <a:t>Total amount</a:t>
                      </a:r>
                      <a:endParaRPr lang="en-IN" sz="1800" dirty="0">
                        <a:effectLst/>
                        <a:latin typeface="Times New Roman" panose="02020603050405020304" pitchFamily="18" charset="0"/>
                        <a:ea typeface="Times New Roman" panose="02020603050405020304" pitchFamily="18" charset="0"/>
                      </a:endParaRPr>
                    </a:p>
                  </a:txBody>
                  <a:tcPr marL="67310" marR="73025" marT="76835" marB="2540" anchor="ctr"/>
                </a:tc>
              </a:tr>
            </a:tbl>
          </a:graphicData>
        </a:graphic>
      </p:graphicFrame>
      <p:sp>
        <p:nvSpPr>
          <p:cNvPr id="7"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2882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007" y="567154"/>
            <a:ext cx="8328679" cy="970450"/>
          </a:xfrm>
        </p:spPr>
        <p:txBody>
          <a:bodyPr>
            <a:normAutofit fontScale="90000"/>
          </a:bodyPr>
          <a:lstStyle/>
          <a:p>
            <a:r>
              <a:rPr lang="en-IN" b="1" dirty="0" smtClean="0">
                <a:effectLst/>
              </a:rPr>
              <a:t>settings</a:t>
            </a:r>
            <a:r>
              <a:rPr lang="en-IN" b="1" dirty="0">
                <a:effectLst/>
              </a:rPr>
              <a:t/>
            </a:r>
            <a:br>
              <a:rPr lang="en-IN" b="1" dirty="0">
                <a:effectLst/>
              </a:rPr>
            </a:br>
            <a:r>
              <a:rPr lang="en-IN" dirty="0">
                <a:effectLst/>
              </a:rPr>
              <a:t>Primary </a:t>
            </a:r>
            <a:r>
              <a:rPr lang="en-IN" dirty="0" err="1" smtClean="0">
                <a:effectLst/>
              </a:rPr>
              <a:t>key:id</a:t>
            </a:r>
            <a:r>
              <a:rPr lang="en-IN" dirty="0" smtClean="0">
                <a:effectLst/>
              </a:rPr>
              <a:t>  </a:t>
            </a:r>
            <a:r>
              <a:rPr lang="en-IN" dirty="0">
                <a:effectLst/>
              </a:rPr>
              <a:t/>
            </a:r>
            <a:br>
              <a:rPr lang="en-IN" dirty="0">
                <a:effectLst/>
              </a:rPr>
            </a:br>
            <a:endParaRPr lang="en-IN" dirty="0"/>
          </a:p>
        </p:txBody>
      </p:sp>
      <p:sp>
        <p:nvSpPr>
          <p:cNvPr id="6" name="Rectangle 1"/>
          <p:cNvSpPr>
            <a:spLocks noChangeArrowheads="1"/>
          </p:cNvSpPr>
          <p:nvPr/>
        </p:nvSpPr>
        <p:spPr bwMode="auto">
          <a:xfrm>
            <a:off x="0" y="-109954"/>
            <a:ext cx="27283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r>
              <a:rPr kumimoji="0" 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6911429"/>
              </p:ext>
            </p:extLst>
          </p:nvPr>
        </p:nvGraphicFramePr>
        <p:xfrm>
          <a:off x="3121342" y="2022048"/>
          <a:ext cx="5939790" cy="1399540"/>
        </p:xfrm>
        <a:graphic>
          <a:graphicData uri="http://schemas.openxmlformats.org/drawingml/2006/table">
            <a:tbl>
              <a:tblPr firstRow="1" firstCol="1" bandRow="1">
                <a:tableStyleId>{5C22544A-7EE6-4342-B048-85BDC9FD1C3A}</a:tableStyleId>
              </a:tblPr>
              <a:tblGrid>
                <a:gridCol w="1483995"/>
                <a:gridCol w="1486535"/>
                <a:gridCol w="747395"/>
                <a:gridCol w="2221865"/>
              </a:tblGrid>
              <a:tr h="298450">
                <a:tc>
                  <a:txBody>
                    <a:bodyPr/>
                    <a:lstStyle/>
                    <a:p>
                      <a:pPr marL="1270">
                        <a:spcAft>
                          <a:spcPts val="0"/>
                        </a:spcAft>
                      </a:pPr>
                      <a:r>
                        <a:rPr lang="en-US" sz="1800">
                          <a:effectLst/>
                        </a:rPr>
                        <a:t>Fieldname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r>
              <a:tr h="300355">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34925" marT="66675" marB="8890"/>
                </a:tc>
                <a:tc>
                  <a:txBody>
                    <a:bodyPr/>
                    <a:lstStyle/>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r>
              <a:tr h="247650">
                <a:tc>
                  <a:txBody>
                    <a:bodyPr/>
                    <a:lstStyle/>
                    <a:p>
                      <a:pPr marL="1270">
                        <a:spcAft>
                          <a:spcPts val="0"/>
                        </a:spcAft>
                      </a:pPr>
                      <a:r>
                        <a:rPr lang="en-US" sz="1800">
                          <a:effectLst/>
                        </a:rPr>
                        <a:t>Key</a:t>
                      </a:r>
                      <a:endParaRPr lang="en-IN" sz="1800">
                        <a:effectLst/>
                        <a:latin typeface="Times New Roman" panose="02020603050405020304" pitchFamily="18" charset="0"/>
                        <a:ea typeface="Times New Roman" panose="02020603050405020304" pitchFamily="18" charset="0"/>
                      </a:endParaRPr>
                    </a:p>
                  </a:txBody>
                  <a:tcPr marL="67310" marR="34925" marT="66675" marB="8890"/>
                </a:tc>
                <a:tc>
                  <a:txBody>
                    <a:bodyPr/>
                    <a:lstStyle/>
                    <a:p>
                      <a:pPr marL="1905">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a:spcAft>
                          <a:spcPts val="0"/>
                        </a:spcAft>
                      </a:pPr>
                      <a:r>
                        <a:rPr lang="en-US" sz="1800">
                          <a:effectLst/>
                        </a:rPr>
                        <a:t>50</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270">
                        <a:spcAft>
                          <a:spcPts val="0"/>
                        </a:spcAft>
                      </a:pPr>
                      <a:r>
                        <a:rPr lang="en-US" sz="1800">
                          <a:effectLst/>
                        </a:rPr>
                        <a:t>Leave or commission</a:t>
                      </a:r>
                      <a:endParaRPr lang="en-IN" sz="1800">
                        <a:effectLst/>
                        <a:latin typeface="Times New Roman" panose="02020603050405020304" pitchFamily="18" charset="0"/>
                        <a:ea typeface="Times New Roman" panose="02020603050405020304" pitchFamily="18" charset="0"/>
                      </a:endParaRPr>
                    </a:p>
                  </a:txBody>
                  <a:tcPr marL="67310" marR="34925" marT="66675" marB="8890"/>
                </a:tc>
              </a:tr>
              <a:tr h="226695">
                <a:tc>
                  <a:txBody>
                    <a:bodyPr/>
                    <a:lstStyle/>
                    <a:p>
                      <a:pPr marL="1270" algn="just">
                        <a:spcAft>
                          <a:spcPts val="0"/>
                        </a:spcAft>
                      </a:pPr>
                      <a:r>
                        <a:rPr lang="en-US" sz="1800">
                          <a:effectLst/>
                        </a:rPr>
                        <a:t>Value</a:t>
                      </a:r>
                      <a:endParaRPr lang="en-IN" sz="1800">
                        <a:effectLst/>
                        <a:latin typeface="Times New Roman" panose="02020603050405020304" pitchFamily="18" charset="0"/>
                        <a:ea typeface="Times New Roman" panose="02020603050405020304" pitchFamily="18" charset="0"/>
                      </a:endParaRPr>
                    </a:p>
                  </a:txBody>
                  <a:tcPr marL="67310" marR="34925" marT="66675" marB="8890"/>
                </a:tc>
                <a:tc>
                  <a:txBody>
                    <a:bodyPr/>
                    <a:lstStyle/>
                    <a:p>
                      <a:pPr marL="1905">
                        <a:spcAft>
                          <a:spcPts val="0"/>
                        </a:spcAft>
                      </a:pPr>
                      <a:r>
                        <a:rPr lang="en-US" sz="1800">
                          <a:effectLst/>
                        </a:rPr>
                        <a:t>varchar</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a:spcAft>
                          <a:spcPts val="0"/>
                        </a:spcAft>
                      </a:pPr>
                      <a:r>
                        <a:rPr lang="en-US" sz="1800">
                          <a:effectLst/>
                        </a:rPr>
                        <a:t>50</a:t>
                      </a:r>
                      <a:endParaRPr lang="en-IN" sz="1800">
                        <a:effectLst/>
                        <a:latin typeface="Times New Roman" panose="02020603050405020304" pitchFamily="18" charset="0"/>
                        <a:ea typeface="Times New Roman" panose="02020603050405020304" pitchFamily="18" charset="0"/>
                      </a:endParaRPr>
                    </a:p>
                  </a:txBody>
                  <a:tcPr marL="67310" marR="34925" marT="66675" marB="8890" anchor="b"/>
                </a:tc>
                <a:tc>
                  <a:txBody>
                    <a:bodyPr/>
                    <a:lstStyle/>
                    <a:p>
                      <a:pPr marL="1270">
                        <a:spcAft>
                          <a:spcPts val="0"/>
                        </a:spcAft>
                      </a:pPr>
                      <a:r>
                        <a:rPr lang="en-US" sz="1800" dirty="0">
                          <a:effectLst/>
                        </a:rPr>
                        <a:t>Value of key item </a:t>
                      </a:r>
                      <a:endParaRPr lang="en-IN" sz="1800" dirty="0">
                        <a:effectLst/>
                        <a:latin typeface="Times New Roman" panose="02020603050405020304" pitchFamily="18" charset="0"/>
                        <a:ea typeface="Times New Roman" panose="02020603050405020304" pitchFamily="18" charset="0"/>
                      </a:endParaRPr>
                    </a:p>
                  </a:txBody>
                  <a:tcPr marL="67310" marR="34925" marT="66675" marB="8890"/>
                </a:tc>
              </a:tr>
            </a:tbl>
          </a:graphicData>
        </a:graphic>
      </p:graphicFrame>
      <p:sp>
        <p:nvSpPr>
          <p:cNvPr id="7" name="Rectangle 1"/>
          <p:cNvSpPr>
            <a:spLocks noChangeArrowheads="1"/>
          </p:cNvSpPr>
          <p:nvPr/>
        </p:nvSpPr>
        <p:spPr bwMode="auto">
          <a:xfrm>
            <a:off x="0" y="-11816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1331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962" y="269144"/>
            <a:ext cx="10353762" cy="970450"/>
          </a:xfrm>
        </p:spPr>
        <p:txBody>
          <a:bodyPr>
            <a:normAutofit fontScale="90000"/>
          </a:bodyPr>
          <a:lstStyle/>
          <a:p>
            <a:r>
              <a:rPr lang="en-IN" b="1" dirty="0" smtClean="0">
                <a:effectLst/>
              </a:rPr>
              <a:t>cart</a:t>
            </a:r>
            <a:r>
              <a:rPr lang="en-IN" b="1" dirty="0">
                <a:effectLst/>
              </a:rPr>
              <a:t/>
            </a:r>
            <a:br>
              <a:rPr lang="en-IN" b="1" dirty="0">
                <a:effectLst/>
              </a:rPr>
            </a:br>
            <a:r>
              <a:rPr lang="en-IN" dirty="0">
                <a:effectLst/>
              </a:rPr>
              <a:t>Primary </a:t>
            </a:r>
            <a:r>
              <a:rPr lang="en-IN" dirty="0" err="1" smtClean="0">
                <a:effectLst/>
              </a:rPr>
              <a:t>key:id</a:t>
            </a:r>
            <a:r>
              <a:rPr lang="en-IN" dirty="0">
                <a:effectLst/>
              </a:rPr>
              <a:t/>
            </a:r>
            <a:br>
              <a:rPr lang="en-IN" dirty="0">
                <a:effectLst/>
              </a:rPr>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6738469"/>
              </p:ext>
            </p:extLst>
          </p:nvPr>
        </p:nvGraphicFramePr>
        <p:xfrm>
          <a:off x="3121025" y="1827347"/>
          <a:ext cx="5939790" cy="2426335"/>
        </p:xfrm>
        <a:graphic>
          <a:graphicData uri="http://schemas.openxmlformats.org/drawingml/2006/table">
            <a:tbl>
              <a:tblPr firstRow="1" firstCol="1" bandRow="1">
                <a:tableStyleId>{5C22544A-7EE6-4342-B048-85BDC9FD1C3A}</a:tableStyleId>
              </a:tblPr>
              <a:tblGrid>
                <a:gridCol w="1483995"/>
                <a:gridCol w="1457838"/>
                <a:gridCol w="865627"/>
                <a:gridCol w="2132330"/>
              </a:tblGrid>
              <a:tr h="292735">
                <a:tc>
                  <a:txBody>
                    <a:bodyPr/>
                    <a:lstStyle/>
                    <a:p>
                      <a:pPr marL="1270">
                        <a:spcAft>
                          <a:spcPts val="0"/>
                        </a:spcAft>
                      </a:pPr>
                      <a:r>
                        <a:rPr lang="en-US" sz="1800">
                          <a:effectLst/>
                        </a:rPr>
                        <a:t>Fieldname  </a:t>
                      </a:r>
                      <a:endParaRPr lang="en-IN" sz="1800">
                        <a:effectLst/>
                        <a:latin typeface="Times New Roman" panose="02020603050405020304" pitchFamily="18" charset="0"/>
                        <a:ea typeface="Times New Roman" panose="02020603050405020304" pitchFamily="18" charset="0"/>
                      </a:endParaRPr>
                    </a:p>
                  </a:txBody>
                  <a:tcPr marL="67310" marR="9525" marT="41910" marB="4445"/>
                </a:tc>
                <a:tc>
                  <a:txBody>
                    <a:bodyPr/>
                    <a:lstStyle/>
                    <a:p>
                      <a:pPr marL="1905">
                        <a:spcAft>
                          <a:spcPts val="0"/>
                        </a:spcAft>
                      </a:pPr>
                      <a:r>
                        <a:rPr lang="en-US" sz="1800">
                          <a:effectLst/>
                        </a:rPr>
                        <a:t>Fieldtype  </a:t>
                      </a:r>
                      <a:endParaRPr lang="en-IN" sz="1800">
                        <a:effectLst/>
                        <a:latin typeface="Times New Roman" panose="02020603050405020304" pitchFamily="18" charset="0"/>
                        <a:ea typeface="Times New Roman" panose="02020603050405020304" pitchFamily="18" charset="0"/>
                      </a:endParaRPr>
                    </a:p>
                  </a:txBody>
                  <a:tcPr marL="67310" marR="9525" marT="41910" marB="4445"/>
                </a:tc>
                <a:tc>
                  <a:txBody>
                    <a:bodyPr/>
                    <a:lstStyle/>
                    <a:p>
                      <a:pPr>
                        <a:spcAft>
                          <a:spcPts val="0"/>
                        </a:spcAft>
                      </a:pPr>
                      <a:r>
                        <a:rPr lang="en-US" sz="1800">
                          <a:effectLst/>
                        </a:rPr>
                        <a:t>Size  </a:t>
                      </a:r>
                      <a:endParaRPr lang="en-IN" sz="1800">
                        <a:effectLst/>
                        <a:latin typeface="Times New Roman" panose="02020603050405020304" pitchFamily="18" charset="0"/>
                        <a:ea typeface="Times New Roman" panose="02020603050405020304" pitchFamily="18" charset="0"/>
                      </a:endParaRPr>
                    </a:p>
                  </a:txBody>
                  <a:tcPr marL="67310" marR="9525" marT="41910" marB="4445"/>
                </a:tc>
                <a:tc>
                  <a:txBody>
                    <a:bodyPr/>
                    <a:lstStyle/>
                    <a:p>
                      <a:pPr marL="1270">
                        <a:spcAft>
                          <a:spcPts val="0"/>
                        </a:spcAft>
                      </a:pPr>
                      <a:r>
                        <a:rPr lang="en-US" sz="1800">
                          <a:effectLst/>
                        </a:rPr>
                        <a:t>Description  </a:t>
                      </a:r>
                      <a:endParaRPr lang="en-IN" sz="1800">
                        <a:effectLst/>
                        <a:latin typeface="Times New Roman" panose="02020603050405020304" pitchFamily="18" charset="0"/>
                        <a:ea typeface="Times New Roman" panose="02020603050405020304" pitchFamily="18" charset="0"/>
                      </a:endParaRPr>
                    </a:p>
                  </a:txBody>
                  <a:tcPr marL="67310" marR="9525" marT="41910" marB="4445"/>
                </a:tc>
              </a:tr>
              <a:tr h="226695">
                <a:tc>
                  <a:txBody>
                    <a:bodyPr/>
                    <a:lstStyle/>
                    <a:p>
                      <a:pPr marL="1270">
                        <a:spcAft>
                          <a:spcPts val="0"/>
                        </a:spcAft>
                      </a:pPr>
                      <a:r>
                        <a:rPr lang="en-US" sz="1800">
                          <a:effectLst/>
                        </a:rPr>
                        <a:t>id </a:t>
                      </a:r>
                      <a:endParaRPr lang="en-IN" sz="1800">
                        <a:effectLst/>
                        <a:latin typeface="Times New Roman" panose="02020603050405020304" pitchFamily="18" charset="0"/>
                        <a:ea typeface="Times New Roman" panose="02020603050405020304" pitchFamily="18" charset="0"/>
                      </a:endParaRPr>
                    </a:p>
                  </a:txBody>
                  <a:tcPr marL="67310" marR="9525" marT="41910" marB="4445" anchor="b"/>
                </a:tc>
                <a:tc>
                  <a:txBody>
                    <a:bodyPr/>
                    <a:lstStyle/>
                    <a:p>
                      <a:pPr marL="1905">
                        <a:spcAft>
                          <a:spcPts val="0"/>
                        </a:spcAft>
                      </a:pPr>
                      <a:r>
                        <a:rPr lang="en-US" sz="1800">
                          <a:effectLst/>
                        </a:rPr>
                        <a:t> </a:t>
                      </a:r>
                      <a:endParaRPr lang="en-IN" sz="1800">
                        <a:effectLst/>
                      </a:endParaRPr>
                    </a:p>
                    <a:p>
                      <a:pPr marL="1905">
                        <a:spcAft>
                          <a:spcPts val="0"/>
                        </a:spcAft>
                      </a:pPr>
                      <a:r>
                        <a:rPr lang="en-US" sz="1800">
                          <a:effectLst/>
                        </a:rPr>
                        <a:t>int  </a:t>
                      </a:r>
                      <a:endParaRPr lang="en-IN" sz="1800">
                        <a:effectLst/>
                        <a:latin typeface="Times New Roman" panose="02020603050405020304" pitchFamily="18" charset="0"/>
                        <a:ea typeface="Times New Roman" panose="02020603050405020304" pitchFamily="18" charset="0"/>
                      </a:endParaRPr>
                    </a:p>
                  </a:txBody>
                  <a:tcPr marL="67310" marR="9525" marT="41910" marB="4445"/>
                </a:tc>
                <a:tc>
                  <a:txBody>
                    <a:bodyPr/>
                    <a:lstStyle/>
                    <a:p>
                      <a:pPr>
                        <a:spcAft>
                          <a:spcPts val="0"/>
                        </a:spcAft>
                      </a:pPr>
                      <a:r>
                        <a:rPr lang="en-US" sz="1800">
                          <a:effectLst/>
                        </a:rPr>
                        <a:t> </a:t>
                      </a:r>
                      <a:endParaRPr lang="en-IN" sz="1800">
                        <a:effectLst/>
                      </a:endParaRPr>
                    </a:p>
                    <a:p>
                      <a:pPr>
                        <a:spcAft>
                          <a:spcPts val="0"/>
                        </a:spcAft>
                      </a:pPr>
                      <a:r>
                        <a:rPr lang="en-US" sz="1800">
                          <a:effectLst/>
                        </a:rPr>
                        <a:t>11</a:t>
                      </a:r>
                      <a:endParaRPr lang="en-IN" sz="1800">
                        <a:effectLst/>
                        <a:latin typeface="Times New Roman" panose="02020603050405020304" pitchFamily="18" charset="0"/>
                        <a:ea typeface="Times New Roman" panose="02020603050405020304" pitchFamily="18" charset="0"/>
                      </a:endParaRPr>
                    </a:p>
                  </a:txBody>
                  <a:tcPr marL="67310" marR="9525" marT="41910" marB="4445"/>
                </a:tc>
                <a:tc>
                  <a:txBody>
                    <a:bodyPr/>
                    <a:lstStyle/>
                    <a:p>
                      <a:pPr marL="1270">
                        <a:spcAft>
                          <a:spcPts val="0"/>
                        </a:spcAft>
                      </a:pPr>
                      <a:r>
                        <a:rPr lang="en-US" sz="1800">
                          <a:effectLst/>
                        </a:rPr>
                        <a:t>Primary Key  </a:t>
                      </a:r>
                      <a:endParaRPr lang="en-IN" sz="1800">
                        <a:effectLst/>
                        <a:latin typeface="Times New Roman" panose="02020603050405020304" pitchFamily="18" charset="0"/>
                        <a:ea typeface="Times New Roman" panose="02020603050405020304" pitchFamily="18" charset="0"/>
                      </a:endParaRPr>
                    </a:p>
                  </a:txBody>
                  <a:tcPr marL="67310" marR="9525" marT="41910" marB="4445" anchor="b"/>
                </a:tc>
              </a:tr>
              <a:tr h="292735">
                <a:tc>
                  <a:txBody>
                    <a:bodyPr/>
                    <a:lstStyle/>
                    <a:p>
                      <a:pPr marL="1270">
                        <a:spcAft>
                          <a:spcPts val="0"/>
                        </a:spcAft>
                      </a:pPr>
                      <a:r>
                        <a:rPr lang="en-US" sz="1800">
                          <a:effectLst/>
                        </a:rPr>
                        <a:t>identifier </a:t>
                      </a:r>
                      <a:endParaRPr lang="en-IN" sz="1800">
                        <a:effectLst/>
                        <a:latin typeface="Times New Roman" panose="02020603050405020304" pitchFamily="18" charset="0"/>
                        <a:ea typeface="Times New Roman" panose="02020603050405020304" pitchFamily="18" charset="0"/>
                      </a:endParaRPr>
                    </a:p>
                  </a:txBody>
                  <a:tcPr marL="67310" marR="9525" marT="41910" marB="4445" anchor="b"/>
                </a:tc>
                <a:tc>
                  <a:txBody>
                    <a:bodyPr/>
                    <a:lstStyle/>
                    <a:p>
                      <a:pPr marL="1905">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9525" marT="41910" marB="4445" anchor="b"/>
                </a:tc>
                <a:tc>
                  <a:txBody>
                    <a:bodyPr/>
                    <a:lstStyle/>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67310" marR="9525" marT="41910" marB="4445" anchor="b"/>
                </a:tc>
                <a:tc>
                  <a:txBody>
                    <a:bodyPr/>
                    <a:lstStyle/>
                    <a:p>
                      <a:pPr marL="1270">
                        <a:spcAft>
                          <a:spcPts val="0"/>
                        </a:spcAft>
                      </a:pPr>
                      <a:r>
                        <a:rPr lang="en-US" sz="1800">
                          <a:effectLst/>
                        </a:rPr>
                        <a:t> </a:t>
                      </a:r>
                      <a:endParaRPr lang="en-IN" sz="1800">
                        <a:effectLst/>
                      </a:endParaRPr>
                    </a:p>
                    <a:p>
                      <a:pPr marL="1270">
                        <a:spcAft>
                          <a:spcPts val="0"/>
                        </a:spcAft>
                      </a:pPr>
                      <a:r>
                        <a:rPr lang="en-US" sz="1800">
                          <a:effectLst/>
                        </a:rPr>
                        <a:t>Foreign Key</a:t>
                      </a:r>
                      <a:endParaRPr lang="en-IN" sz="1800">
                        <a:effectLst/>
                        <a:latin typeface="Times New Roman" panose="02020603050405020304" pitchFamily="18" charset="0"/>
                        <a:ea typeface="Times New Roman" panose="02020603050405020304" pitchFamily="18" charset="0"/>
                      </a:endParaRPr>
                    </a:p>
                  </a:txBody>
                  <a:tcPr marL="67310" marR="9525" marT="41910" marB="4445"/>
                </a:tc>
              </a:tr>
              <a:tr h="291465">
                <a:tc>
                  <a:txBody>
                    <a:bodyPr/>
                    <a:lstStyle/>
                    <a:p>
                      <a:pPr marL="1270">
                        <a:spcAft>
                          <a:spcPts val="0"/>
                        </a:spcAft>
                      </a:pPr>
                      <a:r>
                        <a:rPr lang="en-US" sz="1800">
                          <a:effectLst/>
                        </a:rPr>
                        <a:t>instance </a:t>
                      </a:r>
                      <a:endParaRPr lang="en-IN" sz="1800">
                        <a:effectLst/>
                        <a:latin typeface="Times New Roman" panose="02020603050405020304" pitchFamily="18" charset="0"/>
                        <a:ea typeface="Times New Roman" panose="02020603050405020304" pitchFamily="18" charset="0"/>
                      </a:endParaRPr>
                    </a:p>
                  </a:txBody>
                  <a:tcPr marL="67310" marR="9525" marT="41910" marB="4445" anchor="b"/>
                </a:tc>
                <a:tc>
                  <a:txBody>
                    <a:bodyPr/>
                    <a:lstStyle/>
                    <a:p>
                      <a:pPr marL="1905">
                        <a:spcAft>
                          <a:spcPts val="0"/>
                        </a:spcAft>
                      </a:pPr>
                      <a:r>
                        <a:rPr lang="en-US" sz="1800">
                          <a:effectLst/>
                        </a:rPr>
                        <a:t>varchar </a:t>
                      </a:r>
                      <a:endParaRPr lang="en-IN" sz="1800">
                        <a:effectLst/>
                        <a:latin typeface="Times New Roman" panose="02020603050405020304" pitchFamily="18" charset="0"/>
                        <a:ea typeface="Times New Roman" panose="02020603050405020304" pitchFamily="18" charset="0"/>
                      </a:endParaRPr>
                    </a:p>
                  </a:txBody>
                  <a:tcPr marL="67310" marR="9525" marT="41910" marB="4445" anchor="b"/>
                </a:tc>
                <a:tc>
                  <a:txBody>
                    <a:bodyPr/>
                    <a:lstStyle/>
                    <a:p>
                      <a:pPr>
                        <a:spcAft>
                          <a:spcPts val="0"/>
                        </a:spcAft>
                      </a:pPr>
                      <a:r>
                        <a:rPr lang="en-US" sz="1800">
                          <a:effectLst/>
                        </a:rPr>
                        <a:t> </a:t>
                      </a:r>
                      <a:endParaRPr lang="en-IN" sz="1800">
                        <a:effectLst/>
                      </a:endParaRPr>
                    </a:p>
                    <a:p>
                      <a:pPr>
                        <a:spcAft>
                          <a:spcPts val="0"/>
                        </a:spcAft>
                      </a:pPr>
                      <a:r>
                        <a:rPr lang="en-US" sz="1800">
                          <a:effectLst/>
                        </a:rPr>
                        <a:t>191</a:t>
                      </a:r>
                      <a:endParaRPr lang="en-IN" sz="1800">
                        <a:effectLst/>
                        <a:latin typeface="Times New Roman" panose="02020603050405020304" pitchFamily="18" charset="0"/>
                        <a:ea typeface="Times New Roman" panose="02020603050405020304" pitchFamily="18" charset="0"/>
                      </a:endParaRPr>
                    </a:p>
                  </a:txBody>
                  <a:tcPr marL="67310" marR="9525" marT="41910" marB="4445"/>
                </a:tc>
                <a:tc>
                  <a:txBody>
                    <a:bodyPr/>
                    <a:lstStyle/>
                    <a:p>
                      <a:pPr marL="1270">
                        <a:spcAft>
                          <a:spcPts val="0"/>
                        </a:spcAft>
                      </a:pPr>
                      <a:r>
                        <a:rPr lang="en-US" sz="1800">
                          <a:effectLst/>
                        </a:rPr>
                        <a:t> </a:t>
                      </a:r>
                      <a:endParaRPr lang="en-IN" sz="1800">
                        <a:effectLst/>
                      </a:endParaRPr>
                    </a:p>
                    <a:p>
                      <a:pPr marL="1270">
                        <a:spcAft>
                          <a:spcPts val="0"/>
                        </a:spcAft>
                      </a:pPr>
                      <a:r>
                        <a:rPr lang="en-US" sz="1800">
                          <a:effectLst/>
                        </a:rPr>
                        <a:t>Default </a:t>
                      </a:r>
                      <a:endParaRPr lang="en-IN" sz="1800">
                        <a:effectLst/>
                        <a:latin typeface="Times New Roman" panose="02020603050405020304" pitchFamily="18" charset="0"/>
                        <a:ea typeface="Times New Roman" panose="02020603050405020304" pitchFamily="18" charset="0"/>
                      </a:endParaRPr>
                    </a:p>
                  </a:txBody>
                  <a:tcPr marL="67310" marR="9525" marT="41910" marB="4445"/>
                </a:tc>
              </a:tr>
              <a:tr h="229235">
                <a:tc>
                  <a:txBody>
                    <a:bodyPr/>
                    <a:lstStyle/>
                    <a:p>
                      <a:pPr marL="1270">
                        <a:spcAft>
                          <a:spcPts val="0"/>
                        </a:spcAft>
                      </a:pPr>
                      <a:r>
                        <a:rPr lang="en-US" sz="1800">
                          <a:effectLst/>
                        </a:rPr>
                        <a:t>content </a:t>
                      </a:r>
                      <a:endParaRPr lang="en-IN" sz="1800">
                        <a:effectLst/>
                        <a:latin typeface="Times New Roman" panose="02020603050405020304" pitchFamily="18" charset="0"/>
                        <a:ea typeface="Times New Roman" panose="02020603050405020304" pitchFamily="18" charset="0"/>
                      </a:endParaRPr>
                    </a:p>
                  </a:txBody>
                  <a:tcPr marL="67310" marR="9525" marT="41910" marB="4445"/>
                </a:tc>
                <a:tc>
                  <a:txBody>
                    <a:bodyPr/>
                    <a:lstStyle/>
                    <a:p>
                      <a:pPr marL="1905">
                        <a:spcAft>
                          <a:spcPts val="0"/>
                        </a:spcAft>
                      </a:pPr>
                      <a:r>
                        <a:rPr lang="en-US" sz="1800">
                          <a:effectLst/>
                        </a:rPr>
                        <a:t>longtext</a:t>
                      </a:r>
                      <a:endParaRPr lang="en-IN" sz="1800">
                        <a:effectLst/>
                        <a:latin typeface="Times New Roman" panose="02020603050405020304" pitchFamily="18" charset="0"/>
                        <a:ea typeface="Times New Roman" panose="02020603050405020304" pitchFamily="18" charset="0"/>
                      </a:endParaRPr>
                    </a:p>
                  </a:txBody>
                  <a:tcPr marL="67310" marR="9525" marT="41910" marB="4445"/>
                </a:tc>
                <a:tc>
                  <a:txBody>
                    <a:bodyPr/>
                    <a:lstStyle/>
                    <a:p>
                      <a:pPr>
                        <a:spcAft>
                          <a:spcPts val="0"/>
                        </a:spcAft>
                      </a:pPr>
                      <a:r>
                        <a:rPr lang="en-US" sz="1800">
                          <a:effectLst/>
                        </a:rPr>
                        <a:t> </a:t>
                      </a:r>
                      <a:endParaRPr lang="en-IN" sz="1800">
                        <a:effectLst/>
                        <a:latin typeface="Times New Roman" panose="02020603050405020304" pitchFamily="18" charset="0"/>
                        <a:ea typeface="Times New Roman" panose="02020603050405020304" pitchFamily="18" charset="0"/>
                      </a:endParaRPr>
                    </a:p>
                  </a:txBody>
                  <a:tcPr marL="67310" marR="9525" marT="41910" marB="4445"/>
                </a:tc>
                <a:tc>
                  <a:txBody>
                    <a:bodyPr/>
                    <a:lstStyle/>
                    <a:p>
                      <a:pPr marR="29845">
                        <a:spcAft>
                          <a:spcPts val="0"/>
                        </a:spcAft>
                      </a:pPr>
                      <a:r>
                        <a:rPr lang="en-US" sz="1800" dirty="0">
                          <a:effectLst/>
                        </a:rPr>
                        <a:t>Content in the cart</a:t>
                      </a:r>
                      <a:endParaRPr lang="en-IN" sz="1800" dirty="0">
                        <a:effectLst/>
                        <a:latin typeface="Times New Roman" panose="02020603050405020304" pitchFamily="18" charset="0"/>
                        <a:ea typeface="Times New Roman" panose="02020603050405020304" pitchFamily="18" charset="0"/>
                      </a:endParaRPr>
                    </a:p>
                  </a:txBody>
                  <a:tcPr marL="67310" marR="9525" marT="41910" marB="4445" anchor="b"/>
                </a:tc>
              </a:tr>
            </a:tbl>
          </a:graphicData>
        </a:graphic>
      </p:graphicFrame>
      <p:sp>
        <p:nvSpPr>
          <p:cNvPr id="6" name="Rectangle 1"/>
          <p:cNvSpPr>
            <a:spLocks noChangeArrowheads="1"/>
          </p:cNvSpPr>
          <p:nvPr/>
        </p:nvSpPr>
        <p:spPr bwMode="auto">
          <a:xfrm>
            <a:off x="3121025" y="2882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9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0394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sz="2400" dirty="0"/>
              <a:t>The system is designed in such a way that the communication </a:t>
            </a:r>
            <a:r>
              <a:rPr lang="en-IN" sz="2400" dirty="0" smtClean="0"/>
              <a:t>between customers ,employees  </a:t>
            </a:r>
            <a:r>
              <a:rPr lang="en-IN" sz="2400" smtClean="0"/>
              <a:t>and </a:t>
            </a:r>
            <a:r>
              <a:rPr lang="en-IN" sz="2400" smtClean="0"/>
              <a:t>administrator </a:t>
            </a:r>
            <a:r>
              <a:rPr lang="en-IN" sz="2400" dirty="0" smtClean="0"/>
              <a:t>should </a:t>
            </a:r>
            <a:r>
              <a:rPr lang="en-IN" sz="2400" dirty="0"/>
              <a:t>be done in completely online mode.</a:t>
            </a:r>
          </a:p>
          <a:p>
            <a:r>
              <a:rPr lang="en-IN" sz="2400" dirty="0" smtClean="0"/>
              <a:t>It </a:t>
            </a:r>
            <a:r>
              <a:rPr lang="en-IN" sz="2400" dirty="0"/>
              <a:t>provides more security</a:t>
            </a:r>
          </a:p>
          <a:p>
            <a:r>
              <a:rPr lang="en-IN" sz="2400" dirty="0" smtClean="0"/>
              <a:t>The </a:t>
            </a:r>
            <a:r>
              <a:rPr lang="en-IN" sz="2400" dirty="0"/>
              <a:t>software reduces the time consumption and the manual efforts of</a:t>
            </a:r>
          </a:p>
          <a:p>
            <a:pPr marL="36900" indent="0">
              <a:buNone/>
            </a:pPr>
            <a:r>
              <a:rPr lang="en-IN" sz="2400" dirty="0"/>
              <a:t>searching </a:t>
            </a:r>
            <a:r>
              <a:rPr lang="en-IN" sz="2400" dirty="0" smtClean="0"/>
              <a:t>employees and product purchase. </a:t>
            </a:r>
            <a:r>
              <a:rPr lang="en-IN" sz="2400" dirty="0"/>
              <a:t>It will be a simple platform for users to access services </a:t>
            </a:r>
            <a:r>
              <a:rPr lang="en-IN" sz="2400" dirty="0" smtClean="0"/>
              <a:t>for their </a:t>
            </a:r>
            <a:r>
              <a:rPr lang="en-IN" sz="2400" dirty="0"/>
              <a:t>huge needs</a:t>
            </a:r>
            <a:r>
              <a:rPr lang="en-IN" sz="2400" dirty="0" smtClean="0"/>
              <a:t>.</a:t>
            </a:r>
            <a:endParaRPr lang="en-IN" sz="2400" dirty="0"/>
          </a:p>
        </p:txBody>
      </p:sp>
    </p:spTree>
    <p:extLst>
      <p:ext uri="{BB962C8B-B14F-4D97-AF65-F5344CB8AC3E}">
        <p14:creationId xmlns:p14="http://schemas.microsoft.com/office/powerpoint/2010/main" val="83117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08770F3-183E-4042-BB6A-A09E4655833C}"/>
              </a:ext>
            </a:extLst>
          </p:cNvPr>
          <p:cNvSpPr>
            <a:spLocks noGrp="1"/>
          </p:cNvSpPr>
          <p:nvPr>
            <p:ph idx="1"/>
          </p:nvPr>
        </p:nvSpPr>
        <p:spPr/>
        <p:txBody>
          <a:bodyPr/>
          <a:lstStyle/>
          <a:p>
            <a:pPr algn="just"/>
            <a:r>
              <a:rPr lang="en-IN" sz="2800" dirty="0">
                <a:effectLst/>
              </a:rPr>
              <a:t>Nowadays every one running on a tight schedule and have little time to find employees for home services. So we cannot get verified employees. In this way we cannot trust anyone. The existing system carries more time to find employees and costly and finding employees directly by people. And all records are keeping manually. So it’s very difficult and time consuming. Since all these services are carried out by the normal people they are suffered from long distance journey</a:t>
            </a:r>
            <a:r>
              <a:rPr lang="en-IN" sz="2800" dirty="0" smtClean="0">
                <a:effectLst/>
              </a:rPr>
              <a:t>. For </a:t>
            </a:r>
            <a:r>
              <a:rPr lang="en-IN" sz="2800" dirty="0">
                <a:effectLst/>
              </a:rPr>
              <a:t>this reason the online system is implemented. </a:t>
            </a:r>
            <a:endParaRPr lang="en-IN" dirty="0"/>
          </a:p>
        </p:txBody>
      </p:sp>
    </p:spTree>
    <p:extLst>
      <p:ext uri="{BB962C8B-B14F-4D97-AF65-F5344CB8AC3E}">
        <p14:creationId xmlns:p14="http://schemas.microsoft.com/office/powerpoint/2010/main" val="278226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8C355EB-7848-4279-B7DE-29591B69C9D0}"/>
              </a:ext>
            </a:extLst>
          </p:cNvPr>
          <p:cNvSpPr>
            <a:spLocks noGrp="1"/>
          </p:cNvSpPr>
          <p:nvPr>
            <p:ph idx="1"/>
          </p:nvPr>
        </p:nvSpPr>
        <p:spPr/>
        <p:txBody>
          <a:bodyPr/>
          <a:lstStyle/>
          <a:p>
            <a:pPr algn="just"/>
            <a:r>
              <a:rPr lang="en-IN" sz="2800" dirty="0">
                <a:effectLst/>
              </a:rPr>
              <a:t>To safeguard and ensure the customers safety all </a:t>
            </a:r>
            <a:r>
              <a:rPr lang="en-IN" sz="2800" dirty="0" smtClean="0">
                <a:effectLst/>
              </a:rPr>
              <a:t>professionals backgrounds </a:t>
            </a:r>
            <a:r>
              <a:rPr lang="en-IN" sz="2800" dirty="0">
                <a:effectLst/>
              </a:rPr>
              <a:t>checked and verified. By following this new approach, the information can be accessed from anywhere just with a mouse click. This helps the users by saving lot of time and providing the user with up to date information.  </a:t>
            </a:r>
          </a:p>
          <a:p>
            <a:pPr marL="36900" indent="0">
              <a:buNone/>
            </a:pPr>
            <a:r>
              <a:rPr lang="en-IN" sz="2500" dirty="0" smtClean="0"/>
              <a:t>.</a:t>
            </a:r>
          </a:p>
          <a:p>
            <a:endParaRPr lang="en-IN" sz="2500" dirty="0"/>
          </a:p>
          <a:p>
            <a:endParaRPr lang="en-IN" dirty="0"/>
          </a:p>
        </p:txBody>
      </p:sp>
    </p:spTree>
    <p:extLst>
      <p:ext uri="{BB962C8B-B14F-4D97-AF65-F5344CB8AC3E}">
        <p14:creationId xmlns:p14="http://schemas.microsoft.com/office/powerpoint/2010/main" val="3621724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013D42-9288-440A-A444-5603985703B0}"/>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 xmlns:a16="http://schemas.microsoft.com/office/drawing/2014/main" id="{D1043C43-8592-4D6D-B275-9A42A0D6D368}"/>
              </a:ext>
            </a:extLst>
          </p:cNvPr>
          <p:cNvSpPr>
            <a:spLocks noGrp="1"/>
          </p:cNvSpPr>
          <p:nvPr>
            <p:ph idx="1"/>
          </p:nvPr>
        </p:nvSpPr>
        <p:spPr/>
        <p:txBody>
          <a:bodyPr>
            <a:normAutofit fontScale="85000" lnSpcReduction="10000"/>
          </a:bodyPr>
          <a:lstStyle/>
          <a:p>
            <a:pPr lvl="0" fontAlgn="base"/>
            <a:r>
              <a:rPr lang="en-IN" sz="2800" dirty="0">
                <a:effectLst/>
              </a:rPr>
              <a:t>Admin   </a:t>
            </a:r>
          </a:p>
          <a:p>
            <a:pPr lvl="1" fontAlgn="base"/>
            <a:r>
              <a:rPr lang="en-IN" sz="2800" dirty="0">
                <a:effectLst/>
              </a:rPr>
              <a:t>Approve the qualified employees,only approved employees can become part of the site. </a:t>
            </a:r>
          </a:p>
          <a:p>
            <a:pPr lvl="1" fontAlgn="base"/>
            <a:r>
              <a:rPr lang="en-IN" sz="2800" dirty="0">
                <a:effectLst/>
              </a:rPr>
              <a:t>He have the right to block and unblock the employees and customers. </a:t>
            </a:r>
          </a:p>
          <a:p>
            <a:pPr lvl="1" fontAlgn="base"/>
            <a:r>
              <a:rPr lang="en-IN" sz="2800" dirty="0">
                <a:effectLst/>
              </a:rPr>
              <a:t>Admin can view all employee details,customer details . </a:t>
            </a:r>
          </a:p>
          <a:p>
            <a:pPr lvl="1" fontAlgn="base"/>
            <a:r>
              <a:rPr lang="en-IN" sz="2800" dirty="0">
                <a:effectLst/>
              </a:rPr>
              <a:t>Can add essential information like new service available  district,new category of services </a:t>
            </a:r>
          </a:p>
          <a:p>
            <a:pPr lvl="1" fontAlgn="base"/>
            <a:r>
              <a:rPr lang="en-IN" sz="2800" dirty="0">
                <a:effectLst/>
              </a:rPr>
              <a:t>Can view  account and payment details. </a:t>
            </a:r>
            <a:endParaRPr lang="en-IN" sz="2800" dirty="0" smtClean="0">
              <a:effectLst/>
            </a:endParaRPr>
          </a:p>
          <a:p>
            <a:pPr lvl="1" fontAlgn="base"/>
            <a:r>
              <a:rPr lang="en-IN" sz="2800" dirty="0" smtClean="0">
                <a:effectLst/>
              </a:rPr>
              <a:t>Manage leave and ratings  of employees</a:t>
            </a:r>
            <a:endParaRPr lang="en-IN" sz="2800" dirty="0">
              <a:effectLst/>
            </a:endParaRPr>
          </a:p>
          <a:p>
            <a:pPr marL="36900" indent="0">
              <a:buNone/>
            </a:pPr>
            <a:endParaRPr lang="en-IN" sz="2800" dirty="0"/>
          </a:p>
          <a:p>
            <a:pPr>
              <a:buFont typeface="Wingdings" panose="05000000000000000000" pitchFamily="2" charset="2"/>
              <a:buChar char="v"/>
            </a:pPr>
            <a:endParaRPr lang="en-IN" sz="2500" dirty="0"/>
          </a:p>
          <a:p>
            <a:pPr>
              <a:buFont typeface="Wingdings" panose="05000000000000000000" pitchFamily="2" charset="2"/>
              <a:buChar char="v"/>
            </a:pPr>
            <a:endParaRPr lang="en-IN" sz="2500" dirty="0"/>
          </a:p>
          <a:p>
            <a:pPr marL="36900" indent="0">
              <a:buNone/>
            </a:pPr>
            <a:endParaRPr lang="en-IN" sz="2500" dirty="0"/>
          </a:p>
        </p:txBody>
      </p:sp>
    </p:spTree>
    <p:extLst>
      <p:ext uri="{BB962C8B-B14F-4D97-AF65-F5344CB8AC3E}">
        <p14:creationId xmlns:p14="http://schemas.microsoft.com/office/powerpoint/2010/main" val="361296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0D166D3-1BB3-46F7-90FC-B1258F2CEC38}"/>
              </a:ext>
            </a:extLst>
          </p:cNvPr>
          <p:cNvSpPr>
            <a:spLocks noGrp="1"/>
          </p:cNvSpPr>
          <p:nvPr>
            <p:ph idx="1"/>
          </p:nvPr>
        </p:nvSpPr>
        <p:spPr>
          <a:xfrm>
            <a:off x="919119" y="612309"/>
            <a:ext cx="10353762" cy="5628471"/>
          </a:xfrm>
        </p:spPr>
        <p:txBody>
          <a:bodyPr>
            <a:normAutofit/>
          </a:bodyPr>
          <a:lstStyle/>
          <a:p>
            <a:pPr lvl="0" fontAlgn="base"/>
            <a:r>
              <a:rPr lang="en-IN" sz="2800" dirty="0">
                <a:effectLst/>
              </a:rPr>
              <a:t>Employee                   </a:t>
            </a:r>
          </a:p>
          <a:p>
            <a:pPr lvl="1" fontAlgn="base"/>
            <a:r>
              <a:rPr lang="en-IN" sz="2800" dirty="0">
                <a:effectLst/>
              </a:rPr>
              <a:t>Employee can request to Admin to become a part of  home services. </a:t>
            </a:r>
          </a:p>
          <a:p>
            <a:pPr lvl="1" fontAlgn="base"/>
            <a:r>
              <a:rPr lang="en-IN" sz="2800" dirty="0">
                <a:effectLst/>
              </a:rPr>
              <a:t>They can apply for leave . </a:t>
            </a:r>
          </a:p>
          <a:p>
            <a:pPr lvl="1" fontAlgn="base"/>
            <a:r>
              <a:rPr lang="en-IN" sz="2800" dirty="0">
                <a:effectLst/>
              </a:rPr>
              <a:t>Can update their details. </a:t>
            </a:r>
          </a:p>
          <a:p>
            <a:pPr lvl="1" fontAlgn="base"/>
            <a:r>
              <a:rPr lang="en-IN" sz="2800" dirty="0">
                <a:effectLst/>
              </a:rPr>
              <a:t>They get notification from customer through  email.   </a:t>
            </a:r>
          </a:p>
          <a:p>
            <a:pPr>
              <a:buFont typeface="Wingdings" panose="05000000000000000000" pitchFamily="2" charset="2"/>
              <a:buChar char="Ø"/>
            </a:pPr>
            <a:endParaRPr lang="en-IN" sz="3000" dirty="0"/>
          </a:p>
        </p:txBody>
      </p:sp>
    </p:spTree>
    <p:extLst>
      <p:ext uri="{BB962C8B-B14F-4D97-AF65-F5344CB8AC3E}">
        <p14:creationId xmlns:p14="http://schemas.microsoft.com/office/powerpoint/2010/main" val="2213107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EB4BA29-F160-4B56-A030-093C78EFC86F}"/>
              </a:ext>
            </a:extLst>
          </p:cNvPr>
          <p:cNvSpPr>
            <a:spLocks noGrp="1"/>
          </p:cNvSpPr>
          <p:nvPr>
            <p:ph idx="1"/>
          </p:nvPr>
        </p:nvSpPr>
        <p:spPr>
          <a:xfrm>
            <a:off x="624689" y="470781"/>
            <a:ext cx="10648192" cy="5701420"/>
          </a:xfrm>
        </p:spPr>
        <p:txBody>
          <a:bodyPr>
            <a:normAutofit fontScale="70000" lnSpcReduction="20000"/>
          </a:bodyPr>
          <a:lstStyle/>
          <a:p>
            <a:r>
              <a:rPr lang="en-IN" sz="3600" dirty="0">
                <a:effectLst/>
              </a:rPr>
              <a:t>Customer   </a:t>
            </a:r>
            <a:endParaRPr lang="en-IN" sz="3600" dirty="0" smtClean="0">
              <a:effectLst/>
            </a:endParaRPr>
          </a:p>
          <a:p>
            <a:endParaRPr lang="en-IN" sz="3600" dirty="0">
              <a:effectLst/>
            </a:endParaRPr>
          </a:p>
          <a:p>
            <a:pPr lvl="0" fontAlgn="base"/>
            <a:r>
              <a:rPr lang="en-IN" sz="3600" dirty="0" smtClean="0">
                <a:effectLst/>
              </a:rPr>
              <a:t>Registered users can book professionals based on their location  and schedule services  on convenient date for both customer and employee. </a:t>
            </a:r>
            <a:endParaRPr lang="en-IN" sz="3600" dirty="0">
              <a:effectLst/>
            </a:endParaRPr>
          </a:p>
          <a:p>
            <a:pPr lvl="0" fontAlgn="base"/>
            <a:r>
              <a:rPr lang="en-IN" sz="3600" dirty="0">
                <a:effectLst/>
              </a:rPr>
              <a:t>They can view their booked histories . </a:t>
            </a:r>
          </a:p>
          <a:p>
            <a:pPr lvl="0" fontAlgn="base"/>
            <a:r>
              <a:rPr lang="en-IN" sz="3600" dirty="0">
                <a:effectLst/>
              </a:rPr>
              <a:t>Can update their details . </a:t>
            </a:r>
          </a:p>
          <a:p>
            <a:pPr lvl="0" fontAlgn="base"/>
            <a:r>
              <a:rPr lang="en-IN" sz="3600" dirty="0">
                <a:effectLst/>
              </a:rPr>
              <a:t>Can add bank account details. </a:t>
            </a:r>
          </a:p>
          <a:p>
            <a:pPr lvl="0" fontAlgn="base"/>
            <a:r>
              <a:rPr lang="en-IN" sz="3600" dirty="0">
                <a:effectLst/>
              </a:rPr>
              <a:t>Can add rating and reviews. </a:t>
            </a:r>
          </a:p>
          <a:p>
            <a:pPr lvl="0" fontAlgn="base"/>
            <a:r>
              <a:rPr lang="en-IN" sz="3600" dirty="0">
                <a:effectLst/>
              </a:rPr>
              <a:t>Customers confirm their booking by sending notification through email to employees .                             </a:t>
            </a:r>
          </a:p>
          <a:p>
            <a:pPr marL="36900" indent="0">
              <a:buNone/>
            </a:pPr>
            <a:endParaRPr lang="en-IN" sz="2500" dirty="0" smtClean="0"/>
          </a:p>
          <a:p>
            <a:pPr marL="36900" indent="0">
              <a:buNone/>
            </a:pPr>
            <a:r>
              <a:rPr lang="en-IN" sz="2500" dirty="0"/>
              <a:t> </a:t>
            </a:r>
            <a:r>
              <a:rPr lang="en-IN" sz="2500" dirty="0" smtClean="0"/>
              <a:t>  </a:t>
            </a:r>
            <a:endParaRPr lang="en-IN" sz="2500" dirty="0"/>
          </a:p>
        </p:txBody>
      </p:sp>
    </p:spTree>
    <p:extLst>
      <p:ext uri="{BB962C8B-B14F-4D97-AF65-F5344CB8AC3E}">
        <p14:creationId xmlns:p14="http://schemas.microsoft.com/office/powerpoint/2010/main" val="4281479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81F8D-4BAD-4DCF-A67B-97347167D4FD}"/>
              </a:ext>
            </a:extLst>
          </p:cNvPr>
          <p:cNvSpPr>
            <a:spLocks noGrp="1"/>
          </p:cNvSpPr>
          <p:nvPr>
            <p:ph type="title"/>
          </p:nvPr>
        </p:nvSpPr>
        <p:spPr>
          <a:xfrm>
            <a:off x="913795" y="0"/>
            <a:ext cx="10353762" cy="970450"/>
          </a:xfrm>
        </p:spPr>
        <p:txBody>
          <a:bodyPr/>
          <a:lstStyle/>
          <a:p>
            <a:r>
              <a:rPr lang="en-IN" dirty="0"/>
              <a:t>UML Diagrams</a:t>
            </a:r>
          </a:p>
        </p:txBody>
      </p:sp>
      <p:sp>
        <p:nvSpPr>
          <p:cNvPr id="3" name="Content Placeholder 2">
            <a:extLst>
              <a:ext uri="{FF2B5EF4-FFF2-40B4-BE49-F238E27FC236}">
                <a16:creationId xmlns="" xmlns:a16="http://schemas.microsoft.com/office/drawing/2014/main" id="{5939C366-6A82-4C55-9ACD-C99040428515}"/>
              </a:ext>
            </a:extLst>
          </p:cNvPr>
          <p:cNvSpPr>
            <a:spLocks noGrp="1"/>
          </p:cNvSpPr>
          <p:nvPr>
            <p:ph idx="1"/>
          </p:nvPr>
        </p:nvSpPr>
        <p:spPr>
          <a:xfrm>
            <a:off x="913795" y="595627"/>
            <a:ext cx="9768719" cy="4782651"/>
          </a:xfrm>
        </p:spPr>
        <p:txBody>
          <a:bodyPr>
            <a:normAutofit/>
          </a:bodyPr>
          <a:lstStyle/>
          <a:p>
            <a:r>
              <a:rPr lang="en-IN" sz="2500" b="1" dirty="0"/>
              <a:t>Class Diagram</a:t>
            </a:r>
          </a:p>
          <a:p>
            <a:endParaRPr lang="en-IN" sz="25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718" y="1234823"/>
            <a:ext cx="7390494" cy="5320722"/>
          </a:xfrm>
          <a:prstGeom prst="rect">
            <a:avLst/>
          </a:prstGeom>
        </p:spPr>
      </p:pic>
    </p:spTree>
    <p:extLst>
      <p:ext uri="{BB962C8B-B14F-4D97-AF65-F5344CB8AC3E}">
        <p14:creationId xmlns:p14="http://schemas.microsoft.com/office/powerpoint/2010/main" val="35052340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Slate</Template>
  <TotalTime>1406</TotalTime>
  <Words>1184</Words>
  <Application>Microsoft Office PowerPoint</Application>
  <PresentationFormat>Widescreen</PresentationFormat>
  <Paragraphs>571</Paragraphs>
  <Slides>35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Calisto MT</vt:lpstr>
      <vt:lpstr>Times New Roman</vt:lpstr>
      <vt:lpstr>Trebuchet MS</vt:lpstr>
      <vt:lpstr>Wingdings</vt:lpstr>
      <vt:lpstr>Wingdings 2</vt:lpstr>
      <vt:lpstr>Slate</vt:lpstr>
      <vt:lpstr>ONLINE HOME SERVICE</vt:lpstr>
      <vt:lpstr>PowerPoint Presentation</vt:lpstr>
      <vt:lpstr>Overview</vt:lpstr>
      <vt:lpstr>PowerPoint Presentation</vt:lpstr>
      <vt:lpstr>PowerPoint Presentation</vt:lpstr>
      <vt:lpstr>Modules</vt:lpstr>
      <vt:lpstr>PowerPoint Presentation</vt:lpstr>
      <vt:lpstr>PowerPoint Presentation</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Chart Diagram </vt:lpstr>
      <vt:lpstr>PowerPoint Presentation</vt:lpstr>
      <vt:lpstr>Table Design</vt:lpstr>
      <vt:lpstr>Table name:user_informations Primary key: id  </vt:lpstr>
      <vt:lpstr>PowerPoint Presentation</vt:lpstr>
      <vt:lpstr>PowerPoint Presentation</vt:lpstr>
      <vt:lpstr>PowerPoint Presentation</vt:lpstr>
      <vt:lpstr>PowerPoint Presentation</vt:lpstr>
      <vt:lpstr>PowerPoint Presentation</vt:lpstr>
      <vt:lpstr>Table name: product_categories   Primary key: id    </vt:lpstr>
      <vt:lpstr>Table name:leaves  Primary key:id   </vt:lpstr>
      <vt:lpstr>reviews  Primary key:id </vt:lpstr>
      <vt:lpstr>credits  Primary key:id   </vt:lpstr>
      <vt:lpstr>order_items  Primary key:id   </vt:lpstr>
      <vt:lpstr>service_invoice Primary key:id   </vt:lpstr>
      <vt:lpstr>settings Primary key:id   </vt:lpstr>
      <vt:lpstr>cart Primary key:id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CAR-COMPARISON SYSTEM</dc:title>
  <dc:creator>alandev123@gmail.com</dc:creator>
  <cp:lastModifiedBy>HP</cp:lastModifiedBy>
  <cp:revision>83</cp:revision>
  <dcterms:created xsi:type="dcterms:W3CDTF">2019-03-18T15:41:58Z</dcterms:created>
  <dcterms:modified xsi:type="dcterms:W3CDTF">2019-06-19T16:26:05Z</dcterms:modified>
</cp:coreProperties>
</file>