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11" r:id="rId1"/>
  </p:sldMasterIdLst>
  <p:sldIdLst>
    <p:sldId id="257" r:id="rId2"/>
  </p:sldIdLst>
  <p:sldSz cx="21386673" cy="3027978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30" d="100"/>
          <a:sy n="30" d="100"/>
        </p:scale>
        <p:origin x="1380" y="120"/>
      </p:cViewPr>
      <p:guideLst>
        <p:guide orient="horz" pos="9535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22276" y="16031"/>
            <a:ext cx="2188273" cy="19541334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12817762" y="935542"/>
            <a:ext cx="8565774" cy="7105338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2062" y="0"/>
            <a:ext cx="21394090" cy="5341618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1382401"/>
            <a:ext cx="12832001" cy="9004681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479458" y="4827606"/>
            <a:ext cx="12132082" cy="2512311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14207242" y="14206235"/>
            <a:ext cx="30301382" cy="188869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6948274" y="19567186"/>
            <a:ext cx="18174524" cy="3299337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974688" y="25933780"/>
            <a:ext cx="3953507" cy="4790661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288120" y="-121119"/>
            <a:ext cx="5058505" cy="3040090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982962" y="12889479"/>
            <a:ext cx="16902528" cy="4228511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3982962" y="17176584"/>
            <a:ext cx="16894500" cy="2063723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75634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128318" y="13872340"/>
            <a:ext cx="21584972" cy="16407457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79220" y="11803530"/>
            <a:ext cx="20228224" cy="6490527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1069331" y="28064874"/>
            <a:ext cx="4990221" cy="1612118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7307111" y="28064874"/>
            <a:ext cx="6772444" cy="161211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15327113" y="28064874"/>
            <a:ext cx="4990221" cy="1612118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41028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21386674" cy="30279788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60284" y="4950431"/>
            <a:ext cx="13748574" cy="504663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4460310" y="10093292"/>
            <a:ext cx="13751828" cy="15139931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4161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8297492" y="18609470"/>
            <a:ext cx="3123973" cy="11798475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6775167" y="1212595"/>
            <a:ext cx="3542165" cy="258359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1069331" y="1212595"/>
            <a:ext cx="15282557" cy="258359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31518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8455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4400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28318" y="13872340"/>
            <a:ext cx="21584972" cy="16407457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336600" y="10408594"/>
            <a:ext cx="18178668" cy="4100464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336600" y="7978489"/>
            <a:ext cx="18178668" cy="243010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30252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1069331" y="7065283"/>
            <a:ext cx="9445778" cy="19983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10871556" y="7065283"/>
            <a:ext cx="9445778" cy="19983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8250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757442" y="546616"/>
            <a:ext cx="19827224" cy="414938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7926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1066591" y="5361976"/>
            <a:ext cx="19248002" cy="2187244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757442" y="28064874"/>
            <a:ext cx="4990221" cy="16121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7307111" y="28064874"/>
            <a:ext cx="6772444" cy="16121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15594446" y="28064874"/>
            <a:ext cx="4990221" cy="16121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5520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1069331" y="5642124"/>
            <a:ext cx="9445778" cy="103267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10871556" y="5642124"/>
            <a:ext cx="9445778" cy="103267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1066591" y="16716975"/>
            <a:ext cx="9445778" cy="103267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10868816" y="16716975"/>
            <a:ext cx="9445778" cy="103267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757442" y="28064874"/>
            <a:ext cx="4990221" cy="16121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7307111" y="28064874"/>
            <a:ext cx="6772444" cy="16121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15594446" y="28064874"/>
            <a:ext cx="4990221" cy="16121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699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14952491" y="14953353"/>
            <a:ext cx="30407950" cy="50117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4" y="0"/>
            <a:ext cx="21386674" cy="30279788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670768" y="21069766"/>
            <a:ext cx="15226266" cy="2502289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670768" y="2579472"/>
            <a:ext cx="15226266" cy="181678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670768" y="23572056"/>
            <a:ext cx="15226266" cy="3553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757442" y="28064874"/>
            <a:ext cx="4990221" cy="16121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7307111" y="28064874"/>
            <a:ext cx="6772444" cy="16121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15594446" y="28064874"/>
            <a:ext cx="4990221" cy="16121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1013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3039675" y="13898659"/>
            <a:ext cx="11065910" cy="13409560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21386674" cy="30279788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57442" y="546616"/>
            <a:ext cx="19827224" cy="414938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57442" y="5775588"/>
            <a:ext cx="19827224" cy="21903786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757442" y="28064874"/>
            <a:ext cx="4990221" cy="161211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7307111" y="28064874"/>
            <a:ext cx="6772444" cy="161211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15594446" y="28064874"/>
            <a:ext cx="4990221" cy="161211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7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6580" y="1753391"/>
            <a:ext cx="18746878" cy="37406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8000" b="1" mc:Ignorable="hp" hp:hslEmbossed="0">
                <a:solidFill>
                  <a:srgbClr val="6182d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Re-</a:t>
            </a:r>
            <a:r>
              <a:rPr xmlns:mc="http://schemas.openxmlformats.org/markup-compatibility/2006" xmlns:hp="http://schemas.haansoft.com/office/presentation/8.0" lang="ko-KR" altLang="en-US" sz="8000" b="1" mc:Ignorable="hp" hp:hslEmbossed="0">
                <a:solidFill>
                  <a:srgbClr val="6182d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니</a:t>
            </a:r>
            <a:endParaRPr xmlns:mc="http://schemas.openxmlformats.org/markup-compatibility/2006" xmlns:hp="http://schemas.haansoft.com/office/presentation/8.0" lang="ko-KR" altLang="en-US" sz="8000" b="1" mc:Ignorable="hp" hp:hslEmbossed="0">
              <a:solidFill>
                <a:srgbClr val="6182d6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  <a:p>
            <a:pPr algn="r">
              <a:buClr>
                <a:schemeClr val="tx1"/>
              </a:buClr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8000" b="1" mc:Ignorable="hp" hp:hslEmbossed="0">
                <a:solidFill>
                  <a:srgbClr val="6182d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Foreigner</a:t>
            </a:r>
            <a:endParaRPr xmlns:mc="http://schemas.openxmlformats.org/markup-compatibility/2006" xmlns:hp="http://schemas.haansoft.com/office/presentation/8.0" lang="en-US" altLang="ko-KR" sz="8000" b="1" mc:Ignorable="hp" hp:hslEmbossed="0">
              <a:solidFill>
                <a:srgbClr val="6182d6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  <a:p>
            <a:pPr algn="r">
              <a:buClr>
                <a:schemeClr val="tx1"/>
              </a:buClr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8000" b="1" mc:Ignorable="hp" hp:hslEmbossed="0">
                <a:solidFill>
                  <a:srgbClr val="6182d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STT 기반</a:t>
            </a:r>
            <a:r>
              <a:rPr xmlns:mc="http://schemas.openxmlformats.org/markup-compatibility/2006" xmlns:hp="http://schemas.haansoft.com/office/presentation/8.0" lang="ko-KR" altLang="en-US" sz="8000" b="1" mc:Ignorable="hp" hp:hslEmbossed="0">
                <a:solidFill>
                  <a:srgbClr val="6182d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음성인식 응용 게임</a:t>
            </a:r>
            <a:endParaRPr xmlns:mc="http://schemas.openxmlformats.org/markup-compatibility/2006" xmlns:hp="http://schemas.haansoft.com/office/presentation/8.0" lang="ko-KR" altLang="en-US" sz="8000" b="1" mc:Ignorable="hp" hp:hslEmbossed="0">
              <a:solidFill>
                <a:srgbClr val="6182d6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46403" y="6064473"/>
            <a:ext cx="7588272" cy="84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xmlns:mc="http://schemas.openxmlformats.org/markup-compatibility/2006" xmlns:hp="http://schemas.haansoft.com/office/presentation/8.0" lang="ko-KR" altLang="en-US" sz="5000" b="1" mc:Ignorable="hp" hp:hslEmbossed="0">
                <a:ln w="76200">
                  <a:solidFill>
                    <a:schemeClr val="accent2"/>
                  </a:solidFill>
                </a:ln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/>
                <a:ea typeface="HY헤드라인M"/>
              </a:rPr>
              <a:t>융합소프트웨어학과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ln w="76200">
                <a:solidFill>
                  <a:schemeClr val="accent2"/>
                </a:solidFill>
              </a:ln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3336" y="7326031"/>
            <a:ext cx="10845735" cy="7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500" b="1"/>
              <a:t>김민욱</a:t>
            </a:r>
            <a:r>
              <a:rPr lang="en-US" altLang="ko-KR" sz="4500" b="1"/>
              <a:t>,</a:t>
            </a:r>
            <a:r>
              <a:rPr lang="ko-KR" altLang="en-US" sz="4500" b="1"/>
              <a:t> 나세종</a:t>
            </a:r>
            <a:r>
              <a:rPr lang="en-US" altLang="ko-KR" sz="4500" b="1"/>
              <a:t>,</a:t>
            </a:r>
            <a:r>
              <a:rPr lang="ko-KR" altLang="en-US" sz="4500" b="1"/>
              <a:t> 고재휘</a:t>
            </a:r>
            <a:r>
              <a:rPr lang="en-US" altLang="ko-KR" sz="4500" b="1"/>
              <a:t>,</a:t>
            </a:r>
            <a:r>
              <a:rPr lang="ko-KR" altLang="en-US" sz="4500" b="1"/>
              <a:t> 한승수</a:t>
            </a:r>
            <a:r>
              <a:rPr lang="en-US" altLang="ko-KR" sz="4500" b="1"/>
              <a:t>,</a:t>
            </a:r>
            <a:r>
              <a:rPr lang="ko-KR" altLang="en-US" sz="4500" b="1"/>
              <a:t> 김아연</a:t>
            </a:r>
            <a:endParaRPr lang="ko-KR" altLang="en-US" sz="4500" b="1"/>
          </a:p>
        </p:txBody>
      </p:sp>
      <p:grpSp>
        <p:nvGrpSpPr>
          <p:cNvPr id="23" name="그룹 22"/>
          <p:cNvGrpSpPr/>
          <p:nvPr/>
        </p:nvGrpSpPr>
        <p:grpSpPr>
          <a:xfrm rot="0">
            <a:off x="11345362" y="9079706"/>
            <a:ext cx="6653465" cy="833911"/>
            <a:chOff x="16792036" y="14551452"/>
            <a:chExt cx="10079526" cy="1263317"/>
          </a:xfrm>
        </p:grpSpPr>
        <p:sp>
          <p:nvSpPr>
            <p:cNvPr id="17" name="TextBox 16"/>
            <p:cNvSpPr txBox="1"/>
            <p:nvPr/>
          </p:nvSpPr>
          <p:spPr>
            <a:xfrm>
              <a:off x="17184636" y="14551448"/>
              <a:ext cx="9686922" cy="1263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900">
                  <a:solidFill>
                    <a:srgbClr val="783e94"/>
                  </a:solidFill>
                  <a:latin typeface="HY헤드라인M"/>
                  <a:ea typeface="HY헤드라인M"/>
                </a:rPr>
                <a:t>게임 설명</a:t>
              </a:r>
              <a:endParaRPr lang="ko-KR" altLang="en-US" sz="4900">
                <a:solidFill>
                  <a:srgbClr val="783e94"/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rot="16200000" flipH="1">
              <a:off x="16197829" y="15169338"/>
              <a:ext cx="1196271" cy="7854"/>
            </a:xfrm>
            <a:prstGeom prst="line">
              <a:avLst/>
            </a:prstGeom>
            <a:ln w="127000">
              <a:solidFill>
                <a:srgbClr val="ff84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 rot="0">
            <a:off x="1054034" y="8943895"/>
            <a:ext cx="4423556" cy="826843"/>
            <a:chOff x="17101682" y="14551448"/>
            <a:chExt cx="3395418" cy="1962920"/>
          </a:xfrm>
        </p:grpSpPr>
        <p:sp>
          <p:nvSpPr>
            <p:cNvPr id="25" name="TextBox 24"/>
            <p:cNvSpPr txBox="1"/>
            <p:nvPr/>
          </p:nvSpPr>
          <p:spPr>
            <a:xfrm>
              <a:off x="17184640" y="14551446"/>
              <a:ext cx="3312459" cy="1962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900">
                  <a:solidFill>
                    <a:srgbClr val="783e94"/>
                  </a:solidFill>
                  <a:latin typeface="HY헤드라인M"/>
                  <a:ea typeface="HY헤드라인M"/>
                </a:rPr>
                <a:t>개발목적</a:t>
              </a:r>
              <a:endParaRPr lang="ko-KR" altLang="en-US" sz="4900">
                <a:solidFill>
                  <a:srgbClr val="783e94"/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rot="5400000">
              <a:off x="16262539" y="15414319"/>
              <a:ext cx="1690345" cy="12058"/>
            </a:xfrm>
            <a:prstGeom prst="line">
              <a:avLst/>
            </a:prstGeom>
            <a:ln w="127000">
              <a:solidFill>
                <a:srgbClr val="ff84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 rot="0">
            <a:off x="682561" y="16355820"/>
            <a:ext cx="3947669" cy="825368"/>
            <a:chOff x="16773294" y="14551437"/>
            <a:chExt cx="4712794" cy="1250374"/>
          </a:xfrm>
        </p:grpSpPr>
        <p:sp>
          <p:nvSpPr>
            <p:cNvPr id="28" name="TextBox 27"/>
            <p:cNvSpPr txBox="1"/>
            <p:nvPr/>
          </p:nvSpPr>
          <p:spPr>
            <a:xfrm>
              <a:off x="17184640" y="14551437"/>
              <a:ext cx="4301450" cy="1250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900">
                  <a:solidFill>
                    <a:srgbClr val="783e94"/>
                  </a:solidFill>
                  <a:latin typeface="HY헤드라인M"/>
                  <a:ea typeface="HY헤드라인M"/>
                </a:rPr>
                <a:t>시스템구조</a:t>
              </a:r>
              <a:endParaRPr lang="ko-KR" altLang="en-US" sz="4900">
                <a:solidFill>
                  <a:srgbClr val="783e94"/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 rot="5400000">
              <a:off x="16270379" y="15078042"/>
              <a:ext cx="1024585" cy="18755"/>
            </a:xfrm>
            <a:prstGeom prst="line">
              <a:avLst/>
            </a:prstGeom>
            <a:ln w="127000">
              <a:solidFill>
                <a:srgbClr val="ff84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 rot="0">
            <a:off x="663511" y="22029834"/>
            <a:ext cx="3432952" cy="828277"/>
            <a:chOff x="16754152" y="14551441"/>
            <a:chExt cx="3742948" cy="1254782"/>
          </a:xfrm>
        </p:grpSpPr>
        <p:sp>
          <p:nvSpPr>
            <p:cNvPr id="37" name="TextBox 36"/>
            <p:cNvSpPr txBox="1"/>
            <p:nvPr/>
          </p:nvSpPr>
          <p:spPr>
            <a:xfrm>
              <a:off x="17184640" y="14551442"/>
              <a:ext cx="3312460" cy="1254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900">
                  <a:solidFill>
                    <a:srgbClr val="783e94"/>
                  </a:solidFill>
                  <a:latin typeface="HY헤드라인M"/>
                  <a:ea typeface="HY헤드라인M"/>
                </a:rPr>
                <a:t>주요기능</a:t>
              </a:r>
              <a:endParaRPr lang="ko-KR" altLang="en-US" sz="4900">
                <a:solidFill>
                  <a:srgbClr val="783e94"/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rot="5400000">
              <a:off x="16172080" y="15157303"/>
              <a:ext cx="1202050" cy="37906"/>
            </a:xfrm>
            <a:prstGeom prst="line">
              <a:avLst/>
            </a:prstGeom>
            <a:ln w="127000">
              <a:solidFill>
                <a:srgbClr val="ff84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50648" y="12851665"/>
            <a:ext cx="9601743" cy="300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l"/>
              <a:defRPr/>
            </a:pP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몰입도를 높이기 위한 기술 등을 생각하던 중 음성인식을 사용하는 게 효과적이라는 것을 확인했다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lang="en-US" altLang="ko-KR" sz="290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571500" marR="0" lvl="0" indent="-5715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l"/>
              <a:defRPr/>
            </a:pP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음성인식 게임의 기술을 보면 높낮이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 단어 등 간단한 언어 밖에 파악이 불가능하다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lang="en-US" altLang="ko-KR" sz="290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571500" marR="0" lvl="0" indent="-5715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l"/>
              <a:defRPr/>
            </a:pP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이에 따라 음성중 특정 단어에 반응하여 게임을 진행할 수 있게 만드는 것을 목표로 잡는다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lang="en-US" altLang="ko-KR" sz="290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7411" y="9873754"/>
            <a:ext cx="5159743" cy="2802449"/>
          </a:xfrm>
          <a:prstGeom prst="rect">
            <a:avLst/>
          </a:prstGeom>
          <a:noFill/>
          <a:ln w="127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16963" y="22926674"/>
            <a:ext cx="9601744" cy="6236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l"/>
              <a:defRPr/>
            </a:pPr>
            <a:endParaRPr lang="en-US" altLang="ko-KR" sz="100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571500" lvl="0" indent="-571500" algn="just" latinLnBrk="1">
              <a:lnSpc>
                <a:spcPct val="110000"/>
              </a:lnSpc>
              <a:buFont typeface="Wingdings"/>
              <a:buChar char="l"/>
              <a:defRPr/>
            </a:pPr>
            <a:r>
              <a:rPr lang="ko-KR" altLang="en-US" sz="4200" b="1">
                <a:solidFill>
                  <a:srgbClr val="000000"/>
                </a:solidFill>
                <a:latin typeface="휴먼모음T"/>
                <a:ea typeface="휴먼모음T"/>
              </a:rPr>
              <a:t>캐릭터 조작</a:t>
            </a:r>
            <a:r>
              <a:rPr lang="en-US" altLang="ko-KR" sz="3800">
                <a:solidFill>
                  <a:srgbClr val="000000"/>
                </a:solidFill>
                <a:latin typeface="휴먼모음T"/>
                <a:ea typeface="휴먼모음T"/>
              </a:rPr>
              <a:t>:</a:t>
            </a:r>
            <a:r>
              <a:rPr lang="en-US" altLang="ko-KR" sz="400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캐릭터는 상하좌우로 이동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 아이템 습득 및 사용이 가능해야 한다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lang="en-US" altLang="ko-KR" sz="290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571500" indent="-571500" algn="just" latinLnBrk="1">
              <a:lnSpc>
                <a:spcPct val="110000"/>
              </a:lnSpc>
              <a:buFont typeface="Wingdings"/>
              <a:buChar char="l"/>
              <a:defRPr/>
            </a:pPr>
            <a:r>
              <a:rPr lang="en-US" altLang="ko-KR" sz="4200" b="1">
                <a:solidFill>
                  <a:srgbClr val="000000"/>
                </a:solidFill>
                <a:latin typeface="휴먼모음T"/>
                <a:ea typeface="휴먼모음T"/>
              </a:rPr>
              <a:t>NPC AI</a:t>
            </a:r>
            <a:r>
              <a:rPr lang="en-US" altLang="ko-KR" sz="3800">
                <a:solidFill>
                  <a:srgbClr val="000000"/>
                </a:solidFill>
                <a:latin typeface="휴먼모음T"/>
                <a:ea typeface="휴먼모음T"/>
              </a:rPr>
              <a:t>:</a:t>
            </a:r>
            <a:r>
              <a:rPr lang="en-US" altLang="ko-KR" sz="400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정해진 패턴과 이벤트에 반응하며 텍스트에 따라 새로운 이벤트를 발생시켜야 한다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lang="en-US" altLang="ko-KR" sz="290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571500" indent="-571500" algn="just" latinLnBrk="1">
              <a:lnSpc>
                <a:spcPct val="110000"/>
              </a:lnSpc>
              <a:buFont typeface="Wingdings"/>
              <a:buChar char="l"/>
              <a:defRPr/>
            </a:pPr>
            <a:r>
              <a:rPr lang="ko-KR" altLang="en-US" sz="4200" b="1">
                <a:solidFill>
                  <a:srgbClr val="000000"/>
                </a:solidFill>
                <a:latin typeface="휴먼모음T"/>
                <a:ea typeface="휴먼모음T"/>
              </a:rPr>
              <a:t>음성인식</a:t>
            </a:r>
            <a:r>
              <a:rPr lang="en-US" altLang="ko-KR" sz="3800">
                <a:solidFill>
                  <a:srgbClr val="000000"/>
                </a:solidFill>
                <a:latin typeface="휴먼모음T"/>
                <a:ea typeface="휴먼모음T"/>
              </a:rPr>
              <a:t>:</a:t>
            </a:r>
            <a:r>
              <a:rPr lang="en-US" altLang="ko-KR" sz="400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게임에서 입력된 음성을 문장으로 변환하며 파싱을 통하여 명사별로 변환하여 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JSON 형태로</a:t>
            </a: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 저장한다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lang="ko-KR" altLang="en-US" sz="4200" b="1">
              <a:solidFill>
                <a:srgbClr val="000000"/>
              </a:solidFill>
              <a:effectLst/>
              <a:latin typeface="휴먼모음T"/>
              <a:ea typeface="휴먼모음T"/>
            </a:endParaRPr>
          </a:p>
          <a:p>
            <a:pPr marL="571500" indent="-571500" algn="just" latinLnBrk="1">
              <a:lnSpc>
                <a:spcPct val="110000"/>
              </a:lnSpc>
              <a:buFont typeface="Wingdings"/>
              <a:buChar char="l"/>
              <a:defRPr/>
            </a:pPr>
            <a:r>
              <a:rPr lang="ko-KR" altLang="en-US" sz="4200" b="1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게임 </a:t>
            </a:r>
            <a:r>
              <a:rPr lang="en-US" altLang="ko-KR" sz="4200" b="1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UI</a:t>
            </a:r>
            <a:r>
              <a:rPr lang="en-US" altLang="ko-KR" sz="3800">
                <a:solidFill>
                  <a:srgbClr val="000000"/>
                </a:solidFill>
                <a:latin typeface="휴먼모음T"/>
                <a:ea typeface="휴먼모음T"/>
              </a:rPr>
              <a:t>:</a:t>
            </a:r>
            <a:r>
              <a:rPr lang="ko-KR" altLang="en-US" sz="380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게임을 시작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 옵션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,</a:t>
            </a:r>
            <a:r>
              <a:rPr lang="ko-KR" altLang="en-US" sz="2900">
                <a:solidFill>
                  <a:srgbClr val="000000"/>
                </a:solidFill>
                <a:latin typeface="휴먼모음T"/>
                <a:ea typeface="휴먼모음T"/>
              </a:rPr>
              <a:t> 종료 심문 기능 시 버튼을 눌러 입력할 수 있게 해준다</a:t>
            </a:r>
            <a:r>
              <a:rPr lang="en-US" altLang="ko-KR" sz="290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lang="ko-KR" altLang="en-US" sz="4200" b="1">
              <a:solidFill>
                <a:srgbClr val="000000"/>
              </a:solidFill>
              <a:effectLst/>
              <a:latin typeface="휴먼모음T"/>
              <a:ea typeface="휴먼모음T"/>
            </a:endParaRPr>
          </a:p>
          <a:p>
            <a:pPr marL="571500" indent="-571500" algn="just" latinLnBrk="1">
              <a:lnSpc>
                <a:spcPct val="110000"/>
              </a:lnSpc>
              <a:buFont typeface="Wingdings"/>
              <a:buChar char="l"/>
              <a:defRPr/>
            </a:pPr>
            <a:r>
              <a:rPr lang="ko-KR" altLang="en-US" sz="4200" b="1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게임 시스템</a:t>
            </a:r>
            <a:r>
              <a:rPr lang="en-US" altLang="ko-KR" sz="4200" b="1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:</a:t>
            </a:r>
            <a:r>
              <a:rPr lang="ko-KR" altLang="en-US" sz="4400" b="1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 </a:t>
            </a:r>
            <a:r>
              <a:rPr lang="ko-KR" altLang="en-US" sz="2900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화면</a:t>
            </a:r>
            <a:r>
              <a:rPr lang="en-US" altLang="ko-KR" sz="2900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,</a:t>
            </a:r>
            <a:r>
              <a:rPr lang="ko-KR" altLang="en-US" sz="2900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 게임 등 하나만 실행하는 기능들을 매니저를 통하여 관리를 진행한다</a:t>
            </a:r>
            <a:r>
              <a:rPr lang="en-US" altLang="ko-KR" sz="2900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.</a:t>
            </a:r>
            <a:endParaRPr lang="en-US" altLang="ko-KR" sz="2900">
              <a:solidFill>
                <a:srgbClr val="000000"/>
              </a:solidFill>
              <a:effectLst/>
              <a:latin typeface="휴먼모음T"/>
              <a:ea typeface="휴먼모음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359013" y="565401"/>
            <a:ext cx="7506808" cy="90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5400">
                <a:latin typeface="HY헤드라인M"/>
                <a:ea typeface="HY헤드라인M"/>
              </a:rPr>
              <a:t>2024</a:t>
            </a:r>
            <a:r>
              <a:rPr lang="ko-KR" altLang="en-US" sz="5400">
                <a:latin typeface="HY헤드라인M"/>
                <a:ea typeface="HY헤드라인M"/>
              </a:rPr>
              <a:t>년 캡스톤디자인</a:t>
            </a:r>
            <a:endParaRPr lang="ko-KR" altLang="en-US" sz="5400">
              <a:latin typeface="HY헤드라인M"/>
              <a:ea typeface="HY헤드라인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212608" y="15445435"/>
            <a:ext cx="5326068" cy="57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HY헤드라인M"/>
                <a:ea typeface="HY헤드라인M"/>
              </a:rPr>
              <a:t>&lt;</a:t>
            </a:r>
            <a:r>
              <a:rPr lang="ko-KR" altLang="en-US" sz="3200">
                <a:latin typeface="HY헤드라인M"/>
                <a:ea typeface="HY헤드라인M"/>
              </a:rPr>
              <a:t>게임 구현 결과</a:t>
            </a:r>
            <a:r>
              <a:rPr lang="en-US" altLang="ko-KR" sz="3200">
                <a:latin typeface="HY헤드라인M"/>
                <a:ea typeface="HY헤드라인M"/>
              </a:rPr>
              <a:t>&gt;</a:t>
            </a:r>
            <a:endParaRPr lang="en-US" altLang="ko-KR" sz="3200">
              <a:latin typeface="HY헤드라인M"/>
              <a:ea typeface="HY헤드라인M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4545" y="9893541"/>
            <a:ext cx="4276498" cy="2802540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5053" y="9917644"/>
            <a:ext cx="4258723" cy="2725469"/>
          </a:xfrm>
          <a:prstGeom prst="rect">
            <a:avLst/>
          </a:prstGeom>
        </p:spPr>
      </p:pic>
      <p:pic>
        <p:nvPicPr>
          <p:cNvPr id="71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1270276" y="16360634"/>
            <a:ext cx="4680585" cy="288036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</p:pic>
      <p:pic>
        <p:nvPicPr>
          <p:cNvPr id="72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6012544" y="16366734"/>
            <a:ext cx="4680585" cy="288036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</p:pic>
      <p:pic>
        <p:nvPicPr>
          <p:cNvPr id="73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11281713" y="19336700"/>
            <a:ext cx="4680585" cy="288036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</p:pic>
      <p:pic>
        <p:nvPicPr>
          <p:cNvPr id="74" name="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6010070" y="19321416"/>
            <a:ext cx="4680585" cy="288036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</p:pic>
      <p:grpSp>
        <p:nvGrpSpPr>
          <p:cNvPr id="75" name="그룹 22"/>
          <p:cNvGrpSpPr/>
          <p:nvPr/>
        </p:nvGrpSpPr>
        <p:grpSpPr>
          <a:xfrm rot="0">
            <a:off x="11368432" y="14518667"/>
            <a:ext cx="6653445" cy="833726"/>
            <a:chOff x="16792054" y="14551450"/>
            <a:chExt cx="10079496" cy="1263036"/>
          </a:xfrm>
        </p:grpSpPr>
        <p:sp>
          <p:nvSpPr>
            <p:cNvPr id="76" name="TextBox 16"/>
            <p:cNvSpPr txBox="1"/>
            <p:nvPr/>
          </p:nvSpPr>
          <p:spPr>
            <a:xfrm>
              <a:off x="17184628" y="14551448"/>
              <a:ext cx="9686922" cy="1263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4900" b="0" i="0" u="none" strike="noStrike" kern="1200" cap="none" spc="0" normalizeH="0" baseline="0" mc:Ignorable="hp" hp:hslEmbossed="0">
                  <a:solidFill>
                    <a:srgbClr val="783e94"/>
                  </a:solidFill>
                  <a:latin typeface="HY헤드라인M"/>
                  <a:ea typeface="HY헤드라인M"/>
                </a:rPr>
                <a:t>구현 결과</a:t>
              </a:r>
              <a:endParaRPr xmlns:mc="http://schemas.openxmlformats.org/markup-compatibility/2006" xmlns:hp="http://schemas.haansoft.com/office/presentation/8.0" kumimoji="0" lang="ko-KR" altLang="en-US" sz="4900" b="0" i="0" u="none" strike="noStrike" kern="1200" cap="none" spc="0" normalizeH="0" baseline="0" mc:Ignorable="hp" hp:hslEmbossed="0">
                <a:solidFill>
                  <a:srgbClr val="783e94"/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77" name="직선 연결선 21"/>
            <p:cNvCxnSpPr/>
            <p:nvPr/>
          </p:nvCxnSpPr>
          <p:spPr>
            <a:xfrm rot="16200000" flipH="1">
              <a:off x="16245460" y="15121755"/>
              <a:ext cx="1094952" cy="1766"/>
            </a:xfrm>
            <a:prstGeom prst="line">
              <a:avLst/>
            </a:prstGeom>
            <a:noFill/>
            <a:ln w="127000" cap="flat" cmpd="sng" algn="ctr">
              <a:solidFill>
                <a:srgbClr val="ff843a">
                  <a:alpha val="100000"/>
                </a:srgbClr>
              </a:solidFill>
              <a:prstDash val="solid"/>
            </a:ln>
          </p:spPr>
        </p:cxnSp>
      </p:grpSp>
      <p:sp>
        <p:nvSpPr>
          <p:cNvPr id="78" name="TextBox 39"/>
          <p:cNvSpPr txBox="1"/>
          <p:nvPr/>
        </p:nvSpPr>
        <p:spPr>
          <a:xfrm>
            <a:off x="11213117" y="10104847"/>
            <a:ext cx="9601744" cy="39711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571500" marR="0" lvl="0" indent="-5715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유니티 및 게임 제작에는 C#을 사용하였여 제작을 하였다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571500" marR="0" lvl="0" indent="-5715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데이터 처리 및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API 연동은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파이썬으로 진행하였음.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571500" marR="0" lvl="0" indent="-5715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유니티를 통하여 게임을 제작을 진행하였다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571500" marR="0" lvl="0" indent="-5715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-10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파이썬을 통하여 클라우드 접근 및 데이터 파싱을 진행하였다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-10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-100" normalizeH="0" baseline="0" mc:Ignorable="hp" hp:hslEmbossed="0">
              <a:solidFill>
                <a:srgbClr val="000000"/>
              </a:solidFill>
              <a:latin typeface="휴먼모음T"/>
              <a:ea typeface="휴먼모음T"/>
            </a:endParaRPr>
          </a:p>
          <a:p>
            <a:pPr marL="571500" lvl="0" indent="-571500" defTabSz="914400" latinLnBrk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Wingdings"/>
              <a:buChar char="l"/>
              <a:defRPr/>
            </a:pPr>
            <a:r>
              <a:rPr lang="en-US" altLang="ko-KR" sz="2900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Foreigner</a:t>
            </a:r>
            <a:r>
              <a:rPr lang="ko-KR" altLang="en-US" sz="2900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는 어드벤쳐 게임이며 전시 상황 속 화목하던 가족에 닥쳐온 전쟁의 화마로 수용소에 가게 된 주인공을 조종하여 주인공이 도망치고 심문을 극복하며 수용소를 벗어나야 한다</a:t>
            </a:r>
            <a:r>
              <a:rPr lang="en-US" altLang="ko-KR" sz="2900">
                <a:solidFill>
                  <a:srgbClr val="000000"/>
                </a:solidFill>
                <a:effectLst/>
                <a:latin typeface="휴먼모음T"/>
                <a:ea typeface="휴먼모음T"/>
              </a:rPr>
              <a:t>.</a:t>
            </a:r>
            <a:endParaRPr lang="en-US" altLang="ko-KR" sz="2900">
              <a:solidFill>
                <a:srgbClr val="000000"/>
              </a:solidFill>
              <a:effectLst/>
              <a:latin typeface="휴먼모음T"/>
              <a:ea typeface="휴먼모음T"/>
            </a:endParaRPr>
          </a:p>
        </p:txBody>
      </p:sp>
      <p:pic>
        <p:nvPicPr>
          <p:cNvPr id="80" name="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922155" y="17238792"/>
            <a:ext cx="4315353" cy="40775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1" name="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5451196" y="17242988"/>
            <a:ext cx="4315353" cy="40775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6" name="직사각형 2"/>
          <p:cNvSpPr/>
          <p:nvPr/>
        </p:nvSpPr>
        <p:spPr>
          <a:xfrm>
            <a:off x="11490714" y="22482548"/>
            <a:ext cx="5326068" cy="57559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Y헤드라인M"/>
                <a:ea typeface="HY헤드라인M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Y헤드라인M"/>
                <a:ea typeface="HY헤드라인M"/>
              </a:rPr>
              <a:t>음성 대화 과정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HY헤드라인M"/>
                <a:ea typeface="HY헤드라인M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264c72"/>
              </a:solidFill>
              <a:latin typeface="HY헤드라인M"/>
              <a:ea typeface="HY헤드라인M"/>
            </a:endParaRPr>
          </a:p>
        </p:txBody>
      </p:sp>
      <p:pic>
        <p:nvPicPr>
          <p:cNvPr id="89" name="그림 88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11620107" y="23455772"/>
            <a:ext cx="4040298" cy="2138981"/>
          </a:xfrm>
          <a:prstGeom prst="rect">
            <a:avLst/>
          </a:prstGeom>
        </p:spPr>
      </p:pic>
      <p:pic>
        <p:nvPicPr>
          <p:cNvPr id="90" name="그림 89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16330397" y="23446332"/>
            <a:ext cx="4040298" cy="2138981"/>
          </a:xfrm>
          <a:prstGeom prst="rect">
            <a:avLst/>
          </a:prstGeom>
        </p:spPr>
      </p:pic>
      <p:pic>
        <p:nvPicPr>
          <p:cNvPr id="91" name="그림 90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16367783" y="26370356"/>
            <a:ext cx="4040298" cy="2138981"/>
          </a:xfrm>
          <a:prstGeom prst="rect">
            <a:avLst/>
          </a:prstGeom>
        </p:spPr>
      </p:pic>
      <p:pic>
        <p:nvPicPr>
          <p:cNvPr id="92" name="그림 91"/>
          <p:cNvPicPr/>
          <p:nvPr/>
        </p:nvPicPr>
        <p:blipFill rotWithShape="1">
          <a:blip r:embed="rId13"/>
          <a:stretch>
            <a:fillRect/>
          </a:stretch>
        </p:blipFill>
        <p:spPr>
          <a:xfrm>
            <a:off x="11635786" y="26368260"/>
            <a:ext cx="4040298" cy="2138981"/>
          </a:xfrm>
          <a:prstGeom prst="rect">
            <a:avLst/>
          </a:prstGeom>
        </p:spPr>
      </p:pic>
      <p:sp>
        <p:nvSpPr>
          <p:cNvPr id="93" name=""/>
          <p:cNvSpPr/>
          <p:nvPr/>
        </p:nvSpPr>
        <p:spPr>
          <a:xfrm>
            <a:off x="15720183" y="24145396"/>
            <a:ext cx="594161" cy="59416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4" name=""/>
          <p:cNvSpPr/>
          <p:nvPr/>
        </p:nvSpPr>
        <p:spPr>
          <a:xfrm rot="5400000">
            <a:off x="18021386" y="25629228"/>
            <a:ext cx="594161" cy="5941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a6a4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5" name=""/>
          <p:cNvSpPr/>
          <p:nvPr/>
        </p:nvSpPr>
        <p:spPr>
          <a:xfrm rot="10800000">
            <a:off x="15699234" y="27060664"/>
            <a:ext cx="594161" cy="5941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3a6a4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cxnSp>
        <p:nvCxnSpPr>
          <p:cNvPr id="96" name="직선 연결선 21"/>
          <p:cNvCxnSpPr/>
          <p:nvPr/>
        </p:nvCxnSpPr>
        <p:spPr>
          <a:xfrm rot="16200000" flipH="1">
            <a:off x="10238767" y="7715921"/>
            <a:ext cx="789654" cy="5184"/>
          </a:xfrm>
          <a:prstGeom prst="line">
            <a:avLst/>
          </a:prstGeom>
          <a:noFill/>
          <a:ln w="127000" cap="flat" cmpd="sng" algn="ctr">
            <a:solidFill>
              <a:srgbClr val="69d8ad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170</ep:Words>
  <ep:PresentationFormat>사용자 지정</ep:PresentationFormat>
  <ep:Paragraphs>26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교차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2023-11-04T10:45:06.000</dcterms:created>
  <dc:creator>승현 최</dc:creator>
  <cp:lastModifiedBy>nsj43</cp:lastModifiedBy>
  <dcterms:modified xsi:type="dcterms:W3CDTF">2024-06-07T06:48:03.510</dcterms:modified>
  <cp:revision>68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