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9" r:id="rId5"/>
    <p:sldId id="290" r:id="rId6"/>
    <p:sldId id="261" r:id="rId7"/>
    <p:sldId id="291" r:id="rId8"/>
    <p:sldId id="292" r:id="rId9"/>
    <p:sldId id="293" r:id="rId10"/>
    <p:sldId id="26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2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BCD"/>
    <a:srgbClr val="7ED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22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58F35-CEA6-4053-B070-4D0B6ABF54AC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033C3-3FB7-487B-9E2C-33EC6F34D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6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033C3-3FB7-487B-9E2C-33EC6F34D48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4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5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9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4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2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E03CB-DEDB-4453-A25F-DF06798FE20B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DC93-1AB7-48D6-8488-422B35641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journal-2850091_19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0"/>
          <a:stretch/>
        </p:blipFill>
        <p:spPr bwMode="auto">
          <a:xfrm>
            <a:off x="-29918" y="0"/>
            <a:ext cx="9260114" cy="69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6"/>
          <p:cNvSpPr txBox="1">
            <a:spLocks noChangeArrowheads="1"/>
          </p:cNvSpPr>
          <p:nvPr/>
        </p:nvSpPr>
        <p:spPr bwMode="auto">
          <a:xfrm>
            <a:off x="6444208" y="5733256"/>
            <a:ext cx="2815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5589240"/>
            <a:ext cx="9013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B0F0"/>
                </a:solidFill>
              </a:rPr>
              <a:t>고객 구매데이터로 결혼여부 예측하기</a:t>
            </a:r>
          </a:p>
        </p:txBody>
      </p:sp>
    </p:spTree>
    <p:extLst>
      <p:ext uri="{BB962C8B-B14F-4D97-AF65-F5344CB8AC3E}">
        <p14:creationId xmlns:p14="http://schemas.microsoft.com/office/powerpoint/2010/main" val="274008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2</a:t>
            </a: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.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데이터 변환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541E-CDFC-443A-B5C8-B77D0D209858}"/>
              </a:ext>
            </a:extLst>
          </p:cNvPr>
          <p:cNvSpPr txBox="1"/>
          <p:nvPr/>
        </p:nvSpPr>
        <p:spPr>
          <a:xfrm>
            <a:off x="160159" y="140060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-apple-system"/>
              </a:rPr>
              <a:t>- transactions </a:t>
            </a:r>
            <a:r>
              <a:rPr lang="ko-KR" altLang="en-US" b="1" i="0" dirty="0">
                <a:effectLst/>
                <a:latin typeface="-apple-system"/>
              </a:rPr>
              <a:t>데이터에 맞게 결혼 여부 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ko-KR" altLang="en-US" b="1" i="0" dirty="0">
                <a:effectLst/>
                <a:latin typeface="-apple-system"/>
              </a:rPr>
              <a:t>종속변수</a:t>
            </a:r>
            <a:r>
              <a:rPr lang="en-US" altLang="ko-KR" b="1" i="0" dirty="0">
                <a:effectLst/>
                <a:latin typeface="-apple-system"/>
              </a:rPr>
              <a:t>) </a:t>
            </a:r>
            <a:r>
              <a:rPr lang="ko-KR" altLang="en-US" b="1" i="0" dirty="0">
                <a:effectLst/>
                <a:latin typeface="-apple-system"/>
              </a:rPr>
              <a:t>추가 </a:t>
            </a:r>
            <a:r>
              <a:rPr lang="en-US" altLang="ko-KR" b="1" i="0" dirty="0">
                <a:effectLst/>
                <a:latin typeface="-apple-system"/>
              </a:rPr>
              <a:t>- outer join</a:t>
            </a:r>
          </a:p>
          <a:p>
            <a:pPr algn="l"/>
            <a:endParaRPr lang="en-US" altLang="ko-KR" b="1" i="0" dirty="0"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- one-hot encoding </a:t>
            </a:r>
            <a:r>
              <a:rPr lang="ko-KR" altLang="en-US" b="1" i="0" dirty="0">
                <a:effectLst/>
                <a:latin typeface="-apple-system"/>
              </a:rPr>
              <a:t>변환 </a:t>
            </a:r>
            <a:r>
              <a:rPr lang="en-US" altLang="ko-KR" b="1" i="0" dirty="0">
                <a:effectLst/>
                <a:latin typeface="-apple-system"/>
              </a:rPr>
              <a:t>/ label encoding </a:t>
            </a:r>
            <a:r>
              <a:rPr lang="ko-KR" altLang="en-US" b="1" i="0" dirty="0">
                <a:effectLst/>
                <a:latin typeface="-apple-system"/>
              </a:rPr>
              <a:t>변환 결정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A1750A-9011-4A12-B058-C9DA1BE2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8363272" cy="21484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A6077D-4AC0-4F86-B000-049A2CC58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88" y="4573797"/>
            <a:ext cx="8363272" cy="214767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3DE8B43-89DE-4856-AB1F-550AFEDF8C0A}"/>
              </a:ext>
            </a:extLst>
          </p:cNvPr>
          <p:cNvSpPr/>
          <p:nvPr/>
        </p:nvSpPr>
        <p:spPr>
          <a:xfrm>
            <a:off x="2987824" y="2600935"/>
            <a:ext cx="3565376" cy="1787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240F7C9-1344-4972-B6DD-168C35C7A292}"/>
              </a:ext>
            </a:extLst>
          </p:cNvPr>
          <p:cNvSpPr/>
          <p:nvPr/>
        </p:nvSpPr>
        <p:spPr>
          <a:xfrm>
            <a:off x="3203848" y="4766842"/>
            <a:ext cx="3240360" cy="1787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1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훈련</a:t>
            </a: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/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학습</a:t>
            </a: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/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검증 데이터 분리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541E-CDFC-443A-B5C8-B77D0D209858}"/>
              </a:ext>
            </a:extLst>
          </p:cNvPr>
          <p:cNvSpPr txBox="1"/>
          <p:nvPr/>
        </p:nvSpPr>
        <p:spPr>
          <a:xfrm>
            <a:off x="482085" y="524239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-apple-system"/>
              </a:rPr>
              <a:t>- </a:t>
            </a:r>
            <a:r>
              <a:rPr lang="ko-KR" altLang="en-US" b="1" i="0" dirty="0">
                <a:effectLst/>
                <a:latin typeface="-apple-system"/>
              </a:rPr>
              <a:t>날짜 요소와 고객번호 제거</a:t>
            </a:r>
            <a:endParaRPr lang="en-US" altLang="ko-KR" b="1" i="0" dirty="0">
              <a:effectLst/>
              <a:latin typeface="-apple-system"/>
            </a:endParaRPr>
          </a:p>
          <a:p>
            <a:pPr algn="l"/>
            <a:endParaRPr lang="en-US" altLang="ko-KR" b="1" i="0" dirty="0">
              <a:effectLst/>
              <a:latin typeface="-apple-system"/>
            </a:endParaRP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- </a:t>
            </a:r>
            <a:r>
              <a:rPr lang="ko-KR" altLang="en-US" b="1" i="0" dirty="0">
                <a:effectLst/>
                <a:latin typeface="-apple-system"/>
              </a:rPr>
              <a:t>훈련 </a:t>
            </a:r>
            <a:r>
              <a:rPr lang="en-US" altLang="ko-KR" b="1" i="0" dirty="0">
                <a:effectLst/>
                <a:latin typeface="-apple-system"/>
              </a:rPr>
              <a:t>7, </a:t>
            </a:r>
            <a:r>
              <a:rPr lang="ko-KR" altLang="en-US" b="1" i="0" dirty="0">
                <a:effectLst/>
                <a:latin typeface="-apple-system"/>
              </a:rPr>
              <a:t>학습 </a:t>
            </a:r>
            <a:r>
              <a:rPr lang="en-US" altLang="ko-KR" b="1" i="0" dirty="0">
                <a:effectLst/>
                <a:latin typeface="-apple-system"/>
              </a:rPr>
              <a:t>2, </a:t>
            </a:r>
            <a:r>
              <a:rPr lang="ko-KR" altLang="en-US" b="1" i="0" dirty="0">
                <a:effectLst/>
                <a:latin typeface="-apple-system"/>
              </a:rPr>
              <a:t>검증</a:t>
            </a:r>
            <a:r>
              <a:rPr lang="en-US" altLang="ko-KR" b="1" i="0" dirty="0">
                <a:effectLst/>
                <a:latin typeface="-apple-system"/>
              </a:rPr>
              <a:t>1 </a:t>
            </a:r>
            <a:r>
              <a:rPr lang="ko-KR" altLang="en-US" b="1" i="0" dirty="0">
                <a:effectLst/>
                <a:latin typeface="-apple-system"/>
              </a:rPr>
              <a:t>데이터 분리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97A524-A349-4493-A8E3-525C392C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2" y="1430598"/>
            <a:ext cx="8572500" cy="34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2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3</a:t>
            </a: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.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모델 선택 및 모델링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6007FE-1DBC-4C8A-861C-AD904E96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6" y="1630283"/>
            <a:ext cx="7804685" cy="2177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5163E7-F2F9-4E40-8154-F786BD307A1D}"/>
              </a:ext>
            </a:extLst>
          </p:cNvPr>
          <p:cNvSpPr txBox="1"/>
          <p:nvPr/>
        </p:nvSpPr>
        <p:spPr>
          <a:xfrm>
            <a:off x="395536" y="4436773"/>
            <a:ext cx="8564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: </a:t>
            </a:r>
            <a:r>
              <a:rPr lang="en-US" altLang="ko-KR" dirty="0" err="1"/>
              <a:t>XGBClassifier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모델에 </a:t>
            </a:r>
            <a:r>
              <a:rPr lang="en-US" altLang="ko-KR" dirty="0"/>
              <a:t>train</a:t>
            </a:r>
            <a:r>
              <a:rPr lang="ko-KR" altLang="en-US" dirty="0"/>
              <a:t>데이터와 </a:t>
            </a:r>
            <a:r>
              <a:rPr lang="en-US" altLang="ko-KR" dirty="0" err="1"/>
              <a:t>valdiation</a:t>
            </a:r>
            <a:r>
              <a:rPr lang="ko-KR" altLang="en-US" dirty="0"/>
              <a:t>항목을 넣고 훈련 </a:t>
            </a:r>
            <a:r>
              <a:rPr lang="ko-KR" altLang="en-US" dirty="0" err="1"/>
              <a:t>시킬때</a:t>
            </a:r>
            <a:r>
              <a:rPr lang="ko-KR" altLang="en-US" dirty="0"/>
              <a:t> 검증도 함께 진행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 </a:t>
            </a:r>
            <a:r>
              <a:rPr lang="en-US" altLang="ko-KR" dirty="0"/>
              <a:t>: </a:t>
            </a:r>
            <a:r>
              <a:rPr lang="en-US" altLang="ko-KR" dirty="0" err="1"/>
              <a:t>max_depth</a:t>
            </a:r>
            <a:r>
              <a:rPr lang="en-US" altLang="ko-KR" dirty="0"/>
              <a:t> = 5, </a:t>
            </a:r>
            <a:r>
              <a:rPr lang="en-US" altLang="ko-KR" dirty="0" err="1"/>
              <a:t>n_estimators</a:t>
            </a:r>
            <a:r>
              <a:rPr lang="en-US" altLang="ko-KR" dirty="0"/>
              <a:t>=50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정확도 측정항목인 </a:t>
            </a:r>
            <a:r>
              <a:rPr lang="en-US" altLang="ko-KR" dirty="0" err="1"/>
              <a:t>merror</a:t>
            </a:r>
            <a:r>
              <a:rPr lang="ko-KR" altLang="en-US" dirty="0"/>
              <a:t>가 </a:t>
            </a:r>
            <a:r>
              <a:rPr lang="en-US" altLang="ko-KR" dirty="0"/>
              <a:t>30</a:t>
            </a:r>
            <a:r>
              <a:rPr lang="ko-KR" altLang="en-US" dirty="0"/>
              <a:t>번 까지 줄어들지 않으면 훈련을 조기 종료 시킴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49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모델링 결과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68193C-5DF4-4432-89E2-18BD5C0B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2" y="1295279"/>
            <a:ext cx="6187950" cy="53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모델링 결과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292FA4-417D-4A8E-9896-8290CC6D5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" y="1193441"/>
            <a:ext cx="9011523" cy="5162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6CE06-E43C-4936-AF02-5124668BB4F5}"/>
              </a:ext>
            </a:extLst>
          </p:cNvPr>
          <p:cNvSpPr txBox="1"/>
          <p:nvPr/>
        </p:nvSpPr>
        <p:spPr>
          <a:xfrm>
            <a:off x="439509" y="6368953"/>
            <a:ext cx="856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effectLst/>
                <a:latin typeface="-apple-system"/>
              </a:rPr>
              <a:t>아래 차트 순으로 모델의 영향을 주는 </a:t>
            </a:r>
            <a:r>
              <a:rPr lang="en-US" altLang="ko-KR" b="1" i="0" dirty="0">
                <a:effectLst/>
                <a:latin typeface="-apple-system"/>
              </a:rPr>
              <a:t>feature </a:t>
            </a:r>
            <a:r>
              <a:rPr lang="ko-KR" altLang="en-US" b="1" i="0" dirty="0">
                <a:effectLst/>
                <a:latin typeface="-apple-system"/>
              </a:rPr>
              <a:t>선정</a:t>
            </a:r>
          </a:p>
        </p:txBody>
      </p:sp>
    </p:spTree>
    <p:extLst>
      <p:ext uri="{BB962C8B-B14F-4D97-AF65-F5344CB8AC3E}">
        <p14:creationId xmlns:p14="http://schemas.microsoft.com/office/powerpoint/2010/main" val="278465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4</a:t>
            </a: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.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결과 해석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6CE06-E43C-4936-AF02-5124668BB4F5}"/>
              </a:ext>
            </a:extLst>
          </p:cNvPr>
          <p:cNvSpPr txBox="1"/>
          <p:nvPr/>
        </p:nvSpPr>
        <p:spPr>
          <a:xfrm>
            <a:off x="160159" y="5847815"/>
            <a:ext cx="901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effectLst/>
                <a:latin typeface="-apple-system"/>
              </a:rPr>
              <a:t>part_nm</a:t>
            </a:r>
            <a:r>
              <a:rPr lang="en-US" altLang="ko-KR" b="1" i="0" dirty="0">
                <a:effectLst/>
                <a:latin typeface="-apple-system"/>
              </a:rPr>
              <a:t> </a:t>
            </a:r>
            <a:r>
              <a:rPr lang="ko-KR" altLang="en-US" b="1" i="0" dirty="0">
                <a:effectLst/>
                <a:latin typeface="-apple-system"/>
              </a:rPr>
              <a:t>변수가 결혼여부 </a:t>
            </a:r>
            <a:r>
              <a:rPr lang="en-US" altLang="ko-KR" b="1" i="0" dirty="0" err="1">
                <a:effectLst/>
                <a:latin typeface="-apple-system"/>
              </a:rPr>
              <a:t>mrg_flg</a:t>
            </a:r>
            <a:r>
              <a:rPr lang="en-US" altLang="ko-KR" b="1" i="0" dirty="0">
                <a:effectLst/>
                <a:latin typeface="-apple-system"/>
              </a:rPr>
              <a:t>=1 </a:t>
            </a:r>
            <a:r>
              <a:rPr lang="ko-KR" altLang="en-US" b="1" i="0" dirty="0">
                <a:effectLst/>
                <a:latin typeface="-apple-system"/>
              </a:rPr>
              <a:t>에 대한 영향도 분석</a:t>
            </a:r>
          </a:p>
          <a:p>
            <a:pPr algn="l"/>
            <a:r>
              <a:rPr lang="en-US" altLang="ko-KR" b="1" i="0" dirty="0" err="1">
                <a:effectLst/>
                <a:latin typeface="-apple-system"/>
              </a:rPr>
              <a:t>part_nm</a:t>
            </a:r>
            <a:r>
              <a:rPr lang="en-US" altLang="ko-KR" b="1" i="0" dirty="0">
                <a:effectLst/>
                <a:latin typeface="-apple-system"/>
              </a:rPr>
              <a:t> </a:t>
            </a:r>
            <a:r>
              <a:rPr lang="ko-KR" altLang="en-US" b="1" i="0" dirty="0">
                <a:effectLst/>
                <a:latin typeface="-apple-system"/>
              </a:rPr>
              <a:t>값이 </a:t>
            </a:r>
            <a:r>
              <a:rPr lang="en-US" altLang="ko-KR" b="1" i="0" dirty="0">
                <a:effectLst/>
                <a:latin typeface="-apple-system"/>
              </a:rPr>
              <a:t>17 </a:t>
            </a:r>
            <a:r>
              <a:rPr lang="ko-KR" altLang="en-US" b="1" i="0" dirty="0">
                <a:effectLst/>
                <a:latin typeface="-apple-system"/>
              </a:rPr>
              <a:t>정도 </a:t>
            </a:r>
            <a:r>
              <a:rPr lang="ko-KR" altLang="en-US" b="1" i="0" dirty="0" err="1">
                <a:effectLst/>
                <a:latin typeface="-apple-system"/>
              </a:rPr>
              <a:t>일때</a:t>
            </a:r>
            <a:r>
              <a:rPr lang="ko-KR" altLang="en-US" b="1" i="0" dirty="0">
                <a:effectLst/>
                <a:latin typeface="-apple-system"/>
              </a:rPr>
              <a:t> 결혼여부에 영향을 많이 미치고 </a:t>
            </a:r>
            <a:r>
              <a:rPr lang="en-US" altLang="ko-KR" b="1" i="0" dirty="0">
                <a:effectLst/>
                <a:latin typeface="-apple-system"/>
              </a:rPr>
              <a:t>25 </a:t>
            </a:r>
            <a:r>
              <a:rPr lang="ko-KR" altLang="en-US" b="1" i="0" dirty="0" err="1">
                <a:effectLst/>
                <a:latin typeface="-apple-system"/>
              </a:rPr>
              <a:t>일때</a:t>
            </a:r>
            <a:r>
              <a:rPr lang="ko-KR" altLang="en-US" b="1" i="0" dirty="0">
                <a:effectLst/>
                <a:latin typeface="-apple-system"/>
              </a:rPr>
              <a:t> 영향을 덜 주고 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A5E5DA-90D6-4270-8274-78181CA1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9" y="1346930"/>
            <a:ext cx="8586311" cy="42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4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결과 해석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6CE06-E43C-4936-AF02-5124668BB4F5}"/>
              </a:ext>
            </a:extLst>
          </p:cNvPr>
          <p:cNvSpPr txBox="1"/>
          <p:nvPr/>
        </p:nvSpPr>
        <p:spPr>
          <a:xfrm>
            <a:off x="160159" y="5954862"/>
            <a:ext cx="901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-apple-system"/>
              </a:rPr>
              <a:t>실구매액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en-US" altLang="ko-KR" b="1" i="0" dirty="0" err="1">
                <a:effectLst/>
                <a:latin typeface="-apple-system"/>
              </a:rPr>
              <a:t>net_amt</a:t>
            </a:r>
            <a:r>
              <a:rPr lang="en-US" altLang="ko-KR" b="1" i="0" dirty="0">
                <a:effectLst/>
                <a:latin typeface="-apple-system"/>
              </a:rPr>
              <a:t>) </a:t>
            </a:r>
            <a:r>
              <a:rPr lang="ko-KR" altLang="en-US" b="1" i="0" dirty="0">
                <a:effectLst/>
                <a:latin typeface="-apple-system"/>
              </a:rPr>
              <a:t>변수가 기혼 여부 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en-US" altLang="ko-KR" b="1" i="0" dirty="0" err="1">
                <a:effectLst/>
                <a:latin typeface="-apple-system"/>
              </a:rPr>
              <a:t>mrg_flg</a:t>
            </a:r>
            <a:r>
              <a:rPr lang="en-US" altLang="ko-KR" b="1" i="0" dirty="0">
                <a:effectLst/>
                <a:latin typeface="-apple-system"/>
              </a:rPr>
              <a:t>=1) </a:t>
            </a:r>
            <a:r>
              <a:rPr lang="ko-KR" altLang="en-US" b="1" i="0" dirty="0">
                <a:effectLst/>
                <a:latin typeface="-apple-system"/>
              </a:rPr>
              <a:t>에 대한 영향도 분석</a:t>
            </a:r>
          </a:p>
          <a:p>
            <a:pPr algn="l"/>
            <a:r>
              <a:rPr lang="ko-KR" altLang="en-US" b="1" i="0" dirty="0">
                <a:effectLst/>
                <a:latin typeface="-apple-system"/>
              </a:rPr>
              <a:t>실구매액이 많을 수록 기혼 여부의 영향을 </a:t>
            </a:r>
            <a:r>
              <a:rPr lang="ko-KR" altLang="en-US" b="1" i="0" dirty="0" err="1">
                <a:effectLst/>
                <a:latin typeface="-apple-system"/>
              </a:rPr>
              <a:t>많이줌</a:t>
            </a:r>
            <a:endParaRPr lang="ko-KR" altLang="en-US" b="1" i="0" dirty="0">
              <a:effectLst/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A56F7-4153-4E83-8206-28FBB9FD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9" y="1400606"/>
            <a:ext cx="8804329" cy="44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5</a:t>
            </a: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. </a:t>
            </a: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RFM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분석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6CE06-E43C-4936-AF02-5124668BB4F5}"/>
              </a:ext>
            </a:extLst>
          </p:cNvPr>
          <p:cNvSpPr txBox="1"/>
          <p:nvPr/>
        </p:nvSpPr>
        <p:spPr>
          <a:xfrm>
            <a:off x="188100" y="5808639"/>
            <a:ext cx="901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-apple-system"/>
              </a:rPr>
              <a:t>Monetary : </a:t>
            </a:r>
            <a:r>
              <a:rPr lang="ko-KR" altLang="en-US" b="1" i="0" dirty="0">
                <a:effectLst/>
                <a:latin typeface="-apple-system"/>
              </a:rPr>
              <a:t>고객별 구매 금액 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en-US" altLang="ko-KR" b="1" i="0" dirty="0" err="1">
                <a:effectLst/>
                <a:latin typeface="-apple-system"/>
              </a:rPr>
              <a:t>tot_amt</a:t>
            </a:r>
            <a:r>
              <a:rPr lang="en-US" altLang="ko-KR" b="1" i="0" dirty="0"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Frequency : </a:t>
            </a:r>
            <a:r>
              <a:rPr lang="ko-KR" altLang="en-US" b="1" i="0" dirty="0">
                <a:effectLst/>
                <a:latin typeface="-apple-system"/>
              </a:rPr>
              <a:t>고객별 방문횟수를 구매번호</a:t>
            </a:r>
            <a:r>
              <a:rPr lang="en-US" altLang="ko-KR" b="1" i="0" dirty="0">
                <a:effectLst/>
                <a:latin typeface="-apple-system"/>
              </a:rPr>
              <a:t>(</a:t>
            </a:r>
            <a:r>
              <a:rPr lang="en-US" altLang="ko-KR" b="1" i="0" dirty="0" err="1">
                <a:effectLst/>
                <a:latin typeface="-apple-system"/>
              </a:rPr>
              <a:t>goodcd</a:t>
            </a:r>
            <a:r>
              <a:rPr lang="en-US" altLang="ko-KR" b="1" i="0" dirty="0">
                <a:effectLst/>
                <a:latin typeface="-apple-system"/>
              </a:rPr>
              <a:t>) </a:t>
            </a:r>
            <a:r>
              <a:rPr lang="ko-KR" altLang="en-US" b="1" i="0" dirty="0">
                <a:effectLst/>
                <a:latin typeface="-apple-system"/>
              </a:rPr>
              <a:t>개수로 생각 </a:t>
            </a:r>
            <a:r>
              <a:rPr lang="en-US" altLang="ko-KR" b="1" i="0" dirty="0">
                <a:effectLst/>
                <a:latin typeface="-apple-system"/>
              </a:rPr>
              <a:t>-&gt; </a:t>
            </a:r>
            <a:r>
              <a:rPr lang="ko-KR" altLang="en-US" b="1" i="0" dirty="0">
                <a:effectLst/>
                <a:latin typeface="-apple-system"/>
              </a:rPr>
              <a:t>구매번호에 </a:t>
            </a:r>
            <a:r>
              <a:rPr lang="en-US" altLang="ko-KR" b="1" i="0" dirty="0">
                <a:effectLst/>
                <a:latin typeface="-apple-system"/>
              </a:rPr>
              <a:t>count</a:t>
            </a:r>
          </a:p>
          <a:p>
            <a:pPr algn="l"/>
            <a:r>
              <a:rPr lang="en-US" altLang="ko-KR" b="1" i="0" dirty="0">
                <a:effectLst/>
                <a:latin typeface="-apple-system"/>
              </a:rPr>
              <a:t>Recency : </a:t>
            </a:r>
            <a:r>
              <a:rPr lang="ko-KR" altLang="en-US" b="1" i="0" dirty="0">
                <a:effectLst/>
                <a:latin typeface="-apple-system"/>
              </a:rPr>
              <a:t>기준날짜 </a:t>
            </a:r>
            <a:r>
              <a:rPr lang="en-US" altLang="ko-KR" b="1" i="0" dirty="0">
                <a:effectLst/>
                <a:latin typeface="-apple-system"/>
              </a:rPr>
              <a:t>20000101 </a:t>
            </a:r>
            <a:r>
              <a:rPr lang="ko-KR" altLang="en-US" b="1" i="0" dirty="0">
                <a:effectLst/>
                <a:latin typeface="-apple-system"/>
              </a:rPr>
              <a:t>대비 최신 구매 시간의 차이를 초로 환산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E9CBD-2A81-4CE5-AC1A-554673B6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9" y="1379689"/>
            <a:ext cx="8804330" cy="43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RFM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통계 분석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6EEA18-0E79-40E0-A138-2678ECF1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555802"/>
            <a:ext cx="7613712" cy="41774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A03B1E-A307-4248-87D9-F8A616FBA53B}"/>
              </a:ext>
            </a:extLst>
          </p:cNvPr>
          <p:cNvSpPr txBox="1"/>
          <p:nvPr/>
        </p:nvSpPr>
        <p:spPr>
          <a:xfrm>
            <a:off x="742950" y="5914111"/>
            <a:ext cx="721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-apple-system"/>
              </a:rPr>
              <a:t>RFM </a:t>
            </a:r>
            <a:r>
              <a:rPr lang="ko-KR" altLang="en-US" b="1" i="0" dirty="0">
                <a:effectLst/>
                <a:latin typeface="-apple-system"/>
              </a:rPr>
              <a:t>통계량 및 </a:t>
            </a:r>
            <a:r>
              <a:rPr lang="en-US" altLang="ko-KR" b="1" i="0" dirty="0">
                <a:effectLst/>
                <a:latin typeface="-apple-system"/>
              </a:rPr>
              <a:t>4</a:t>
            </a:r>
            <a:r>
              <a:rPr lang="ko-KR" altLang="en-US" b="1" i="0" dirty="0" err="1">
                <a:effectLst/>
                <a:latin typeface="-apple-system"/>
              </a:rPr>
              <a:t>분위수</a:t>
            </a:r>
            <a:r>
              <a:rPr lang="ko-KR" altLang="en-US" b="1" i="0" dirty="0">
                <a:effectLst/>
                <a:latin typeface="-apple-system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348948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RFM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그래프 확인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03B1E-A307-4248-87D9-F8A616FBA53B}"/>
              </a:ext>
            </a:extLst>
          </p:cNvPr>
          <p:cNvSpPr txBox="1"/>
          <p:nvPr/>
        </p:nvSpPr>
        <p:spPr>
          <a:xfrm>
            <a:off x="395536" y="6022321"/>
            <a:ext cx="721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-apple-system"/>
              </a:rPr>
              <a:t>“Recency” </a:t>
            </a:r>
            <a:r>
              <a:rPr lang="ko-KR" altLang="en-US" b="1" i="0" dirty="0">
                <a:effectLst/>
                <a:latin typeface="-apple-system"/>
              </a:rPr>
              <a:t>와 </a:t>
            </a:r>
            <a:r>
              <a:rPr lang="en-US" altLang="ko-KR" b="1" i="0" dirty="0">
                <a:effectLst/>
                <a:latin typeface="-apple-system"/>
              </a:rPr>
              <a:t>“Frequency” </a:t>
            </a:r>
            <a:r>
              <a:rPr lang="ko-KR" altLang="en-US" b="1" i="0" dirty="0">
                <a:effectLst/>
                <a:latin typeface="-apple-system"/>
              </a:rPr>
              <a:t>의 분포도 비율에 관한 그래프를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061E-A1F9-4C84-A0A3-99714EBB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9" y="1515019"/>
            <a:ext cx="4441921" cy="40496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B63348-0637-4E31-9116-B5B54A4FE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485686"/>
            <a:ext cx="4572000" cy="42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3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목차 </a:t>
            </a:r>
            <a:endParaRPr kumimoji="0" lang="ko-KR" altLang="en-US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TextBox 96"/>
          <p:cNvSpPr txBox="1">
            <a:spLocks noChangeArrowheads="1"/>
          </p:cNvSpPr>
          <p:nvPr/>
        </p:nvSpPr>
        <p:spPr bwMode="auto">
          <a:xfrm>
            <a:off x="592896" y="1419589"/>
            <a:ext cx="374441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1.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과제 설명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 -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데이터 형태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 -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데이터 개수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 -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데이터 탐색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2.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데이터 변환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 -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훈련 학습 검증 데이터 분리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 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3.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모델 선택 및 모델링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-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모델링 결과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4.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결과 해석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 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499992" y="1124744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5. </a:t>
            </a:r>
            <a:r>
              <a:rPr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RFM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분석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- RFM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통계분석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- </a:t>
            </a:r>
            <a:r>
              <a:rPr lang="en-US" altLang="ko-KR" sz="1600" b="1" dirty="0" err="1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RFm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그래프 확인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-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데이터 이산화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-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가중치 선별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 -  </a:t>
            </a:r>
            <a:r>
              <a:rPr lang="ko-KR" altLang="en-US" sz="1600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결과 해석</a:t>
            </a:r>
            <a:endParaRPr lang="en-US" altLang="ko-KR" sz="1600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6. </a:t>
            </a:r>
            <a:r>
              <a:rPr lang="ko-KR" altLang="en-US" b="1" dirty="0" err="1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느낀점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80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데이터 이산화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44DB9E-E487-41FC-BD25-44BD7D8D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12" y="1412776"/>
            <a:ext cx="6610350" cy="4454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A548C2-D8D3-4057-844D-9698744135BB}"/>
              </a:ext>
            </a:extLst>
          </p:cNvPr>
          <p:cNvSpPr txBox="1"/>
          <p:nvPr/>
        </p:nvSpPr>
        <p:spPr>
          <a:xfrm>
            <a:off x="436151" y="6171684"/>
            <a:ext cx="863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effectLst/>
                <a:latin typeface="-apple-system"/>
              </a:rPr>
              <a:t>Recency” </a:t>
            </a:r>
            <a:r>
              <a:rPr lang="en-US" altLang="ko-KR" b="1" dirty="0">
                <a:latin typeface="-apple-system"/>
              </a:rPr>
              <a:t>,</a:t>
            </a:r>
            <a:r>
              <a:rPr lang="ko-KR" altLang="en-US" b="1" i="0" dirty="0">
                <a:effectLst/>
                <a:latin typeface="-apple-system"/>
              </a:rPr>
              <a:t> </a:t>
            </a:r>
            <a:r>
              <a:rPr lang="en-US" altLang="ko-KR" b="1" i="0" dirty="0">
                <a:effectLst/>
                <a:latin typeface="-apple-system"/>
              </a:rPr>
              <a:t>“Frequency”, “</a:t>
            </a:r>
            <a:r>
              <a:rPr lang="en-US" altLang="ko-KR" b="1" dirty="0">
                <a:latin typeface="-apple-system"/>
              </a:rPr>
              <a:t>Monetary”</a:t>
            </a:r>
            <a:r>
              <a:rPr lang="ko-KR" altLang="en-US" b="1" dirty="0">
                <a:latin typeface="-apple-system"/>
              </a:rPr>
              <a:t> 데이터를 </a:t>
            </a:r>
            <a:r>
              <a:rPr lang="en-US" altLang="ko-KR" b="1" dirty="0" err="1">
                <a:latin typeface="-apple-system"/>
              </a:rPr>
              <a:t>r_score</a:t>
            </a:r>
            <a:r>
              <a:rPr lang="en-US" altLang="ko-KR" b="1" dirty="0">
                <a:latin typeface="-apple-system"/>
              </a:rPr>
              <a:t>, </a:t>
            </a:r>
            <a:r>
              <a:rPr lang="en-US" altLang="ko-KR" b="1" dirty="0" err="1">
                <a:latin typeface="-apple-system"/>
              </a:rPr>
              <a:t>f_score</a:t>
            </a:r>
            <a:r>
              <a:rPr lang="en-US" altLang="ko-KR" b="1" dirty="0">
                <a:latin typeface="-apple-system"/>
              </a:rPr>
              <a:t>, </a:t>
            </a:r>
            <a:r>
              <a:rPr lang="en-US" altLang="ko-KR" b="1" dirty="0" err="1">
                <a:latin typeface="-apple-system"/>
              </a:rPr>
              <a:t>m_score</a:t>
            </a:r>
            <a:r>
              <a:rPr lang="ko-KR" altLang="en-US" b="1" dirty="0">
                <a:latin typeface="-apple-system"/>
              </a:rPr>
              <a:t>로 이산화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6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가중치 선별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548C2-D8D3-4057-844D-9698744135BB}"/>
              </a:ext>
            </a:extLst>
          </p:cNvPr>
          <p:cNvSpPr txBox="1"/>
          <p:nvPr/>
        </p:nvSpPr>
        <p:spPr>
          <a:xfrm>
            <a:off x="436150" y="6171684"/>
            <a:ext cx="737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effectLst/>
                <a:latin typeface="var(--jp-content-font-family)"/>
              </a:rPr>
              <a:t>결혼 여부에 따른 분류 모델의 가중치 선별하여 </a:t>
            </a:r>
            <a:r>
              <a:rPr lang="en-US" altLang="ko-KR" b="1" i="0" dirty="0" err="1">
                <a:effectLst/>
                <a:latin typeface="var(--jp-content-font-family)"/>
              </a:rPr>
              <a:t>rfm_score</a:t>
            </a:r>
            <a:r>
              <a:rPr lang="en-US" altLang="ko-KR" b="1" i="0" dirty="0">
                <a:effectLst/>
                <a:latin typeface="var(--jp-content-font-family)"/>
              </a:rPr>
              <a:t> </a:t>
            </a:r>
            <a:r>
              <a:rPr lang="ko-KR" altLang="en-US" b="1" i="0" dirty="0">
                <a:effectLst/>
                <a:latin typeface="var(--jp-content-font-family)"/>
              </a:rPr>
              <a:t>도출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A3F7B-AF66-4AB7-89F8-B6103EA7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43" y="1369891"/>
            <a:ext cx="7486650" cy="460356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92EC61-371E-4C60-9D6A-07503B86442B}"/>
              </a:ext>
            </a:extLst>
          </p:cNvPr>
          <p:cNvSpPr/>
          <p:nvPr/>
        </p:nvSpPr>
        <p:spPr>
          <a:xfrm>
            <a:off x="6156176" y="3583507"/>
            <a:ext cx="648072" cy="21497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0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548C2-D8D3-4057-844D-9698744135BB}"/>
              </a:ext>
            </a:extLst>
          </p:cNvPr>
          <p:cNvSpPr txBox="1"/>
          <p:nvPr/>
        </p:nvSpPr>
        <p:spPr>
          <a:xfrm>
            <a:off x="436150" y="6171684"/>
            <a:ext cx="737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effectLst/>
                <a:latin typeface="var(--jp-content-font-family)"/>
              </a:rPr>
              <a:t>R,f,m</a:t>
            </a:r>
            <a:r>
              <a:rPr lang="en-US" altLang="ko-KR" b="1" i="0" dirty="0">
                <a:effectLst/>
                <a:latin typeface="var(--jp-content-font-family)"/>
              </a:rPr>
              <a:t> </a:t>
            </a:r>
            <a:r>
              <a:rPr lang="ko-KR" altLang="en-US" b="1" i="0" dirty="0">
                <a:effectLst/>
                <a:latin typeface="var(--jp-content-font-family)"/>
              </a:rPr>
              <a:t>데이터를 가지고 </a:t>
            </a:r>
            <a:r>
              <a:rPr lang="ko-KR" altLang="en-US" b="1" i="0" dirty="0" err="1">
                <a:effectLst/>
                <a:latin typeface="var(--jp-content-font-family)"/>
              </a:rPr>
              <a:t>군집화하여</a:t>
            </a:r>
            <a:r>
              <a:rPr lang="ko-KR" altLang="en-US" b="1" i="0" dirty="0">
                <a:effectLst/>
                <a:latin typeface="var(--jp-content-font-family)"/>
              </a:rPr>
              <a:t> 경향성을 확인한다</a:t>
            </a:r>
            <a:r>
              <a:rPr lang="en-US" altLang="ko-KR" b="1" i="0" dirty="0">
                <a:effectLst/>
                <a:latin typeface="var(--jp-content-font-family)"/>
              </a:rPr>
              <a:t>. </a:t>
            </a:r>
            <a:r>
              <a:rPr lang="en-US" altLang="ko-KR" b="1" i="0" dirty="0" err="1">
                <a:effectLst/>
                <a:latin typeface="var(--jp-content-font-family)"/>
              </a:rPr>
              <a:t>Rfm_score</a:t>
            </a:r>
            <a:r>
              <a:rPr lang="en-US" altLang="ko-KR" b="1" i="0" dirty="0">
                <a:effectLst/>
                <a:latin typeface="var(--jp-content-font-family)"/>
              </a:rPr>
              <a:t> </a:t>
            </a:r>
            <a:r>
              <a:rPr lang="ko-KR" altLang="en-US" b="1" dirty="0">
                <a:latin typeface="var(--jp-content-font-family)"/>
              </a:rPr>
              <a:t>값에 따라 </a:t>
            </a:r>
            <a:r>
              <a:rPr lang="en-US" altLang="ko-KR" b="1" dirty="0" err="1">
                <a:latin typeface="var(--jp-content-font-family)"/>
              </a:rPr>
              <a:t>K_cluster</a:t>
            </a:r>
            <a:r>
              <a:rPr lang="en-US" altLang="ko-KR" b="1" dirty="0">
                <a:latin typeface="var(--jp-content-font-family)"/>
              </a:rPr>
              <a:t> </a:t>
            </a:r>
            <a:r>
              <a:rPr lang="ko-KR" altLang="en-US" b="1" dirty="0">
                <a:latin typeface="var(--jp-content-font-family)"/>
              </a:rPr>
              <a:t>값 변화</a:t>
            </a:r>
            <a:endParaRPr lang="ko-KR" altLang="en-US" b="1" i="0" dirty="0">
              <a:effectLst/>
              <a:latin typeface="var(--jp-content-font-family)"/>
            </a:endParaRPr>
          </a:p>
        </p:txBody>
      </p:sp>
      <p:sp>
        <p:nvSpPr>
          <p:cNvPr id="14" name="TextBox 96">
            <a:extLst>
              <a:ext uri="{FF2B5EF4-FFF2-40B4-BE49-F238E27FC236}">
                <a16:creationId xmlns:a16="http://schemas.microsoft.com/office/drawing/2014/main" id="{7412EDF5-92D7-4FDE-99EC-679C5EE7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결과 해석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8E5CE4-09A8-4544-8C36-C3E78F0A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71" y="1531640"/>
            <a:ext cx="7315200" cy="43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7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96">
            <a:extLst>
              <a:ext uri="{FF2B5EF4-FFF2-40B4-BE49-F238E27FC236}">
                <a16:creationId xmlns:a16="http://schemas.microsoft.com/office/drawing/2014/main" id="{7412EDF5-92D7-4FDE-99EC-679C5EE7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79" y="836712"/>
            <a:ext cx="39244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6. </a:t>
            </a:r>
            <a:r>
              <a:rPr lang="ko-KR" altLang="en-US" b="1" dirty="0" err="1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느낀점</a:t>
            </a:r>
            <a:endParaRPr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89C5B-267A-4665-9DEF-8762C052FC7E}"/>
              </a:ext>
            </a:extLst>
          </p:cNvPr>
          <p:cNvSpPr txBox="1"/>
          <p:nvPr/>
        </p:nvSpPr>
        <p:spPr>
          <a:xfrm>
            <a:off x="323528" y="2132856"/>
            <a:ext cx="8690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effectLst/>
                <a:latin typeface="var(--jp-content-font-family)"/>
                <a:sym typeface="Webdings" panose="05030102010509060703" pitchFamily="18" charset="2"/>
              </a:rPr>
              <a:t> </a:t>
            </a:r>
            <a:r>
              <a:rPr lang="en-US" altLang="ko-KR" b="1" i="0" dirty="0">
                <a:effectLst/>
                <a:latin typeface="var(--jp-content-font-family)"/>
              </a:rPr>
              <a:t>RFM </a:t>
            </a:r>
            <a:r>
              <a:rPr lang="ko-KR" altLang="en-US" b="1" i="0" dirty="0">
                <a:effectLst/>
                <a:latin typeface="var(--jp-content-font-family)"/>
              </a:rPr>
              <a:t>분석 결과가 많이 아쉬웠다</a:t>
            </a:r>
            <a:r>
              <a:rPr lang="en-US" altLang="ko-KR" b="1" i="0" dirty="0">
                <a:effectLst/>
                <a:latin typeface="var(--jp-content-font-family)"/>
              </a:rPr>
              <a:t>. </a:t>
            </a:r>
            <a:r>
              <a:rPr lang="en-US" altLang="ko-KR" b="1" i="0" dirty="0" err="1">
                <a:effectLst/>
                <a:latin typeface="var(--jp-content-font-family)"/>
              </a:rPr>
              <a:t>Rfm_score</a:t>
            </a:r>
            <a:r>
              <a:rPr lang="en-US" altLang="ko-KR" b="1" i="0" dirty="0">
                <a:effectLst/>
                <a:latin typeface="var(--jp-content-font-family)"/>
              </a:rPr>
              <a:t> </a:t>
            </a:r>
            <a:r>
              <a:rPr lang="ko-KR" altLang="en-US" b="1" dirty="0">
                <a:latin typeface="var(--jp-content-font-family)"/>
              </a:rPr>
              <a:t>값이 같은 값이 나오지만  </a:t>
            </a:r>
            <a:r>
              <a:rPr lang="en-US" altLang="ko-KR" b="1" dirty="0" err="1">
                <a:latin typeface="var(--jp-content-font-family)"/>
              </a:rPr>
              <a:t>K_cluster</a:t>
            </a:r>
            <a:r>
              <a:rPr lang="en-US" altLang="ko-KR" b="1" dirty="0">
                <a:latin typeface="var(--jp-content-font-family)"/>
              </a:rPr>
              <a:t> </a:t>
            </a:r>
            <a:r>
              <a:rPr lang="ko-KR" altLang="en-US" b="1" dirty="0">
                <a:latin typeface="var(--jp-content-font-family)"/>
              </a:rPr>
              <a:t>값이 다른 값이 출력되는 결과도 있었는데 이 부분에 차이점에 대해 공부가 </a:t>
            </a:r>
            <a:r>
              <a:rPr lang="ko-KR" altLang="en-US" b="1" dirty="0" err="1">
                <a:latin typeface="var(--jp-content-font-family)"/>
              </a:rPr>
              <a:t>부족한거</a:t>
            </a:r>
            <a:r>
              <a:rPr lang="ko-KR" altLang="en-US" b="1" dirty="0">
                <a:latin typeface="var(--jp-content-font-family)"/>
              </a:rPr>
              <a:t> 같다</a:t>
            </a:r>
            <a:r>
              <a:rPr lang="en-US" altLang="ko-KR" b="1" dirty="0">
                <a:latin typeface="var(--jp-content-font-family)"/>
              </a:rPr>
              <a:t>.  </a:t>
            </a:r>
            <a:r>
              <a:rPr lang="ko-KR" altLang="en-US" b="1" dirty="0">
                <a:latin typeface="var(--jp-content-font-family)"/>
              </a:rPr>
              <a:t>좀 더 좋은 결과값을 도출 하지 못해서 아쉬운 부분이 크다</a:t>
            </a:r>
            <a:endParaRPr lang="en-US" altLang="ko-KR" b="1" dirty="0">
              <a:latin typeface="var(--jp-content-font-family)"/>
            </a:endParaRPr>
          </a:p>
          <a:p>
            <a:endParaRPr lang="en-US" altLang="ko-KR" b="1" i="0" dirty="0">
              <a:effectLst/>
              <a:latin typeface="var(--jp-content-font-family)"/>
            </a:endParaRPr>
          </a:p>
          <a:p>
            <a:endParaRPr lang="en-US" altLang="ko-KR" b="1" dirty="0">
              <a:latin typeface="var(--jp-content-font-family)"/>
            </a:endParaRPr>
          </a:p>
          <a:p>
            <a:r>
              <a:rPr lang="en-US" altLang="ko-KR" b="1" i="0" dirty="0">
                <a:effectLst/>
                <a:latin typeface="var(--jp-content-font-family)"/>
                <a:sym typeface="Webdings" panose="05030102010509060703" pitchFamily="18" charset="2"/>
              </a:rPr>
              <a:t> </a:t>
            </a:r>
            <a:r>
              <a:rPr lang="ko-KR" altLang="en-US" b="1" i="0" dirty="0">
                <a:effectLst/>
                <a:latin typeface="var(--jp-content-font-family)"/>
              </a:rPr>
              <a:t>모델을 학습시키고 돌리는데 시간이 많이 걸린다</a:t>
            </a:r>
            <a:r>
              <a:rPr lang="en-US" altLang="ko-KR" b="1" i="0" dirty="0">
                <a:effectLst/>
                <a:latin typeface="var(--jp-content-font-family)"/>
              </a:rPr>
              <a:t>. </a:t>
            </a:r>
            <a:r>
              <a:rPr lang="ko-KR" altLang="en-US" b="1" i="0" dirty="0">
                <a:effectLst/>
                <a:latin typeface="var(--jp-content-font-family)"/>
              </a:rPr>
              <a:t>이러한 단점을 개선 할 방안을</a:t>
            </a:r>
            <a:endParaRPr lang="en-US" altLang="ko-KR" b="1" i="0" dirty="0">
              <a:effectLst/>
              <a:latin typeface="var(--jp-content-font-family)"/>
            </a:endParaRPr>
          </a:p>
          <a:p>
            <a:r>
              <a:rPr lang="ko-KR" altLang="en-US" b="1" dirty="0">
                <a:latin typeface="var(--jp-content-font-family)"/>
              </a:rPr>
              <a:t>찾는 것도 중요한 </a:t>
            </a:r>
            <a:r>
              <a:rPr lang="ko-KR" altLang="en-US" b="1" dirty="0" err="1">
                <a:latin typeface="var(--jp-content-font-family)"/>
              </a:rPr>
              <a:t>문제인거</a:t>
            </a:r>
            <a:r>
              <a:rPr lang="ko-KR" altLang="en-US" b="1" dirty="0">
                <a:latin typeface="var(--jp-content-font-family)"/>
              </a:rPr>
              <a:t> 같다</a:t>
            </a:r>
            <a:r>
              <a:rPr lang="en-US" altLang="ko-KR" b="1" dirty="0">
                <a:latin typeface="var(--jp-content-font-family)"/>
              </a:rPr>
              <a:t>.</a:t>
            </a:r>
            <a:endParaRPr lang="ko-KR" altLang="en-US" b="1" i="0" dirty="0">
              <a:effectLst/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76692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41F6DB-0663-4515-956F-5244ABA23C19}"/>
              </a:ext>
            </a:extLst>
          </p:cNvPr>
          <p:cNvSpPr txBox="1"/>
          <p:nvPr/>
        </p:nvSpPr>
        <p:spPr>
          <a:xfrm>
            <a:off x="3923928" y="4420655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ko-KR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rPr>
              <a:t>1. </a:t>
            </a:r>
            <a:r>
              <a:rPr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과제 설명</a:t>
            </a:r>
            <a:endParaRPr kumimoji="0"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solidFill>
                <a:srgbClr val="333333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DD4D304-E7A5-4B72-B3B2-A597471D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38" y="1412776"/>
            <a:ext cx="4926588" cy="3642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CCCA8-DA9A-4A45-836F-E710E1E879B5}"/>
              </a:ext>
            </a:extLst>
          </p:cNvPr>
          <p:cNvSpPr txBox="1"/>
          <p:nvPr/>
        </p:nvSpPr>
        <p:spPr>
          <a:xfrm>
            <a:off x="623911" y="5262244"/>
            <a:ext cx="9046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ym typeface="Wingdings" panose="05000000000000000000" pitchFamily="2" charset="2"/>
              </a:rPr>
              <a:t> </a:t>
            </a:r>
            <a:r>
              <a:rPr lang="ko-KR" altLang="en-US" sz="2000" b="1" dirty="0"/>
              <a:t>고객 구매데이터로 결혼여부 예측하기</a:t>
            </a: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000" b="1" dirty="0">
                <a:sym typeface="Wingdings" panose="05000000000000000000" pitchFamily="2" charset="2"/>
              </a:rPr>
              <a:t>제공 데이터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7ACBCD"/>
                </a:solidFill>
              </a:rPr>
              <a:t>Customer</a:t>
            </a:r>
            <a:r>
              <a:rPr lang="en-US" altLang="ko-KR" sz="2000" b="1" dirty="0">
                <a:solidFill>
                  <a:srgbClr val="7ACBCD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rgbClr val="7ACBCD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sz="2000" b="1" dirty="0">
                <a:solidFill>
                  <a:srgbClr val="7ACBCD"/>
                </a:solidFill>
                <a:sym typeface="Wingdings" panose="05000000000000000000" pitchFamily="2" charset="2"/>
              </a:rPr>
              <a:t>, Transaction </a:t>
            </a:r>
            <a:r>
              <a:rPr lang="ko-KR" altLang="en-US" sz="2000" b="1" dirty="0">
                <a:solidFill>
                  <a:srgbClr val="7ACBCD"/>
                </a:solidFill>
                <a:sym typeface="Wingdings" panose="05000000000000000000" pitchFamily="2" charset="2"/>
              </a:rPr>
              <a:t>데이터</a:t>
            </a:r>
            <a:endParaRPr lang="en-US" altLang="ko-KR" sz="2000" b="1" dirty="0">
              <a:solidFill>
                <a:srgbClr val="7ACB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32041E3-723A-44F4-AC6E-41270533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2" y="1400607"/>
            <a:ext cx="7588661" cy="441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9DB6F-8B84-471D-9EDB-6F22FE8F98CA}"/>
              </a:ext>
            </a:extLst>
          </p:cNvPr>
          <p:cNvSpPr txBox="1"/>
          <p:nvPr/>
        </p:nvSpPr>
        <p:spPr>
          <a:xfrm>
            <a:off x="323528" y="5930874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고객 정보에 대한 데이터가 저장이 되어있음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5" name="TextBox 96">
            <a:extLst>
              <a:ext uri="{FF2B5EF4-FFF2-40B4-BE49-F238E27FC236}">
                <a16:creationId xmlns:a16="http://schemas.microsoft.com/office/drawing/2014/main" id="{E889EC55-738E-4608-9030-3D4842C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데이터 형태</a:t>
            </a:r>
            <a:endParaRPr kumimoji="0"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54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0159" y="276487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329DB6F-8B84-471D-9EDB-6F22FE8F98CA}"/>
              </a:ext>
            </a:extLst>
          </p:cNvPr>
          <p:cNvSpPr txBox="1"/>
          <p:nvPr/>
        </p:nvSpPr>
        <p:spPr>
          <a:xfrm>
            <a:off x="324141" y="1224319"/>
            <a:ext cx="497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Customers </a:t>
            </a:r>
            <a:r>
              <a:rPr lang="ko-KR" altLang="en-US" b="1" dirty="0"/>
              <a:t>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009A54-E28D-4710-BDA1-743EA48D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0" y="1529357"/>
            <a:ext cx="7085681" cy="25259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80F4AE-B6D6-4A12-91D7-19884066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4" y="4498803"/>
            <a:ext cx="7055557" cy="23591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BE4637-CB41-4C90-B638-BD9D333F4601}"/>
              </a:ext>
            </a:extLst>
          </p:cNvPr>
          <p:cNvSpPr txBox="1"/>
          <p:nvPr/>
        </p:nvSpPr>
        <p:spPr>
          <a:xfrm>
            <a:off x="324140" y="4175694"/>
            <a:ext cx="497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Transactions </a:t>
            </a:r>
            <a:r>
              <a:rPr lang="ko-KR" altLang="en-US" b="1" dirty="0"/>
              <a:t>데이터</a:t>
            </a: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4BB51D2C-326D-426E-91BE-86B84C32F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407" y="824551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데이터 개수</a:t>
            </a:r>
            <a:endParaRPr kumimoji="0"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5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데이터 탐색</a:t>
            </a:r>
            <a:endParaRPr kumimoji="0"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0599" y="299270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B4EAF47-7CF4-45B7-AEBD-1679642A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6" y="1426536"/>
            <a:ext cx="6932791" cy="36207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56002A-DC84-461A-B755-B2392F0CC9B6}"/>
              </a:ext>
            </a:extLst>
          </p:cNvPr>
          <p:cNvSpPr txBox="1"/>
          <p:nvPr/>
        </p:nvSpPr>
        <p:spPr>
          <a:xfrm>
            <a:off x="516591" y="5347355"/>
            <a:ext cx="852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결혼여부에 대한 데이터를 보게 </a:t>
            </a:r>
            <a:r>
              <a:rPr lang="ko-KR" altLang="en-US" b="1" dirty="0" err="1"/>
              <a:t>되었을때</a:t>
            </a:r>
            <a:r>
              <a:rPr lang="en-US" altLang="ko-KR" b="1" dirty="0"/>
              <a:t>,</a:t>
            </a:r>
            <a:r>
              <a:rPr lang="ko-KR" altLang="en-US" b="1" dirty="0"/>
              <a:t> 기혼자가 미혼자보다 훨씬 많이 나타나 </a:t>
            </a:r>
            <a:r>
              <a:rPr lang="ko-KR" altLang="en-US" b="1" dirty="0" err="1"/>
              <a:t>있는것을</a:t>
            </a:r>
            <a:r>
              <a:rPr lang="ko-KR" altLang="en-US" b="1" dirty="0"/>
              <a:t> 볼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99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데이터 탐색</a:t>
            </a:r>
            <a:endParaRPr kumimoji="0"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0599" y="299270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56002A-DC84-461A-B755-B2392F0CC9B6}"/>
              </a:ext>
            </a:extLst>
          </p:cNvPr>
          <p:cNvSpPr txBox="1"/>
          <p:nvPr/>
        </p:nvSpPr>
        <p:spPr>
          <a:xfrm>
            <a:off x="516591" y="5635400"/>
            <a:ext cx="852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취미생활에 따른 결혼여부를 보게 되면 대부분의 경우 기혼자가 미혼자보다 높은 것을 볼 수 있는데</a:t>
            </a:r>
            <a:r>
              <a:rPr lang="en-US" altLang="ko-KR" b="1" dirty="0"/>
              <a:t>, </a:t>
            </a:r>
            <a:r>
              <a:rPr lang="ko-KR" altLang="en-US" b="1" dirty="0"/>
              <a:t>여행이나</a:t>
            </a:r>
            <a:r>
              <a:rPr lang="en-US" altLang="ko-KR" b="1" dirty="0"/>
              <a:t> </a:t>
            </a:r>
            <a:r>
              <a:rPr lang="ko-KR" altLang="en-US" b="1" dirty="0"/>
              <a:t>관람 등에선 기혼자 보다 미혼자의 취미활동 비율이 </a:t>
            </a:r>
            <a:r>
              <a:rPr lang="ko-KR" altLang="en-US" b="1" dirty="0" err="1"/>
              <a:t>높은걸</a:t>
            </a:r>
            <a:r>
              <a:rPr lang="ko-KR" altLang="en-US" b="1" dirty="0"/>
              <a:t> 확인 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7FCD6-302C-417E-8397-EEFBEF67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4" y="1299172"/>
            <a:ext cx="7123009" cy="43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데이터 탐색</a:t>
            </a:r>
            <a:endParaRPr kumimoji="0"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0599" y="299270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56002A-DC84-461A-B755-B2392F0CC9B6}"/>
              </a:ext>
            </a:extLst>
          </p:cNvPr>
          <p:cNvSpPr txBox="1"/>
          <p:nvPr/>
        </p:nvSpPr>
        <p:spPr>
          <a:xfrm>
            <a:off x="171872" y="5635400"/>
            <a:ext cx="886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주거타입에 따른 결혼여부를 </a:t>
            </a:r>
            <a:r>
              <a:rPr lang="ko-KR" altLang="en-US" dirty="0" err="1"/>
              <a:t>보았을때는</a:t>
            </a:r>
            <a:r>
              <a:rPr lang="ko-KR" altLang="en-US" dirty="0"/>
              <a:t> 아파트의 경우 미혼자보다 기혼자의 비율이 더 높게 나타나고</a:t>
            </a:r>
            <a:r>
              <a:rPr lang="en-US" altLang="ko-KR" dirty="0"/>
              <a:t>, </a:t>
            </a:r>
            <a:r>
              <a:rPr lang="ko-KR" altLang="en-US" dirty="0"/>
              <a:t>단독주택의 경우 미혼자가 기혼자보다 더 높은 비율이 나타나는 것을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D61FDD-5815-4A40-B230-5770D55F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" y="1296458"/>
            <a:ext cx="8015849" cy="4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4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927126"/>
            <a:ext cx="944563" cy="158750"/>
          </a:xfrm>
          <a:prstGeom prst="rect">
            <a:avLst/>
          </a:prstGeom>
          <a:solidFill>
            <a:srgbClr val="7ACB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96868"/>
              </a:solidFill>
              <a:latin typeface="+mn-ea"/>
            </a:endParaRPr>
          </a:p>
        </p:txBody>
      </p:sp>
      <p:sp>
        <p:nvSpPr>
          <p:cNvPr id="11" name="TextBox 96"/>
          <p:cNvSpPr txBox="1">
            <a:spLocks noChangeArrowheads="1"/>
          </p:cNvSpPr>
          <p:nvPr/>
        </p:nvSpPr>
        <p:spPr bwMode="auto">
          <a:xfrm>
            <a:off x="935579" y="836712"/>
            <a:ext cx="3239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kumimoji="0" lang="ko-KR" altLang="en-US" b="1" dirty="0">
                <a:ln>
                  <a:solidFill>
                    <a:srgbClr val="BCBAAB">
                      <a:alpha val="0"/>
                    </a:srgbClr>
                  </a:solidFill>
                </a:ln>
                <a:latin typeface="+mn-ea"/>
              </a:rPr>
              <a:t>데이터 탐색</a:t>
            </a:r>
            <a:endParaRPr kumimoji="0" lang="en-US" altLang="ko-KR" b="1" dirty="0">
              <a:ln>
                <a:solidFill>
                  <a:srgbClr val="BCBAAB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8578-DE11-47B9-80AB-18D4A5355BDD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0599" y="299270"/>
            <a:ext cx="2524775" cy="537442"/>
            <a:chOff x="160159" y="276487"/>
            <a:chExt cx="2524775" cy="537442"/>
          </a:xfrm>
        </p:grpSpPr>
        <p:pic>
          <p:nvPicPr>
            <p:cNvPr id="2050" name="Picture 2" descr="C:\Users\user\Desktop\데이터 티칭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0" t="39867" r="63066" b="39362"/>
            <a:stretch/>
          </p:blipFill>
          <p:spPr bwMode="auto">
            <a:xfrm>
              <a:off x="160159" y="276487"/>
              <a:ext cx="551984" cy="537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55747" y="332453"/>
              <a:ext cx="2029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>
                    <a:solidFill>
                      <a:srgbClr val="BCBAAB">
                        <a:alpha val="0"/>
                      </a:srgbClr>
                    </a:solidFill>
                  </a:ln>
                  <a:solidFill>
                    <a:srgbClr val="7ACBCD"/>
                  </a:solidFill>
                  <a:latin typeface="+mn-ea"/>
                </a:rPr>
                <a:t>DATA TEACHING</a:t>
              </a:r>
              <a:endParaRPr lang="ko-KR" altLang="en-US" sz="2000" b="1" spc="-150" dirty="0">
                <a:ln>
                  <a:solidFill>
                    <a:srgbClr val="BCBAAB">
                      <a:alpha val="0"/>
                    </a:srgbClr>
                  </a:solidFill>
                </a:ln>
                <a:solidFill>
                  <a:srgbClr val="7ACBCD"/>
                </a:solidFill>
                <a:latin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56002A-DC84-461A-B755-B2392F0CC9B6}"/>
              </a:ext>
            </a:extLst>
          </p:cNvPr>
          <p:cNvSpPr txBox="1"/>
          <p:nvPr/>
        </p:nvSpPr>
        <p:spPr>
          <a:xfrm>
            <a:off x="171872" y="5635400"/>
            <a:ext cx="8864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다음은 고객 등급에 따른 결혼 여부를 </a:t>
            </a:r>
            <a:r>
              <a:rPr lang="ko-KR" altLang="en-US" b="1" dirty="0" err="1"/>
              <a:t>보았을때</a:t>
            </a:r>
            <a:r>
              <a:rPr lang="en-US" altLang="ko-KR" b="1" dirty="0"/>
              <a:t>, </a:t>
            </a:r>
            <a:r>
              <a:rPr lang="ko-KR" altLang="en-US" b="1" dirty="0"/>
              <a:t>대부분의 등급은 기혼자가 높았으며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고정 </a:t>
            </a:r>
            <a:r>
              <a:rPr lang="en-US" altLang="ko-KR" b="1" dirty="0"/>
              <a:t>1</a:t>
            </a:r>
            <a:r>
              <a:rPr lang="ko-KR" altLang="en-US" b="1" dirty="0"/>
              <a:t>등급의 경우엔 미혼자가 </a:t>
            </a:r>
            <a:r>
              <a:rPr lang="ko-KR" altLang="en-US" b="1" dirty="0" err="1"/>
              <a:t>높은걸</a:t>
            </a:r>
            <a:r>
              <a:rPr lang="ko-KR" altLang="en-US" b="1" dirty="0"/>
              <a:t> 확인할 수 있다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고정 </a:t>
            </a:r>
            <a:r>
              <a:rPr lang="en-US" altLang="ko-KR" b="1" dirty="0"/>
              <a:t>1</a:t>
            </a:r>
            <a:r>
              <a:rPr lang="ko-KR" altLang="en-US" b="1" dirty="0"/>
              <a:t>등급은 미혼자에게 좀 더 적합한 </a:t>
            </a:r>
            <a:r>
              <a:rPr lang="ko-KR" altLang="en-US" b="1" dirty="0" err="1"/>
              <a:t>유형인거</a:t>
            </a:r>
            <a:r>
              <a:rPr lang="ko-KR" altLang="en-US" b="1" dirty="0"/>
              <a:t> 같다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F88B-620F-4A8A-9C8E-195D91D1B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8"/>
          <a:stretch/>
        </p:blipFill>
        <p:spPr>
          <a:xfrm>
            <a:off x="395536" y="1387659"/>
            <a:ext cx="8075240" cy="40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662</Words>
  <Application>Microsoft Office PowerPoint</Application>
  <PresentationFormat>화면 슬라이드 쇼(4:3)</PresentationFormat>
  <Paragraphs>134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-apple-system</vt:lpstr>
      <vt:lpstr>var(--jp-content-font-family)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4차산업혁명 초·중학생 진로 교육 및 지도강사 양성을 위한</dc:title>
  <dc:creator>Windows 사용자</dc:creator>
  <cp:lastModifiedBy>gram</cp:lastModifiedBy>
  <cp:revision>76</cp:revision>
  <dcterms:created xsi:type="dcterms:W3CDTF">2020-04-13T14:12:04Z</dcterms:created>
  <dcterms:modified xsi:type="dcterms:W3CDTF">2022-04-13T08:16:16Z</dcterms:modified>
</cp:coreProperties>
</file>