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7T10:13:45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714 0,'0'167,"11"361,7 256,-19-552,-20 5,12-164,-139 657,137-686,-1 15,2 0,4 1,1 0,5 71,-1-82,-11 66,-1 35,12-114,-1-23,2 1,-1-1,2 0,0 0,0 0,6 22,-5-32,-1-1,1 1,0-1,0 1,0-1,0 0,0 0,0 0,0 0,1 0,-1-1,1 1,-1 0,1-1,0 0,-1 0,1 0,0 0,0 0,0-1,0 1,0-1,0 0,0 1,5-2,8 1,-1-2,0 1,24-7,10-6,-1-3,0-2,50-27,-31 14,12-6,165-67,-194 85,-30 12,0 0,34-8,-31 10,33-12,-42 12,0 1,1 0,-1 1,1 1,0 1,26-2,-33 4,0 0,1 1,-1 0,0 0,0 1,0 0,0 0,0 1,14 7,-17-6,1 0,-1 0,0 0,-1 0,1 1,-1 0,1 0,-2 0,1 1,0 0,-1-1,5 13,11 28,-2 1,-3 0,-1 1,-2 1,-3 0,4 76,31 576,-36-612,0 445,-9-312,2 723,-4-875,-20 116,-3 44,26-140,3-52,-3 0,-1 0,-2 0,-15 69,9-69,3 0,-4 55,8-60,-1 1,-2-2,0 1,-13 32,3-14,12-35,-2 1,1-1,-14 24,16-35,0-1,-1 1,0-1,0 0,0 0,0 0,-1-1,1 1,-1-1,0 0,0-1,0 1,-1-1,1 0,-1 0,1 0,-1-1,-8 1,-11 1,0-2,0-1,-27-3,2 1,-696 0,404 3,330-1,0 1,-1 0,1 0,0 2,0-1,0 1,0 1,1 0,-1 1,1 0,0 1,1 0,-1 1,1 0,1 0,-1 1,1 0,0 1,1 0,0 1,1-1,0 1,0 1,-10 21,-60 133,68-139,1 0,0 0,2 1,-4 46,7 333,7-196,-1-168,2-1,2 1,2-1,27 78,-13-44,32 86,-26-81,18 87,-34-110,2 7,-3 1,-2 0,1 76,2 50,0-16,-14 262,1-430,0 0,1 1,-1-1,2 0,-1 0,1 0,0 0,0 0,6 11,-6-14,1-1,-1 0,1 1,0-1,-1 0,1-1,1 1,-1 0,0-1,1 0,-1 1,1-1,-1-1,1 1,0 0,0-1,0 0,0 0,6 1,319 28,-176-19,823 9,-635-22,-322 0,0 0,1-1,-1-1,0-1,34-14,-25 9,42-9,23 6,0 5,172 7,-145 3,293-1,-406-1,0 0,0-1,0 1,0-2,0 1,0-1,0 0,0 0,-1-1,1 0,-1 0,0-1,10-6,-9 3,1 0,-1-1,0 0,0 0,-1-1,0 1,0-1,6-15,0 2,-2-1,0 0,-1-1,-1 0,-1-1,-1 0,-1 0,1-31,-6-416,-3 189,-7 57,-40-235,9 126,30 102,2 9,-35-508,46 493,-4-292,-11 317,-2-79,17-66,-4-183,-11 360,-1-58,15-923,-15 955,0 18,13-779,3 467,-2-504,-2 987,0 1,-2-1,0 1,-1 0,0 1,-1-1,-15-27,-9-26,13 26,-2 0,-2 1,-2 2,-2 0,-53-68,43 72,-9-13,40 47,0-1,0 1,0 0,0 0,-1 1,1-1,-1 1,0 0,0 0,0 0,-1 1,1 0,-1 0,1 0,-1 1,0 0,-6-1,-13 0,0 1,-45 4,19 0,-1293 2,730-8,588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0:14:00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29 548 24575,'0'496'0,"-2"-460"0,-10 56 0,-1 19 0,11 188 0,4-155 0,-3-140 0,1 0 0,0 0 0,1-1 0,-1 1 0,1 0 0,-1 0 0,1 0 0,0 0 0,1 0 0,-1-1 0,1 1 0,0 0 0,2 3 0,-1-4 0,0 0 0,0 0 0,0-1 0,0 1 0,1-1 0,-1 0 0,1 0 0,0 0 0,0 0 0,0 0 0,0-1 0,5 2 0,27 6 0,60 9 0,14 2 0,-67-10 0,1-3 0,83 5 0,91-12 0,-88-3 0,3521 3 0,-3453-14 0,4 0 0,369 15 0,-557-1 0,0 1 0,0 0 0,0 0 0,-1 2 0,1 0 0,-1 0 0,1 1 0,-1 1 0,0 0 0,-1 1 0,1 0 0,-1 1 0,-1 0 0,1 1 0,-1 0 0,0 1 0,9 10 0,-16-13 0,0 0 0,0 0 0,0 1 0,-1-1 0,0 1 0,0-1 0,-1 1 0,0 0 0,0 0 0,-1 0 0,2 11 0,-1 11 0,-2 43 0,0-40 0,12 175 0,0-4 0,-13 1026 0,-13-1046 0,0 3 0,13-93 0,4 112 0,2-168 0,2 1 0,2-1 0,1 0 0,26 58 0,-30-79 0,1-1 0,1 0 0,1 0 0,0-1 0,22 26 0,-24-33 0,0 1 0,1-1 0,0-1 0,1 1 0,-1-1 0,1-1 0,1 1 0,-1-2 0,1 1 0,17 5 0,218 59 0,-221-63 0,0-1 0,0 0 0,46 1 0,77-8 0,-53-1 0,456 3 0,-539 0 0,0 0 0,0-1 0,0 0 0,0 0 0,0-2 0,0 1 0,0-1 0,-1-1 0,1 0 0,-1 0 0,0-1 0,0 0 0,-1-1 0,0 0 0,9-8 0,9-9 0,-21 20 0,0-2 0,-1 1 0,0-1 0,0 0 0,0 0 0,0 0 0,-1 0 0,0-1 0,0 0 0,0 0 0,-1 0 0,0 0 0,4-11 0,-3 2 0,9-23 0,-3-1 0,-1-1 0,6-61 0,-1-31 0,1-37 0,-14-563 0,-2 341 0,-1 345 0,-10-55 0,5 53 0,-1-52 0,10-979 0,-2 1071 0,0 1 0,1-1 0,0 1 0,0-1 0,1 1 0,0 0 0,1 0 0,-1-1 0,1 1 0,0 1 0,1-1 0,0 0 0,0 1 0,1 0 0,-1 0 0,1 0 0,0 1 0,1-1 0,6-4 0,-2 3 0,-1 1 0,1 0 0,0 1 0,0 0 0,0 0 0,1 1 0,0 1 0,-1-1 0,1 2 0,1 0 0,-1 0 0,16 0 0,18 2 0,0 2 0,-1 2 0,71 15 0,177 16 0,-250-30 0,1 2 0,59 19 0,-59-14 0,86 12 0,-10-19 0,-71-4 0,69 9 0,-53-3 0,81 0 0,55 6 0,-79 0 0,186-6 0,70 7 0,188 24 0,-461-37 0,-49 1 0,1-2 0,-1-3 0,88-15 0,-18-18 0,-108 30 0,-1 0 0,1-2 0,-1 0 0,0 0 0,-1-2 0,27-21 0,4-1 0,-33 22 0,0 0 0,-1-1 0,0 0 0,-1-1 0,0 0 0,-1-1 0,0 0 0,-1 0 0,9-19 0,7-7 0,-18 29 0,0 0 0,-1-1 0,0 1 0,0-1 0,5-17 0,4-21 0,-2 0 0,-2 0 0,-3-1 0,5-101 0,-14-587 0,-1 719 0,0-1 0,-7-33 0,-3-15 0,12 62 0,0 0 0,-1 0 0,0-1 0,0 1 0,0 0 0,-1 0 0,0 1 0,0-1 0,-1 0 0,1 1 0,-1-1 0,-1 1 0,1 0 0,-1 0 0,1 0 0,-2 0 0,1 1 0,0-1 0,-1 1 0,0 0 0,0 1 0,0-1 0,0 1 0,0 0 0,-11-4 0,-14-5 0,-1 1 0,0 1 0,-1 2 0,0 1 0,-63-4 0,-170 8 0,143 6 0,-2179-3 0,2051 13 0,29 0 0,180-12 0,-346 16 0,-20 10 0,-35 0 0,126-15 0,31-3 0,88 8 0,-215 11 0,120-15 0,-53 2 0,34-2 0,18 0 0,-1532-11 0,880-4 0,806 13 0,50-1 0,-74 5 0,-118 4 0,229-16 0,-87 14 0,100-11 0,28-4 0,1 0 0,0 0 0,0 1 0,0 1 0,0 0 0,0 0 0,1 1 0,0 0 0,0 0 0,-12 11 0,9-6 0,0 2 0,1-1 0,0 2 0,1-1 0,-16 29 0,7-9 0,-113 197 0,113-187 0,-16 55 0,4-11 0,24-67 0,2 1 0,-7 35 0,9-37 0,0 1 0,-2-1 0,-9 25 0,-10 20 59,-12 24-1483,26-69-5402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0:14:28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2598 2191 24575,'-2'-64'0,"-2"0"0,-21-101 0,5 81 0,10 50 0,2 0 0,2-1 0,-4-48 0,12-50 0,1 80 0,-3 1 0,-2 0 0,-9-54 0,2 35 0,3 0 0,5-131 0,0-33 0,-12 137 0,0-20 0,13 25 0,-2-30 0,1 112 0,-1-1 0,0 1 0,-1 0 0,0 0 0,0 0 0,-2 1 0,1-1 0,-1 1 0,-1 0 0,-8-13 0,9 16 0,0 1 0,0 0 0,-1 0 0,0 0 0,0 0 0,0 1 0,-1 0 0,0 1 0,0-1 0,0 1 0,0 1 0,-1-1 0,0 1 0,-14-4 0,-22 1 0,0 1 0,0 3 0,-72 5 0,33-1 0,62 0 0,1 0 0,0 2 0,0 0 0,0 1 0,1 1 0,-1 1 0,-20 10 0,21-9 0,-1-1 0,0-1 0,0-1 0,-22 2 0,21-4 0,1 1 0,-1 1 0,-23 9 0,19-5 0,-34 8 0,36-12 0,1 2 0,-27 11 0,41-14 0,1-1 0,0 1 0,0 1 0,0 0 0,1 0 0,-1 0 0,1 1 0,0-1 0,1 1 0,-7 10 0,-1 5 0,0 1 0,1 0 0,2 1 0,0 1 0,2-1 0,0 1 0,2 1 0,1-1 0,-3 31 0,1 31 0,5 116 0,3-113 0,0-3 0,14 100 0,13 36 0,-18-121 0,-8 180 0,-4-139 0,3-58 0,1-17 0,-11 103 0,6-149 0,-1-1 0,0 0 0,-1 0 0,-2-1 0,0 1 0,0-1 0,-2-1 0,-1 1 0,-15 22 0,21-37 0,1 0 0,-1-1 0,1 1 0,-1-1 0,0 0 0,0 0 0,0-1 0,-1 1 0,1-1 0,-1 0 0,1 0 0,-1 0 0,0-1 0,1 0 0,-1 0 0,0 0 0,-5 0 0,-13 1 0,1-2 0,-36-3 0,19 1 0,-417 0 0,419 4 0,1 1 0,-37 10 0,33-6 0,19-3 0,0 0 0,0 2 0,1 0 0,0 2 0,0 0 0,1 1 0,0 1 0,0 1 0,1 1 0,-19 15 0,32-22 0,1 0 0,-1 1 0,1-1 0,1 1 0,-1-1 0,1 1 0,0 0 0,0 0 0,1 0 0,0 1 0,-3 10 0,0 10 0,-4 41 0,6-35 0,-6 81 0,8 159 0,3-120 0,-2 224 0,1-363 0,0 0 0,1 0 0,1-1 0,0 1 0,0-1 0,8 17 0,1-2 0,27 47 0,-34-65 0,1-1 0,0 1 0,0-1 0,1 0 0,0-1 0,1 1 0,0-2 0,0 1 0,1-1 0,0 0 0,0-1 0,1 0 0,0 0 0,0-1 0,0 0 0,0-1 0,1 0 0,0-1 0,0 0 0,16 2 0,76 1 0,113-8 0,-73-1 0,35 1 0,0-7 0,-1-8 0,213-49 0,-306 46 0,219-48 0,-216 53 0,132-5 0,32 18 0,135-8 0,502-8 0,-583 20 0,-171-2 0,337 4 0,1 38 0,239 44 0,-438-57 0,597 31 0,-582-49 0,168 3 0,304-15 0,-728 0 0,46-9 0,3 0 0,548 2 0,-372 10 0,436-2 0,-655-2 0,55-9 0,16-3 0,-1 2 0,10-1 0,328 10 0,-259 4 0,-167-1 0,0-1 0,0 0 0,-1-2 0,1 0 0,0-1 0,28-11 0,-37 11 0,-1-1 0,0 0 0,0-1 0,0 0 0,0 0 0,-1-1 0,0-1 0,-1 1 0,0-1 0,0-1 0,0 0 0,-1 0 0,6-10 0,27-43 0,3 3 0,2 1 0,96-93 0,-134 145 0,0-1 0,-1 0 0,0-1 0,0 0 0,-1 0 0,0 0 0,-1 0 0,1-1 0,-2 0 0,1 0 0,2-10 0,-1-5 0,-2 0 0,2-49 0,-4 53 0,9-86 0,-5 72 0,-2 0 0,-1 0 0,-2-1 0,-6-51 0,-9-58 0,11 95 0,2 37 0,0-1 0,0 1 0,-2 0 0,1-1 0,-2 1 0,0 1 0,0-1 0,-1 1 0,0 0 0,-14-19 0,13 22 0,1 1 0,-1-1 0,0 1 0,0 0 0,-1 1 0,0 0 0,0 0 0,-1 0 0,0 1 0,0 1 0,0-1 0,0 1 0,0 1 0,-13-3 0,-68-8 0,-103-3 0,139 14 0,-41-9 0,-19-1 0,-81 11 0,-277 32 0,-84 24 0,457-47 0,-378 15 0,-930-24 0,1112-17 0,208 11 0,-14-4 0,-56-4 0,148 16 0,0 0 0,-1-1 0,1 0 0,0-1 0,0 0 0,0 0 0,-10-5 0,14 5 0,-1-1 0,1 0 0,0 0 0,0-1 0,0 0 0,1 0 0,-1 0 0,1 0 0,0-1 0,0 0 0,-6-9 0,0-2 0,1-1 0,1-1 0,0 0 0,1 0 0,-5-20 0,-16-100 0,-1-2 0,22 112 0,1-1 0,2 1 0,-2-44 0,8-90 0,1 56 0,-3-474 0,-3 520 0,-16-89 0,14 113 0,-7-25 0,6 37 0,-3-48 0,4 25 0,-2 0 0,-1 1 0,-17-50 0,14 46 0,10 37 0,-2-1 0,0 1 0,-1 0 0,-7-18 0,2 11 0,2 0 0,-7-32 0,-7-19 0,19 66 0,-1 1 0,1-1 0,-1 1 0,0 0 0,-1 0 0,1 0 0,0 1 0,-1-1 0,0 1 0,0 0 0,0 0 0,0 0 0,0 0 0,-1 1 0,1 0 0,-1 0 0,0 0 0,0 0 0,1 1 0,-1 0 0,-6-1 0,-13-2 0,-1 1 0,1 1 0,-26 2 0,40 0 0,-37 0 0,-102 3 0,136 0 0,1 0 0,-1 1 0,1 1 0,0 0 0,0 0 0,0 1 0,-18 13 0,8-6 0,13-7 0,1 1 0,0-1 0,0 1 0,1 1 0,0-1 0,0 1 0,1 0 0,-1 1 0,2 0 0,0 0 0,0 0 0,-4 12 0,-6 17 0,-17 65 0,31-99 0,-7 32 0,1 0 0,2 0 0,-1 50 0,12 110 0,20 1 0,0 2 0,-13-67 0,2 39 0,-14-125 0,-3-1 0,-12 70 0,2-52 0,2-8 0,2 0 0,-2 68 0,10-104 0,-2-1 0,0 1 0,0 0 0,-2 0 0,0-1 0,-2 0 0,0 0 0,0 0 0,-2-1 0,0 0 0,-1 0 0,-1-1 0,0 0 0,-2-1 0,1 0 0,-2-1 0,-17 16 0,22-22 0,0-1 0,-1 0 0,0 0 0,0-1 0,-1 0 0,0-1 0,0 0 0,-20 7 0,-5 0 0,13-3 0,0-2 0,0 0 0,0-2 0,-46 6 0,-66 2 0,-44 1 0,-112 3 0,207-10 0,-284-2 0,199-8 0,-332 3 0,473-1 0,1-1 0,-32-8 0,27 4 0,-35-1 0,-449 4 0,264 5 0,217-2 0,-31 1 0,0-3 0,-81-13 0,73 0 0,-58-9 0,98 20 0,0-1 0,-34-10 0,57 13 0,0-1 0,1-1 0,0 0 0,0 0 0,0-1 0,0 0 0,0 0 0,1-1 0,0 0 0,1-1 0,-11-10 0,-49-61 0,59 66-124,0 1 0,-1 1 0,0-1 0,-1 1 0,0 1 0,-1 0-1,0 0 1,0 1 0,-1 1 0,-20-11 0,11 10-6702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697A-D1D1-96CA-BC66-A0A5145D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E15C1B-FBD0-C40E-4E19-22E636CF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CAD04-715A-6EE6-DB59-3E874843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EC115-57DB-2B7B-E7B3-D2600C0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097CC-F5CA-77E9-973F-CEE8C7C8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3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4894A-3E79-946F-5DE9-F5365083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387C8-FD27-53DC-DA3F-96E2C261C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167D-A665-C9B6-7676-185789AB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41EF5-6A08-6A7A-56E1-B0954D8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CCDF6-679E-45F5-B3B2-C14E8A2B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5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C9635E-38E2-FEA8-3849-2DCBD78F1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2FB0AA-0D89-8814-958A-41324351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36103-A6E5-2E94-F85C-57B7A838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42B698-52E0-A54A-9F36-3A8D1E3E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7CFD5-69EC-F2F3-F490-DA47C6C8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5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E82C3-2767-60E5-5B95-A9819B86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08A7B-89AD-B9E9-F88D-E15C108F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0998C-7A5E-EADD-3D9A-6648D82D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FA11F-77E8-AF5D-7D3E-5DE30119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C977D-6179-9D55-0943-EB75BA4E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73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C9015-2422-30BE-AC82-666B6424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E70B5-94F4-7FC7-AE67-2B6CF977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4BEED-3D02-9F4C-409A-F0521AD9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52FE9-6078-284C-853E-B80C4EBB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808BA-8234-A6F0-F6DB-821D247B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8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39D7C-0E44-1A47-B47B-A4CA5E27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19D5C-2957-A93F-25F6-2C56FFF67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AADBCD-3651-C11E-BFFB-164576222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E112E-C5F9-ECA5-A990-92D3B7BC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FB4179-7C59-3BE8-DB7B-3726AFC8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A1CE8-D7C2-5E71-353C-968A878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7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B01C6-B736-6E97-0FDA-AF41C61F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824C5-C9A5-088D-85CD-44ACE5A7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10E181-461E-BBE0-8185-C2D26102C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2CDA77-C0A5-EE2E-358A-DBED1F302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32D0E6-0835-6AD2-9987-34A0026CA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9251E8-D7BB-1F20-E5BF-4E4E56EF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4E9907-B818-A77C-051E-6503ADC6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55CE65-CC49-C4D6-1D1D-CA0818F3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E641B-26B3-143A-A23D-9267B29B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CC60A1-DE2A-2BA8-9045-3CD51465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3527E6-3596-02D6-E918-20F0A499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ECCE88-7C0F-3893-99C5-F41E47E8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2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94353-B9C2-EA3F-26DE-5DD48026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299D38-7371-F333-D030-5D412A19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29CB6-1E1B-88E0-2A56-24C30F87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75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307F6-52AB-AEEB-5DA7-91F6BC37D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5DD2D-EAF7-BBA7-C5F3-D2017A5DB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BA2C2-4F3D-3CBE-EC94-9AF6481F5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90403-D5F7-E6E9-5FCB-E7EAC0FD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D8D423-B87F-2C12-44F5-A3751C72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0C015-7E30-BF02-C4D3-A9917C0B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02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36AE1-EAAB-50A9-5F6E-1B71B764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50BDE8-A094-F90C-EFA2-B47597FE5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8879B-039D-BC05-C0B9-E4023EB3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8EB34-30AC-C6B8-BF8A-06F196F3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2084EE-6814-76D8-F57D-924E41AE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BF1C4-24C5-2ADF-6199-4967C53F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0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8F0352-BEE0-5D33-BC55-DC9C2FDC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90FBA-06F8-1E89-D969-304B09EB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F8A46-D51F-09C8-9813-C50D7294F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F4FA8-9FF4-46D3-90ED-ACFFE9311A89}" type="datetimeFigureOut">
              <a:rPr lang="ko-KR" altLang="en-US" smtClean="0"/>
              <a:t>2025-04-27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26ACEA-2F3A-842B-CDB3-1A402D55B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FB877-64BE-80B9-BA14-636FA1F0F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1884E-812B-44D0-931D-1C4DE5DF7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03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B3C25-B151-45B8-C1D9-B1077A83E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110" y="1122363"/>
            <a:ext cx="9813890" cy="2387600"/>
          </a:xfrm>
        </p:spPr>
        <p:txBody>
          <a:bodyPr/>
          <a:lstStyle/>
          <a:p>
            <a:r>
              <a:rPr lang="ko-KR" altLang="en-US"/>
              <a:t>반도체 설계 프로세스 정리</a:t>
            </a:r>
          </a:p>
        </p:txBody>
      </p:sp>
    </p:spTree>
    <p:extLst>
      <p:ext uri="{BB962C8B-B14F-4D97-AF65-F5344CB8AC3E}">
        <p14:creationId xmlns:p14="http://schemas.microsoft.com/office/powerpoint/2010/main" val="3254195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5A6D5-DADB-1D9A-30CE-81C649682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729C-03DC-C706-9E23-015701B3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9AEEF-BAFD-7310-8278-047A6D4C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Physical Layout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물리적 레이어</a:t>
            </a:r>
            <a:r>
              <a:rPr lang="en-US" altLang="ko-KR" dirty="0"/>
              <a:t>(Poly, Metal1, Metal2, Contact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정확히 설계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설계할 때는</a:t>
            </a:r>
            <a:r>
              <a:rPr lang="en-US" altLang="ko-KR" dirty="0"/>
              <a:t>, </a:t>
            </a:r>
            <a:r>
              <a:rPr lang="ko-KR" altLang="en-US" dirty="0"/>
              <a:t>의뢰 대상 파운드리</a:t>
            </a:r>
            <a:r>
              <a:rPr lang="en-US" altLang="ko-KR" dirty="0"/>
              <a:t>(foundry)</a:t>
            </a:r>
            <a:r>
              <a:rPr lang="ko-KR" altLang="en-US" dirty="0"/>
              <a:t>가 제공한 </a:t>
            </a:r>
            <a:r>
              <a:rPr lang="en-US" altLang="ko-KR" dirty="0"/>
              <a:t>PDK(Process Design Kit) </a:t>
            </a:r>
            <a:r>
              <a:rPr lang="ko-KR" altLang="en-US" dirty="0"/>
              <a:t>규격을 반드시 준수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7ED021-80BC-0DBD-63F6-395877B5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18255"/>
            <a:ext cx="742101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4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38E43-94DC-E2C2-8FBC-20E6A49FB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1D533-A93C-0E93-D29B-65BFE43D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4E554-7F2F-7B82-2921-CB662D65B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Physical Verification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대표적인 검증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DRC(Design Rule Check): </a:t>
            </a:r>
            <a:r>
              <a:rPr lang="ko-KR" altLang="en-US" dirty="0"/>
              <a:t>공정 규격을 어기지 않았는지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LVS(Layout vs Schematic): </a:t>
            </a:r>
            <a:r>
              <a:rPr lang="ko-KR" altLang="en-US" dirty="0"/>
              <a:t>레이아웃과 논리회로가 일치하는지</a:t>
            </a:r>
            <a:r>
              <a:rPr lang="en-US" altLang="ko-KR" dirty="0"/>
              <a:t>?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6A0BE1-FA0B-5C0B-A4B2-78C8800F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18255"/>
            <a:ext cx="742101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2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F568-A956-7A6B-E54A-AF1BAC907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18796-6628-F383-57D2-7F4E729D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CE6303-5F82-FB17-A0B8-66903209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Physical Design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해당 파트는 </a:t>
            </a:r>
            <a:r>
              <a:rPr lang="en-US" altLang="ko-KR" dirty="0" err="1"/>
              <a:t>OpenLane</a:t>
            </a:r>
            <a:r>
              <a:rPr lang="en-US" altLang="ko-KR" dirty="0"/>
              <a:t> </a:t>
            </a:r>
            <a:r>
              <a:rPr lang="ko-KR" altLang="en-US" dirty="0"/>
              <a:t>자동화 </a:t>
            </a:r>
            <a:r>
              <a:rPr lang="en-US" altLang="ko-KR" dirty="0"/>
              <a:t>EDA tool </a:t>
            </a:r>
            <a:r>
              <a:rPr lang="ko-KR" altLang="en-US" dirty="0"/>
              <a:t>사용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위의 모든 과정을 자동으로 진행해주는 무료 오픈소스 </a:t>
            </a:r>
            <a:r>
              <a:rPr lang="en-US" altLang="ko-KR" dirty="0"/>
              <a:t>EDA</a:t>
            </a:r>
            <a:r>
              <a:rPr lang="ko-KR" altLang="en-US" dirty="0"/>
              <a:t>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Verilog </a:t>
            </a:r>
            <a:r>
              <a:rPr lang="ko-KR" altLang="en-US" dirty="0"/>
              <a:t>코드 파일 </a:t>
            </a:r>
            <a:r>
              <a:rPr lang="en-US" altLang="ko-KR" dirty="0"/>
              <a:t>+ </a:t>
            </a:r>
            <a:r>
              <a:rPr lang="ko-KR" altLang="en-US" dirty="0"/>
              <a:t>설계 세팅 파일 삽입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AF8032-A20A-5AE8-9534-501FBC9E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18255"/>
            <a:ext cx="742101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2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18E6-F4B9-85AE-28EC-3AB0F4304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33B8F-5AEE-746B-41EB-AE84D6E3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5E646-9254-AA2B-85A8-DED3AD08F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Physical Design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942C6E-ED00-979A-4649-88BBB126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18255"/>
            <a:ext cx="7421011" cy="1514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B7BA4E-1EF0-07E5-9779-BFFF646B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177" y="2143432"/>
            <a:ext cx="8197645" cy="43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0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D3E3D-20FE-A987-24E1-33285587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9658E-F09E-3E2A-88DD-EA82B4B3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F898-F485-4084-DE4F-299EC85F0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Physical Design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OpenLane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8061DA-6A1F-805E-8F5F-76FF04365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18255"/>
            <a:ext cx="7421011" cy="1514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E51DB4-A438-FCE9-0AE2-A09FC7BD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03" y="2753034"/>
            <a:ext cx="11170393" cy="360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01E98-4BE3-A6C9-39E0-01CBE945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26685-5694-76D2-DA4C-F9BEE7CE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BD1CB-D6D3-752D-7BF8-300AFC5F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Physical Design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결과 확인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0C9139-BD87-CAA7-55C5-B09805BAA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18255"/>
            <a:ext cx="7421011" cy="1514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2D814A8-C0AA-3242-5852-728078DF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4" y="2497911"/>
            <a:ext cx="5698759" cy="4035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21A964-22C2-2E22-4576-9834C5C8B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792" y="2506853"/>
            <a:ext cx="6223227" cy="402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45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F2A64-F79F-BFD4-BC9F-9D662F481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18E9F-594F-80E7-3B4B-26255966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5677BF-D3BA-1545-A6C5-5929D053C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Physical Design</a:t>
            </a:r>
          </a:p>
          <a:p>
            <a:pPr>
              <a:buFontTx/>
              <a:buChar char="-"/>
            </a:pPr>
            <a:r>
              <a:rPr lang="en-US" altLang="ko-KR" dirty="0"/>
              <a:t>GDS </a:t>
            </a:r>
            <a:r>
              <a:rPr lang="ko-KR" altLang="en-US" dirty="0"/>
              <a:t>파일 분석</a:t>
            </a:r>
            <a:r>
              <a:rPr lang="en-US" altLang="ko-KR" dirty="0"/>
              <a:t>: </a:t>
            </a:r>
            <a:r>
              <a:rPr lang="en-US" altLang="ko-KR" sz="2400" dirty="0"/>
              <a:t>or gate</a:t>
            </a:r>
            <a:r>
              <a:rPr lang="ko-KR" altLang="en-US" sz="2400" dirty="0"/>
              <a:t>가 </a:t>
            </a:r>
            <a:r>
              <a:rPr lang="en-US" altLang="ko-KR" sz="2400" dirty="0" err="1"/>
              <a:t>skywater</a:t>
            </a:r>
            <a:r>
              <a:rPr lang="en-US" altLang="ko-KR" sz="2400" dirty="0"/>
              <a:t> 130nm </a:t>
            </a:r>
            <a:r>
              <a:rPr lang="ko-KR" altLang="en-US" sz="2400" dirty="0"/>
              <a:t>공정 방식대로 설계된 모습</a:t>
            </a:r>
            <a:endParaRPr lang="en-US" altLang="ko-KR" sz="2400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F5DB21-DA61-37F3-AFEF-AD7E2976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18255"/>
            <a:ext cx="7421011" cy="15146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59039AC-99E4-C33A-1A77-6DABCB3E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593" y="2159935"/>
            <a:ext cx="9085007" cy="422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07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7FCA6-0430-21D5-1DD0-FC71ADA0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7A738-78F3-E44E-9782-5A567DA5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377" y="986241"/>
            <a:ext cx="10515600" cy="4351338"/>
          </a:xfrm>
        </p:spPr>
        <p:txBody>
          <a:bodyPr/>
          <a:lstStyle/>
          <a:p>
            <a:r>
              <a:rPr lang="en-US" altLang="ko-KR" dirty="0"/>
              <a:t>Physical Design</a:t>
            </a:r>
          </a:p>
          <a:p>
            <a:pPr marL="0" indent="0">
              <a:buNone/>
            </a:pPr>
            <a:r>
              <a:rPr lang="en-US" altLang="ko-KR" dirty="0"/>
              <a:t>- OR</a:t>
            </a:r>
            <a:r>
              <a:rPr lang="ko-KR" altLang="en-US" dirty="0"/>
              <a:t>셀 하나만 추출해서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대부분 </a:t>
            </a:r>
            <a:r>
              <a:rPr lang="ko-KR" altLang="en-US" dirty="0" err="1"/>
              <a:t>디커플링</a:t>
            </a:r>
            <a:r>
              <a:rPr lang="ko-KR" altLang="en-US" dirty="0"/>
              <a:t> </a:t>
            </a:r>
            <a:r>
              <a:rPr lang="ko-KR" altLang="en-US" dirty="0" err="1"/>
              <a:t>커패시터</a:t>
            </a:r>
            <a:r>
              <a:rPr lang="en-US" altLang="ko-KR" dirty="0"/>
              <a:t>, fill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65C68B-7023-664E-A10C-0ED46338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3" y="2915214"/>
            <a:ext cx="6468524" cy="35425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7495F-75C6-D236-2665-4BDDB8D3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961" y="400187"/>
            <a:ext cx="5742039" cy="58227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C574414-C30F-0C87-4FA7-A651E92EA90F}"/>
                  </a:ext>
                </a:extLst>
              </p14:cNvPr>
              <p14:cNvContentPartPr/>
              <p14:nvPr/>
            </p14:nvContentPartPr>
            <p14:xfrm>
              <a:off x="10076737" y="1327301"/>
              <a:ext cx="1320480" cy="39441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C574414-C30F-0C87-4FA7-A651E92EA9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22737" y="1219301"/>
                <a:ext cx="1428120" cy="41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311E468-D4E5-1AD5-565B-8F8BEACADEED}"/>
                  </a:ext>
                </a:extLst>
              </p14:cNvPr>
              <p14:cNvContentPartPr/>
              <p14:nvPr/>
            </p14:nvContentPartPr>
            <p14:xfrm>
              <a:off x="7235977" y="658061"/>
              <a:ext cx="4199760" cy="180180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311E468-D4E5-1AD5-565B-8F8BEACADE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9857" y="651941"/>
                <a:ext cx="4212000" cy="18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2E23795-CD6E-7B5E-246A-5D4B51F0C015}"/>
                  </a:ext>
                </a:extLst>
              </p14:cNvPr>
              <p14:cNvContentPartPr/>
              <p14:nvPr/>
            </p14:nvContentPartPr>
            <p14:xfrm>
              <a:off x="7215817" y="4589621"/>
              <a:ext cx="4375080" cy="14691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2E23795-CD6E-7B5E-246A-5D4B51F0C0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9697" y="4583501"/>
                <a:ext cx="4387320" cy="1481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제목 1">
            <a:extLst>
              <a:ext uri="{FF2B5EF4-FFF2-40B4-BE49-F238E27FC236}">
                <a16:creationId xmlns:a16="http://schemas.microsoft.com/office/drawing/2014/main" id="{A6371BD4-7FD3-8366-E508-9CA5618BF0B2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0515600" cy="15057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02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E2046BF-352A-BA1F-5495-1DDA7DE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9" y="963560"/>
            <a:ext cx="10844981" cy="581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CAAF3-74EA-9D06-331B-1ABE05DF8634}"/>
              </a:ext>
            </a:extLst>
          </p:cNvPr>
          <p:cNvSpPr txBox="1"/>
          <p:nvPr/>
        </p:nvSpPr>
        <p:spPr>
          <a:xfrm>
            <a:off x="511276" y="226141"/>
            <a:ext cx="700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반도체 설계 흐름도</a:t>
            </a:r>
            <a:endParaRPr lang="en-US" altLang="ko-KR" sz="3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91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A006F-551D-EBCF-693C-F09BDE26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Front-End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82802-5130-D4A9-ADBC-5CC450E4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RTL Description</a:t>
            </a:r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레지스터 → 레지스터로 데이터가 이동하는 과정을 기술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회로의 동작을 </a:t>
            </a:r>
            <a:r>
              <a:rPr lang="en-US" altLang="ko-KR" dirty="0"/>
              <a:t>RTL </a:t>
            </a:r>
            <a:r>
              <a:rPr lang="ko-KR" altLang="en-US" dirty="0"/>
              <a:t>코드로 변환하는 단계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HDL(Hardware Description Language)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사용</a:t>
            </a:r>
            <a:br>
              <a:rPr lang="en-US" altLang="ko-KR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</a:br>
            <a:r>
              <a:rPr lang="en-US" altLang="ko-KR" b="0" i="0" dirty="0">
                <a:solidFill>
                  <a:srgbClr val="222222"/>
                </a:solidFill>
                <a:effectLst/>
                <a:latin typeface="helvetica" panose="020B0604020202020204" pitchFamily="34" charset="0"/>
              </a:rPr>
              <a:t>ex) Verilog, VHDL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B88E84-097E-AE03-6369-042CBCFB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90" y="97277"/>
            <a:ext cx="470600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99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747A3-C779-E65A-9F69-E319087B2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D21B1-9B88-943F-171A-110D20E5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Front-End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E7C54-86DA-EE33-A579-68CDB41EA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RTL Description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예시 회로</a:t>
            </a:r>
            <a:r>
              <a:rPr lang="en-US" altLang="ko-KR" dirty="0"/>
              <a:t>: OR GATE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DB6151-7E98-DE0D-4732-A065132D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90" y="97277"/>
            <a:ext cx="4706007" cy="17718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745821-CE50-5FB0-CCD0-F5233FFC9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841" y="2674374"/>
            <a:ext cx="4565903" cy="371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9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13612-F2C5-FB1A-2313-BE7174035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93C27-1A52-3AC5-5D94-2FA95071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Front-End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92724-E8F8-AB5D-8D37-FD61EB62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Functional Verification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예시 회로</a:t>
            </a:r>
            <a:r>
              <a:rPr lang="en-US" altLang="ko-KR" dirty="0"/>
              <a:t>: OR GATE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1706BD-0D9A-10E1-73E5-182E5798F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90" y="97277"/>
            <a:ext cx="4706007" cy="1771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D05A7D-807C-0169-260E-0F6CA7BF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9" y="2118350"/>
            <a:ext cx="5905959" cy="42288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684F0-28DA-E566-5A88-B58A4C3CD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052" y="2118350"/>
            <a:ext cx="7932174" cy="422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0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C0F8-B89F-D0C6-B4E6-2F5983AE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00A34-10B1-A7EB-0EED-9A93FAD5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3895F-B92C-DF9F-E7DD-A00AB344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Logic Synthesis / Netlist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Verilog HDL </a:t>
            </a:r>
            <a:r>
              <a:rPr lang="ko-KR" altLang="en-US" dirty="0"/>
              <a:t>코드</a:t>
            </a:r>
            <a:r>
              <a:rPr lang="en-US" altLang="ko-KR" dirty="0"/>
              <a:t>(RTL)</a:t>
            </a:r>
            <a:r>
              <a:rPr lang="ko-KR" altLang="en-US" dirty="0"/>
              <a:t>를 게이트 수준 </a:t>
            </a:r>
            <a:r>
              <a:rPr lang="en-US" altLang="ko-KR" dirty="0"/>
              <a:t>Netlist</a:t>
            </a:r>
            <a:r>
              <a:rPr lang="ko-KR" altLang="en-US" dirty="0"/>
              <a:t>로 변환하는 과정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추상적인 동작 설명</a:t>
            </a:r>
            <a:r>
              <a:rPr lang="en-US" altLang="ko-KR" dirty="0"/>
              <a:t>(</a:t>
            </a:r>
            <a:r>
              <a:rPr lang="ko-KR" altLang="en-US" dirty="0"/>
              <a:t>코드</a:t>
            </a:r>
            <a:r>
              <a:rPr lang="en-US" altLang="ko-KR" dirty="0"/>
              <a:t>)</a:t>
            </a:r>
            <a:r>
              <a:rPr lang="ko-KR" altLang="en-US" dirty="0"/>
              <a:t>에서 실제 하드웨어 회로로 합성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Logic synthesis </a:t>
            </a:r>
            <a:r>
              <a:rPr lang="ko-KR" altLang="en-US" dirty="0"/>
              <a:t>단계의 결과물 </a:t>
            </a:r>
            <a:r>
              <a:rPr lang="en-US" altLang="ko-KR" dirty="0"/>
              <a:t>-&gt; Netlist</a:t>
            </a:r>
          </a:p>
          <a:p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494DCB-1243-C407-9425-9F74389A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50" y="18255"/>
            <a:ext cx="4277322" cy="200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0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F2023-F5B1-8EAF-817A-09F012C6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CCECA-DE5E-EC5F-413D-9F152EDA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09BFE-D815-B149-56F2-AF65813F3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Logic Synthesis / Netlist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사용 프로그램</a:t>
            </a:r>
            <a:r>
              <a:rPr lang="en-US" altLang="ko-KR" dirty="0"/>
              <a:t>: </a:t>
            </a:r>
            <a:r>
              <a:rPr lang="en-US" altLang="ko-KR" dirty="0" err="1"/>
              <a:t>Yosys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A81ABB-099F-137B-A482-D5CC1700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50" y="18255"/>
            <a:ext cx="4277322" cy="2006244"/>
          </a:xfrm>
          <a:prstGeom prst="rect">
            <a:avLst/>
          </a:prstGeom>
        </p:spPr>
      </p:pic>
      <p:pic>
        <p:nvPicPr>
          <p:cNvPr id="1026" name="Picture 2" descr="Yosys Open SYnthesis Suite :: Commercial">
            <a:extLst>
              <a:ext uri="{FF2B5EF4-FFF2-40B4-BE49-F238E27FC236}">
                <a16:creationId xmlns:a16="http://schemas.microsoft.com/office/drawing/2014/main" id="{E73F60B6-6F54-43D2-4894-A02200D1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166" y="1852720"/>
            <a:ext cx="3251679" cy="7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7D18A4-53C6-F267-62D8-F9DCFB6D6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47" y="2729786"/>
            <a:ext cx="5804082" cy="39186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3C4A3A-2024-C5A7-44C0-D0E9EF027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039" y="2751303"/>
            <a:ext cx="5289758" cy="38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89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07A99-38F2-9DA0-6D8A-056887D0C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30C6D-7F40-197B-61F0-4F30CC06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47C08-95C8-6F90-8A00-AEACE9BE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Logic Synthesis / Netlist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json</a:t>
            </a:r>
            <a:r>
              <a:rPr lang="en-US" altLang="ko-KR" dirty="0"/>
              <a:t> -&gt; </a:t>
            </a:r>
            <a:r>
              <a:rPr lang="en-US" altLang="ko-KR" dirty="0" err="1"/>
              <a:t>svg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233E91-74BB-A925-5EE3-9AD55363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250" y="18255"/>
            <a:ext cx="4277322" cy="20062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05AEF2-699A-848B-5A70-942C998B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3" y="5060505"/>
            <a:ext cx="11482612" cy="1362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9B3CD7-31D0-2E01-AF66-34B12118C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867" y="1729263"/>
            <a:ext cx="4793865" cy="30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3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4062-6147-2C3E-9DA9-CD4DF082E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14590-ED48-75F5-0E8A-BB1C3F72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505745"/>
          </a:xfrm>
        </p:spPr>
        <p:txBody>
          <a:bodyPr>
            <a:normAutofit/>
          </a:bodyPr>
          <a:lstStyle/>
          <a:p>
            <a:r>
              <a:rPr lang="en-US" altLang="ko-KR" dirty="0"/>
              <a:t>Back-End Design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9150B-683D-A5ED-7690-E00373C8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3" y="983225"/>
            <a:ext cx="10921181" cy="5193737"/>
          </a:xfrm>
        </p:spPr>
        <p:txBody>
          <a:bodyPr/>
          <a:lstStyle/>
          <a:p>
            <a:r>
              <a:rPr lang="en-US" altLang="ko-KR" dirty="0"/>
              <a:t>Place and Route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회로의 논리 소자들을 칩 위에 배치 </a:t>
            </a:r>
            <a:r>
              <a:rPr lang="en-US" altLang="ko-KR" dirty="0"/>
              <a:t>(Placement)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소자 사이를 전기적으로 연결 </a:t>
            </a:r>
            <a:r>
              <a:rPr lang="en-US" altLang="ko-KR" dirty="0"/>
              <a:t>(Routing)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설계할 때는</a:t>
            </a:r>
            <a:r>
              <a:rPr lang="en-US" altLang="ko-KR" dirty="0"/>
              <a:t>, </a:t>
            </a:r>
            <a:r>
              <a:rPr lang="ko-KR" altLang="en-US" dirty="0"/>
              <a:t>의뢰 대상 파운드리</a:t>
            </a:r>
            <a:r>
              <a:rPr lang="en-US" altLang="ko-KR" dirty="0"/>
              <a:t>(foundry)</a:t>
            </a:r>
            <a:r>
              <a:rPr lang="ko-KR" altLang="en-US" dirty="0"/>
              <a:t>가 제공한 </a:t>
            </a:r>
            <a:r>
              <a:rPr lang="en-US" altLang="ko-KR" dirty="0"/>
              <a:t>PDK(Process Design Kit) </a:t>
            </a:r>
            <a:r>
              <a:rPr lang="ko-KR" altLang="en-US" dirty="0"/>
              <a:t>규격을 반드시 준수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735623B-D4BA-0D9C-3321-EBCF92F1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89" y="18255"/>
            <a:ext cx="742101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0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320</Words>
  <Application>Microsoft Office PowerPoint</Application>
  <PresentationFormat>와이드스크린</PresentationFormat>
  <Paragraphs>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helvetica</vt:lpstr>
      <vt:lpstr>Office 테마</vt:lpstr>
      <vt:lpstr>반도체 설계 프로세스 정리</vt:lpstr>
      <vt:lpstr>PowerPoint 프레젠테이션</vt:lpstr>
      <vt:lpstr>Front-End Design  </vt:lpstr>
      <vt:lpstr>Front-End Design  </vt:lpstr>
      <vt:lpstr>Front-End Design  </vt:lpstr>
      <vt:lpstr>Back-End Design  </vt:lpstr>
      <vt:lpstr>Back-End Design  </vt:lpstr>
      <vt:lpstr>Back-End Design  </vt:lpstr>
      <vt:lpstr>Back-End Design  </vt:lpstr>
      <vt:lpstr>Back-End Design  </vt:lpstr>
      <vt:lpstr>Back-End Design  </vt:lpstr>
      <vt:lpstr>Back-End Design  </vt:lpstr>
      <vt:lpstr>Back-End Design  </vt:lpstr>
      <vt:lpstr>Back-End Design  </vt:lpstr>
      <vt:lpstr>Back-End Design  </vt:lpstr>
      <vt:lpstr>Back-End Design 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이민욱</dc:creator>
  <cp:lastModifiedBy>이민욱</cp:lastModifiedBy>
  <cp:revision>5</cp:revision>
  <dcterms:created xsi:type="dcterms:W3CDTF">2025-03-30T14:59:07Z</dcterms:created>
  <dcterms:modified xsi:type="dcterms:W3CDTF">2025-04-27T10:24:36Z</dcterms:modified>
</cp:coreProperties>
</file>