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56" r:id="rId2"/>
    <p:sldId id="257" r:id="rId3"/>
    <p:sldId id="259" r:id="rId4"/>
    <p:sldId id="263" r:id="rId5"/>
    <p:sldId id="262" r:id="rId6"/>
    <p:sldId id="258" r:id="rId7"/>
    <p:sldId id="266" r:id="rId8"/>
    <p:sldId id="268" r:id="rId9"/>
    <p:sldId id="269" r:id="rId10"/>
    <p:sldId id="270" r:id="rId11"/>
    <p:sldId id="260" r:id="rId12"/>
    <p:sldId id="271" r:id="rId13"/>
    <p:sldId id="272" r:id="rId14"/>
    <p:sldId id="261" r:id="rId15"/>
    <p:sldId id="273"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FF0D97"/>
    <a:srgbClr val="0000CC"/>
    <a:srgbClr val="9EFF29"/>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84" autoAdjust="0"/>
  </p:normalViewPr>
  <p:slideViewPr>
    <p:cSldViewPr snapToGrid="0">
      <p:cViewPr varScale="1">
        <p:scale>
          <a:sx n="107" d="100"/>
          <a:sy n="107" d="100"/>
        </p:scale>
        <p:origin x="754" y="-27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3175" y="1120876"/>
            <a:ext cx="8008376" cy="1710814"/>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78426" y="3709218"/>
            <a:ext cx="80010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4" y="224337"/>
            <a:ext cx="8259098" cy="763526"/>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415845"/>
            <a:ext cx="8246070" cy="336263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16872" y="406537"/>
            <a:ext cx="6937885"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18186" y="1143000"/>
            <a:ext cx="6961240" cy="3545497"/>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212651"/>
            <a:ext cx="8093365" cy="763525"/>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30153"/>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02550"/>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30153"/>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02550"/>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1/13/2020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9149" y="494073"/>
            <a:ext cx="8067368" cy="1755053"/>
          </a:xfrm>
          <a:ln>
            <a:noFill/>
          </a:ln>
          <a:effectLst>
            <a:outerShdw blurRad="50800" dist="12700" dir="2700000" algn="tl" rotWithShape="0">
              <a:prstClr val="black">
                <a:alpha val="40000"/>
              </a:prstClr>
            </a:outerShdw>
          </a:effectLst>
        </p:spPr>
        <p:txBody>
          <a:bodyPr>
            <a:normAutofit/>
          </a:bodyPr>
          <a:lstStyle/>
          <a:p>
            <a:r>
              <a:rPr lang="en-US" sz="6600" dirty="0">
                <a:solidFill>
                  <a:schemeClr val="tx1">
                    <a:lumMod val="95000"/>
                    <a:lumOff val="5000"/>
                  </a:schemeClr>
                </a:solidFill>
                <a:effectLst>
                  <a:outerShdw blurRad="38100" dist="38100" dir="2700000" algn="tl">
                    <a:srgbClr val="000000">
                      <a:alpha val="43137"/>
                    </a:srgbClr>
                  </a:outerShdw>
                </a:effectLst>
              </a:rPr>
              <a:t>IOT EXHIBITION 2020</a:t>
            </a:r>
          </a:p>
        </p:txBody>
      </p:sp>
      <p:sp>
        <p:nvSpPr>
          <p:cNvPr id="3" name="Subtitle 2"/>
          <p:cNvSpPr>
            <a:spLocks noGrp="1"/>
          </p:cNvSpPr>
          <p:nvPr>
            <p:ph type="subTitle" idx="1"/>
          </p:nvPr>
        </p:nvSpPr>
        <p:spPr>
          <a:xfrm>
            <a:off x="5277711" y="3668232"/>
            <a:ext cx="3866289" cy="1201480"/>
          </a:xfrm>
          <a:effectLst>
            <a:outerShdw blurRad="266700" dist="50800" dir="5400000" algn="ctr" rotWithShape="0">
              <a:srgbClr val="000000">
                <a:alpha val="0"/>
              </a:srgbClr>
            </a:outerShdw>
          </a:effectLst>
        </p:spPr>
        <p:txBody>
          <a:bodyPr anchor="ctr">
            <a:noAutofit/>
          </a:bodyPr>
          <a:lstStyle/>
          <a:p>
            <a:r>
              <a:rPr lang="en-US" sz="6600" dirty="0">
                <a:ln>
                  <a:gradFill>
                    <a:gsLst>
                      <a:gs pos="100000">
                        <a:schemeClr val="bg1">
                          <a:alpha val="21000"/>
                        </a:schemeClr>
                      </a:gs>
                      <a:gs pos="100000">
                        <a:schemeClr val="accent1">
                          <a:tint val="44500"/>
                          <a:satMod val="160000"/>
                        </a:schemeClr>
                      </a:gs>
                      <a:gs pos="100000">
                        <a:schemeClr val="accent1">
                          <a:tint val="23500"/>
                          <a:satMod val="160000"/>
                        </a:schemeClr>
                      </a:gs>
                    </a:gsLst>
                    <a:lin ang="5400000" scaled="0"/>
                  </a:gradFill>
                </a:ln>
                <a:solidFill>
                  <a:schemeClr val="tx1"/>
                </a:solidFill>
                <a:latin typeface="Niagara Solid" pitchFamily="82" charset="0"/>
              </a:rPr>
              <a:t>PROJECT BRATSO</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Load</a:t>
            </a:r>
          </a:p>
        </p:txBody>
      </p:sp>
      <p:sp>
        <p:nvSpPr>
          <p:cNvPr id="3" name="Content Placeholder 2"/>
          <p:cNvSpPr>
            <a:spLocks noGrp="1"/>
          </p:cNvSpPr>
          <p:nvPr>
            <p:ph idx="1"/>
          </p:nvPr>
        </p:nvSpPr>
        <p:spPr/>
        <p:txBody>
          <a:bodyPr>
            <a:normAutofit/>
          </a:bodyPr>
          <a:lstStyle/>
          <a:p>
            <a:r>
              <a:rPr lang="en-US" dirty="0"/>
              <a:t>The arm can only hold a weight of (83grams) since the claw exerts a considerable amount of resistive torque on the relevant motor. This can be managed by applying a counter weight on the other side of the claw arm. But in our case since the </a:t>
            </a:r>
            <a:r>
              <a:rPr lang="en-US" dirty="0" err="1"/>
              <a:t>aluminium</a:t>
            </a:r>
            <a:r>
              <a:rPr lang="en-US" dirty="0"/>
              <a:t> bracket is smaller it is difficult to set up a counter mechanism. </a:t>
            </a:r>
          </a:p>
        </p:txBody>
      </p:sp>
    </p:spTree>
    <p:extLst>
      <p:ext uri="{BB962C8B-B14F-4D97-AF65-F5344CB8AC3E}">
        <p14:creationId xmlns:p14="http://schemas.microsoft.com/office/powerpoint/2010/main" val="314236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&amp; Voltage Issue</a:t>
            </a:r>
          </a:p>
        </p:txBody>
      </p:sp>
      <p:sp>
        <p:nvSpPr>
          <p:cNvPr id="4" name="Content Placeholder 3"/>
          <p:cNvSpPr>
            <a:spLocks noGrp="1"/>
          </p:cNvSpPr>
          <p:nvPr>
            <p:ph idx="1"/>
          </p:nvPr>
        </p:nvSpPr>
        <p:spPr/>
        <p:txBody>
          <a:bodyPr>
            <a:normAutofit fontScale="77500" lnSpcReduction="20000"/>
          </a:bodyPr>
          <a:lstStyle/>
          <a:p>
            <a:r>
              <a:rPr lang="en-US" dirty="0"/>
              <a:t>All the servo motors have to be powered up using an external power supply since the power output of Arduino Mega is not sufficient enough for the optimum function of the motors. Furthermore, trying to draw such a large current could damage the micro controller and the USB port.</a:t>
            </a:r>
          </a:p>
          <a:p>
            <a:r>
              <a:rPr lang="en-US" dirty="0"/>
              <a:t>In this particular case the motors are powered up using an Automobile battery by stepping down the voltage to the required level using a buck convertor.</a:t>
            </a:r>
          </a:p>
          <a:p>
            <a:r>
              <a:rPr lang="en-US" dirty="0"/>
              <a:t>470</a:t>
            </a:r>
            <a:r>
              <a:rPr lang="el-GR" dirty="0"/>
              <a:t>μ</a:t>
            </a:r>
            <a:r>
              <a:rPr lang="en-US" dirty="0"/>
              <a:t>F capacitors are connected in between the VCC and the common ground for a smooth operation.</a:t>
            </a:r>
          </a:p>
        </p:txBody>
      </p:sp>
    </p:spTree>
    <p:extLst>
      <p:ext uri="{BB962C8B-B14F-4D97-AF65-F5344CB8AC3E}">
        <p14:creationId xmlns:p14="http://schemas.microsoft.com/office/powerpoint/2010/main" val="10910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Of Operation</a:t>
            </a:r>
          </a:p>
        </p:txBody>
      </p:sp>
      <p:sp>
        <p:nvSpPr>
          <p:cNvPr id="3" name="Content Placeholder 2"/>
          <p:cNvSpPr>
            <a:spLocks noGrp="1"/>
          </p:cNvSpPr>
          <p:nvPr>
            <p:ph idx="1"/>
          </p:nvPr>
        </p:nvSpPr>
        <p:spPr/>
        <p:txBody>
          <a:bodyPr/>
          <a:lstStyle/>
          <a:p>
            <a:r>
              <a:rPr lang="en-US" dirty="0"/>
              <a:t>Range of operation can be extended by using lengthier arms but it will affect the stability of the setup. Moreover, the servo motors won’t be able to operate with increased torques.</a:t>
            </a:r>
          </a:p>
        </p:txBody>
      </p:sp>
    </p:spTree>
    <p:extLst>
      <p:ext uri="{BB962C8B-B14F-4D97-AF65-F5344CB8AC3E}">
        <p14:creationId xmlns:p14="http://schemas.microsoft.com/office/powerpoint/2010/main" val="3335087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Precision</a:t>
            </a:r>
          </a:p>
        </p:txBody>
      </p:sp>
      <p:sp>
        <p:nvSpPr>
          <p:cNvPr id="3" name="Content Placeholder 2"/>
          <p:cNvSpPr>
            <a:spLocks noGrp="1"/>
          </p:cNvSpPr>
          <p:nvPr>
            <p:ph idx="1"/>
          </p:nvPr>
        </p:nvSpPr>
        <p:spPr/>
        <p:txBody>
          <a:bodyPr/>
          <a:lstStyle/>
          <a:p>
            <a:r>
              <a:rPr lang="en-US" dirty="0"/>
              <a:t>The arm cannot deliver an object precisely to a pre-recorded position this is due to the play of the motor. This condition can be avoidable by using baller bearings to rotating joints.</a:t>
            </a:r>
          </a:p>
        </p:txBody>
      </p:sp>
    </p:spTree>
    <p:extLst>
      <p:ext uri="{BB962C8B-B14F-4D97-AF65-F5344CB8AC3E}">
        <p14:creationId xmlns:p14="http://schemas.microsoft.com/office/powerpoint/2010/main" val="4175857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2060"/>
                </a:solidFill>
                <a:effectLst>
                  <a:outerShdw blurRad="38100" dist="38100" dir="2700000" algn="tl">
                    <a:srgbClr val="000000">
                      <a:alpha val="43137"/>
                    </a:srgbClr>
                  </a:outerShdw>
                </a:effectLst>
              </a:rPr>
              <a:t>Tools </a:t>
            </a: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 t="21255" r="2" b="19921"/>
          <a:stretch/>
        </p:blipFill>
        <p:spPr>
          <a:xfrm>
            <a:off x="1448656" y="1292551"/>
            <a:ext cx="5959012" cy="3505302"/>
          </a:xfrm>
        </p:spPr>
      </p:pic>
    </p:spTree>
    <p:extLst>
      <p:ext uri="{BB962C8B-B14F-4D97-AF65-F5344CB8AC3E}">
        <p14:creationId xmlns:p14="http://schemas.microsoft.com/office/powerpoint/2010/main" val="2369474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02562" y="3775110"/>
            <a:ext cx="5486400" cy="961277"/>
          </a:xfrm>
        </p:spPr>
        <p:txBody>
          <a:bodyPr anchor="ctr">
            <a:noAutofit/>
          </a:bodyPr>
          <a:lstStyle/>
          <a:p>
            <a:pPr algn="ctr"/>
            <a:r>
              <a:rPr lang="en-US" sz="6000" dirty="0">
                <a:solidFill>
                  <a:srgbClr val="1A979D"/>
                </a:solidFill>
              </a:rPr>
              <a:t>THANK YOU !</a:t>
            </a:r>
            <a:endParaRPr lang="en-US" sz="6000" dirty="0">
              <a:solidFill>
                <a:srgbClr val="002060"/>
              </a:solidFill>
            </a:endParaRP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424702" y="1356220"/>
            <a:ext cx="4082568" cy="2299248"/>
          </a:xfrm>
        </p:spPr>
      </p:pic>
    </p:spTree>
    <p:extLst>
      <p:ext uri="{BB962C8B-B14F-4D97-AF65-F5344CB8AC3E}">
        <p14:creationId xmlns:p14="http://schemas.microsoft.com/office/powerpoint/2010/main" val="3014870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600" dirty="0"/>
              <a:t>IDEA</a:t>
            </a:r>
          </a:p>
        </p:txBody>
      </p:sp>
      <p:sp>
        <p:nvSpPr>
          <p:cNvPr id="3" name="Content Placeholder 2"/>
          <p:cNvSpPr>
            <a:spLocks noGrp="1"/>
          </p:cNvSpPr>
          <p:nvPr>
            <p:ph idx="1"/>
          </p:nvPr>
        </p:nvSpPr>
        <p:spPr/>
        <p:txBody>
          <a:bodyPr/>
          <a:lstStyle/>
          <a:p>
            <a:r>
              <a:rPr lang="en-US" dirty="0"/>
              <a:t>3 Axis Arm Robot controlled by Arduino. The arm can be programmed and automatically execute repetitive tasks until a stop command is received, as well as manually operated.</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Apparatus</a:t>
            </a:r>
          </a:p>
        </p:txBody>
      </p:sp>
      <p:sp>
        <p:nvSpPr>
          <p:cNvPr id="5" name="Content Placeholder 4"/>
          <p:cNvSpPr>
            <a:spLocks noGrp="1"/>
          </p:cNvSpPr>
          <p:nvPr>
            <p:ph idx="1"/>
          </p:nvPr>
        </p:nvSpPr>
        <p:spPr/>
        <p:txBody>
          <a:bodyPr>
            <a:normAutofit fontScale="92500" lnSpcReduction="10000"/>
          </a:bodyPr>
          <a:lstStyle/>
          <a:p>
            <a:r>
              <a:rPr lang="en-US" dirty="0"/>
              <a:t>Micro-Controllers (Arduino Mega, </a:t>
            </a:r>
            <a:r>
              <a:rPr lang="en-US" dirty="0" err="1"/>
              <a:t>NodeMCU</a:t>
            </a:r>
            <a:r>
              <a:rPr lang="en-US" dirty="0"/>
              <a:t> ESP8266)</a:t>
            </a:r>
          </a:p>
          <a:p>
            <a:r>
              <a:rPr lang="en-US" dirty="0"/>
              <a:t>Servo Motors (Tower Pro MG995,Tower Pro SG5010)</a:t>
            </a:r>
          </a:p>
          <a:p>
            <a:r>
              <a:rPr lang="en-US" dirty="0" err="1"/>
              <a:t>Aluminium</a:t>
            </a:r>
            <a:r>
              <a:rPr lang="en-US" dirty="0"/>
              <a:t> Robot Arm Clamp Claw</a:t>
            </a:r>
          </a:p>
          <a:p>
            <a:r>
              <a:rPr lang="en-US" dirty="0"/>
              <a:t>Breadboard</a:t>
            </a:r>
          </a:p>
          <a:p>
            <a:r>
              <a:rPr lang="en-US" dirty="0"/>
              <a:t>LEDs</a:t>
            </a:r>
          </a:p>
          <a:p>
            <a:r>
              <a:rPr lang="en-US" dirty="0"/>
              <a:t>LCD Display</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Apparatus</a:t>
            </a:r>
          </a:p>
        </p:txBody>
      </p:sp>
      <p:sp>
        <p:nvSpPr>
          <p:cNvPr id="3" name="Content Placeholder 2"/>
          <p:cNvSpPr>
            <a:spLocks noGrp="1"/>
          </p:cNvSpPr>
          <p:nvPr>
            <p:ph idx="1"/>
          </p:nvPr>
        </p:nvSpPr>
        <p:spPr>
          <a:xfrm>
            <a:off x="1718186" y="1143000"/>
            <a:ext cx="6961240" cy="3545497"/>
          </a:xfrm>
        </p:spPr>
        <p:txBody>
          <a:bodyPr/>
          <a:lstStyle/>
          <a:p>
            <a:r>
              <a:rPr lang="en-US" dirty="0"/>
              <a:t>Push Buttons</a:t>
            </a:r>
          </a:p>
          <a:p>
            <a:r>
              <a:rPr lang="en-US" dirty="0"/>
              <a:t>Jumper Wires</a:t>
            </a:r>
          </a:p>
          <a:p>
            <a:r>
              <a:rPr lang="en-US" dirty="0"/>
              <a:t>Buck Convertor</a:t>
            </a:r>
          </a:p>
          <a:p>
            <a:r>
              <a:rPr lang="en-US" dirty="0"/>
              <a:t>12V Lead-Acid Battery (Automobile  Battery)</a:t>
            </a:r>
          </a:p>
          <a:p>
            <a:r>
              <a:rPr lang="en-US" dirty="0"/>
              <a:t>470</a:t>
            </a:r>
            <a:r>
              <a:rPr lang="el-GR" dirty="0"/>
              <a:t>μ</a:t>
            </a:r>
            <a:r>
              <a:rPr lang="en-US" dirty="0"/>
              <a:t>F Capacitors</a:t>
            </a:r>
          </a:p>
          <a:p>
            <a:r>
              <a:rPr lang="en-US" dirty="0"/>
              <a:t>330</a:t>
            </a:r>
            <a:r>
              <a:rPr lang="el-GR" dirty="0"/>
              <a:t>Ω</a:t>
            </a:r>
            <a:r>
              <a:rPr lang="en-US" dirty="0"/>
              <a:t>,10K</a:t>
            </a:r>
            <a:r>
              <a:rPr lang="el-GR" dirty="0"/>
              <a:t>Ω</a:t>
            </a:r>
            <a:r>
              <a:rPr lang="en-US" dirty="0"/>
              <a:t> Resistors </a:t>
            </a:r>
          </a:p>
          <a:p>
            <a:endParaRPr lang="en-US" dirty="0"/>
          </a:p>
        </p:txBody>
      </p:sp>
    </p:spTree>
    <p:extLst>
      <p:ext uri="{BB962C8B-B14F-4D97-AF65-F5344CB8AC3E}">
        <p14:creationId xmlns:p14="http://schemas.microsoft.com/office/powerpoint/2010/main" val="212772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Materials</a:t>
            </a:r>
          </a:p>
        </p:txBody>
      </p:sp>
      <p:sp>
        <p:nvSpPr>
          <p:cNvPr id="3" name="Content Placeholder 2"/>
          <p:cNvSpPr>
            <a:spLocks noGrp="1"/>
          </p:cNvSpPr>
          <p:nvPr>
            <p:ph idx="1"/>
          </p:nvPr>
        </p:nvSpPr>
        <p:spPr/>
        <p:txBody>
          <a:bodyPr/>
          <a:lstStyle/>
          <a:p>
            <a:r>
              <a:rPr lang="en-US" dirty="0" err="1"/>
              <a:t>Aluminium</a:t>
            </a:r>
            <a:r>
              <a:rPr lang="en-US" dirty="0"/>
              <a:t> Composite Panel (ACP) Sheets</a:t>
            </a:r>
          </a:p>
          <a:p>
            <a:r>
              <a:rPr lang="en-US" dirty="0" err="1"/>
              <a:t>Aluminium</a:t>
            </a:r>
            <a:r>
              <a:rPr lang="en-US" dirty="0"/>
              <a:t> Sheet 0.46mm</a:t>
            </a:r>
          </a:p>
          <a:p>
            <a:r>
              <a:rPr lang="en-US" dirty="0"/>
              <a:t>Truss Head/Hex Head Machine Screws</a:t>
            </a:r>
          </a:p>
          <a:p>
            <a:r>
              <a:rPr lang="en-US" dirty="0"/>
              <a:t>Soldering Lead</a:t>
            </a:r>
          </a:p>
          <a:p>
            <a:r>
              <a:rPr lang="en-US" dirty="0"/>
              <a:t>Double Sided Tape</a:t>
            </a:r>
          </a:p>
          <a:p>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378687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Operation</a:t>
            </a:r>
          </a:p>
        </p:txBody>
      </p:sp>
      <p:sp>
        <p:nvSpPr>
          <p:cNvPr id="5" name="Text Placeholder 4"/>
          <p:cNvSpPr>
            <a:spLocks noGrp="1"/>
          </p:cNvSpPr>
          <p:nvPr>
            <p:ph type="body" idx="1"/>
          </p:nvPr>
        </p:nvSpPr>
        <p:spPr/>
        <p:txBody>
          <a:bodyPr/>
          <a:lstStyle/>
          <a:p>
            <a:r>
              <a:rPr lang="en-US" dirty="0"/>
              <a:t>Manual</a:t>
            </a:r>
          </a:p>
        </p:txBody>
      </p:sp>
      <p:sp>
        <p:nvSpPr>
          <p:cNvPr id="6" name="Content Placeholder 5"/>
          <p:cNvSpPr>
            <a:spLocks noGrp="1"/>
          </p:cNvSpPr>
          <p:nvPr>
            <p:ph sz="half" idx="2"/>
          </p:nvPr>
        </p:nvSpPr>
        <p:spPr/>
        <p:txBody>
          <a:bodyPr/>
          <a:lstStyle/>
          <a:p>
            <a:r>
              <a:rPr lang="en-US" dirty="0"/>
              <a:t>Robot Arm can be manually operated using push buttons. </a:t>
            </a:r>
          </a:p>
        </p:txBody>
      </p:sp>
      <p:sp>
        <p:nvSpPr>
          <p:cNvPr id="7" name="Text Placeholder 6"/>
          <p:cNvSpPr>
            <a:spLocks noGrp="1"/>
          </p:cNvSpPr>
          <p:nvPr>
            <p:ph type="body" sz="quarter" idx="3"/>
          </p:nvPr>
        </p:nvSpPr>
        <p:spPr/>
        <p:txBody>
          <a:bodyPr/>
          <a:lstStyle/>
          <a:p>
            <a:r>
              <a:rPr lang="en-US" dirty="0"/>
              <a:t>Automated</a:t>
            </a:r>
          </a:p>
        </p:txBody>
      </p:sp>
      <p:sp>
        <p:nvSpPr>
          <p:cNvPr id="8" name="Content Placeholder 7"/>
          <p:cNvSpPr>
            <a:spLocks noGrp="1"/>
          </p:cNvSpPr>
          <p:nvPr>
            <p:ph sz="quarter" idx="4"/>
          </p:nvPr>
        </p:nvSpPr>
        <p:spPr/>
        <p:txBody>
          <a:bodyPr/>
          <a:lstStyle/>
          <a:p>
            <a:r>
              <a:rPr lang="en-US" dirty="0"/>
              <a:t>Robot Arm can automatically execute a  pre-recorded sequence of commands. </a:t>
            </a:r>
          </a:p>
        </p:txBody>
      </p:sp>
    </p:spTree>
    <p:extLst>
      <p:ext uri="{BB962C8B-B14F-4D97-AF65-F5344CB8AC3E}">
        <p14:creationId xmlns:p14="http://schemas.microsoft.com/office/powerpoint/2010/main" val="41707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Operation</a:t>
            </a:r>
          </a:p>
        </p:txBody>
      </p:sp>
      <p:pic>
        <p:nvPicPr>
          <p:cNvPr id="5" name="Content Placeholder 4">
            <a:extLst>
              <a:ext uri="{FF2B5EF4-FFF2-40B4-BE49-F238E27FC236}">
                <a16:creationId xmlns:a16="http://schemas.microsoft.com/office/drawing/2014/main" id="{203B8743-79EB-4B69-A5AE-F3495DDC935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171" t="20410" r="27856" b="32014"/>
          <a:stretch/>
        </p:blipFill>
        <p:spPr>
          <a:xfrm rot="16200000">
            <a:off x="2780772" y="342737"/>
            <a:ext cx="3310994" cy="5114923"/>
          </a:xfrm>
        </p:spPr>
      </p:pic>
      <p:sp>
        <p:nvSpPr>
          <p:cNvPr id="10" name="Arrow: Right 9">
            <a:extLst>
              <a:ext uri="{FF2B5EF4-FFF2-40B4-BE49-F238E27FC236}">
                <a16:creationId xmlns:a16="http://schemas.microsoft.com/office/drawing/2014/main" id="{023622F5-3C43-413C-8956-61C3CF43611E}"/>
              </a:ext>
            </a:extLst>
          </p:cNvPr>
          <p:cNvSpPr/>
          <p:nvPr/>
        </p:nvSpPr>
        <p:spPr>
          <a:xfrm rot="5400000">
            <a:off x="2464594" y="1878807"/>
            <a:ext cx="966778" cy="250031"/>
          </a:xfrm>
          <a:prstGeom prst="rightArrow">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5AA732D-B199-44A8-A0F4-C9EE04B246C9}"/>
              </a:ext>
            </a:extLst>
          </p:cNvPr>
          <p:cNvSpPr/>
          <p:nvPr/>
        </p:nvSpPr>
        <p:spPr>
          <a:xfrm rot="9118751">
            <a:off x="3428936" y="2099738"/>
            <a:ext cx="1314964" cy="262071"/>
          </a:xfrm>
          <a:prstGeom prst="rightArrow">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520D1ECA-8B18-49F4-9BD2-BF6677B15033}"/>
              </a:ext>
            </a:extLst>
          </p:cNvPr>
          <p:cNvSpPr/>
          <p:nvPr/>
        </p:nvSpPr>
        <p:spPr>
          <a:xfrm>
            <a:off x="1778794" y="2953777"/>
            <a:ext cx="1169189" cy="250031"/>
          </a:xfrm>
          <a:prstGeom prst="rightArrow">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0134BA9-7BB6-445B-9032-F185466874B0}"/>
              </a:ext>
            </a:extLst>
          </p:cNvPr>
          <p:cNvSpPr txBox="1"/>
          <p:nvPr/>
        </p:nvSpPr>
        <p:spPr>
          <a:xfrm>
            <a:off x="3828276" y="1474811"/>
            <a:ext cx="2228850" cy="369332"/>
          </a:xfrm>
          <a:prstGeom prst="rect">
            <a:avLst/>
          </a:prstGeom>
          <a:noFill/>
        </p:spPr>
        <p:txBody>
          <a:bodyPr wrap="square" rtlCol="0">
            <a:spAutoFit/>
          </a:bodyPr>
          <a:lstStyle/>
          <a:p>
            <a:r>
              <a:rPr lang="en-US" dirty="0">
                <a:solidFill>
                  <a:srgbClr val="FF0000"/>
                </a:solidFill>
              </a:rPr>
              <a:t>Clockwise</a:t>
            </a:r>
            <a:r>
              <a:rPr lang="en-US" dirty="0"/>
              <a:t> </a:t>
            </a:r>
            <a:r>
              <a:rPr lang="en-US" dirty="0">
                <a:solidFill>
                  <a:srgbClr val="FF0000"/>
                </a:solidFill>
              </a:rPr>
              <a:t>Rotation</a:t>
            </a:r>
          </a:p>
        </p:txBody>
      </p:sp>
      <p:sp>
        <p:nvSpPr>
          <p:cNvPr id="14" name="TextBox 13">
            <a:extLst>
              <a:ext uri="{FF2B5EF4-FFF2-40B4-BE49-F238E27FC236}">
                <a16:creationId xmlns:a16="http://schemas.microsoft.com/office/drawing/2014/main" id="{47D047E6-4590-480B-B741-7146140CCFE5}"/>
              </a:ext>
            </a:extLst>
          </p:cNvPr>
          <p:cNvSpPr txBox="1"/>
          <p:nvPr/>
        </p:nvSpPr>
        <p:spPr>
          <a:xfrm>
            <a:off x="1878807" y="1201074"/>
            <a:ext cx="2928937" cy="369332"/>
          </a:xfrm>
          <a:prstGeom prst="rect">
            <a:avLst/>
          </a:prstGeom>
          <a:noFill/>
        </p:spPr>
        <p:txBody>
          <a:bodyPr wrap="square" rtlCol="0">
            <a:spAutoFit/>
          </a:bodyPr>
          <a:lstStyle/>
          <a:p>
            <a:r>
              <a:rPr lang="en-US" dirty="0">
                <a:solidFill>
                  <a:srgbClr val="FF0000"/>
                </a:solidFill>
              </a:rPr>
              <a:t>Anti-Clockwise Rotation</a:t>
            </a:r>
          </a:p>
        </p:txBody>
      </p:sp>
      <p:sp>
        <p:nvSpPr>
          <p:cNvPr id="15" name="TextBox 14">
            <a:extLst>
              <a:ext uri="{FF2B5EF4-FFF2-40B4-BE49-F238E27FC236}">
                <a16:creationId xmlns:a16="http://schemas.microsoft.com/office/drawing/2014/main" id="{2124B562-0646-4FC0-9ADD-A37C130F6AEF}"/>
              </a:ext>
            </a:extLst>
          </p:cNvPr>
          <p:cNvSpPr txBox="1"/>
          <p:nvPr/>
        </p:nvSpPr>
        <p:spPr>
          <a:xfrm>
            <a:off x="-64294" y="2857618"/>
            <a:ext cx="1921669" cy="400110"/>
          </a:xfrm>
          <a:prstGeom prst="rect">
            <a:avLst/>
          </a:prstGeom>
          <a:noFill/>
        </p:spPr>
        <p:txBody>
          <a:bodyPr wrap="square" rtlCol="0">
            <a:spAutoFit/>
          </a:bodyPr>
          <a:lstStyle/>
          <a:p>
            <a:r>
              <a:rPr lang="en-US" sz="2000" b="1" dirty="0"/>
              <a:t>Motor Selection</a:t>
            </a:r>
          </a:p>
        </p:txBody>
      </p:sp>
    </p:spTree>
    <p:extLst>
      <p:ext uri="{BB962C8B-B14F-4D97-AF65-F5344CB8AC3E}">
        <p14:creationId xmlns:p14="http://schemas.microsoft.com/office/powerpoint/2010/main" val="1676155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Operation</a:t>
            </a:r>
          </a:p>
        </p:txBody>
      </p:sp>
      <p:pic>
        <p:nvPicPr>
          <p:cNvPr id="5" name="Content Placeholder 4">
            <a:extLst>
              <a:ext uri="{FF2B5EF4-FFF2-40B4-BE49-F238E27FC236}">
                <a16:creationId xmlns:a16="http://schemas.microsoft.com/office/drawing/2014/main" id="{CB221253-3912-410B-AFBD-430435E6265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63370" y="1285975"/>
            <a:ext cx="1446496" cy="2571550"/>
          </a:xfrm>
          <a:solidFill>
            <a:schemeClr val="bg1"/>
          </a:solidFill>
          <a:ln>
            <a:solidFill>
              <a:schemeClr val="bg1"/>
            </a:solidFill>
          </a:ln>
        </p:spPr>
      </p:pic>
      <p:pic>
        <p:nvPicPr>
          <p:cNvPr id="7" name="Picture 6">
            <a:extLst>
              <a:ext uri="{FF2B5EF4-FFF2-40B4-BE49-F238E27FC236}">
                <a16:creationId xmlns:a16="http://schemas.microsoft.com/office/drawing/2014/main" id="{FFE8F5BB-37B2-4B7D-9D5C-E1629F8915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872" y="1285975"/>
            <a:ext cx="1446497" cy="2571550"/>
          </a:xfrm>
          <a:prstGeom prst="rect">
            <a:avLst/>
          </a:prstGeom>
          <a:solidFill>
            <a:schemeClr val="bg1"/>
          </a:solidFill>
          <a:ln>
            <a:solidFill>
              <a:schemeClr val="bg1"/>
            </a:solidFill>
          </a:ln>
        </p:spPr>
      </p:pic>
      <p:pic>
        <p:nvPicPr>
          <p:cNvPr id="11" name="Picture 10">
            <a:extLst>
              <a:ext uri="{FF2B5EF4-FFF2-40B4-BE49-F238E27FC236}">
                <a16:creationId xmlns:a16="http://schemas.microsoft.com/office/drawing/2014/main" id="{EA5E4A34-71E9-45BE-BA0C-3F34763B01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2744" y="1285974"/>
            <a:ext cx="1446382" cy="2571346"/>
          </a:xfrm>
          <a:prstGeom prst="rect">
            <a:avLst/>
          </a:prstGeom>
          <a:solidFill>
            <a:schemeClr val="bg1"/>
          </a:solidFill>
          <a:ln>
            <a:solidFill>
              <a:schemeClr val="bg1"/>
            </a:solidFill>
          </a:ln>
        </p:spPr>
      </p:pic>
      <p:pic>
        <p:nvPicPr>
          <p:cNvPr id="13" name="Picture 12">
            <a:extLst>
              <a:ext uri="{FF2B5EF4-FFF2-40B4-BE49-F238E27FC236}">
                <a16:creationId xmlns:a16="http://schemas.microsoft.com/office/drawing/2014/main" id="{BCABFFAE-5C04-47B1-8E6B-9633A47B92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56248" y="1285974"/>
            <a:ext cx="1446496" cy="2571549"/>
          </a:xfrm>
          <a:prstGeom prst="rect">
            <a:avLst/>
          </a:prstGeom>
          <a:solidFill>
            <a:schemeClr val="bg1"/>
          </a:solidFill>
          <a:ln>
            <a:solidFill>
              <a:schemeClr val="bg1"/>
            </a:solidFill>
          </a:ln>
        </p:spPr>
      </p:pic>
      <p:pic>
        <p:nvPicPr>
          <p:cNvPr id="15" name="Picture 14">
            <a:extLst>
              <a:ext uri="{FF2B5EF4-FFF2-40B4-BE49-F238E27FC236}">
                <a16:creationId xmlns:a16="http://schemas.microsoft.com/office/drawing/2014/main" id="{882C4FD1-452C-4940-8B71-EEDCB7E55C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0375" y="1285974"/>
            <a:ext cx="1446497" cy="2571550"/>
          </a:xfrm>
          <a:prstGeom prst="rect">
            <a:avLst/>
          </a:prstGeom>
          <a:solidFill>
            <a:schemeClr val="bg1"/>
          </a:solidFill>
          <a:ln>
            <a:solidFill>
              <a:schemeClr val="bg1"/>
            </a:solidFill>
          </a:ln>
        </p:spPr>
      </p:pic>
      <p:pic>
        <p:nvPicPr>
          <p:cNvPr id="17" name="Picture 16">
            <a:extLst>
              <a:ext uri="{FF2B5EF4-FFF2-40B4-BE49-F238E27FC236}">
                <a16:creationId xmlns:a16="http://schemas.microsoft.com/office/drawing/2014/main" id="{E93FCC77-6B81-496B-BB80-2B5A32B2D7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09751" y="1285974"/>
            <a:ext cx="1446496" cy="2571549"/>
          </a:xfrm>
          <a:prstGeom prst="rect">
            <a:avLst/>
          </a:prstGeom>
          <a:solidFill>
            <a:schemeClr val="bg1"/>
          </a:solidFill>
          <a:ln>
            <a:solidFill>
              <a:schemeClr val="bg1"/>
            </a:solidFill>
          </a:ln>
        </p:spPr>
      </p:pic>
    </p:spTree>
    <p:extLst>
      <p:ext uri="{BB962C8B-B14F-4D97-AF65-F5344CB8AC3E}">
        <p14:creationId xmlns:p14="http://schemas.microsoft.com/office/powerpoint/2010/main" val="2018879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&amp; Solutions</a:t>
            </a:r>
          </a:p>
        </p:txBody>
      </p:sp>
      <p:sp>
        <p:nvSpPr>
          <p:cNvPr id="3" name="Content Placeholder 2"/>
          <p:cNvSpPr>
            <a:spLocks noGrp="1"/>
          </p:cNvSpPr>
          <p:nvPr>
            <p:ph idx="1"/>
          </p:nvPr>
        </p:nvSpPr>
        <p:spPr/>
        <p:txBody>
          <a:bodyPr/>
          <a:lstStyle/>
          <a:p>
            <a:r>
              <a:rPr lang="en-US" dirty="0"/>
              <a:t>Maximum Load</a:t>
            </a:r>
          </a:p>
          <a:p>
            <a:r>
              <a:rPr lang="en-US" dirty="0"/>
              <a:t>Current &amp; Voltage Issues</a:t>
            </a:r>
          </a:p>
          <a:p>
            <a:r>
              <a:rPr lang="en-US" dirty="0"/>
              <a:t>Range Of Operation</a:t>
            </a:r>
          </a:p>
          <a:p>
            <a:r>
              <a:rPr lang="en-US" dirty="0"/>
              <a:t>Precision</a:t>
            </a:r>
          </a:p>
        </p:txBody>
      </p:sp>
    </p:spTree>
    <p:extLst>
      <p:ext uri="{BB962C8B-B14F-4D97-AF65-F5344CB8AC3E}">
        <p14:creationId xmlns:p14="http://schemas.microsoft.com/office/powerpoint/2010/main" val="8931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Words>
  <Application>Microsoft Office PowerPoint</Application>
  <PresentationFormat>On-screen Show (16:9)</PresentationFormat>
  <Paragraphs>55</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Niagara Solid</vt:lpstr>
      <vt:lpstr>Office Theme</vt:lpstr>
      <vt:lpstr>IOT EXHIBITION 2020</vt:lpstr>
      <vt:lpstr>IDEA</vt:lpstr>
      <vt:lpstr>Apparatus</vt:lpstr>
      <vt:lpstr>Apparatus</vt:lpstr>
      <vt:lpstr>Materials</vt:lpstr>
      <vt:lpstr>Operation</vt:lpstr>
      <vt:lpstr>Manual Operation</vt:lpstr>
      <vt:lpstr>Automated Operation</vt:lpstr>
      <vt:lpstr>Problems &amp; Solutions</vt:lpstr>
      <vt:lpstr>Maximum Load</vt:lpstr>
      <vt:lpstr>Current &amp; Voltage Issue</vt:lpstr>
      <vt:lpstr>Range Of Operation</vt:lpstr>
      <vt:lpstr>Precision</vt:lpstr>
      <vt:lpstr>Tools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2020-01-13T10:02:01Z</dcterms:modified>
</cp:coreProperties>
</file>