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rin.prcela@minus5.hr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hyperlink" Target="mailto:marin.prcela@minus5.hr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icroservic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Microservices</a:t>
            </a:r>
          </a:p>
        </p:txBody>
      </p:sp>
      <p:sp>
        <p:nvSpPr>
          <p:cNvPr id="120" name="marin.prcela@minus5.hr"/>
          <p:cNvSpPr txBox="1"/>
          <p:nvPr/>
        </p:nvSpPr>
        <p:spPr>
          <a:xfrm>
            <a:off x="1270000" y="7073900"/>
            <a:ext cx="10464800" cy="711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0" i="1" sz="3600"/>
            </a:pPr>
            <a:r>
              <a:t> </a:t>
            </a:r>
            <a:r>
              <a:rPr u="sng">
                <a:hlinkClick r:id="rId2" invalidUrl="" action="" tgtFrame="" tooltip="" history="1" highlightClick="0" endSnd="0"/>
              </a:rPr>
              <a:t>marin.prcela@minus5.hr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nsw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Answers</a:t>
            </a:r>
          </a:p>
        </p:txBody>
      </p:sp>
      <p:sp>
        <p:nvSpPr>
          <p:cNvPr id="123" name="What are the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they?</a:t>
            </a:r>
          </a:p>
          <a:p>
            <a:pPr/>
            <a:r>
              <a:t>Do you need them?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icro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Microservices</a:t>
            </a:r>
          </a:p>
        </p:txBody>
      </p:sp>
      <p:sp>
        <p:nvSpPr>
          <p:cNvPr id="126" name="loosely coupl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loosely coupled</a:t>
            </a:r>
          </a:p>
          <a:p>
            <a:pPr/>
            <a:r>
              <a:t>business capabilities</a:t>
            </a:r>
          </a:p>
          <a:p>
            <a:pPr/>
            <a:r>
              <a:t>enable continioius delivery</a:t>
            </a:r>
          </a:p>
          <a:p>
            <a:pPr/>
            <a:r>
              <a:t>evolve techology stack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ontend"/>
          <p:cNvSpPr/>
          <p:nvPr/>
        </p:nvSpPr>
        <p:spPr>
          <a:xfrm>
            <a:off x="1123553" y="3497053"/>
            <a:ext cx="2159001" cy="42289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frontend</a:t>
            </a:r>
          </a:p>
        </p:txBody>
      </p:sp>
      <p:sp>
        <p:nvSpPr>
          <p:cNvPr id="129" name="Cylinder"/>
          <p:cNvSpPr/>
          <p:nvPr/>
        </p:nvSpPr>
        <p:spPr>
          <a:xfrm>
            <a:off x="1818432" y="6321219"/>
            <a:ext cx="769242" cy="1015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backend"/>
          <p:cNvSpPr/>
          <p:nvPr/>
        </p:nvSpPr>
        <p:spPr>
          <a:xfrm>
            <a:off x="1123553" y="4079517"/>
            <a:ext cx="2159001" cy="20873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backend</a:t>
            </a:r>
          </a:p>
        </p:txBody>
      </p:sp>
      <p:sp>
        <p:nvSpPr>
          <p:cNvPr id="131" name="accounts"/>
          <p:cNvSpPr/>
          <p:nvPr/>
        </p:nvSpPr>
        <p:spPr>
          <a:xfrm>
            <a:off x="6358531" y="6382046"/>
            <a:ext cx="1961059" cy="6149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accounts</a:t>
            </a:r>
          </a:p>
        </p:txBody>
      </p:sp>
      <p:sp>
        <p:nvSpPr>
          <p:cNvPr id="132" name="Cylinder"/>
          <p:cNvSpPr/>
          <p:nvPr/>
        </p:nvSpPr>
        <p:spPr>
          <a:xfrm>
            <a:off x="7973377" y="6904772"/>
            <a:ext cx="465821" cy="614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frontend"/>
          <p:cNvSpPr/>
          <p:nvPr/>
        </p:nvSpPr>
        <p:spPr>
          <a:xfrm>
            <a:off x="6007058" y="3556496"/>
            <a:ext cx="5230663" cy="42289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frontend</a:t>
            </a:r>
          </a:p>
        </p:txBody>
      </p:sp>
      <p:sp>
        <p:nvSpPr>
          <p:cNvPr id="134" name="Line"/>
          <p:cNvSpPr/>
          <p:nvPr/>
        </p:nvSpPr>
        <p:spPr>
          <a:xfrm flipV="1">
            <a:off x="4628111" y="897773"/>
            <a:ext cx="1" cy="7958055"/>
          </a:xfrm>
          <a:prstGeom prst="line">
            <a:avLst/>
          </a:prstGeom>
          <a:ln w="38100" cap="rnd">
            <a:solidFill>
              <a:srgbClr val="000000">
                <a:alpha val="40524"/>
              </a:srgb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Monolith"/>
          <p:cNvSpPr txBox="1"/>
          <p:nvPr/>
        </p:nvSpPr>
        <p:spPr>
          <a:xfrm>
            <a:off x="1508413" y="2068170"/>
            <a:ext cx="13892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Monolith</a:t>
            </a:r>
          </a:p>
        </p:txBody>
      </p:sp>
      <p:sp>
        <p:nvSpPr>
          <p:cNvPr id="136" name="Microservices"/>
          <p:cNvSpPr txBox="1"/>
          <p:nvPr/>
        </p:nvSpPr>
        <p:spPr>
          <a:xfrm>
            <a:off x="7606401" y="2068170"/>
            <a:ext cx="215158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Microservices</a:t>
            </a:r>
          </a:p>
        </p:txBody>
      </p:sp>
      <p:sp>
        <p:nvSpPr>
          <p:cNvPr id="137" name="tickets"/>
          <p:cNvSpPr/>
          <p:nvPr/>
        </p:nvSpPr>
        <p:spPr>
          <a:xfrm>
            <a:off x="7121159" y="4554339"/>
            <a:ext cx="1961060" cy="61494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tickets</a:t>
            </a:r>
          </a:p>
        </p:txBody>
      </p:sp>
      <p:sp>
        <p:nvSpPr>
          <p:cNvPr id="138" name="Cylinder"/>
          <p:cNvSpPr/>
          <p:nvPr/>
        </p:nvSpPr>
        <p:spPr>
          <a:xfrm>
            <a:off x="8736006" y="5077064"/>
            <a:ext cx="465820" cy="614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odds"/>
          <p:cNvSpPr/>
          <p:nvPr/>
        </p:nvSpPr>
        <p:spPr>
          <a:xfrm>
            <a:off x="9150506" y="5924846"/>
            <a:ext cx="1961060" cy="6149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odds</a:t>
            </a:r>
          </a:p>
        </p:txBody>
      </p:sp>
      <p:sp>
        <p:nvSpPr>
          <p:cNvPr id="140" name="Cylinder"/>
          <p:cNvSpPr/>
          <p:nvPr/>
        </p:nvSpPr>
        <p:spPr>
          <a:xfrm>
            <a:off x="10765352" y="6447572"/>
            <a:ext cx="465821" cy="614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u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Coupling</a:t>
            </a:r>
          </a:p>
        </p:txBody>
      </p:sp>
      <p:sp>
        <p:nvSpPr>
          <p:cNvPr id="143" name="If you can't build a monolith what makes you think putting network in the middle will help?…"/>
          <p:cNvSpPr txBox="1"/>
          <p:nvPr>
            <p:ph type="body" idx="1"/>
          </p:nvPr>
        </p:nvSpPr>
        <p:spPr>
          <a:xfrm>
            <a:off x="1079500" y="2496616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If you can't build a monolith what makes you think putting network in the middle will help?</a:t>
            </a:r>
          </a:p>
          <a:p>
            <a:pPr/>
            <a:r>
              <a:t>Quick fixes? </a:t>
            </a:r>
          </a:p>
          <a:p>
            <a:pPr/>
            <a:r>
              <a:t>Joined data?</a:t>
            </a:r>
          </a:p>
        </p:txBody>
      </p:sp>
      <p:pic>
        <p:nvPicPr>
          <p:cNvPr id="144" name="work.png" descr="wo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54629" y="7772704"/>
            <a:ext cx="1309653" cy="1160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think.png" descr="thin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04370" y="7772704"/>
            <a:ext cx="1160680" cy="1160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3"/>
      <p:bldP build="p" bldLvl="5" animBg="1" rev="0" advAuto="0" spid="143" grpId="1"/>
      <p:bldP build="whole" bldLvl="1" animBg="1" rev="0" advAuto="0" spid="14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at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Latency</a:t>
            </a:r>
          </a:p>
        </p:txBody>
      </p:sp>
      <p:sp>
        <p:nvSpPr>
          <p:cNvPr id="148" name="trade consistency for improved latency"/>
          <p:cNvSpPr txBox="1"/>
          <p:nvPr>
            <p:ph type="body" sz="half" idx="1"/>
          </p:nvPr>
        </p:nvSpPr>
        <p:spPr>
          <a:xfrm>
            <a:off x="952500" y="2590800"/>
            <a:ext cx="11099800" cy="2580829"/>
          </a:xfrm>
          <a:prstGeom prst="rect">
            <a:avLst/>
          </a:prstGeom>
        </p:spPr>
        <p:txBody>
          <a:bodyPr/>
          <a:lstStyle/>
          <a:p>
            <a:pPr/>
            <a:r>
              <a:t>trade consistency for improved latency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508421" y="5663121"/>
            <a:ext cx="11868995" cy="1266104"/>
            <a:chOff x="0" y="0"/>
            <a:chExt cx="11868993" cy="1266103"/>
          </a:xfrm>
        </p:grpSpPr>
        <p:sp>
          <p:nvSpPr>
            <p:cNvPr id="149" name="ticket already processed?"/>
            <p:cNvSpPr/>
            <p:nvPr/>
          </p:nvSpPr>
          <p:spPr>
            <a:xfrm>
              <a:off x="0" y="0"/>
              <a:ext cx="1708994" cy="126610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ticket already processed?</a:t>
              </a:r>
            </a:p>
          </p:txBody>
        </p:sp>
        <p:sp>
          <p:nvSpPr>
            <p:cNvPr id="150" name="odds are valid?"/>
            <p:cNvSpPr/>
            <p:nvPr/>
          </p:nvSpPr>
          <p:spPr>
            <a:xfrm>
              <a:off x="2032000" y="0"/>
              <a:ext cx="1708994" cy="126610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odds are valid?</a:t>
              </a:r>
            </a:p>
          </p:txBody>
        </p:sp>
        <p:sp>
          <p:nvSpPr>
            <p:cNvPr id="151" name="reserve…"/>
            <p:cNvSpPr/>
            <p:nvPr/>
          </p:nvSpPr>
          <p:spPr>
            <a:xfrm>
              <a:off x="4064000" y="0"/>
              <a:ext cx="1708994" cy="126610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reserve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money</a:t>
              </a:r>
            </a:p>
          </p:txBody>
        </p:sp>
        <p:sp>
          <p:nvSpPr>
            <p:cNvPr id="152" name="authorization?"/>
            <p:cNvSpPr/>
            <p:nvPr/>
          </p:nvSpPr>
          <p:spPr>
            <a:xfrm>
              <a:off x="6096000" y="0"/>
              <a:ext cx="1708994" cy="126610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authorization?</a:t>
              </a:r>
            </a:p>
          </p:txBody>
        </p:sp>
        <p:sp>
          <p:nvSpPr>
            <p:cNvPr id="153" name="store ticket"/>
            <p:cNvSpPr/>
            <p:nvPr/>
          </p:nvSpPr>
          <p:spPr>
            <a:xfrm>
              <a:off x="8128000" y="0"/>
              <a:ext cx="1708994" cy="126610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store ticket</a:t>
              </a:r>
            </a:p>
          </p:txBody>
        </p:sp>
        <p:sp>
          <p:nvSpPr>
            <p:cNvPr id="154" name="confirm…"/>
            <p:cNvSpPr/>
            <p:nvPr/>
          </p:nvSpPr>
          <p:spPr>
            <a:xfrm>
              <a:off x="10160000" y="0"/>
              <a:ext cx="1708994" cy="126610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confirm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money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reservation</a:t>
              </a:r>
            </a:p>
          </p:txBody>
        </p:sp>
        <p:sp>
          <p:nvSpPr>
            <p:cNvPr id="155" name="Line"/>
            <p:cNvSpPr/>
            <p:nvPr/>
          </p:nvSpPr>
          <p:spPr>
            <a:xfrm>
              <a:off x="1712080" y="674476"/>
              <a:ext cx="31995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3742522" y="674476"/>
              <a:ext cx="31995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5774521" y="674476"/>
              <a:ext cx="31995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7806521" y="674476"/>
              <a:ext cx="31995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9838521" y="674476"/>
              <a:ext cx="31995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161" name="work.png" descr="wo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46929" y="7917688"/>
            <a:ext cx="1309653" cy="1160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2"/>
      <p:bldP build="whole" bldLvl="1" animBg="1" rev="0" advAuto="0" spid="16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cal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66" name="What are the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they?</a:t>
            </a:r>
          </a:p>
          <a:p>
            <a:pPr/>
            <a:r>
              <a:t>Do you need them?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minus5.jpg" descr="minus5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85" t="0" r="685" b="0"/>
          <a:stretch>
            <a:fillRect/>
          </a:stretch>
        </p:blipFill>
        <p:spPr>
          <a:xfrm>
            <a:off x="1625600" y="939800"/>
            <a:ext cx="9753600" cy="5905500"/>
          </a:xfrm>
          <a:prstGeom prst="rect">
            <a:avLst/>
          </a:prstGeom>
        </p:spPr>
      </p:pic>
      <p:sp>
        <p:nvSpPr>
          <p:cNvPr id="169" name="marin.prcela@minus5.hr"/>
          <p:cNvSpPr txBox="1"/>
          <p:nvPr>
            <p:ph type="body" sz="quarter" idx="1"/>
          </p:nvPr>
        </p:nvSpPr>
        <p:spPr>
          <a:xfrm>
            <a:off x="1270000" y="7683500"/>
            <a:ext cx="10464800" cy="711052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i="1" u="sng">
                <a:hlinkClick r:id="rId3" invalidUrl="" action="" tgtFrame="" tooltip="" history="1" highlightClick="0" endSnd="0"/>
              </a:rPr>
              <a:t>marin.prcela@minus5.hr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