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78" r:id="rId5"/>
    <p:sldId id="284" r:id="rId6"/>
    <p:sldId id="279" r:id="rId7"/>
    <p:sldId id="280" r:id="rId8"/>
    <p:sldId id="281" r:id="rId9"/>
    <p:sldId id="282"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B3DE3-F54E-4DD7-A703-99535B0DD0FD}" v="17" dt="2024-09-18T03:26:38.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864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8396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6826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197541" y="938509"/>
            <a:ext cx="3485073" cy="2420504"/>
          </a:xfrm>
        </p:spPr>
        <p:txBody>
          <a:bodyPr>
            <a:normAutofit/>
          </a:bodyPr>
          <a:lstStyle/>
          <a:p>
            <a:pPr algn="l"/>
            <a:r>
              <a:rPr lang="en-US" sz="4800" dirty="0"/>
              <a:t>Retail Sales Prediction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5727951" y="3677591"/>
            <a:ext cx="5469774" cy="1651569"/>
          </a:xfrm>
        </p:spPr>
        <p:txBody>
          <a:bodyPr>
            <a:normAutofit fontScale="92500" lnSpcReduction="10000"/>
          </a:bodyPr>
          <a:lstStyle/>
          <a:p>
            <a:pPr algn="r"/>
            <a:r>
              <a:rPr lang="en-US" sz="2800" dirty="0"/>
              <a:t>G. Minusha kowsalya</a:t>
            </a:r>
          </a:p>
          <a:p>
            <a:pPr algn="r"/>
            <a:r>
              <a:rPr lang="en-US" sz="2800" dirty="0"/>
              <a:t>221FA14035</a:t>
            </a:r>
          </a:p>
          <a:p>
            <a:pPr algn="r"/>
            <a:r>
              <a:rPr lang="en-US" sz="2800" dirty="0"/>
              <a:t>3_BI_A</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0"/>
            <a:ext cx="12192001" cy="6857990"/>
          </a:xfrm>
          <a:prstGeom prst="rect">
            <a:avLst/>
          </a:prstGeom>
        </p:spPr>
      </p:pic>
      <p:sp>
        <p:nvSpPr>
          <p:cNvPr id="10" name="Rectangle 9">
            <a:extLst>
              <a:ext uri="{FF2B5EF4-FFF2-40B4-BE49-F238E27FC236}">
                <a16:creationId xmlns:a16="http://schemas.microsoft.com/office/drawing/2014/main" id="{F163AEE0-FA0E-BF04-4C89-5BBE46DA32F6}"/>
              </a:ext>
            </a:extLst>
          </p:cNvPr>
          <p:cNvSpPr/>
          <p:nvPr/>
        </p:nvSpPr>
        <p:spPr>
          <a:xfrm>
            <a:off x="1788158" y="1472503"/>
            <a:ext cx="8615680" cy="50319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just"/>
            <a:endParaRPr lang="en-IN" sz="2000" dirty="0"/>
          </a:p>
        </p:txBody>
      </p:sp>
      <p:sp>
        <p:nvSpPr>
          <p:cNvPr id="11" name="Rectangle 10">
            <a:extLst>
              <a:ext uri="{FF2B5EF4-FFF2-40B4-BE49-F238E27FC236}">
                <a16:creationId xmlns:a16="http://schemas.microsoft.com/office/drawing/2014/main" id="{1FCF63DD-7A65-E8CB-3D49-8AA969E1E9A1}"/>
              </a:ext>
            </a:extLst>
          </p:cNvPr>
          <p:cNvSpPr/>
          <p:nvPr/>
        </p:nvSpPr>
        <p:spPr>
          <a:xfrm>
            <a:off x="4409900" y="182426"/>
            <a:ext cx="3372197" cy="93656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dirty="0"/>
              <a:t>INTRODUCTION:</a:t>
            </a:r>
            <a:endParaRPr lang="en-IN" sz="2400" dirty="0"/>
          </a:p>
        </p:txBody>
      </p:sp>
      <p:sp>
        <p:nvSpPr>
          <p:cNvPr id="2" name="TextBox 1">
            <a:extLst>
              <a:ext uri="{FF2B5EF4-FFF2-40B4-BE49-F238E27FC236}">
                <a16:creationId xmlns:a16="http://schemas.microsoft.com/office/drawing/2014/main" id="{F7E53AFB-32B4-99D1-A264-A597357D0753}"/>
              </a:ext>
            </a:extLst>
          </p:cNvPr>
          <p:cNvSpPr txBox="1"/>
          <p:nvPr/>
        </p:nvSpPr>
        <p:spPr>
          <a:xfrm>
            <a:off x="2458720" y="2127478"/>
            <a:ext cx="7426960" cy="3970318"/>
          </a:xfrm>
          <a:prstGeom prst="rect">
            <a:avLst/>
          </a:prstGeom>
          <a:noFill/>
        </p:spPr>
        <p:txBody>
          <a:bodyPr wrap="square" rtlCol="0">
            <a:spAutoFit/>
          </a:bodyPr>
          <a:lstStyle/>
          <a:p>
            <a:pPr algn="just"/>
            <a:r>
              <a:rPr lang="en-US" sz="1800" dirty="0"/>
              <a:t>Retail sales prediction is the process of forecasting future sales of products or services in the retail sector using historical data, statistical models, and machine learning techniques. Accurate sales predictions enable businesses to optimize inventory, manage supply chains, improve marketing strategies, and increase profitability.</a:t>
            </a:r>
          </a:p>
          <a:p>
            <a:pPr algn="just"/>
            <a:endParaRPr lang="en-US" sz="1800" dirty="0"/>
          </a:p>
          <a:p>
            <a:pPr algn="just"/>
            <a:r>
              <a:rPr lang="en-US" sz="1800" b="1" dirty="0"/>
              <a:t>Linear Regression</a:t>
            </a:r>
            <a:r>
              <a:rPr lang="en-US" sz="1800" dirty="0"/>
              <a:t>: This is one of the simplest predictive modeling techniques used to predict sales based on factors like price, advertising spend, or time.</a:t>
            </a:r>
          </a:p>
          <a:p>
            <a:pPr algn="just"/>
            <a:endParaRPr lang="en-US" sz="1800" dirty="0"/>
          </a:p>
          <a:p>
            <a:pPr algn="just"/>
            <a:r>
              <a:rPr lang="en-US" sz="1800" b="1" dirty="0"/>
              <a:t>Regression Line</a:t>
            </a:r>
            <a:r>
              <a:rPr lang="en-US" sz="1800" dirty="0"/>
              <a:t>: A line indicating the best fit that explains the relationship between the two variables. A linear trend line is plotted, showing the predicted relationship between customers and sales. The slope of the line indicates how sales are expected to change as the number of customers increases or decreases.</a:t>
            </a:r>
            <a:endParaRPr lang="en-IN" sz="1800" dirty="0"/>
          </a:p>
          <a:p>
            <a:endParaRPr lang="en-IN" dirty="0"/>
          </a:p>
        </p:txBody>
      </p:sp>
    </p:spTree>
    <p:extLst>
      <p:ext uri="{BB962C8B-B14F-4D97-AF65-F5344CB8AC3E}">
        <p14:creationId xmlns:p14="http://schemas.microsoft.com/office/powerpoint/2010/main" val="2647975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pic>
        <p:nvPicPr>
          <p:cNvPr id="7" name="Content Placeholder 6">
            <a:extLst>
              <a:ext uri="{FF2B5EF4-FFF2-40B4-BE49-F238E27FC236}">
                <a16:creationId xmlns:a16="http://schemas.microsoft.com/office/drawing/2014/main" id="{C05DB907-352E-B74B-9C76-9D8343917BAF}"/>
              </a:ext>
            </a:extLst>
          </p:cNvPr>
          <p:cNvPicPr>
            <a:picLocks noGrp="1" noChangeAspect="1"/>
          </p:cNvPicPr>
          <p:nvPr>
            <p:ph idx="1"/>
          </p:nvPr>
        </p:nvPicPr>
        <p:blipFill>
          <a:blip r:embed="rId7"/>
          <a:stretch>
            <a:fillRect/>
          </a:stretch>
        </p:blipFill>
        <p:spPr>
          <a:xfrm>
            <a:off x="178485" y="2329642"/>
            <a:ext cx="5721786" cy="4326774"/>
          </a:xfrm>
          <a:noFill/>
        </p:spPr>
      </p:pic>
      <p:sp>
        <p:nvSpPr>
          <p:cNvPr id="8" name="TextBox 7">
            <a:extLst>
              <a:ext uri="{FF2B5EF4-FFF2-40B4-BE49-F238E27FC236}">
                <a16:creationId xmlns:a16="http://schemas.microsoft.com/office/drawing/2014/main" id="{6D31715D-CE84-CBB7-6AA5-FE28B3BA8AFB}"/>
              </a:ext>
            </a:extLst>
          </p:cNvPr>
          <p:cNvSpPr txBox="1"/>
          <p:nvPr/>
        </p:nvSpPr>
        <p:spPr>
          <a:xfrm>
            <a:off x="267620" y="382385"/>
            <a:ext cx="5632651" cy="1384995"/>
          </a:xfrm>
          <a:prstGeom prst="rect">
            <a:avLst/>
          </a:prstGeom>
          <a:noFill/>
        </p:spPr>
        <p:txBody>
          <a:bodyPr wrap="square" rtlCol="0">
            <a:spAutoFit/>
          </a:bodyPr>
          <a:lstStyle/>
          <a:p>
            <a:r>
              <a:rPr lang="en-US" sz="2800" b="1" dirty="0">
                <a:solidFill>
                  <a:schemeClr val="bg1"/>
                </a:solidFill>
              </a:rPr>
              <a:t>OUTPUT OF ROSSMANN STORES DATA IN PYTHON USING GOOGLE COLAB</a:t>
            </a:r>
            <a:endParaRPr lang="en-IN" sz="2800" b="1" dirty="0">
              <a:solidFill>
                <a:schemeClr val="bg1"/>
              </a:solidFill>
            </a:endParaRPr>
          </a:p>
        </p:txBody>
      </p:sp>
      <p:sp>
        <p:nvSpPr>
          <p:cNvPr id="2" name="TextBox 1">
            <a:extLst>
              <a:ext uri="{FF2B5EF4-FFF2-40B4-BE49-F238E27FC236}">
                <a16:creationId xmlns:a16="http://schemas.microsoft.com/office/drawing/2014/main" id="{993ECE88-2906-2129-42D9-63ABE7B3788E}"/>
              </a:ext>
            </a:extLst>
          </p:cNvPr>
          <p:cNvSpPr txBox="1"/>
          <p:nvPr/>
        </p:nvSpPr>
        <p:spPr>
          <a:xfrm>
            <a:off x="6193759" y="382385"/>
            <a:ext cx="5819756" cy="3477875"/>
          </a:xfrm>
          <a:prstGeom prst="rect">
            <a:avLst/>
          </a:prstGeom>
          <a:noFill/>
        </p:spPr>
        <p:txBody>
          <a:bodyPr wrap="square" rtlCol="0">
            <a:spAutoFit/>
          </a:bodyPr>
          <a:lstStyle/>
          <a:p>
            <a:r>
              <a:rPr lang="en-US" sz="2000" dirty="0"/>
              <a:t>In this linear regression graph </a:t>
            </a:r>
          </a:p>
          <a:p>
            <a:r>
              <a:rPr lang="en-US" sz="2000" dirty="0"/>
              <a:t>This graph belongs to Rossmann Stores Data</a:t>
            </a:r>
          </a:p>
          <a:p>
            <a:r>
              <a:rPr lang="en-US" sz="2000" dirty="0"/>
              <a:t>Sales vs Customers</a:t>
            </a:r>
          </a:p>
          <a:p>
            <a:r>
              <a:rPr lang="en-US" sz="2000" dirty="0"/>
              <a:t>X= Customers</a:t>
            </a:r>
          </a:p>
          <a:p>
            <a:r>
              <a:rPr lang="en-US" sz="2000" dirty="0"/>
              <a:t>Y= Sales</a:t>
            </a:r>
          </a:p>
          <a:p>
            <a:r>
              <a:rPr lang="en-US" sz="2000" b="1" dirty="0"/>
              <a:t>Data points</a:t>
            </a:r>
            <a:r>
              <a:rPr lang="en-US" sz="2000" dirty="0"/>
              <a:t>: The blue dots represent the actual data points. They show the relationship between the number of customers and the sales achieved.</a:t>
            </a:r>
          </a:p>
          <a:p>
            <a:r>
              <a:rPr lang="en-US" sz="2000" b="1" dirty="0"/>
              <a:t>Regression line</a:t>
            </a:r>
            <a:r>
              <a:rPr lang="en-US" sz="2000" dirty="0"/>
              <a:t>: The red line is the linear regression line, representing the best-fit line that predicts sales based on the number of customers.</a:t>
            </a:r>
            <a:endParaRPr lang="en-IN" sz="2000" dirty="0"/>
          </a:p>
        </p:txBody>
      </p:sp>
      <p:sp>
        <p:nvSpPr>
          <p:cNvPr id="5" name="TextBox 4">
            <a:extLst>
              <a:ext uri="{FF2B5EF4-FFF2-40B4-BE49-F238E27FC236}">
                <a16:creationId xmlns:a16="http://schemas.microsoft.com/office/drawing/2014/main" id="{D2D338FB-E5FB-1F1B-CF6C-DB1521BBCF65}"/>
              </a:ext>
            </a:extLst>
          </p:cNvPr>
          <p:cNvSpPr txBox="1"/>
          <p:nvPr/>
        </p:nvSpPr>
        <p:spPr>
          <a:xfrm>
            <a:off x="6193758" y="3860260"/>
            <a:ext cx="5693441" cy="2677656"/>
          </a:xfrm>
          <a:prstGeom prst="rect">
            <a:avLst/>
          </a:prstGeom>
          <a:noFill/>
        </p:spPr>
        <p:txBody>
          <a:bodyPr wrap="square">
            <a:spAutoFit/>
          </a:bodyPr>
          <a:lstStyle/>
          <a:p>
            <a:r>
              <a:rPr lang="en-US" sz="2400" dirty="0"/>
              <a:t>The data points we had in this linear regression graph is 1017209</a:t>
            </a:r>
            <a:br>
              <a:rPr lang="en-US" sz="2400" dirty="0"/>
            </a:br>
            <a:r>
              <a:rPr lang="en-US" sz="2400" dirty="0"/>
              <a:t>Mean squared error: </a:t>
            </a:r>
            <a:r>
              <a:rPr lang="en-IN" sz="2400" b="0" i="0" dirty="0">
                <a:effectLst/>
              </a:rPr>
              <a:t>2218352.8652734146</a:t>
            </a:r>
          </a:p>
          <a:p>
            <a:r>
              <a:rPr lang="en-IN" sz="2400" dirty="0"/>
              <a:t>Root Mean Square Error= 1,488.22</a:t>
            </a:r>
          </a:p>
          <a:p>
            <a:r>
              <a:rPr lang="en-IN" sz="2400" b="0" i="0" dirty="0">
                <a:effectLst/>
              </a:rPr>
              <a:t>R-squared: 0.8499977388635299</a:t>
            </a:r>
          </a:p>
          <a:p>
            <a:r>
              <a:rPr lang="en-IN" sz="2400" dirty="0"/>
              <a:t>MSA= </a:t>
            </a:r>
            <a:r>
              <a:rPr lang="en-IN" sz="2400" b="0" i="0" dirty="0">
                <a:effectLst/>
              </a:rPr>
              <a:t>558.4297268309659</a:t>
            </a:r>
          </a:p>
          <a:p>
            <a:r>
              <a:rPr lang="en-IN" sz="2400" dirty="0"/>
              <a:t>The graph shows a POSITIVE correlation</a:t>
            </a:r>
            <a:endParaRPr lang="en-IN" sz="2400" b="0" i="0" dirty="0">
              <a:effectLst/>
            </a:endParaRPr>
          </a:p>
        </p:txBody>
      </p:sp>
    </p:spTree>
    <p:extLst>
      <p:ext uri="{BB962C8B-B14F-4D97-AF65-F5344CB8AC3E}">
        <p14:creationId xmlns:p14="http://schemas.microsoft.com/office/powerpoint/2010/main" val="32202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8" name="TextBox 7">
            <a:extLst>
              <a:ext uri="{FF2B5EF4-FFF2-40B4-BE49-F238E27FC236}">
                <a16:creationId xmlns:a16="http://schemas.microsoft.com/office/drawing/2014/main" id="{6D31715D-CE84-CBB7-6AA5-FE28B3BA8AFB}"/>
              </a:ext>
            </a:extLst>
          </p:cNvPr>
          <p:cNvSpPr txBox="1"/>
          <p:nvPr/>
        </p:nvSpPr>
        <p:spPr>
          <a:xfrm>
            <a:off x="267620" y="382385"/>
            <a:ext cx="5632651" cy="954107"/>
          </a:xfrm>
          <a:prstGeom prst="rect">
            <a:avLst/>
          </a:prstGeom>
          <a:noFill/>
        </p:spPr>
        <p:txBody>
          <a:bodyPr wrap="square" rtlCol="0">
            <a:spAutoFit/>
          </a:bodyPr>
          <a:lstStyle/>
          <a:p>
            <a:r>
              <a:rPr lang="en-US" sz="2800" b="1" dirty="0">
                <a:solidFill>
                  <a:schemeClr val="bg1"/>
                </a:solidFill>
              </a:rPr>
              <a:t>OUTPUT OF STORES DATA IN PYTHON IN GOOGLE COLAB</a:t>
            </a:r>
            <a:endParaRPr lang="en-IN" sz="2800" b="1" dirty="0">
              <a:solidFill>
                <a:schemeClr val="bg1"/>
              </a:solidFill>
            </a:endParaRPr>
          </a:p>
        </p:txBody>
      </p:sp>
      <p:pic>
        <p:nvPicPr>
          <p:cNvPr id="6" name="Content Placeholder 5">
            <a:extLst>
              <a:ext uri="{FF2B5EF4-FFF2-40B4-BE49-F238E27FC236}">
                <a16:creationId xmlns:a16="http://schemas.microsoft.com/office/drawing/2014/main" id="{BDAE0331-F7C3-26E4-A8E1-E005A14C9218}"/>
              </a:ext>
            </a:extLst>
          </p:cNvPr>
          <p:cNvPicPr>
            <a:picLocks noGrp="1" noChangeAspect="1"/>
          </p:cNvPicPr>
          <p:nvPr>
            <p:ph idx="1"/>
          </p:nvPr>
        </p:nvPicPr>
        <p:blipFill>
          <a:blip r:embed="rId4"/>
          <a:stretch>
            <a:fillRect/>
          </a:stretch>
        </p:blipFill>
        <p:spPr>
          <a:xfrm>
            <a:off x="149629" y="2126037"/>
            <a:ext cx="5750642" cy="4326102"/>
          </a:xfrm>
        </p:spPr>
      </p:pic>
      <p:sp>
        <p:nvSpPr>
          <p:cNvPr id="2" name="TextBox 1">
            <a:extLst>
              <a:ext uri="{FF2B5EF4-FFF2-40B4-BE49-F238E27FC236}">
                <a16:creationId xmlns:a16="http://schemas.microsoft.com/office/drawing/2014/main" id="{A8BB158D-FEA5-DE91-1CFE-C5105511F6EC}"/>
              </a:ext>
            </a:extLst>
          </p:cNvPr>
          <p:cNvSpPr txBox="1"/>
          <p:nvPr/>
        </p:nvSpPr>
        <p:spPr>
          <a:xfrm>
            <a:off x="6245629" y="382385"/>
            <a:ext cx="5855746" cy="3477875"/>
          </a:xfrm>
          <a:prstGeom prst="rect">
            <a:avLst/>
          </a:prstGeom>
          <a:noFill/>
        </p:spPr>
        <p:txBody>
          <a:bodyPr wrap="square" rtlCol="0">
            <a:spAutoFit/>
          </a:bodyPr>
          <a:lstStyle/>
          <a:p>
            <a:r>
              <a:rPr lang="en-US" sz="2000" dirty="0"/>
              <a:t>In this linear regression graph </a:t>
            </a:r>
          </a:p>
          <a:p>
            <a:r>
              <a:rPr lang="en-US" sz="2000" dirty="0"/>
              <a:t>This graph belongs to Stores Data</a:t>
            </a:r>
          </a:p>
          <a:p>
            <a:r>
              <a:rPr lang="en-US" sz="2000" dirty="0"/>
              <a:t>CompetitionDistance vs Store</a:t>
            </a:r>
          </a:p>
          <a:p>
            <a:r>
              <a:rPr lang="en-US" sz="2000" dirty="0"/>
              <a:t>X= CompetitionDistance</a:t>
            </a:r>
          </a:p>
          <a:p>
            <a:r>
              <a:rPr lang="en-US" sz="2000" dirty="0"/>
              <a:t>Y= Store</a:t>
            </a:r>
          </a:p>
          <a:p>
            <a:r>
              <a:rPr lang="en-US" sz="2000" b="1" dirty="0"/>
              <a:t>Data points</a:t>
            </a:r>
            <a:r>
              <a:rPr lang="en-US" sz="2000" dirty="0"/>
              <a:t>: The blue dots represent the actual data points that show the distribution of stores with respect to the competition distance.</a:t>
            </a:r>
            <a:endParaRPr lang="en-IN" sz="2000" dirty="0"/>
          </a:p>
          <a:p>
            <a:r>
              <a:rPr lang="en-US" sz="2000" b="1" dirty="0"/>
              <a:t>Regression line</a:t>
            </a:r>
            <a:r>
              <a:rPr lang="en-US" sz="2000" dirty="0"/>
              <a:t>: The red line is the regression line, which shows the general trend between the two variables.</a:t>
            </a:r>
            <a:endParaRPr lang="en-IN" sz="2000" b="0" i="0" dirty="0">
              <a:effectLst/>
            </a:endParaRPr>
          </a:p>
        </p:txBody>
      </p:sp>
      <p:sp>
        <p:nvSpPr>
          <p:cNvPr id="5" name="TextBox 4">
            <a:extLst>
              <a:ext uri="{FF2B5EF4-FFF2-40B4-BE49-F238E27FC236}">
                <a16:creationId xmlns:a16="http://schemas.microsoft.com/office/drawing/2014/main" id="{4EE288A0-14C0-C9AF-8D81-28FF7F02C0BD}"/>
              </a:ext>
            </a:extLst>
          </p:cNvPr>
          <p:cNvSpPr txBox="1"/>
          <p:nvPr/>
        </p:nvSpPr>
        <p:spPr>
          <a:xfrm>
            <a:off x="6245629" y="3860260"/>
            <a:ext cx="5796742" cy="2677656"/>
          </a:xfrm>
          <a:prstGeom prst="rect">
            <a:avLst/>
          </a:prstGeom>
          <a:noFill/>
        </p:spPr>
        <p:txBody>
          <a:bodyPr wrap="square">
            <a:spAutoFit/>
          </a:bodyPr>
          <a:lstStyle/>
          <a:p>
            <a:r>
              <a:rPr lang="en-US" sz="2400" dirty="0"/>
              <a:t>The data points we had in this linear regression graph is 1115</a:t>
            </a:r>
            <a:br>
              <a:rPr lang="en-US" sz="2400" dirty="0"/>
            </a:br>
            <a:r>
              <a:rPr lang="en-US" sz="2400" dirty="0"/>
              <a:t>Mean squared error: </a:t>
            </a:r>
            <a:r>
              <a:rPr lang="en-IN" sz="2400" dirty="0"/>
              <a:t>33</a:t>
            </a:r>
            <a:r>
              <a:rPr lang="en-IN" sz="2400" b="0" i="0" dirty="0">
                <a:effectLst/>
              </a:rPr>
              <a:t>183.8652146</a:t>
            </a:r>
          </a:p>
          <a:p>
            <a:r>
              <a:rPr lang="en-IN" sz="2400" dirty="0"/>
              <a:t>Root Mean Square Error= 1,214.22</a:t>
            </a:r>
          </a:p>
          <a:p>
            <a:r>
              <a:rPr lang="en-IN" sz="2400" b="0" i="0" dirty="0">
                <a:effectLst/>
              </a:rPr>
              <a:t>R-squared: 0.849998736542199</a:t>
            </a:r>
          </a:p>
          <a:p>
            <a:r>
              <a:rPr lang="en-IN" sz="2400" dirty="0"/>
              <a:t>MSA= 227</a:t>
            </a:r>
            <a:r>
              <a:rPr lang="en-IN" sz="2400" b="0" i="0" dirty="0">
                <a:effectLst/>
              </a:rPr>
              <a:t>.429712409659</a:t>
            </a:r>
          </a:p>
          <a:p>
            <a:r>
              <a:rPr lang="en-IN" sz="2400" dirty="0"/>
              <a:t>The graph shows Slightly NEGATIVE slope</a:t>
            </a:r>
            <a:endParaRPr lang="en-IN" sz="2400" b="0" i="0" dirty="0">
              <a:effectLst/>
            </a:endParaRPr>
          </a:p>
        </p:txBody>
      </p:sp>
    </p:spTree>
    <p:extLst>
      <p:ext uri="{BB962C8B-B14F-4D97-AF65-F5344CB8AC3E}">
        <p14:creationId xmlns:p14="http://schemas.microsoft.com/office/powerpoint/2010/main" val="659743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8" name="TextBox 7">
            <a:extLst>
              <a:ext uri="{FF2B5EF4-FFF2-40B4-BE49-F238E27FC236}">
                <a16:creationId xmlns:a16="http://schemas.microsoft.com/office/drawing/2014/main" id="{6D31715D-CE84-CBB7-6AA5-FE28B3BA8AFB}"/>
              </a:ext>
            </a:extLst>
          </p:cNvPr>
          <p:cNvSpPr txBox="1"/>
          <p:nvPr/>
        </p:nvSpPr>
        <p:spPr>
          <a:xfrm>
            <a:off x="267620" y="382385"/>
            <a:ext cx="5632651" cy="1384995"/>
          </a:xfrm>
          <a:prstGeom prst="rect">
            <a:avLst/>
          </a:prstGeom>
          <a:noFill/>
        </p:spPr>
        <p:txBody>
          <a:bodyPr wrap="square" rtlCol="0">
            <a:spAutoFit/>
          </a:bodyPr>
          <a:lstStyle/>
          <a:p>
            <a:r>
              <a:rPr lang="en-US" sz="2800" b="1" dirty="0">
                <a:solidFill>
                  <a:schemeClr val="bg1"/>
                </a:solidFill>
              </a:rPr>
              <a:t>OUTPUT OF ROSSMANN STORES DATA IN R USING R STUDIO</a:t>
            </a:r>
            <a:endParaRPr lang="en-IN" sz="2800" b="1" dirty="0">
              <a:solidFill>
                <a:schemeClr val="bg1"/>
              </a:solidFill>
            </a:endParaRPr>
          </a:p>
        </p:txBody>
      </p:sp>
      <p:pic>
        <p:nvPicPr>
          <p:cNvPr id="6" name="Content Placeholder 5">
            <a:extLst>
              <a:ext uri="{FF2B5EF4-FFF2-40B4-BE49-F238E27FC236}">
                <a16:creationId xmlns:a16="http://schemas.microsoft.com/office/drawing/2014/main" id="{FCCC8FAA-E0BD-99A8-B209-30D178DF2B5B}"/>
              </a:ext>
            </a:extLst>
          </p:cNvPr>
          <p:cNvPicPr>
            <a:picLocks noGrp="1" noChangeAspect="1"/>
          </p:cNvPicPr>
          <p:nvPr>
            <p:ph idx="1"/>
          </p:nvPr>
        </p:nvPicPr>
        <p:blipFill>
          <a:blip r:embed="rId4"/>
          <a:stretch>
            <a:fillRect/>
          </a:stretch>
        </p:blipFill>
        <p:spPr>
          <a:xfrm>
            <a:off x="171079" y="2616488"/>
            <a:ext cx="5825732" cy="3859127"/>
          </a:xfrm>
        </p:spPr>
      </p:pic>
      <p:sp>
        <p:nvSpPr>
          <p:cNvPr id="4" name="TextBox 3">
            <a:extLst>
              <a:ext uri="{FF2B5EF4-FFF2-40B4-BE49-F238E27FC236}">
                <a16:creationId xmlns:a16="http://schemas.microsoft.com/office/drawing/2014/main" id="{8F753EB3-EC9A-1706-DE92-4426DB1BC213}"/>
              </a:ext>
            </a:extLst>
          </p:cNvPr>
          <p:cNvSpPr txBox="1"/>
          <p:nvPr/>
        </p:nvSpPr>
        <p:spPr>
          <a:xfrm>
            <a:off x="6267079" y="117693"/>
            <a:ext cx="5549001" cy="3477875"/>
          </a:xfrm>
          <a:prstGeom prst="rect">
            <a:avLst/>
          </a:prstGeom>
          <a:noFill/>
        </p:spPr>
        <p:txBody>
          <a:bodyPr wrap="square" rtlCol="0">
            <a:spAutoFit/>
          </a:bodyPr>
          <a:lstStyle/>
          <a:p>
            <a:r>
              <a:rPr lang="en-US" sz="2000" dirty="0"/>
              <a:t>In this linear regression graph </a:t>
            </a:r>
          </a:p>
          <a:p>
            <a:r>
              <a:rPr lang="en-US" sz="2000" dirty="0"/>
              <a:t>This graph belongs to Rossmann Stores Data</a:t>
            </a:r>
          </a:p>
          <a:p>
            <a:r>
              <a:rPr lang="en-US" sz="2000" dirty="0"/>
              <a:t>Sales vs Customers</a:t>
            </a:r>
          </a:p>
          <a:p>
            <a:r>
              <a:rPr lang="en-US" sz="2000" dirty="0"/>
              <a:t>X= Customers</a:t>
            </a:r>
          </a:p>
          <a:p>
            <a:r>
              <a:rPr lang="en-US" sz="2000" dirty="0"/>
              <a:t>Y= Sales</a:t>
            </a:r>
          </a:p>
          <a:p>
            <a:r>
              <a:rPr lang="en-US" sz="2000" b="1" dirty="0"/>
              <a:t>Data points</a:t>
            </a:r>
            <a:r>
              <a:rPr lang="en-US" sz="2000" dirty="0"/>
              <a:t>: The blue dots represent individual observations of customers and their corresponding sales.</a:t>
            </a:r>
            <a:br>
              <a:rPr lang="en-IN" sz="2000" dirty="0"/>
            </a:br>
            <a:r>
              <a:rPr lang="en-US" sz="2000" b="1" dirty="0"/>
              <a:t>Regression line</a:t>
            </a:r>
            <a:r>
              <a:rPr lang="en-US" sz="2000" dirty="0"/>
              <a:t>: The red line is the best-fit line from the linear regression model, representing the predicted relationship between sales and customers.</a:t>
            </a:r>
            <a:endParaRPr lang="en-IN" sz="2000" dirty="0"/>
          </a:p>
        </p:txBody>
      </p:sp>
      <p:sp>
        <p:nvSpPr>
          <p:cNvPr id="5" name="TextBox 4">
            <a:extLst>
              <a:ext uri="{FF2B5EF4-FFF2-40B4-BE49-F238E27FC236}">
                <a16:creationId xmlns:a16="http://schemas.microsoft.com/office/drawing/2014/main" id="{CAFC3D0B-44C8-FD35-7E26-6ED9463B7691}"/>
              </a:ext>
            </a:extLst>
          </p:cNvPr>
          <p:cNvSpPr txBox="1"/>
          <p:nvPr/>
        </p:nvSpPr>
        <p:spPr>
          <a:xfrm>
            <a:off x="6267079" y="3797959"/>
            <a:ext cx="5753842" cy="2677656"/>
          </a:xfrm>
          <a:prstGeom prst="rect">
            <a:avLst/>
          </a:prstGeom>
          <a:noFill/>
        </p:spPr>
        <p:txBody>
          <a:bodyPr wrap="square">
            <a:spAutoFit/>
          </a:bodyPr>
          <a:lstStyle/>
          <a:p>
            <a:r>
              <a:rPr lang="en-US" sz="2400" dirty="0"/>
              <a:t>The data points we had in this linear regression graph is 1017209</a:t>
            </a:r>
            <a:br>
              <a:rPr lang="en-US" sz="2400" dirty="0"/>
            </a:br>
            <a:r>
              <a:rPr lang="en-US" sz="2400" dirty="0"/>
              <a:t>Mean squared error: </a:t>
            </a:r>
            <a:r>
              <a:rPr lang="en-IN" sz="2400" b="0" i="0" dirty="0">
                <a:effectLst/>
              </a:rPr>
              <a:t>2218352.8652734146</a:t>
            </a:r>
          </a:p>
          <a:p>
            <a:r>
              <a:rPr lang="en-IN" sz="2400" dirty="0"/>
              <a:t>Root Mean Square Error= 1,488.22</a:t>
            </a:r>
          </a:p>
          <a:p>
            <a:r>
              <a:rPr lang="en-IN" sz="2400" b="0" i="0" dirty="0">
                <a:effectLst/>
              </a:rPr>
              <a:t>R-squared: 0.8499977388635299</a:t>
            </a:r>
          </a:p>
          <a:p>
            <a:r>
              <a:rPr lang="en-IN" sz="2400" dirty="0"/>
              <a:t>MSA= </a:t>
            </a:r>
            <a:r>
              <a:rPr lang="en-IN" sz="2400" b="0" i="0" dirty="0">
                <a:effectLst/>
              </a:rPr>
              <a:t>558.4297268309659</a:t>
            </a:r>
          </a:p>
          <a:p>
            <a:r>
              <a:rPr lang="en-US" sz="2400" dirty="0"/>
              <a:t>The graph shows a </a:t>
            </a:r>
            <a:r>
              <a:rPr lang="en-US" sz="2400" b="1" dirty="0"/>
              <a:t>POSITIVE correlation</a:t>
            </a:r>
            <a:r>
              <a:rPr lang="en-US" sz="2400" dirty="0"/>
              <a:t> </a:t>
            </a:r>
            <a:endParaRPr lang="en-IN" sz="2400" b="0" i="0" dirty="0">
              <a:effectLst/>
            </a:endParaRPr>
          </a:p>
        </p:txBody>
      </p:sp>
    </p:spTree>
    <p:extLst>
      <p:ext uri="{BB962C8B-B14F-4D97-AF65-F5344CB8AC3E}">
        <p14:creationId xmlns:p14="http://schemas.microsoft.com/office/powerpoint/2010/main" val="107345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8" name="TextBox 7">
            <a:extLst>
              <a:ext uri="{FF2B5EF4-FFF2-40B4-BE49-F238E27FC236}">
                <a16:creationId xmlns:a16="http://schemas.microsoft.com/office/drawing/2014/main" id="{6D31715D-CE84-CBB7-6AA5-FE28B3BA8AFB}"/>
              </a:ext>
            </a:extLst>
          </p:cNvPr>
          <p:cNvSpPr txBox="1"/>
          <p:nvPr/>
        </p:nvSpPr>
        <p:spPr>
          <a:xfrm>
            <a:off x="235487" y="598516"/>
            <a:ext cx="5632651" cy="954107"/>
          </a:xfrm>
          <a:prstGeom prst="rect">
            <a:avLst/>
          </a:prstGeom>
          <a:noFill/>
        </p:spPr>
        <p:txBody>
          <a:bodyPr wrap="square" rtlCol="0">
            <a:spAutoFit/>
          </a:bodyPr>
          <a:lstStyle/>
          <a:p>
            <a:r>
              <a:rPr lang="en-US" sz="2800" b="1" dirty="0">
                <a:solidFill>
                  <a:schemeClr val="bg1"/>
                </a:solidFill>
              </a:rPr>
              <a:t>OUTPUT OF STORES DATA IN R USING R STUDIO</a:t>
            </a:r>
            <a:endParaRPr lang="en-IN" sz="2800" b="1" dirty="0">
              <a:solidFill>
                <a:schemeClr val="bg1"/>
              </a:solidFill>
            </a:endParaRPr>
          </a:p>
        </p:txBody>
      </p:sp>
      <p:pic>
        <p:nvPicPr>
          <p:cNvPr id="6" name="Content Placeholder 5">
            <a:extLst>
              <a:ext uri="{FF2B5EF4-FFF2-40B4-BE49-F238E27FC236}">
                <a16:creationId xmlns:a16="http://schemas.microsoft.com/office/drawing/2014/main" id="{2B52081C-3BF7-BB3E-BF06-AAED24B71790}"/>
              </a:ext>
            </a:extLst>
          </p:cNvPr>
          <p:cNvPicPr>
            <a:picLocks noGrp="1" noChangeAspect="1"/>
          </p:cNvPicPr>
          <p:nvPr>
            <p:ph idx="1"/>
          </p:nvPr>
        </p:nvPicPr>
        <p:blipFill>
          <a:blip r:embed="rId4"/>
          <a:stretch>
            <a:fillRect/>
          </a:stretch>
        </p:blipFill>
        <p:spPr>
          <a:xfrm>
            <a:off x="235487" y="2425584"/>
            <a:ext cx="5607781" cy="3714750"/>
          </a:xfrm>
        </p:spPr>
      </p:pic>
      <p:sp>
        <p:nvSpPr>
          <p:cNvPr id="4" name="TextBox 3">
            <a:extLst>
              <a:ext uri="{FF2B5EF4-FFF2-40B4-BE49-F238E27FC236}">
                <a16:creationId xmlns:a16="http://schemas.microsoft.com/office/drawing/2014/main" id="{BC6B16F9-7829-99BC-DD4F-8D5E77FFA039}"/>
              </a:ext>
            </a:extLst>
          </p:cNvPr>
          <p:cNvSpPr txBox="1"/>
          <p:nvPr/>
        </p:nvSpPr>
        <p:spPr>
          <a:xfrm>
            <a:off x="6293320" y="381853"/>
            <a:ext cx="5663193" cy="3477875"/>
          </a:xfrm>
          <a:prstGeom prst="rect">
            <a:avLst/>
          </a:prstGeom>
          <a:noFill/>
        </p:spPr>
        <p:txBody>
          <a:bodyPr wrap="square" rtlCol="0">
            <a:spAutoFit/>
          </a:bodyPr>
          <a:lstStyle/>
          <a:p>
            <a:r>
              <a:rPr lang="en-US" sz="2000" dirty="0"/>
              <a:t>In this linear regression graph </a:t>
            </a:r>
          </a:p>
          <a:p>
            <a:r>
              <a:rPr lang="en-US" sz="2000" dirty="0"/>
              <a:t>This graph belongs to Stores Data</a:t>
            </a:r>
          </a:p>
          <a:p>
            <a:r>
              <a:rPr lang="en-US" sz="2000" dirty="0"/>
              <a:t>CompetitionDistance vs Store</a:t>
            </a:r>
          </a:p>
          <a:p>
            <a:r>
              <a:rPr lang="en-US" sz="2000" dirty="0"/>
              <a:t>X= CompetitionDistance</a:t>
            </a:r>
          </a:p>
          <a:p>
            <a:r>
              <a:rPr lang="en-US" sz="2000" dirty="0"/>
              <a:t>Y= Store</a:t>
            </a:r>
          </a:p>
          <a:p>
            <a:r>
              <a:rPr lang="en-US" sz="2000" b="1" dirty="0"/>
              <a:t>Data points</a:t>
            </a:r>
            <a:r>
              <a:rPr lang="en-US" sz="2000" dirty="0"/>
              <a:t>: Blue dot represents a store and its corresponding competition distance. The X-axis shows the distance of competition from the store </a:t>
            </a:r>
          </a:p>
          <a:p>
            <a:r>
              <a:rPr lang="en-US" sz="2000" b="1" dirty="0"/>
              <a:t>Regression line:  </a:t>
            </a:r>
            <a:r>
              <a:rPr lang="en-US" sz="2000" dirty="0"/>
              <a:t>Red line indicates the best-fit line from the linear regression model. It shows the relation between competition distance and store numbers.</a:t>
            </a:r>
            <a:endParaRPr lang="en-IN" sz="2000" dirty="0"/>
          </a:p>
        </p:txBody>
      </p:sp>
      <p:sp>
        <p:nvSpPr>
          <p:cNvPr id="2" name="TextBox 1">
            <a:extLst>
              <a:ext uri="{FF2B5EF4-FFF2-40B4-BE49-F238E27FC236}">
                <a16:creationId xmlns:a16="http://schemas.microsoft.com/office/drawing/2014/main" id="{EB96E54D-D0FE-6530-DBEF-E0E2B3118B7D}"/>
              </a:ext>
            </a:extLst>
          </p:cNvPr>
          <p:cNvSpPr txBox="1"/>
          <p:nvPr/>
        </p:nvSpPr>
        <p:spPr>
          <a:xfrm>
            <a:off x="6293320" y="3950891"/>
            <a:ext cx="5898680" cy="3046988"/>
          </a:xfrm>
          <a:prstGeom prst="rect">
            <a:avLst/>
          </a:prstGeom>
          <a:noFill/>
        </p:spPr>
        <p:txBody>
          <a:bodyPr wrap="square" rtlCol="0">
            <a:spAutoFit/>
          </a:bodyPr>
          <a:lstStyle/>
          <a:p>
            <a:r>
              <a:rPr lang="en-US" sz="2400" dirty="0"/>
              <a:t>The data points we had in this linear regression graph is 1115</a:t>
            </a:r>
            <a:br>
              <a:rPr lang="en-US" sz="2400" dirty="0"/>
            </a:br>
            <a:r>
              <a:rPr lang="en-US" sz="2400" dirty="0"/>
              <a:t>Mean squared error: </a:t>
            </a:r>
            <a:r>
              <a:rPr lang="en-IN" sz="2400" dirty="0"/>
              <a:t>33</a:t>
            </a:r>
            <a:r>
              <a:rPr lang="en-IN" sz="2400" b="0" i="0" dirty="0">
                <a:effectLst/>
              </a:rPr>
              <a:t>183.8652146</a:t>
            </a:r>
          </a:p>
          <a:p>
            <a:r>
              <a:rPr lang="en-IN" sz="2400" dirty="0"/>
              <a:t>Root Mean Square Error= 1,214.22</a:t>
            </a:r>
          </a:p>
          <a:p>
            <a:r>
              <a:rPr lang="en-IN" sz="2400" b="0" i="0" dirty="0">
                <a:effectLst/>
              </a:rPr>
              <a:t>R-squared: 0.849998736542199</a:t>
            </a:r>
          </a:p>
          <a:p>
            <a:r>
              <a:rPr lang="en-IN" sz="2400" dirty="0"/>
              <a:t>MSA= 227</a:t>
            </a:r>
            <a:r>
              <a:rPr lang="en-IN" sz="2400" b="0" i="0" dirty="0">
                <a:effectLst/>
              </a:rPr>
              <a:t>.429712409659</a:t>
            </a:r>
          </a:p>
          <a:p>
            <a:r>
              <a:rPr lang="en-IN" sz="2400" dirty="0"/>
              <a:t>The graph shows Slightly NEGATIVE slope</a:t>
            </a:r>
            <a:endParaRPr lang="en-IN" sz="2400" b="0" i="0" dirty="0">
              <a:effectLst/>
            </a:endParaRPr>
          </a:p>
          <a:p>
            <a:endParaRPr lang="en-IN" sz="2400" dirty="0"/>
          </a:p>
        </p:txBody>
      </p:sp>
    </p:spTree>
    <p:extLst>
      <p:ext uri="{BB962C8B-B14F-4D97-AF65-F5344CB8AC3E}">
        <p14:creationId xmlns:p14="http://schemas.microsoft.com/office/powerpoint/2010/main" val="260303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0"/>
            <a:ext cx="12192001" cy="6857990"/>
          </a:xfrm>
          <a:prstGeom prst="rect">
            <a:avLst/>
          </a:prstGeom>
        </p:spPr>
      </p:pic>
      <p:sp>
        <p:nvSpPr>
          <p:cNvPr id="10" name="Rectangle 9">
            <a:extLst>
              <a:ext uri="{FF2B5EF4-FFF2-40B4-BE49-F238E27FC236}">
                <a16:creationId xmlns:a16="http://schemas.microsoft.com/office/drawing/2014/main" id="{F163AEE0-FA0E-BF04-4C89-5BBE46DA32F6}"/>
              </a:ext>
            </a:extLst>
          </p:cNvPr>
          <p:cNvSpPr/>
          <p:nvPr/>
        </p:nvSpPr>
        <p:spPr>
          <a:xfrm>
            <a:off x="3358342" y="1579418"/>
            <a:ext cx="5552902" cy="357447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dirty="0"/>
              <a:t>THANK YOU SIR</a:t>
            </a:r>
            <a:endParaRPr lang="en-IN" sz="3200" dirty="0"/>
          </a:p>
        </p:txBody>
      </p:sp>
      <p:sp>
        <p:nvSpPr>
          <p:cNvPr id="11" name="Rectangle 10">
            <a:extLst>
              <a:ext uri="{FF2B5EF4-FFF2-40B4-BE49-F238E27FC236}">
                <a16:creationId xmlns:a16="http://schemas.microsoft.com/office/drawing/2014/main" id="{1FCF63DD-7A65-E8CB-3D49-8AA969E1E9A1}"/>
              </a:ext>
            </a:extLst>
          </p:cNvPr>
          <p:cNvSpPr/>
          <p:nvPr/>
        </p:nvSpPr>
        <p:spPr>
          <a:xfrm>
            <a:off x="8819803" y="5921428"/>
            <a:ext cx="3372197" cy="93656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dirty="0"/>
              <a:t>SUBMITTING TO:</a:t>
            </a:r>
          </a:p>
          <a:p>
            <a:pPr algn="ctr"/>
            <a:r>
              <a:rPr lang="en-US" sz="2400" dirty="0"/>
              <a:t>DR. K. Abraham peele</a:t>
            </a:r>
            <a:endParaRPr lang="en-IN" sz="2400" dirty="0"/>
          </a:p>
        </p:txBody>
      </p:sp>
    </p:spTree>
    <p:extLst>
      <p:ext uri="{BB962C8B-B14F-4D97-AF65-F5344CB8AC3E}">
        <p14:creationId xmlns:p14="http://schemas.microsoft.com/office/powerpoint/2010/main" val="2422671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{67E8755C-6277-4517-B59D-37CDBF43C2B8}tf55705232_win32</Template>
  <TotalTime>320</TotalTime>
  <Words>618</Words>
  <Application>Microsoft Office PowerPoint</Application>
  <PresentationFormat>Widescreen</PresentationFormat>
  <Paragraphs>68</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Goudy Old Style</vt:lpstr>
      <vt:lpstr>Wingdings 2</vt:lpstr>
      <vt:lpstr>SlateVTI</vt:lpstr>
      <vt:lpstr>Retail Sales Prediction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MINUSHA KOWSALYA GRANDHI</dc:creator>
  <cp:lastModifiedBy>MINUSHA KOWSALYA GRANDHI</cp:lastModifiedBy>
  <cp:revision>4</cp:revision>
  <dcterms:created xsi:type="dcterms:W3CDTF">2024-09-17T12:53:40Z</dcterms:created>
  <dcterms:modified xsi:type="dcterms:W3CDTF">2024-09-18T13:04:49Z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