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</p:sldIdLst>
  <p:sldSz cx="9601200" cy="12801600" type="A3"/>
  <p:notesSz cx="6858000" cy="9144000"/>
  <p:embeddedFontLst>
    <p:embeddedFont>
      <p:font typeface="a가을소풍M" panose="02020600000000000000" pitchFamily="18" charset="-127"/>
      <p:regular r:id="rId3"/>
    </p:embeddedFont>
    <p:embeddedFont>
      <p:font typeface="a소나무B" panose="02020600000000000000" pitchFamily="18" charset="-127"/>
      <p:regular r:id="rId4"/>
    </p:embeddedFont>
    <p:embeddedFont>
      <p:font typeface="a시나브로B" panose="02020600000000000000" pitchFamily="18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SpoqaHanSans-Bold" panose="020B0800000000000000" pitchFamily="50" charset="-127"/>
      <p:bold r:id="rId12"/>
    </p:embeddedFont>
    <p:embeddedFont>
      <p:font typeface="SpoqaHanSans-Regular" panose="020B0500000000000000" pitchFamily="50" charset="-127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AE"/>
    <a:srgbClr val="507BC8"/>
    <a:srgbClr val="00AB9A"/>
    <a:srgbClr val="DDFFFA"/>
    <a:srgbClr val="C9FFF7"/>
    <a:srgbClr val="00B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3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5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8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A63F-323B-4CAB-BE3D-DF07FFDC3EE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61D7DD7-8D3A-45EA-81FA-F25EF57BC694}"/>
              </a:ext>
            </a:extLst>
          </p:cNvPr>
          <p:cNvSpPr/>
          <p:nvPr/>
        </p:nvSpPr>
        <p:spPr>
          <a:xfrm>
            <a:off x="0" y="-2"/>
            <a:ext cx="9601200" cy="15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7BF8DD6B-E19E-4BFD-AEB5-C3A625AE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1" y="10984849"/>
            <a:ext cx="1619664" cy="1619664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03547DD-36C6-4181-9DA9-A3EB732302F0}"/>
              </a:ext>
            </a:extLst>
          </p:cNvPr>
          <p:cNvSpPr/>
          <p:nvPr/>
        </p:nvSpPr>
        <p:spPr>
          <a:xfrm>
            <a:off x="2159009" y="4696071"/>
            <a:ext cx="7020847" cy="1797507"/>
          </a:xfrm>
          <a:prstGeom prst="wedgeRoundRectCallout">
            <a:avLst>
              <a:gd name="adj1" fmla="val -47462"/>
              <a:gd name="adj2" fmla="val 66468"/>
              <a:gd name="adj3" fmla="val 16667"/>
            </a:avLst>
          </a:prstGeom>
          <a:solidFill>
            <a:srgbClr val="DDFFFA"/>
          </a:solidFill>
          <a:ln w="57150">
            <a:solidFill>
              <a:srgbClr val="00A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endParaRPr lang="ko-KR" altLang="en-US" sz="28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108E78-984F-4D5C-92AB-FCB52CD4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5" y="4937778"/>
            <a:ext cx="1908000" cy="19080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21CC93-5F7F-448D-AF23-C8744FD8A41D}"/>
              </a:ext>
            </a:extLst>
          </p:cNvPr>
          <p:cNvSpPr/>
          <p:nvPr/>
        </p:nvSpPr>
        <p:spPr>
          <a:xfrm>
            <a:off x="6416675" y="5407060"/>
            <a:ext cx="2257051" cy="411775"/>
          </a:xfrm>
          <a:prstGeom prst="roundRect">
            <a:avLst/>
          </a:prstGeom>
          <a:gradFill>
            <a:gsLst>
              <a:gs pos="0">
                <a:srgbClr val="00C0AE"/>
              </a:gs>
              <a:gs pos="100000">
                <a:srgbClr val="DDFF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05203C-CE57-49CD-8C4C-FE32FC5FDD27}"/>
              </a:ext>
            </a:extLst>
          </p:cNvPr>
          <p:cNvSpPr/>
          <p:nvPr/>
        </p:nvSpPr>
        <p:spPr>
          <a:xfrm>
            <a:off x="2667000" y="5407195"/>
            <a:ext cx="345440" cy="411774"/>
          </a:xfrm>
          <a:prstGeom prst="roundRect">
            <a:avLst/>
          </a:prstGeom>
          <a:solidFill>
            <a:srgbClr val="00C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E1A6414-99C4-455A-9C06-6F3B2D0E206B}"/>
              </a:ext>
            </a:extLst>
          </p:cNvPr>
          <p:cNvSpPr/>
          <p:nvPr/>
        </p:nvSpPr>
        <p:spPr>
          <a:xfrm>
            <a:off x="7435850" y="4893142"/>
            <a:ext cx="692150" cy="435377"/>
          </a:xfrm>
          <a:prstGeom prst="roundRect">
            <a:avLst/>
          </a:prstGeom>
          <a:solidFill>
            <a:srgbClr val="00C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16EE91-AFF2-4E67-B1CE-1FF5AFF15F78}"/>
              </a:ext>
            </a:extLst>
          </p:cNvPr>
          <p:cNvSpPr/>
          <p:nvPr/>
        </p:nvSpPr>
        <p:spPr>
          <a:xfrm>
            <a:off x="4470400" y="4893143"/>
            <a:ext cx="2832100" cy="435377"/>
          </a:xfrm>
          <a:prstGeom prst="roundRect">
            <a:avLst/>
          </a:prstGeom>
          <a:gradFill>
            <a:gsLst>
              <a:gs pos="0">
                <a:srgbClr val="00C0AE"/>
              </a:gs>
              <a:gs pos="100000">
                <a:srgbClr val="DDFF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4B457-8AC5-484F-AB85-A508FFA8DCA3}"/>
              </a:ext>
            </a:extLst>
          </p:cNvPr>
          <p:cNvSpPr/>
          <p:nvPr/>
        </p:nvSpPr>
        <p:spPr>
          <a:xfrm>
            <a:off x="2418233" y="4802503"/>
            <a:ext cx="6502400" cy="160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“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이틀 전부터 배가 많이 아프고요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,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이마에서   </a:t>
            </a:r>
            <a:endParaRPr lang="en-US" altLang="ko-KR" sz="2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열도 조금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나는 것 같아요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소화가 잘 되지</a:t>
            </a:r>
            <a:endParaRPr lang="en-US" altLang="ko-KR" sz="2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않아서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어제부터는 죽만 먹고 있습니다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.”</a:t>
            </a:r>
            <a:endParaRPr lang="ko-KR" altLang="en-US" sz="2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B5A444-47E3-4860-9E89-5D28A35C00B7}"/>
              </a:ext>
            </a:extLst>
          </p:cNvPr>
          <p:cNvSpPr/>
          <p:nvPr/>
        </p:nvSpPr>
        <p:spPr>
          <a:xfrm>
            <a:off x="510233" y="4262879"/>
            <a:ext cx="6819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Step 1 – Symptom Extraction with Entity Recognition</a:t>
            </a:r>
            <a:endParaRPr lang="ko-KR" altLang="en-US" sz="2200" dirty="0">
              <a:latin typeface="a소나무B" panose="02020600000000000000" pitchFamily="18" charset="-127"/>
              <a:ea typeface="a소나무B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DEF04-2929-43EC-8431-AAC91FA031D6}"/>
              </a:ext>
            </a:extLst>
          </p:cNvPr>
          <p:cNvSpPr/>
          <p:nvPr/>
        </p:nvSpPr>
        <p:spPr>
          <a:xfrm>
            <a:off x="510233" y="7115585"/>
            <a:ext cx="56581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Step 2 – Symptom Description with Chatbot</a:t>
            </a:r>
            <a:endParaRPr lang="ko-KR" altLang="en-US" sz="2200" dirty="0">
              <a:latin typeface="a소나무B" panose="02020600000000000000" pitchFamily="18" charset="-127"/>
              <a:ea typeface="a소나무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A3F585-8B4B-4EED-B68B-CAA65F95C725}"/>
              </a:ext>
            </a:extLst>
          </p:cNvPr>
          <p:cNvSpPr/>
          <p:nvPr/>
        </p:nvSpPr>
        <p:spPr>
          <a:xfrm>
            <a:off x="510233" y="7566268"/>
            <a:ext cx="8669624" cy="2692176"/>
          </a:xfrm>
          <a:prstGeom prst="roundRect">
            <a:avLst/>
          </a:prstGeom>
          <a:solidFill>
            <a:srgbClr val="507BC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E7C3281F-20CE-419B-84AD-18426E3E6575}"/>
              </a:ext>
            </a:extLst>
          </p:cNvPr>
          <p:cNvSpPr/>
          <p:nvPr/>
        </p:nvSpPr>
        <p:spPr>
          <a:xfrm>
            <a:off x="700173" y="8868576"/>
            <a:ext cx="3827944" cy="674743"/>
          </a:xfrm>
          <a:prstGeom prst="wedgeRoundRectCallout">
            <a:avLst>
              <a:gd name="adj1" fmla="val -47462"/>
              <a:gd name="adj2" fmla="val 66468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어떤 느낌으로 </a:t>
            </a:r>
            <a:r>
              <a:rPr lang="ko-KR" altLang="en-US" sz="2800" spc="-150" dirty="0" err="1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아픈가요</a:t>
            </a:r>
            <a:r>
              <a:rPr lang="en-US" altLang="ko-KR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800" spc="-15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3238F262-AE1C-4B87-8414-1D0741C4D23F}"/>
              </a:ext>
            </a:extLst>
          </p:cNvPr>
          <p:cNvSpPr/>
          <p:nvPr/>
        </p:nvSpPr>
        <p:spPr>
          <a:xfrm flipH="1">
            <a:off x="4735228" y="9347621"/>
            <a:ext cx="4239066" cy="675591"/>
          </a:xfrm>
          <a:prstGeom prst="wedgeRoundRectCallout">
            <a:avLst>
              <a:gd name="adj1" fmla="val -37842"/>
              <a:gd name="adj2" fmla="val 698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속에서 쿡쿡 쑤시는 것 같아요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4B686-2879-4BC8-BFF2-33637DE4F454}"/>
              </a:ext>
            </a:extLst>
          </p:cNvPr>
          <p:cNvSpPr/>
          <p:nvPr/>
        </p:nvSpPr>
        <p:spPr>
          <a:xfrm>
            <a:off x="510233" y="10522325"/>
            <a:ext cx="74426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Step 3 – Patient’s Self Report Summarization for</a:t>
            </a:r>
            <a:r>
              <a:rPr lang="ko-KR" altLang="en-US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 </a:t>
            </a:r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Doctors</a:t>
            </a:r>
            <a:endParaRPr lang="ko-KR" altLang="en-US" sz="2200" dirty="0">
              <a:latin typeface="a소나무B" panose="02020600000000000000" pitchFamily="18" charset="-127"/>
              <a:ea typeface="a소나무B" panose="02020600000000000000" pitchFamily="18" charset="-127"/>
            </a:endParaRP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DF77B707-CCFA-4507-93DA-3480C20C7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65303"/>
              </p:ext>
            </p:extLst>
          </p:nvPr>
        </p:nvGraphicFramePr>
        <p:xfrm>
          <a:off x="2418233" y="10984849"/>
          <a:ext cx="6753199" cy="1619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8184">
                  <a:extLst>
                    <a:ext uri="{9D8B030D-6E8A-4147-A177-3AD203B41FA5}">
                      <a16:colId xmlns:a16="http://schemas.microsoft.com/office/drawing/2014/main" val="1433736147"/>
                    </a:ext>
                  </a:extLst>
                </a:gridCol>
                <a:gridCol w="1668184">
                  <a:extLst>
                    <a:ext uri="{9D8B030D-6E8A-4147-A177-3AD203B41FA5}">
                      <a16:colId xmlns:a16="http://schemas.microsoft.com/office/drawing/2014/main" val="1502927844"/>
                    </a:ext>
                  </a:extLst>
                </a:gridCol>
                <a:gridCol w="3416831">
                  <a:extLst>
                    <a:ext uri="{9D8B030D-6E8A-4147-A177-3AD203B41FA5}">
                      <a16:colId xmlns:a16="http://schemas.microsoft.com/office/drawing/2014/main" val="3882261937"/>
                    </a:ext>
                  </a:extLst>
                </a:gridCol>
              </a:tblGrid>
              <a:tr h="404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err="1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진료회차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주 증상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환자의 질문 후보 추천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7245342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1</a:t>
                      </a:r>
                      <a:r>
                        <a:rPr lang="ko-KR" altLang="en-US" spc="-150" dirty="0" err="1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회차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복통 </a:t>
                      </a:r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(</a:t>
                      </a:r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명치통증</a:t>
                      </a:r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)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“</a:t>
                      </a:r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진단명이 무엇인가요</a:t>
                      </a:r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?”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01304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 latinLnBrk="1"/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50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“</a:t>
                      </a:r>
                      <a:r>
                        <a:rPr lang="ko-KR" altLang="en-US" sz="1850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추가 검사로 어떤 것이 필요한가요</a:t>
                      </a:r>
                      <a:r>
                        <a:rPr lang="en-US" altLang="ko-KR" sz="1850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?”</a:t>
                      </a:r>
                      <a:endParaRPr lang="ko-KR" altLang="en-US" sz="1850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484785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 latinLnBrk="1"/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소화불량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28664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FB15CC-726B-48F6-8180-4A76D3B875A9}"/>
              </a:ext>
            </a:extLst>
          </p:cNvPr>
          <p:cNvSpPr txBox="1"/>
          <p:nvPr/>
        </p:nvSpPr>
        <p:spPr>
          <a:xfrm>
            <a:off x="339783" y="1855924"/>
            <a:ext cx="8921634" cy="210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어떻게 하면 환자들이 짧은 시간 내에 자신의 담당의에게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의학적으로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중요한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정보들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효과적으로 전달할 수 있을까요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? 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딥러닝 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NLP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의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개체 인식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과 </a:t>
            </a:r>
            <a:r>
              <a:rPr lang="ko-KR" altLang="en-US" sz="2400" spc="-15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챗봇형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추천 시스템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활용해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의사소통의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흐름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(flow)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재정립한다면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환자에게는 만족스러운 커뮤니케이션을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의사들에게는 효율적인 환자 관리를 제공할 수 있을 것입니다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</a:t>
            </a:r>
            <a:endParaRPr lang="ko-KR" altLang="en-US" sz="2400" spc="-15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ABE6B08E-A91D-48C1-AB5A-A9F99D12D527}"/>
              </a:ext>
            </a:extLst>
          </p:cNvPr>
          <p:cNvSpPr/>
          <p:nvPr/>
        </p:nvSpPr>
        <p:spPr>
          <a:xfrm flipH="1">
            <a:off x="4735227" y="8319351"/>
            <a:ext cx="4239067" cy="674743"/>
          </a:xfrm>
          <a:prstGeom prst="wedgeRoundRectCallout">
            <a:avLst>
              <a:gd name="adj1" fmla="val -36976"/>
              <a:gd name="adj2" fmla="val 7328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아니요</a:t>
            </a:r>
            <a:r>
              <a:rPr lang="en-US" altLang="ko-KR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명치 쪽이 아픕니다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2C296AF4-3E4C-4B3B-9D15-89DC9907A448}"/>
              </a:ext>
            </a:extLst>
          </p:cNvPr>
          <p:cNvSpPr/>
          <p:nvPr/>
        </p:nvSpPr>
        <p:spPr>
          <a:xfrm>
            <a:off x="700173" y="7864209"/>
            <a:ext cx="3827944" cy="663113"/>
          </a:xfrm>
          <a:prstGeom prst="wedgeRoundRectCallout">
            <a:avLst>
              <a:gd name="adj1" fmla="val -47462"/>
              <a:gd name="adj2" fmla="val 66468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아래쪽 배가 </a:t>
            </a:r>
            <a:r>
              <a:rPr lang="ko-KR" altLang="en-US" sz="2800" spc="-150" dirty="0" err="1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아프신가요</a:t>
            </a:r>
            <a:r>
              <a:rPr lang="en-US" altLang="ko-KR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800" spc="-15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B4629D-ECBC-4633-BAAA-C322FEC4709F}"/>
              </a:ext>
            </a:extLst>
          </p:cNvPr>
          <p:cNvSpPr/>
          <p:nvPr/>
        </p:nvSpPr>
        <p:spPr>
          <a:xfrm>
            <a:off x="510231" y="45587"/>
            <a:ext cx="8580738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시나브로B" panose="02020600000000000000" pitchFamily="18" charset="-127"/>
                <a:ea typeface="a시나브로B" panose="02020600000000000000" pitchFamily="18" charset="-127"/>
              </a:rPr>
              <a:t>HEALTHORFLOW</a:t>
            </a:r>
            <a:endParaRPr lang="en-US" altLang="ko-KR" sz="2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시나브로B" panose="02020600000000000000" pitchFamily="18" charset="-127"/>
              <a:ea typeface="a시나브로B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자연어처리를 활용한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더 똑똑한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의학 커뮤니케이션</a:t>
            </a:r>
            <a:endParaRPr lang="en-US" altLang="ko-KR" sz="2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151</Words>
  <Application>Microsoft Office PowerPoint</Application>
  <PresentationFormat>A3 용지(297x420mm)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a가을소풍M</vt:lpstr>
      <vt:lpstr>SpoqaHanSans-Bold</vt:lpstr>
      <vt:lpstr>a시나브로B</vt:lpstr>
      <vt:lpstr>Arial</vt:lpstr>
      <vt:lpstr>Calibri Light</vt:lpstr>
      <vt:lpstr>Calibri</vt:lpstr>
      <vt:lpstr>SpoqaHanSans-Regular</vt:lpstr>
      <vt:lpstr>a소나무B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Young Kang</dc:creator>
  <cp:lastModifiedBy>Tae Young Kang</cp:lastModifiedBy>
  <cp:revision>26</cp:revision>
  <dcterms:created xsi:type="dcterms:W3CDTF">2019-09-15T03:19:15Z</dcterms:created>
  <dcterms:modified xsi:type="dcterms:W3CDTF">2019-09-24T13:14:15Z</dcterms:modified>
</cp:coreProperties>
</file>