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9" r:id="rId2"/>
    <p:sldId id="329" r:id="rId3"/>
    <p:sldId id="331" r:id="rId4"/>
    <p:sldId id="360" r:id="rId5"/>
    <p:sldId id="366" r:id="rId6"/>
    <p:sldId id="304" r:id="rId7"/>
    <p:sldId id="326" r:id="rId8"/>
    <p:sldId id="325" r:id="rId9"/>
    <p:sldId id="350" r:id="rId10"/>
    <p:sldId id="351" r:id="rId11"/>
    <p:sldId id="352" r:id="rId12"/>
    <p:sldId id="354" r:id="rId13"/>
    <p:sldId id="355" r:id="rId14"/>
    <p:sldId id="356" r:id="rId15"/>
    <p:sldId id="357" r:id="rId16"/>
    <p:sldId id="345" r:id="rId17"/>
    <p:sldId id="332" r:id="rId18"/>
    <p:sldId id="347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D7E"/>
    <a:srgbClr val="32946A"/>
    <a:srgbClr val="00CC99"/>
    <a:srgbClr val="ACEAAF"/>
    <a:srgbClr val="DDDDDD"/>
    <a:srgbClr val="0066FF"/>
    <a:srgbClr val="66FF33"/>
    <a:srgbClr val="FF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9" autoAdjust="0"/>
    <p:restoredTop sz="96391" autoAdjust="0"/>
  </p:normalViewPr>
  <p:slideViewPr>
    <p:cSldViewPr>
      <p:cViewPr>
        <p:scale>
          <a:sx n="125" d="100"/>
          <a:sy n="125" d="100"/>
        </p:scale>
        <p:origin x="1656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E3D870-1F19-4F1A-B79B-96EEF434FF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606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977E59-9B82-4A36-ADAB-D0FB4A88B6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13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06A0BB-C5B7-42A5-B979-E8286FF4F1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480614-CAF4-4D18-A11A-26F8D145A6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0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048773-52E4-4D6A-B7CF-8645FCC341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3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F5F787-1302-4F8D-995F-78E5BCD3CC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0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2EB7D-1363-4F32-B4CB-3B6E6E1CE9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A6F992-240F-4DFE-A307-741C79977A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33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0F6B78-ED15-41EC-9D6D-708EAB73D6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25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339646-9B92-4D18-8442-6D19ABD80B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58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F856AB-A0AC-49DE-8A98-339A26BD5F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5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DA333A-C96F-42D5-82A5-7DF2798568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8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4BDB4D-012A-43D0-99FE-49C3701C78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385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1143000" y="327025"/>
            <a:ext cx="15240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571875" y="327025"/>
            <a:ext cx="4572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바탕" pitchFamily="18" charset="-127"/>
                <a:ea typeface="바탕" pitchFamily="18" charset="-127"/>
              </a:rPr>
              <a:t>기능</a:t>
            </a: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6553200" y="327025"/>
            <a:ext cx="25146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104775" y="327025"/>
            <a:ext cx="5334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바탕" pitchFamily="18" charset="-127"/>
                <a:ea typeface="바탕" pitchFamily="18" charset="-127"/>
              </a:rPr>
              <a:t>메뉴경로</a:t>
            </a: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>
            <a:off x="76200" y="533400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90678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2" name="Line 48"/>
          <p:cNvSpPr>
            <a:spLocks noChangeShapeType="1"/>
          </p:cNvSpPr>
          <p:nvPr/>
        </p:nvSpPr>
        <p:spPr bwMode="auto">
          <a:xfrm>
            <a:off x="3505200" y="3270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4038600" y="327025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76200" y="327025"/>
            <a:ext cx="899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66" name="Line 42"/>
          <p:cNvSpPr>
            <a:spLocks noChangeShapeType="1"/>
          </p:cNvSpPr>
          <p:nvPr/>
        </p:nvSpPr>
        <p:spPr bwMode="auto">
          <a:xfrm>
            <a:off x="76200" y="6754813"/>
            <a:ext cx="899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-114300" y="25400"/>
            <a:ext cx="27735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/>
              <a:t> [</a:t>
            </a:r>
            <a:r>
              <a:rPr lang="ko-KR" altLang="en-US" sz="1400" b="1" dirty="0"/>
              <a:t>프로젝트명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정보 시스템구축</a:t>
            </a:r>
            <a:r>
              <a:rPr lang="en-US" altLang="ko-KR" sz="1400" b="1" dirty="0"/>
              <a:t>]</a:t>
            </a:r>
            <a:endParaRPr lang="en-US" altLang="ko-KR" sz="1200" b="1" dirty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762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fld id="{45FB34E9-2B7F-46EA-A783-164C785FBE3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102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25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/>
          </a:p>
        </p:txBody>
      </p:sp>
      <p:graphicFrame>
        <p:nvGraphicFramePr>
          <p:cNvPr id="1507" name="Group 483"/>
          <p:cNvGraphicFramePr>
            <a:graphicFrameLocks noGrp="1"/>
          </p:cNvGraphicFramePr>
          <p:nvPr userDrawn="1"/>
        </p:nvGraphicFramePr>
        <p:xfrm>
          <a:off x="1703388" y="552450"/>
          <a:ext cx="6908800" cy="36195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1704975" y="942975"/>
            <a:ext cx="734377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7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46" name="Line 222"/>
          <p:cNvSpPr>
            <a:spLocks noChangeShapeType="1"/>
          </p:cNvSpPr>
          <p:nvPr userDrawn="1"/>
        </p:nvSpPr>
        <p:spPr bwMode="auto">
          <a:xfrm>
            <a:off x="685800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247" name="Line 223"/>
          <p:cNvSpPr>
            <a:spLocks noChangeShapeType="1"/>
          </p:cNvSpPr>
          <p:nvPr userDrawn="1"/>
        </p:nvSpPr>
        <p:spPr bwMode="auto">
          <a:xfrm>
            <a:off x="7172325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 userDrawn="1"/>
        </p:nvSpPr>
        <p:spPr bwMode="auto">
          <a:xfrm>
            <a:off x="6629400" y="314325"/>
            <a:ext cx="4572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바탕" pitchFamily="18" charset="-127"/>
                <a:ea typeface="바탕" pitchFamily="18" charset="-127"/>
              </a:rPr>
              <a:t>작성자</a:t>
            </a:r>
          </a:p>
        </p:txBody>
      </p:sp>
      <p:sp>
        <p:nvSpPr>
          <p:cNvPr id="1251" name="Line 227"/>
          <p:cNvSpPr>
            <a:spLocks noChangeShapeType="1"/>
          </p:cNvSpPr>
          <p:nvPr userDrawn="1"/>
        </p:nvSpPr>
        <p:spPr bwMode="auto">
          <a:xfrm>
            <a:off x="6553200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261" name="Line 237"/>
          <p:cNvSpPr>
            <a:spLocks noChangeShapeType="1"/>
          </p:cNvSpPr>
          <p:nvPr userDrawn="1"/>
        </p:nvSpPr>
        <p:spPr bwMode="auto">
          <a:xfrm>
            <a:off x="1695450" y="5543550"/>
            <a:ext cx="737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4" name="Text Box 240"/>
          <p:cNvSpPr txBox="1">
            <a:spLocks noChangeArrowheads="1"/>
          </p:cNvSpPr>
          <p:nvPr userDrawn="1"/>
        </p:nvSpPr>
        <p:spPr bwMode="auto">
          <a:xfrm>
            <a:off x="7162800" y="3048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269" name="Text Box 245"/>
          <p:cNvSpPr txBox="1">
            <a:spLocks noChangeArrowheads="1"/>
          </p:cNvSpPr>
          <p:nvPr userDrawn="1"/>
        </p:nvSpPr>
        <p:spPr bwMode="auto">
          <a:xfrm>
            <a:off x="517525" y="546100"/>
            <a:ext cx="749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메뉴 </a:t>
            </a:r>
            <a:r>
              <a:rPr lang="en-US" altLang="ko-KR" b="1"/>
              <a:t>Area</a:t>
            </a:r>
          </a:p>
        </p:txBody>
      </p:sp>
      <p:sp>
        <p:nvSpPr>
          <p:cNvPr id="1270" name="Text Box 246"/>
          <p:cNvSpPr txBox="1">
            <a:spLocks noChangeArrowheads="1"/>
          </p:cNvSpPr>
          <p:nvPr userDrawn="1"/>
        </p:nvSpPr>
        <p:spPr bwMode="auto">
          <a:xfrm>
            <a:off x="1660525" y="5537200"/>
            <a:ext cx="81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화면설명</a:t>
            </a:r>
            <a:r>
              <a:rPr lang="en-US" altLang="ko-KR" b="1"/>
              <a:t>]</a:t>
            </a:r>
          </a:p>
        </p:txBody>
      </p:sp>
      <p:sp>
        <p:nvSpPr>
          <p:cNvPr id="1379" name="Line 355"/>
          <p:cNvSpPr>
            <a:spLocks noChangeShapeType="1"/>
          </p:cNvSpPr>
          <p:nvPr userDrawn="1"/>
        </p:nvSpPr>
        <p:spPr bwMode="auto">
          <a:xfrm>
            <a:off x="8458200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380" name="Rectangle 356"/>
          <p:cNvSpPr>
            <a:spLocks noChangeArrowheads="1"/>
          </p:cNvSpPr>
          <p:nvPr userDrawn="1"/>
        </p:nvSpPr>
        <p:spPr bwMode="auto">
          <a:xfrm>
            <a:off x="7886700" y="314325"/>
            <a:ext cx="5334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바탕" pitchFamily="18" charset="-127"/>
                <a:ea typeface="바탕" pitchFamily="18" charset="-127"/>
              </a:rPr>
              <a:t>화면 </a:t>
            </a:r>
            <a:r>
              <a:rPr lang="en-US" altLang="ko-KR" sz="1000" b="1">
                <a:latin typeface="바탕" pitchFamily="18" charset="-127"/>
                <a:ea typeface="바탕" pitchFamily="18" charset="-127"/>
              </a:rPr>
              <a:t>NO</a:t>
            </a:r>
          </a:p>
        </p:txBody>
      </p:sp>
      <p:sp>
        <p:nvSpPr>
          <p:cNvPr id="1381" name="Line 357"/>
          <p:cNvSpPr>
            <a:spLocks noChangeShapeType="1"/>
          </p:cNvSpPr>
          <p:nvPr userDrawn="1"/>
        </p:nvSpPr>
        <p:spPr bwMode="auto">
          <a:xfrm>
            <a:off x="7800975" y="323850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417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19" name="Text Box 395"/>
          <p:cNvSpPr txBox="1">
            <a:spLocks noChangeArrowheads="1"/>
          </p:cNvSpPr>
          <p:nvPr userDrawn="1"/>
        </p:nvSpPr>
        <p:spPr bwMode="auto">
          <a:xfrm>
            <a:off x="196850" y="1079500"/>
            <a:ext cx="5603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운영자</a:t>
            </a:r>
          </a:p>
        </p:txBody>
      </p:sp>
      <p:sp>
        <p:nvSpPr>
          <p:cNvPr id="1438" name="Rectangle 414"/>
          <p:cNvSpPr>
            <a:spLocks noChangeArrowheads="1"/>
          </p:cNvSpPr>
          <p:nvPr userDrawn="1"/>
        </p:nvSpPr>
        <p:spPr bwMode="auto">
          <a:xfrm>
            <a:off x="206375" y="327977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39" name="Text Box 415"/>
          <p:cNvSpPr txBox="1">
            <a:spLocks noChangeArrowheads="1"/>
          </p:cNvSpPr>
          <p:nvPr userDrawn="1"/>
        </p:nvSpPr>
        <p:spPr bwMode="auto">
          <a:xfrm>
            <a:off x="193675" y="3292475"/>
            <a:ext cx="5603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사용자</a:t>
            </a:r>
          </a:p>
        </p:txBody>
      </p:sp>
      <p:sp>
        <p:nvSpPr>
          <p:cNvPr id="1454" name="Rectangle 430"/>
          <p:cNvSpPr>
            <a:spLocks noChangeArrowheads="1"/>
          </p:cNvSpPr>
          <p:nvPr userDrawn="1"/>
        </p:nvSpPr>
        <p:spPr bwMode="auto">
          <a:xfrm>
            <a:off x="471488" y="1333500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56" name="Rectangle 432"/>
          <p:cNvSpPr>
            <a:spLocks noChangeArrowheads="1"/>
          </p:cNvSpPr>
          <p:nvPr userDrawn="1"/>
        </p:nvSpPr>
        <p:spPr bwMode="auto">
          <a:xfrm>
            <a:off x="471488" y="1595438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62" name="Rectangle 438"/>
          <p:cNvSpPr>
            <a:spLocks noChangeArrowheads="1"/>
          </p:cNvSpPr>
          <p:nvPr userDrawn="1"/>
        </p:nvSpPr>
        <p:spPr bwMode="auto">
          <a:xfrm>
            <a:off x="471488" y="3549650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63" name="Text Box 439"/>
          <p:cNvSpPr txBox="1">
            <a:spLocks noChangeArrowheads="1"/>
          </p:cNvSpPr>
          <p:nvPr userDrawn="1"/>
        </p:nvSpPr>
        <p:spPr bwMode="auto">
          <a:xfrm>
            <a:off x="490538" y="3549650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회원가입</a:t>
            </a:r>
          </a:p>
        </p:txBody>
      </p:sp>
      <p:sp>
        <p:nvSpPr>
          <p:cNvPr id="1478" name="Rectangle 454"/>
          <p:cNvSpPr>
            <a:spLocks noChangeArrowheads="1"/>
          </p:cNvSpPr>
          <p:nvPr userDrawn="1"/>
        </p:nvSpPr>
        <p:spPr bwMode="auto">
          <a:xfrm>
            <a:off x="468313" y="4083050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489" name="Text Box 465"/>
          <p:cNvSpPr txBox="1">
            <a:spLocks noChangeArrowheads="1"/>
          </p:cNvSpPr>
          <p:nvPr userDrawn="1"/>
        </p:nvSpPr>
        <p:spPr bwMode="auto">
          <a:xfrm>
            <a:off x="492125" y="4097338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알림마당</a:t>
            </a:r>
          </a:p>
        </p:txBody>
      </p:sp>
      <p:sp>
        <p:nvSpPr>
          <p:cNvPr id="1508" name="Text Box 484"/>
          <p:cNvSpPr txBox="1">
            <a:spLocks noChangeArrowheads="1"/>
          </p:cNvSpPr>
          <p:nvPr userDrawn="1"/>
        </p:nvSpPr>
        <p:spPr bwMode="auto">
          <a:xfrm>
            <a:off x="466725" y="1335088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회원관리</a:t>
            </a:r>
          </a:p>
        </p:txBody>
      </p:sp>
      <p:sp>
        <p:nvSpPr>
          <p:cNvPr id="1509" name="Text Box 485"/>
          <p:cNvSpPr txBox="1">
            <a:spLocks noChangeArrowheads="1"/>
          </p:cNvSpPr>
          <p:nvPr userDrawn="1"/>
        </p:nvSpPr>
        <p:spPr bwMode="auto">
          <a:xfrm>
            <a:off x="468313" y="1612900"/>
            <a:ext cx="977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 err="1"/>
              <a:t>알림마당</a:t>
            </a:r>
            <a:r>
              <a:rPr lang="ko-KR" altLang="en-US" b="1" dirty="0"/>
              <a:t> 관리</a:t>
            </a:r>
          </a:p>
        </p:txBody>
      </p:sp>
      <p:sp>
        <p:nvSpPr>
          <p:cNvPr id="1518" name="Rectangle 494"/>
          <p:cNvSpPr>
            <a:spLocks noChangeArrowheads="1"/>
          </p:cNvSpPr>
          <p:nvPr userDrawn="1"/>
        </p:nvSpPr>
        <p:spPr bwMode="auto">
          <a:xfrm>
            <a:off x="468313" y="38131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/>
              <a:t> </a:t>
            </a:r>
          </a:p>
        </p:txBody>
      </p:sp>
      <p:sp>
        <p:nvSpPr>
          <p:cNvPr id="1519" name="Text Box 495"/>
          <p:cNvSpPr txBox="1">
            <a:spLocks noChangeArrowheads="1"/>
          </p:cNvSpPr>
          <p:nvPr userDrawn="1"/>
        </p:nvSpPr>
        <p:spPr bwMode="auto">
          <a:xfrm>
            <a:off x="487363" y="3813175"/>
            <a:ext cx="892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/>
              <a:t>ID/PWD</a:t>
            </a:r>
            <a:r>
              <a:rPr lang="ko-KR" altLang="en-US" b="1"/>
              <a:t>찾기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83568" y="295275"/>
            <a:ext cx="2808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6976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50" y="5762625"/>
            <a:ext cx="69514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</a:t>
            </a:r>
            <a:r>
              <a:rPr lang="ko-KR" altLang="en-US" sz="1000" dirty="0" smtClean="0"/>
              <a:t>아이디와 비밀번호를 입력하여 로그인 가능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로그인 버튼을 클릭하면 </a:t>
            </a:r>
            <a:r>
              <a:rPr lang="en-US" altLang="ko-KR" sz="1000" dirty="0" smtClean="0"/>
              <a:t>H-13</a:t>
            </a:r>
            <a:r>
              <a:rPr lang="ko-KR" altLang="en-US" sz="1000" dirty="0" smtClean="0"/>
              <a:t>로 이동</a:t>
            </a:r>
            <a:endParaRPr lang="en-US" altLang="ko-KR" sz="1000" dirty="0" smtClean="0"/>
          </a:p>
          <a:p>
            <a:pPr marL="0" indent="0"/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회원가입 </a:t>
            </a:r>
            <a:r>
              <a:rPr lang="ko-KR" altLang="en-US" sz="1000" dirty="0"/>
              <a:t>버튼을 클릭하면 회원가입 화면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H-6)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15742" y="92076"/>
            <a:ext cx="2756058" cy="2031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915816" y="1662112"/>
            <a:ext cx="5112568" cy="30779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 Box 130"/>
          <p:cNvSpPr txBox="1">
            <a:spLocks noChangeArrowheads="1"/>
          </p:cNvSpPr>
          <p:nvPr/>
        </p:nvSpPr>
        <p:spPr bwMode="auto">
          <a:xfrm>
            <a:off x="4716016" y="1965601"/>
            <a:ext cx="21602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]</a:t>
            </a:r>
            <a:endParaRPr lang="en-US" altLang="ko-KR" sz="2400" dirty="0"/>
          </a:p>
        </p:txBody>
      </p:sp>
      <p:sp>
        <p:nvSpPr>
          <p:cNvPr id="49" name="Rectangle 181"/>
          <p:cNvSpPr>
            <a:spLocks noChangeArrowheads="1"/>
          </p:cNvSpPr>
          <p:nvPr/>
        </p:nvSpPr>
        <p:spPr bwMode="auto">
          <a:xfrm>
            <a:off x="5136543" y="2524306"/>
            <a:ext cx="1847082" cy="29874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50" name="Rectangle 181"/>
          <p:cNvSpPr>
            <a:spLocks noChangeArrowheads="1"/>
          </p:cNvSpPr>
          <p:nvPr/>
        </p:nvSpPr>
        <p:spPr bwMode="auto">
          <a:xfrm>
            <a:off x="5136543" y="2982792"/>
            <a:ext cx="1847082" cy="33634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51" name="Text Box 130"/>
          <p:cNvSpPr txBox="1">
            <a:spLocks noChangeArrowheads="1"/>
          </p:cNvSpPr>
          <p:nvPr/>
        </p:nvSpPr>
        <p:spPr bwMode="auto">
          <a:xfrm>
            <a:off x="3797462" y="2476324"/>
            <a:ext cx="2160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아이디</a:t>
            </a:r>
            <a:endParaRPr lang="en-US" altLang="ko-KR" sz="2000" dirty="0"/>
          </a:p>
        </p:txBody>
      </p:sp>
      <p:sp>
        <p:nvSpPr>
          <p:cNvPr id="52" name="Text Box 130"/>
          <p:cNvSpPr txBox="1">
            <a:spLocks noChangeArrowheads="1"/>
          </p:cNvSpPr>
          <p:nvPr/>
        </p:nvSpPr>
        <p:spPr bwMode="auto">
          <a:xfrm>
            <a:off x="3656076" y="2950683"/>
            <a:ext cx="2160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비밀번호</a:t>
            </a:r>
            <a:endParaRPr lang="en-US" altLang="ko-KR" sz="2000" dirty="0"/>
          </a:p>
        </p:txBody>
      </p:sp>
      <p:sp>
        <p:nvSpPr>
          <p:cNvPr id="56" name="Text Box 130"/>
          <p:cNvSpPr txBox="1">
            <a:spLocks noChangeArrowheads="1"/>
          </p:cNvSpPr>
          <p:nvPr/>
        </p:nvSpPr>
        <p:spPr bwMode="auto">
          <a:xfrm>
            <a:off x="4168945" y="3814302"/>
            <a:ext cx="26642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혹시 </a:t>
            </a:r>
            <a:r>
              <a:rPr lang="ko-KR" altLang="en-US" sz="1200" dirty="0" err="1"/>
              <a:t>처음이신가요</a:t>
            </a:r>
            <a:r>
              <a:rPr lang="en-US" altLang="ko-KR" sz="1200" dirty="0" smtClean="0"/>
              <a:t>? </a:t>
            </a:r>
            <a:r>
              <a:rPr lang="ko-KR" altLang="en-US" sz="1200" b="1" u="sng" dirty="0" smtClean="0"/>
              <a:t>회원가입</a:t>
            </a:r>
            <a:endParaRPr lang="en-US" altLang="ko-KR" sz="1200" b="1" u="sng" dirty="0"/>
          </a:p>
        </p:txBody>
      </p:sp>
      <p:sp>
        <p:nvSpPr>
          <p:cNvPr id="57" name="AutoShape 147"/>
          <p:cNvSpPr>
            <a:spLocks noChangeArrowheads="1"/>
          </p:cNvSpPr>
          <p:nvPr/>
        </p:nvSpPr>
        <p:spPr bwMode="auto">
          <a:xfrm>
            <a:off x="5093008" y="3466471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361" name="AutoShape 172"/>
          <p:cNvSpPr>
            <a:spLocks noChangeArrowheads="1"/>
          </p:cNvSpPr>
          <p:nvPr/>
        </p:nvSpPr>
        <p:spPr bwMode="auto">
          <a:xfrm>
            <a:off x="1701163" y="1128917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동물병원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7184851" y="295275"/>
            <a:ext cx="6275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유영근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1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H-10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9495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보험 가입 절차 간소화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2971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사용자 정보 입력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49" y="5762625"/>
            <a:ext cx="529523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인증 </a:t>
            </a:r>
            <a:r>
              <a:rPr lang="ko-KR" altLang="en-US" sz="1000" dirty="0"/>
              <a:t>요청 버튼을 누르면 이메일로 인증 번호 전송</a:t>
            </a:r>
            <a:endParaRPr lang="en-US" altLang="ko-KR" sz="1000" dirty="0"/>
          </a:p>
          <a:p>
            <a:pPr marL="0" indent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인증 번호 입력 후 인증하기 </a:t>
            </a:r>
            <a:r>
              <a:rPr lang="ko-KR" altLang="en-US" sz="1000" dirty="0"/>
              <a:t>버튼을 누르면 </a:t>
            </a:r>
            <a:r>
              <a:rPr lang="ko-KR" altLang="en-US" sz="1000" dirty="0" smtClean="0"/>
              <a:t>일치 </a:t>
            </a:r>
            <a:r>
              <a:rPr lang="ko-KR" altLang="en-US" sz="1000" dirty="0"/>
              <a:t>시 </a:t>
            </a:r>
            <a:r>
              <a:rPr lang="ko-KR" altLang="en-US" sz="1000" dirty="0" smtClean="0"/>
              <a:t>인증 성공 표시</a:t>
            </a:r>
            <a:endParaRPr lang="en-US" altLang="ko-KR" sz="1000" dirty="0"/>
          </a:p>
          <a:p>
            <a:pPr marL="0" indent="0"/>
            <a:r>
              <a:rPr lang="en-US" altLang="ko-KR" sz="1000" dirty="0" smtClean="0"/>
              <a:t>3. </a:t>
            </a:r>
            <a:r>
              <a:rPr lang="ko-KR" altLang="en-US" sz="1000" dirty="0" smtClean="0"/>
              <a:t>내 </a:t>
            </a:r>
            <a:r>
              <a:rPr lang="ko-KR" altLang="en-US" sz="1000" dirty="0"/>
              <a:t>정보 불러오기 버튼을 누르면 회원 정보를 가져와 자동 입력할 수 </a:t>
            </a:r>
            <a:r>
              <a:rPr lang="ko-KR" altLang="en-US" sz="1000" dirty="0" smtClean="0"/>
              <a:t>있음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4. </a:t>
            </a:r>
            <a:r>
              <a:rPr lang="ko-KR" altLang="en-US" sz="1000" dirty="0" smtClean="0"/>
              <a:t>이전 버튼을 누르면 </a:t>
            </a:r>
            <a:r>
              <a:rPr lang="en-US" altLang="ko-KR" sz="1000" dirty="0" smtClean="0"/>
              <a:t>H-13</a:t>
            </a:r>
            <a:r>
              <a:rPr lang="ko-KR" altLang="en-US" sz="1000" dirty="0" smtClean="0"/>
              <a:t>로 이동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5. </a:t>
            </a:r>
            <a:r>
              <a:rPr lang="ko-KR" altLang="en-US" sz="1000" dirty="0" smtClean="0"/>
              <a:t>다음 버튼을 누르면 </a:t>
            </a:r>
            <a:r>
              <a:rPr lang="en-US" altLang="ko-KR" sz="1000" dirty="0" smtClean="0"/>
              <a:t>H-15</a:t>
            </a:r>
            <a:r>
              <a:rPr lang="ko-KR" altLang="en-US" sz="1000" dirty="0" smtClean="0"/>
              <a:t>로 이동</a:t>
            </a:r>
            <a:endParaRPr lang="en-US" altLang="ko-KR" sz="1000" dirty="0"/>
          </a:p>
          <a:p>
            <a:pPr marL="0" indent="0"/>
            <a:endParaRPr lang="en-US" altLang="ko-KR" sz="1000" dirty="0"/>
          </a:p>
          <a:p>
            <a:pPr marL="0" indent="0"/>
            <a:endParaRPr lang="en-US" altLang="ko-KR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01544" y="2502786"/>
            <a:ext cx="1008112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4066" y="2506492"/>
            <a:ext cx="1337758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김디비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01544" y="2874292"/>
            <a:ext cx="1008112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5455" y="2874291"/>
            <a:ext cx="1336369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940916-2xxxxxx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12195" y="3919764"/>
            <a:ext cx="699237" cy="2564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896" y="1811981"/>
            <a:ext cx="3384376" cy="28013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22157" y="2149261"/>
            <a:ext cx="2138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정보 입력하기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21870" y="3630703"/>
            <a:ext cx="126000" cy="12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47870" y="3589416"/>
            <a:ext cx="124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불러오기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69302" y="3929597"/>
            <a:ext cx="699237" cy="2564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09506" y="3238968"/>
            <a:ext cx="1008112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3417" y="3238967"/>
            <a:ext cx="1336369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동물병원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AutoShape 172"/>
          <p:cNvSpPr>
            <a:spLocks noChangeArrowheads="1"/>
          </p:cNvSpPr>
          <p:nvPr/>
        </p:nvSpPr>
        <p:spPr bwMode="auto">
          <a:xfrm>
            <a:off x="1713817" y="3373516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H-11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9495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보험 가입 절차 간소화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8440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 전 알릴 의무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49" y="5762625"/>
            <a:ext cx="52952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000" dirty="0" smtClean="0"/>
              <a:t>사용자의 조건이 보험 가입 조건에 해당하는 경우 다음으로 넘어갈 수 있음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/>
              <a:t>이전 버튼을 누르면 </a:t>
            </a:r>
            <a:r>
              <a:rPr lang="en-US" altLang="ko-KR" sz="1000" dirty="0" smtClean="0"/>
              <a:t>H-14</a:t>
            </a:r>
            <a:r>
              <a:rPr lang="ko-KR" altLang="en-US" sz="1000" dirty="0" smtClean="0"/>
              <a:t>로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ko-KR" altLang="en-US" sz="1000" dirty="0"/>
              <a:t>다음 버튼을 누르면 </a:t>
            </a:r>
            <a:r>
              <a:rPr lang="en-US" altLang="ko-KR" sz="1000" dirty="0" smtClean="0"/>
              <a:t>H-16</a:t>
            </a:r>
            <a:r>
              <a:rPr lang="ko-KR" altLang="en-US" sz="1000" dirty="0" smtClean="0"/>
              <a:t>로 이동</a:t>
            </a:r>
            <a:r>
              <a:rPr lang="en-US" altLang="ko-KR" sz="1000" dirty="0" smtClean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01504" y="1412776"/>
            <a:ext cx="5226880" cy="3600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945521" y="1556792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 전 알릴 의무 사항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18405" y="2511755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09761" y="2442056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26716" y="2511755"/>
            <a:ext cx="108000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8072" y="2442056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66401" y="2170032"/>
            <a:ext cx="3655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이외의 목적으로 양육하고 있습니까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8405" y="323186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09761" y="3162161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26716" y="3231860"/>
            <a:ext cx="108000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8072" y="3162161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6512" y="2747910"/>
            <a:ext cx="459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반려동물이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질병 및 사고로 치료 또는 경과 관찰 중이거나 과거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이내에 동물병원에서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예방목적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이외의 진찰을 받은 적이 있습니까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18405" y="3921885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09761" y="3852186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26716" y="3921885"/>
            <a:ext cx="108000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18072" y="3852186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3124" y="3427467"/>
            <a:ext cx="4595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반려동물이 과거부터 현재까지 아래의 병으로 진단되거나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의심소견을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받은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적이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894988" y="4399916"/>
            <a:ext cx="699237" cy="2564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62790" y="4399916"/>
            <a:ext cx="699237" cy="2564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동물병원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AutoShape 172"/>
          <p:cNvSpPr>
            <a:spLocks noChangeArrowheads="1"/>
          </p:cNvSpPr>
          <p:nvPr/>
        </p:nvSpPr>
        <p:spPr bwMode="auto">
          <a:xfrm>
            <a:off x="1713817" y="3373516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H-12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9495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보험 가입 절차 간소화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8440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 정보 확인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49" y="5762625"/>
            <a:ext cx="52952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 </a:t>
            </a:r>
            <a:r>
              <a:rPr lang="ko-KR" altLang="en-US" sz="1000" dirty="0"/>
              <a:t>이전 버튼을 누르면 </a:t>
            </a:r>
            <a:r>
              <a:rPr lang="en-US" altLang="ko-KR" sz="1000" dirty="0" smtClean="0"/>
              <a:t>H-16</a:t>
            </a:r>
            <a:r>
              <a:rPr lang="ko-KR" altLang="en-US" sz="1000" dirty="0" smtClean="0"/>
              <a:t>로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pPr marL="0" indent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다음 </a:t>
            </a:r>
            <a:r>
              <a:rPr lang="ko-KR" altLang="en-US" sz="1000" dirty="0"/>
              <a:t>버튼을 누르면 </a:t>
            </a:r>
            <a:r>
              <a:rPr lang="en-US" altLang="ko-KR" sz="1000" dirty="0" smtClean="0"/>
              <a:t>H-18</a:t>
            </a:r>
            <a:r>
              <a:rPr lang="ko-KR" altLang="en-US" sz="1000" dirty="0" smtClean="0"/>
              <a:t>로 이동</a:t>
            </a:r>
            <a:endParaRPr lang="en-US" altLang="ko-KR" sz="1000" dirty="0"/>
          </a:p>
          <a:p>
            <a:pPr marL="0" indent="0"/>
            <a:r>
              <a:rPr lang="en-US" altLang="ko-KR" sz="1000" dirty="0" smtClean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16857" y="1556174"/>
            <a:ext cx="4968552" cy="34943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960874" y="170019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 정보 확인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833283" y="4558862"/>
            <a:ext cx="699237" cy="2564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68909" y="4559408"/>
            <a:ext cx="699237" cy="2564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10961" y="2070716"/>
            <a:ext cx="120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90145" y="2627880"/>
            <a:ext cx="63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2451" y="2627880"/>
            <a:ext cx="2433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말티즈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0145" y="2925753"/>
            <a:ext cx="63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2450" y="2925753"/>
            <a:ext cx="2433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2018.03.05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0144" y="2352148"/>
            <a:ext cx="63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72450" y="2352148"/>
            <a:ext cx="2433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쵸비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080407" y="3251212"/>
            <a:ext cx="374394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73605" y="3315062"/>
            <a:ext cx="120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정보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52789" y="3872226"/>
            <a:ext cx="10068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자기부담금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59638" y="3872226"/>
            <a:ext cx="2433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2789" y="4170099"/>
            <a:ext cx="745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보상비율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59637" y="4170099"/>
            <a:ext cx="2433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70%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52788" y="3596494"/>
            <a:ext cx="63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9637" y="3596494"/>
            <a:ext cx="2433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(LOVE)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펫보험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1904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1219" y="851341"/>
            <a:ext cx="1540321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41219" y="851341"/>
            <a:ext cx="1540321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2" name="AutoShape 172"/>
          <p:cNvSpPr>
            <a:spLocks noChangeArrowheads="1"/>
          </p:cNvSpPr>
          <p:nvPr/>
        </p:nvSpPr>
        <p:spPr bwMode="auto">
          <a:xfrm>
            <a:off x="1713817" y="3373516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H-13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9495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보험 가입 절차 간소화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8440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 완료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49" y="5762625"/>
            <a:ext cx="52952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</a:t>
            </a:r>
            <a:r>
              <a:rPr lang="ko-KR" altLang="en-US" sz="1000" dirty="0" smtClean="0"/>
              <a:t>보험 연동하러 가기 버튼 누르면 </a:t>
            </a:r>
            <a:r>
              <a:rPr lang="en-US" altLang="ko-KR" sz="1000" dirty="0" smtClean="0"/>
              <a:t>H-19</a:t>
            </a:r>
            <a:r>
              <a:rPr lang="ko-KR" altLang="en-US" sz="1000" dirty="0" smtClean="0"/>
              <a:t>로 이동</a:t>
            </a:r>
            <a:r>
              <a:rPr lang="en-US" altLang="ko-KR" sz="1000" dirty="0" smtClean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15816" y="1591894"/>
            <a:ext cx="4968552" cy="34943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338663" y="3050695"/>
            <a:ext cx="417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사랑스러운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쵸비의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보험 가입을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05464" y="3628537"/>
            <a:ext cx="1789256" cy="31408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연동하러 가기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동물병원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AutoShape 172"/>
          <p:cNvSpPr>
            <a:spLocks noChangeArrowheads="1"/>
          </p:cNvSpPr>
          <p:nvPr/>
        </p:nvSpPr>
        <p:spPr bwMode="auto">
          <a:xfrm>
            <a:off x="1713817" y="3373516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221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보험 연동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1689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고객 정보 입력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49" y="5762625"/>
            <a:ext cx="52952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000" dirty="0" smtClean="0"/>
              <a:t>인증 요청 버튼을 누르면 이메일로 인증 번호 전송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인증하기 버튼을 누르면 인증 번호 일치 시 보험 연동 가능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/>
              <a:t>내 정보 불러오기 버튼을 누르면 회원 정보를 가져와 자동 입력할 수 </a:t>
            </a:r>
            <a:r>
              <a:rPr lang="ko-KR" altLang="en-US" sz="1000" dirty="0" smtClean="0"/>
              <a:t>있음</a:t>
            </a:r>
            <a:endParaRPr lang="en-US" altLang="ko-KR" sz="10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/>
              <a:t>보험 연동하기 버튼을 누르면 </a:t>
            </a:r>
            <a:r>
              <a:rPr lang="en-US" altLang="ko-KR" sz="1000" dirty="0" smtClean="0"/>
              <a:t>H-20</a:t>
            </a:r>
            <a:r>
              <a:rPr lang="ko-KR" altLang="en-US" sz="1000" dirty="0" smtClean="0"/>
              <a:t>로 이동</a:t>
            </a:r>
            <a:endParaRPr lang="en-US" altLang="ko-KR" sz="1000" dirty="0"/>
          </a:p>
          <a:p>
            <a:pPr marL="0" indent="0"/>
            <a:endParaRPr lang="en-US" altLang="ko-KR" sz="1000" dirty="0"/>
          </a:p>
          <a:p>
            <a:pPr marL="0" indent="0"/>
            <a:endParaRPr lang="en-US" altLang="ko-KR" sz="1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01544" y="2650172"/>
            <a:ext cx="1008112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4066" y="2653878"/>
            <a:ext cx="1337758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김디비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01544" y="3021678"/>
            <a:ext cx="1008112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85455" y="3021677"/>
            <a:ext cx="1336369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940916-2xxxxxx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91508" y="3724071"/>
            <a:ext cx="1329419" cy="24570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연동하기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35896" y="1959366"/>
            <a:ext cx="3528392" cy="243226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649419" y="2318044"/>
            <a:ext cx="2138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정보 입력하기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64745" y="3462669"/>
            <a:ext cx="126000" cy="12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90745" y="3421382"/>
            <a:ext cx="124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불러오기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H-14</a:t>
            </a:r>
            <a:endParaRPr lang="en-US" altLang="ko-KR" dirty="0"/>
          </a:p>
        </p:txBody>
      </p:sp>
      <p:sp>
        <p:nvSpPr>
          <p:cNvPr id="136" name="직사각형 135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AutoShape 172"/>
          <p:cNvSpPr>
            <a:spLocks noChangeArrowheads="1"/>
          </p:cNvSpPr>
          <p:nvPr/>
        </p:nvSpPr>
        <p:spPr bwMode="auto">
          <a:xfrm>
            <a:off x="1718428" y="3686410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H-15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221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보험 연동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8691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보험 연동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15110" y="1517230"/>
            <a:ext cx="4437210" cy="35690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75150" y="1805262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러브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(LOVE)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펫보험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1904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98020" y="2232833"/>
            <a:ext cx="98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자기부담금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1583" y="2220334"/>
            <a:ext cx="98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98020" y="2547678"/>
            <a:ext cx="98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보상비율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3502" y="2907024"/>
            <a:ext cx="98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계약일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05660" y="3268149"/>
            <a:ext cx="98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만기일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98020" y="3624565"/>
            <a:ext cx="98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납입 방법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98020" y="4000129"/>
            <a:ext cx="98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특별 약관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68007" y="2539983"/>
            <a:ext cx="98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1583" y="2889247"/>
            <a:ext cx="98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2020-03-18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1583" y="3252760"/>
            <a:ext cx="98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2023-03-18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61583" y="3619604"/>
            <a:ext cx="98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월납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61583" y="3978311"/>
            <a:ext cx="1831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배상책임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8020" y="4375693"/>
            <a:ext cx="98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납입금액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1582" y="4367998"/>
            <a:ext cx="1831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457600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AutoShape 172"/>
          <p:cNvSpPr>
            <a:spLocks noChangeArrowheads="1"/>
          </p:cNvSpPr>
          <p:nvPr/>
        </p:nvSpPr>
        <p:spPr bwMode="auto">
          <a:xfrm>
            <a:off x="1718428" y="3686410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H-16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178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동물병원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46867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동물 병원 정보 표시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50" y="5762625"/>
            <a:ext cx="57358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/>
              <a:t>1. </a:t>
            </a:r>
            <a:r>
              <a:rPr lang="ko-KR" altLang="en-US" sz="1000" dirty="0"/>
              <a:t>동물병원의 주소를 지도에 </a:t>
            </a:r>
            <a:r>
              <a:rPr lang="ko-KR" altLang="en-US" sz="1000" dirty="0" err="1"/>
              <a:t>마커로</a:t>
            </a:r>
            <a:r>
              <a:rPr lang="ko-KR" altLang="en-US" sz="1000" dirty="0"/>
              <a:t> 표시</a:t>
            </a:r>
            <a:endParaRPr lang="en-US" altLang="ko-KR" sz="1000" dirty="0"/>
          </a:p>
          <a:p>
            <a:pPr marL="0" indent="0"/>
            <a:r>
              <a:rPr lang="en-US" altLang="ko-KR" sz="1000" dirty="0"/>
              <a:t>2. </a:t>
            </a:r>
            <a:r>
              <a:rPr lang="ko-KR" altLang="en-US" sz="1000" dirty="0"/>
              <a:t>주소를 검색하면 해당 주소로 지도 이동 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3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마커를</a:t>
            </a:r>
            <a:r>
              <a:rPr lang="ko-KR" altLang="en-US" sz="1000" dirty="0"/>
              <a:t> 클릭하면 병원의 이름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별점</a:t>
            </a:r>
            <a:r>
              <a:rPr lang="en-US" altLang="ko-KR" sz="1000" dirty="0"/>
              <a:t>, </a:t>
            </a:r>
            <a:r>
              <a:rPr lang="ko-KR" altLang="en-US" sz="1000" dirty="0"/>
              <a:t>주소</a:t>
            </a:r>
            <a:r>
              <a:rPr lang="en-US" altLang="ko-KR" sz="1000" dirty="0"/>
              <a:t>, </a:t>
            </a:r>
            <a:r>
              <a:rPr lang="ko-KR" altLang="en-US" sz="1000" dirty="0"/>
              <a:t>전화번호</a:t>
            </a:r>
            <a:r>
              <a:rPr lang="en-US" altLang="ko-KR" sz="1000" dirty="0"/>
              <a:t>, </a:t>
            </a:r>
            <a:r>
              <a:rPr lang="ko-KR" altLang="en-US" sz="1000" dirty="0"/>
              <a:t>영업 시간 정보를 확인할 수 </a:t>
            </a:r>
            <a:r>
              <a:rPr lang="ko-KR" altLang="en-US" sz="1000" dirty="0" smtClean="0"/>
              <a:t>있음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4. </a:t>
            </a:r>
            <a:r>
              <a:rPr lang="ko-KR" altLang="en-US" sz="1000" dirty="0"/>
              <a:t>동물병원 이름을 클릭하면 동물병원 정보와 </a:t>
            </a:r>
            <a:r>
              <a:rPr lang="ko-KR" altLang="en-US" sz="1000" dirty="0" err="1"/>
              <a:t>별점을</a:t>
            </a:r>
            <a:r>
              <a:rPr lang="ko-KR" altLang="en-US" sz="1000" dirty="0"/>
              <a:t> 작성</a:t>
            </a:r>
            <a:r>
              <a:rPr lang="en-US" altLang="ko-KR" sz="1000" dirty="0"/>
              <a:t>/</a:t>
            </a:r>
            <a:r>
              <a:rPr lang="ko-KR" altLang="en-US" sz="1000" dirty="0"/>
              <a:t>확인할 수 있는 페이지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H-24)</a:t>
            </a:r>
            <a:r>
              <a:rPr lang="ko-KR" altLang="en-US" sz="1000" dirty="0"/>
              <a:t>로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  <a:p>
            <a:pPr marL="0" indent="0"/>
            <a:r>
              <a:rPr lang="en-US" altLang="ko-KR" sz="1000" dirty="0"/>
              <a:t>5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DB</a:t>
            </a:r>
            <a:r>
              <a:rPr lang="ko-KR" altLang="en-US" sz="1000" dirty="0"/>
              <a:t>손해보험 지정병원을 계속해서 띄워주고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병원을 클릭하면 지도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  <a:p>
            <a:pPr marL="0" indent="0"/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15742" y="92076"/>
            <a:ext cx="2756058" cy="2031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5" y="1803842"/>
            <a:ext cx="1776868" cy="3446189"/>
          </a:xfrm>
          <a:prstGeom prst="rect">
            <a:avLst/>
          </a:prstGeom>
        </p:spPr>
      </p:pic>
      <p:sp>
        <p:nvSpPr>
          <p:cNvPr id="39" name="Text Box 130"/>
          <p:cNvSpPr txBox="1">
            <a:spLocks noChangeArrowheads="1"/>
          </p:cNvSpPr>
          <p:nvPr/>
        </p:nvSpPr>
        <p:spPr bwMode="auto">
          <a:xfrm>
            <a:off x="2007750" y="1442329"/>
            <a:ext cx="21183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[DB</a:t>
            </a:r>
            <a:r>
              <a:rPr lang="ko-KR" altLang="en-US" sz="1400" dirty="0" smtClean="0"/>
              <a:t>손해보험 지정병원</a:t>
            </a:r>
            <a:r>
              <a:rPr lang="en-US" altLang="ko-KR" sz="1400" dirty="0" smtClean="0"/>
              <a:t>]</a:t>
            </a:r>
            <a:endParaRPr lang="en-US" altLang="ko-KR" sz="1400" dirty="0"/>
          </a:p>
        </p:txBody>
      </p:sp>
      <p:sp>
        <p:nvSpPr>
          <p:cNvPr id="41" name="AutoShape 673"/>
          <p:cNvSpPr>
            <a:spLocks noChangeArrowheads="1"/>
          </p:cNvSpPr>
          <p:nvPr/>
        </p:nvSpPr>
        <p:spPr bwMode="auto">
          <a:xfrm>
            <a:off x="8253045" y="1533889"/>
            <a:ext cx="3603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42" name="Rectangle 181"/>
          <p:cNvSpPr>
            <a:spLocks noChangeArrowheads="1"/>
          </p:cNvSpPr>
          <p:nvPr/>
        </p:nvSpPr>
        <p:spPr bwMode="auto">
          <a:xfrm>
            <a:off x="6825232" y="1546589"/>
            <a:ext cx="1254919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58" y="1926566"/>
            <a:ext cx="3920968" cy="330966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372200" y="2021594"/>
            <a:ext cx="1584176" cy="96742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84" y="2044067"/>
            <a:ext cx="1514408" cy="922482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7236296" y="367878"/>
            <a:ext cx="432048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AutoShape 172"/>
          <p:cNvSpPr>
            <a:spLocks noChangeArrowheads="1"/>
          </p:cNvSpPr>
          <p:nvPr/>
        </p:nvSpPr>
        <p:spPr bwMode="auto">
          <a:xfrm>
            <a:off x="1718427" y="3999686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8449-8E99-45D4-9951-F00B5D3FBB30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H-17</a:t>
            </a:r>
            <a:endParaRPr lang="en-US" altLang="ko-KR" dirty="0"/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9364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583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[Q&amp;A]</a:t>
            </a:r>
            <a:endParaRPr lang="en-US" altLang="ko-KR" dirty="0"/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1797050" y="5724525"/>
            <a:ext cx="4203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000" dirty="0" smtClean="0"/>
              <a:t>사용자는 원하는 정보 입력 후 검색 버튼을 누르면 </a:t>
            </a:r>
            <a:r>
              <a:rPr lang="en-US" altLang="ko-KR" sz="1000" dirty="0" smtClean="0"/>
              <a:t>H-26</a:t>
            </a:r>
            <a:r>
              <a:rPr lang="ko-KR" altLang="en-US" sz="1000" dirty="0" smtClean="0"/>
              <a:t>으로 이동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en-US" altLang="ko-KR" sz="1000" dirty="0" smtClean="0"/>
              <a:t>Q&amp;A</a:t>
            </a:r>
            <a:r>
              <a:rPr lang="ko-KR" altLang="en-US" sz="1000" dirty="0" smtClean="0"/>
              <a:t>의 화살표 탭을 열면 상세 정보를 확인할 수 있음</a:t>
            </a:r>
            <a:endParaRPr lang="en-US" altLang="ko-KR" sz="1000" dirty="0" smtClean="0"/>
          </a:p>
        </p:txBody>
      </p:sp>
      <p:grpSp>
        <p:nvGrpSpPr>
          <p:cNvPr id="175187" name="Group 657"/>
          <p:cNvGrpSpPr>
            <a:grpSpLocks/>
          </p:cNvGrpSpPr>
          <p:nvPr/>
        </p:nvGrpSpPr>
        <p:grpSpPr bwMode="auto">
          <a:xfrm>
            <a:off x="3701399" y="5013176"/>
            <a:ext cx="3182938" cy="231775"/>
            <a:chOff x="2016" y="1881"/>
            <a:chExt cx="2005" cy="146"/>
          </a:xfrm>
        </p:grpSpPr>
        <p:sp>
          <p:nvSpPr>
            <p:cNvPr id="175188" name="Text Box 658"/>
            <p:cNvSpPr txBox="1">
              <a:spLocks noChangeArrowheads="1"/>
            </p:cNvSpPr>
            <p:nvPr/>
          </p:nvSpPr>
          <p:spPr bwMode="auto">
            <a:xfrm>
              <a:off x="2316" y="1881"/>
              <a:ext cx="12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[1][2][3][4][5][6][7][8][9][10]</a:t>
              </a:r>
            </a:p>
          </p:txBody>
        </p:sp>
        <p:sp>
          <p:nvSpPr>
            <p:cNvPr id="175189" name="Text Box 659"/>
            <p:cNvSpPr txBox="1">
              <a:spLocks noChangeArrowheads="1"/>
            </p:cNvSpPr>
            <p:nvPr/>
          </p:nvSpPr>
          <p:spPr bwMode="auto">
            <a:xfrm>
              <a:off x="2016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&lt;&lt; </a:t>
              </a:r>
              <a:r>
                <a:rPr lang="ko-KR" altLang="en-US" sz="900"/>
                <a:t>이전</a:t>
              </a:r>
            </a:p>
          </p:txBody>
        </p:sp>
        <p:sp>
          <p:nvSpPr>
            <p:cNvPr id="175190" name="Text Box 660"/>
            <p:cNvSpPr txBox="1">
              <a:spLocks noChangeArrowheads="1"/>
            </p:cNvSpPr>
            <p:nvPr/>
          </p:nvSpPr>
          <p:spPr bwMode="auto">
            <a:xfrm>
              <a:off x="3647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/>
                <a:t>다음 </a:t>
              </a:r>
              <a:r>
                <a:rPr lang="en-US" altLang="ko-KR" sz="900"/>
                <a:t>&gt;&gt;</a:t>
              </a:r>
            </a:p>
          </p:txBody>
        </p:sp>
      </p:grpSp>
      <p:sp>
        <p:nvSpPr>
          <p:cNvPr id="175193" name="AutoShape 673"/>
          <p:cNvSpPr>
            <a:spLocks noChangeArrowheads="1"/>
          </p:cNvSpPr>
          <p:nvPr/>
        </p:nvSpPr>
        <p:spPr bwMode="auto">
          <a:xfrm>
            <a:off x="8312150" y="1400175"/>
            <a:ext cx="3603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22" name="Rectangle 181"/>
          <p:cNvSpPr>
            <a:spLocks noChangeArrowheads="1"/>
          </p:cNvSpPr>
          <p:nvPr/>
        </p:nvSpPr>
        <p:spPr bwMode="auto">
          <a:xfrm>
            <a:off x="6884337" y="1412875"/>
            <a:ext cx="1254919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96331" y="182432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014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지정 동물 병원은 어떻게 알 수 있나요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 smtClean="0"/>
                        <a:t>A. </a:t>
                      </a:r>
                      <a:r>
                        <a:rPr lang="ko-KR" altLang="en-US" dirty="0" smtClean="0"/>
                        <a:t>당사 홈페이지를 통해 확인할 수 있습니다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9738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390860" y="288783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9582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Q. </a:t>
                      </a:r>
                      <a:r>
                        <a:rPr lang="ko-KR" altLang="en-US" dirty="0" smtClean="0"/>
                        <a:t>보험료 계산은 어떻게 되나요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4167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390860" y="36051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9582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Q. </a:t>
                      </a:r>
                      <a:r>
                        <a:rPr lang="ko-KR" altLang="en-US" dirty="0" smtClean="0"/>
                        <a:t>몇 살까지 가입이 되나요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41679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390860" y="42646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9582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보험금 청구는 어떻게 하나요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41679"/>
                  </a:ext>
                </a:extLst>
              </a:tr>
            </a:tbl>
          </a:graphicData>
        </a:graphic>
      </p:graphicFrame>
      <p:sp>
        <p:nvSpPr>
          <p:cNvPr id="4" name="이등변 삼각형 3"/>
          <p:cNvSpPr/>
          <p:nvPr/>
        </p:nvSpPr>
        <p:spPr>
          <a:xfrm rot="10800000">
            <a:off x="8098788" y="1880568"/>
            <a:ext cx="253721" cy="1951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8129161" y="2975668"/>
            <a:ext cx="253721" cy="1951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8153845" y="3686555"/>
            <a:ext cx="253721" cy="1951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8153845" y="4325407"/>
            <a:ext cx="253721" cy="1951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236296" y="367878"/>
            <a:ext cx="432048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AutoShape 172"/>
          <p:cNvSpPr>
            <a:spLocks noChangeArrowheads="1"/>
          </p:cNvSpPr>
          <p:nvPr/>
        </p:nvSpPr>
        <p:spPr bwMode="auto">
          <a:xfrm>
            <a:off x="1723832" y="4341370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8449-8E99-45D4-9951-F00B5D3FBB30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H-18</a:t>
            </a:r>
            <a:endParaRPr lang="en-US" altLang="ko-KR" dirty="0"/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9364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8835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[Q&amp;A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grpSp>
        <p:nvGrpSpPr>
          <p:cNvPr id="175187" name="Group 657"/>
          <p:cNvGrpSpPr>
            <a:grpSpLocks/>
          </p:cNvGrpSpPr>
          <p:nvPr/>
        </p:nvGrpSpPr>
        <p:grpSpPr bwMode="auto">
          <a:xfrm>
            <a:off x="3701399" y="5013176"/>
            <a:ext cx="3182938" cy="231775"/>
            <a:chOff x="2016" y="1881"/>
            <a:chExt cx="2005" cy="146"/>
          </a:xfrm>
        </p:grpSpPr>
        <p:sp>
          <p:nvSpPr>
            <p:cNvPr id="175188" name="Text Box 658"/>
            <p:cNvSpPr txBox="1">
              <a:spLocks noChangeArrowheads="1"/>
            </p:cNvSpPr>
            <p:nvPr/>
          </p:nvSpPr>
          <p:spPr bwMode="auto">
            <a:xfrm>
              <a:off x="2316" y="1881"/>
              <a:ext cx="12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[1][2][3][4][5][6][7][8][9][10]</a:t>
              </a:r>
            </a:p>
          </p:txBody>
        </p:sp>
        <p:sp>
          <p:nvSpPr>
            <p:cNvPr id="175189" name="Text Box 659"/>
            <p:cNvSpPr txBox="1">
              <a:spLocks noChangeArrowheads="1"/>
            </p:cNvSpPr>
            <p:nvPr/>
          </p:nvSpPr>
          <p:spPr bwMode="auto">
            <a:xfrm>
              <a:off x="2016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/>
                <a:t>&lt;&lt; </a:t>
              </a:r>
              <a:r>
                <a:rPr lang="ko-KR" altLang="en-US" sz="900"/>
                <a:t>이전</a:t>
              </a:r>
            </a:p>
          </p:txBody>
        </p:sp>
        <p:sp>
          <p:nvSpPr>
            <p:cNvPr id="175190" name="Text Box 660"/>
            <p:cNvSpPr txBox="1">
              <a:spLocks noChangeArrowheads="1"/>
            </p:cNvSpPr>
            <p:nvPr/>
          </p:nvSpPr>
          <p:spPr bwMode="auto">
            <a:xfrm>
              <a:off x="3647" y="1883"/>
              <a:ext cx="3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/>
                <a:t>다음 </a:t>
              </a:r>
              <a:r>
                <a:rPr lang="en-US" altLang="ko-KR" sz="900"/>
                <a:t>&gt;&gt;</a:t>
              </a:r>
            </a:p>
          </p:txBody>
        </p:sp>
      </p:grpSp>
      <p:sp>
        <p:nvSpPr>
          <p:cNvPr id="175193" name="AutoShape 673"/>
          <p:cNvSpPr>
            <a:spLocks noChangeArrowheads="1"/>
          </p:cNvSpPr>
          <p:nvPr/>
        </p:nvSpPr>
        <p:spPr bwMode="auto">
          <a:xfrm>
            <a:off x="8312150" y="1400175"/>
            <a:ext cx="3603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22" name="Rectangle 181"/>
          <p:cNvSpPr>
            <a:spLocks noChangeArrowheads="1"/>
          </p:cNvSpPr>
          <p:nvPr/>
        </p:nvSpPr>
        <p:spPr bwMode="auto">
          <a:xfrm>
            <a:off x="6884337" y="1412875"/>
            <a:ext cx="1254919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11760" y="285293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014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지정 동물 병원은 어떻게 알 수 있나요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 smtClean="0"/>
                        <a:t>A. </a:t>
                      </a:r>
                      <a:r>
                        <a:rPr lang="ko-KR" altLang="en-US" dirty="0" smtClean="0"/>
                        <a:t>당사 홈페이지를 통해 확인할 수 있습니다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97383"/>
                  </a:ext>
                </a:extLst>
              </a:tr>
            </a:tbl>
          </a:graphicData>
        </a:graphic>
      </p:graphicFrame>
      <p:sp>
        <p:nvSpPr>
          <p:cNvPr id="4" name="이등변 삼각형 3"/>
          <p:cNvSpPr/>
          <p:nvPr/>
        </p:nvSpPr>
        <p:spPr>
          <a:xfrm rot="10800000">
            <a:off x="8120124" y="2918820"/>
            <a:ext cx="253721" cy="1951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236296" y="367878"/>
            <a:ext cx="432048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AutoShape 172"/>
          <p:cNvSpPr>
            <a:spLocks noChangeArrowheads="1"/>
          </p:cNvSpPr>
          <p:nvPr/>
        </p:nvSpPr>
        <p:spPr bwMode="auto">
          <a:xfrm>
            <a:off x="1723832" y="4341370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7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H-2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178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8258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50" y="5762625"/>
            <a:ext cx="41120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</a:t>
            </a:r>
            <a:r>
              <a:rPr lang="ko-KR" altLang="en-US" sz="1000" dirty="0" smtClean="0"/>
              <a:t>모든 정보를 입력해야 가입 가능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가입 버튼을 누르고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가입이 완료되면 로그인 화면</a:t>
            </a:r>
            <a:r>
              <a:rPr lang="en-US" altLang="ko-KR" sz="1000" dirty="0" smtClean="0"/>
              <a:t>(H-5)</a:t>
            </a:r>
            <a:r>
              <a:rPr lang="ko-KR" altLang="en-US" sz="1000" dirty="0" smtClean="0"/>
              <a:t>으로 이동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3. </a:t>
            </a:r>
            <a:r>
              <a:rPr lang="ko-KR" altLang="en-US" sz="1000" dirty="0" smtClean="0"/>
              <a:t>취소 버튼을 누르면 </a:t>
            </a:r>
            <a:r>
              <a:rPr lang="ko-KR" altLang="en-US" sz="1000" dirty="0"/>
              <a:t>로그인 화면</a:t>
            </a:r>
            <a:r>
              <a:rPr lang="en-US" altLang="ko-KR" sz="1000" dirty="0"/>
              <a:t>(H-5)</a:t>
            </a:r>
            <a:r>
              <a:rPr lang="ko-KR" altLang="en-US" sz="1000" dirty="0"/>
              <a:t>으로 이동</a:t>
            </a:r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15742" y="92076"/>
            <a:ext cx="2756058" cy="2031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AutoShape 147"/>
          <p:cNvSpPr>
            <a:spLocks noChangeArrowheads="1"/>
          </p:cNvSpPr>
          <p:nvPr/>
        </p:nvSpPr>
        <p:spPr bwMode="auto">
          <a:xfrm>
            <a:off x="4752920" y="4967473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가입</a:t>
            </a:r>
            <a:endParaRPr lang="ko-KR" altLang="en-US" sz="900" dirty="0"/>
          </a:p>
        </p:txBody>
      </p:sp>
      <p:sp>
        <p:nvSpPr>
          <p:cNvPr id="109" name="직사각형 108"/>
          <p:cNvSpPr/>
          <p:nvPr/>
        </p:nvSpPr>
        <p:spPr>
          <a:xfrm>
            <a:off x="7236296" y="367878"/>
            <a:ext cx="432048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AutoShape 147"/>
          <p:cNvSpPr>
            <a:spLocks noChangeArrowheads="1"/>
          </p:cNvSpPr>
          <p:nvPr/>
        </p:nvSpPr>
        <p:spPr bwMode="auto">
          <a:xfrm>
            <a:off x="5353180" y="4967473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sp>
        <p:nvSpPr>
          <p:cNvPr id="95" name="Rectangle 184"/>
          <p:cNvSpPr>
            <a:spLocks noChangeArrowheads="1"/>
          </p:cNvSpPr>
          <p:nvPr/>
        </p:nvSpPr>
        <p:spPr bwMode="auto">
          <a:xfrm>
            <a:off x="4768260" y="3303435"/>
            <a:ext cx="229394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graphicFrame>
        <p:nvGraphicFramePr>
          <p:cNvPr id="100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21324"/>
              </p:ext>
            </p:extLst>
          </p:nvPr>
        </p:nvGraphicFramePr>
        <p:xfrm>
          <a:off x="2387433" y="1379971"/>
          <a:ext cx="5966858" cy="3345173"/>
        </p:xfrm>
        <a:graphic>
          <a:graphicData uri="http://schemas.openxmlformats.org/drawingml/2006/table">
            <a:tbl>
              <a:tblPr/>
              <a:tblGrid>
                <a:gridCol w="149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7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성별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59335"/>
                  </a:ext>
                </a:extLst>
              </a:tr>
              <a:tr h="375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0184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364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이메일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41395"/>
                  </a:ext>
                </a:extLst>
              </a:tr>
            </a:tbl>
          </a:graphicData>
        </a:graphic>
      </p:graphicFrame>
      <p:sp>
        <p:nvSpPr>
          <p:cNvPr id="101" name="Rectangle 181"/>
          <p:cNvSpPr>
            <a:spLocks noChangeArrowheads="1"/>
          </p:cNvSpPr>
          <p:nvPr/>
        </p:nvSpPr>
        <p:spPr bwMode="auto">
          <a:xfrm>
            <a:off x="4012239" y="1919146"/>
            <a:ext cx="1254919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02" name="Rectangle 182"/>
          <p:cNvSpPr>
            <a:spLocks noChangeArrowheads="1"/>
          </p:cNvSpPr>
          <p:nvPr/>
        </p:nvSpPr>
        <p:spPr bwMode="auto">
          <a:xfrm>
            <a:off x="6948264" y="1919146"/>
            <a:ext cx="1224136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103" name="Picture 183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3499467"/>
            <a:ext cx="58261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84"/>
          <p:cNvSpPr>
            <a:spLocks noChangeArrowheads="1"/>
          </p:cNvSpPr>
          <p:nvPr/>
        </p:nvSpPr>
        <p:spPr bwMode="auto">
          <a:xfrm>
            <a:off x="4852194" y="3505544"/>
            <a:ext cx="50323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05" name="Rectangle 185"/>
          <p:cNvSpPr>
            <a:spLocks noChangeArrowheads="1"/>
          </p:cNvSpPr>
          <p:nvPr/>
        </p:nvSpPr>
        <p:spPr bwMode="auto">
          <a:xfrm>
            <a:off x="5602288" y="3513482"/>
            <a:ext cx="503237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06" name="Text Box 188"/>
          <p:cNvSpPr txBox="1">
            <a:spLocks noChangeArrowheads="1"/>
          </p:cNvSpPr>
          <p:nvPr/>
        </p:nvSpPr>
        <p:spPr bwMode="auto">
          <a:xfrm>
            <a:off x="4622800" y="3489670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-</a:t>
            </a:r>
          </a:p>
        </p:txBody>
      </p:sp>
      <p:sp>
        <p:nvSpPr>
          <p:cNvPr id="107" name="Text Box 189"/>
          <p:cNvSpPr txBox="1">
            <a:spLocks noChangeArrowheads="1"/>
          </p:cNvSpPr>
          <p:nvPr/>
        </p:nvSpPr>
        <p:spPr bwMode="auto">
          <a:xfrm>
            <a:off x="5362575" y="3483320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-</a:t>
            </a:r>
          </a:p>
        </p:txBody>
      </p:sp>
      <p:sp>
        <p:nvSpPr>
          <p:cNvPr id="108" name="Text Box 190"/>
          <p:cNvSpPr txBox="1">
            <a:spLocks noChangeArrowheads="1"/>
          </p:cNvSpPr>
          <p:nvPr/>
        </p:nvSpPr>
        <p:spPr bwMode="auto">
          <a:xfrm>
            <a:off x="3987982" y="1451556"/>
            <a:ext cx="5437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dbkim</a:t>
            </a:r>
            <a:endParaRPr lang="en-US" altLang="ko-KR" dirty="0"/>
          </a:p>
        </p:txBody>
      </p:sp>
      <p:sp>
        <p:nvSpPr>
          <p:cNvPr id="110" name="Rectangle 193"/>
          <p:cNvSpPr>
            <a:spLocks noChangeArrowheads="1"/>
          </p:cNvSpPr>
          <p:nvPr/>
        </p:nvSpPr>
        <p:spPr bwMode="auto">
          <a:xfrm>
            <a:off x="4011698" y="2746284"/>
            <a:ext cx="163027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11" name="Text Box 194"/>
          <p:cNvSpPr txBox="1">
            <a:spLocks noChangeArrowheads="1"/>
          </p:cNvSpPr>
          <p:nvPr/>
        </p:nvSpPr>
        <p:spPr bwMode="auto">
          <a:xfrm>
            <a:off x="4882957" y="3488545"/>
            <a:ext cx="4796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1111</a:t>
            </a:r>
            <a:endParaRPr lang="en-US" altLang="ko-KR" dirty="0"/>
          </a:p>
        </p:txBody>
      </p:sp>
      <p:sp>
        <p:nvSpPr>
          <p:cNvPr id="112" name="Text Box 195"/>
          <p:cNvSpPr txBox="1">
            <a:spLocks noChangeArrowheads="1"/>
          </p:cNvSpPr>
          <p:nvPr/>
        </p:nvSpPr>
        <p:spPr bwMode="auto">
          <a:xfrm>
            <a:off x="5611813" y="3469305"/>
            <a:ext cx="476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/>
              <a:t>2222</a:t>
            </a:r>
          </a:p>
        </p:txBody>
      </p:sp>
      <p:sp>
        <p:nvSpPr>
          <p:cNvPr id="113" name="Text Box 196"/>
          <p:cNvSpPr txBox="1">
            <a:spLocks noChangeArrowheads="1"/>
          </p:cNvSpPr>
          <p:nvPr/>
        </p:nvSpPr>
        <p:spPr bwMode="auto">
          <a:xfrm>
            <a:off x="4011698" y="3091320"/>
            <a:ext cx="312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남</a:t>
            </a:r>
            <a:endParaRPr lang="ko-KR" altLang="en-US" dirty="0"/>
          </a:p>
        </p:txBody>
      </p:sp>
      <p:sp>
        <p:nvSpPr>
          <p:cNvPr id="114" name="Text Box 189"/>
          <p:cNvSpPr txBox="1">
            <a:spLocks noChangeArrowheads="1"/>
          </p:cNvSpPr>
          <p:nvPr/>
        </p:nvSpPr>
        <p:spPr bwMode="auto">
          <a:xfrm>
            <a:off x="5710238" y="2707091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-</a:t>
            </a:r>
          </a:p>
        </p:txBody>
      </p:sp>
      <p:sp>
        <p:nvSpPr>
          <p:cNvPr id="129" name="Rectangle 193"/>
          <p:cNvSpPr>
            <a:spLocks noChangeArrowheads="1"/>
          </p:cNvSpPr>
          <p:nvPr/>
        </p:nvSpPr>
        <p:spPr bwMode="auto">
          <a:xfrm>
            <a:off x="6038163" y="2736349"/>
            <a:ext cx="163027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30" name="Text Box 195"/>
          <p:cNvSpPr txBox="1">
            <a:spLocks noChangeArrowheads="1"/>
          </p:cNvSpPr>
          <p:nvPr/>
        </p:nvSpPr>
        <p:spPr bwMode="auto">
          <a:xfrm>
            <a:off x="4531721" y="2723822"/>
            <a:ext cx="1296144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450815</a:t>
            </a:r>
            <a:endParaRPr lang="en-US" altLang="ko-KR" dirty="0"/>
          </a:p>
        </p:txBody>
      </p:sp>
      <p:sp>
        <p:nvSpPr>
          <p:cNvPr id="131" name="Text Box 195"/>
          <p:cNvSpPr txBox="1">
            <a:spLocks noChangeArrowheads="1"/>
          </p:cNvSpPr>
          <p:nvPr/>
        </p:nvSpPr>
        <p:spPr bwMode="auto">
          <a:xfrm>
            <a:off x="6538011" y="2707774"/>
            <a:ext cx="1296144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1******</a:t>
            </a:r>
            <a:endParaRPr lang="en-US" altLang="ko-KR" dirty="0"/>
          </a:p>
        </p:txBody>
      </p:sp>
      <p:sp>
        <p:nvSpPr>
          <p:cNvPr id="132" name="Text Box 190"/>
          <p:cNvSpPr txBox="1">
            <a:spLocks noChangeArrowheads="1"/>
          </p:cNvSpPr>
          <p:nvPr/>
        </p:nvSpPr>
        <p:spPr bwMode="auto">
          <a:xfrm>
            <a:off x="4000495" y="2332171"/>
            <a:ext cx="5693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김디비</a:t>
            </a:r>
            <a:endParaRPr lang="en-US" altLang="ko-KR" dirty="0"/>
          </a:p>
        </p:txBody>
      </p:sp>
      <p:sp>
        <p:nvSpPr>
          <p:cNvPr id="133" name="Text Box 196"/>
          <p:cNvSpPr txBox="1">
            <a:spLocks noChangeArrowheads="1"/>
          </p:cNvSpPr>
          <p:nvPr/>
        </p:nvSpPr>
        <p:spPr bwMode="auto">
          <a:xfrm>
            <a:off x="5725257" y="3078365"/>
            <a:ext cx="312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여</a:t>
            </a:r>
          </a:p>
        </p:txBody>
      </p:sp>
      <p:sp>
        <p:nvSpPr>
          <p:cNvPr id="134" name="Rectangle 184"/>
          <p:cNvSpPr>
            <a:spLocks noChangeArrowheads="1"/>
          </p:cNvSpPr>
          <p:nvPr/>
        </p:nvSpPr>
        <p:spPr bwMode="auto">
          <a:xfrm>
            <a:off x="6168913" y="3131654"/>
            <a:ext cx="229394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35" name="Text Box 190"/>
          <p:cNvSpPr txBox="1">
            <a:spLocks noChangeArrowheads="1"/>
          </p:cNvSpPr>
          <p:nvPr/>
        </p:nvSpPr>
        <p:spPr bwMode="auto">
          <a:xfrm>
            <a:off x="4000495" y="4332465"/>
            <a:ext cx="13083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dbkim@dbinc.com</a:t>
            </a:r>
            <a:endParaRPr lang="en-US" altLang="ko-KR" dirty="0"/>
          </a:p>
        </p:txBody>
      </p:sp>
      <p:sp>
        <p:nvSpPr>
          <p:cNvPr id="136" name="Rectangle 184"/>
          <p:cNvSpPr>
            <a:spLocks noChangeArrowheads="1"/>
          </p:cNvSpPr>
          <p:nvPr/>
        </p:nvSpPr>
        <p:spPr bwMode="auto">
          <a:xfrm>
            <a:off x="4768260" y="3168480"/>
            <a:ext cx="229394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19" name="직사각형 118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동물병원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0" name="AutoShape 172"/>
          <p:cNvSpPr>
            <a:spLocks noChangeArrowheads="1"/>
          </p:cNvSpPr>
          <p:nvPr/>
        </p:nvSpPr>
        <p:spPr bwMode="auto">
          <a:xfrm>
            <a:off x="1712102" y="1446725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8222E-CBE9-4478-95F1-A7533D45DC2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8458200" y="295275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H-3</a:t>
            </a:r>
            <a:endParaRPr lang="en-US" altLang="ko-KR" dirty="0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21210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 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7684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 </a:t>
            </a:r>
            <a:r>
              <a:rPr lang="ko-KR" altLang="en-US" dirty="0"/>
              <a:t>정보 수정</a:t>
            </a:r>
            <a:r>
              <a:rPr lang="en-US" altLang="ko-KR" dirty="0"/>
              <a:t>, 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1797050" y="5724525"/>
            <a:ext cx="3608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</a:t>
            </a:r>
            <a:r>
              <a:rPr lang="ko-KR" altLang="en-US" sz="1000" dirty="0" smtClean="0"/>
              <a:t>사용자 이름 클릭 시 회원 정보 수정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로그아웃 할 수 있음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사용자 설정 클릭 시 </a:t>
            </a:r>
            <a:r>
              <a:rPr lang="en-US" altLang="ko-KR" sz="1000" dirty="0" smtClean="0"/>
              <a:t>H-8</a:t>
            </a:r>
            <a:r>
              <a:rPr lang="ko-KR" altLang="en-US" sz="1000" dirty="0" smtClean="0"/>
              <a:t>로 이동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반려견</a:t>
            </a:r>
            <a:r>
              <a:rPr lang="ko-KR" altLang="en-US" sz="1000" dirty="0" smtClean="0"/>
              <a:t> 설정 클릭 시 </a:t>
            </a:r>
            <a:r>
              <a:rPr lang="en-US" altLang="ko-KR" sz="1000" dirty="0" smtClean="0"/>
              <a:t>H-5</a:t>
            </a:r>
            <a:r>
              <a:rPr lang="ko-KR" altLang="en-US" sz="1000" dirty="0" smtClean="0"/>
              <a:t>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로그아웃 클릭 시 </a:t>
            </a:r>
            <a:r>
              <a:rPr lang="en-US" altLang="ko-KR" sz="1000" dirty="0" smtClean="0"/>
              <a:t>H-1</a:t>
            </a:r>
            <a:r>
              <a:rPr lang="ko-KR" altLang="en-US" sz="1000" dirty="0" smtClean="0"/>
              <a:t>로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62" name="타원 61"/>
          <p:cNvSpPr/>
          <p:nvPr/>
        </p:nvSpPr>
        <p:spPr>
          <a:xfrm>
            <a:off x="4205798" y="2563048"/>
            <a:ext cx="360040" cy="34824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4271732" y="2665768"/>
            <a:ext cx="228171" cy="169144"/>
            <a:chOff x="3477358" y="3739317"/>
            <a:chExt cx="2206018" cy="1786085"/>
          </a:xfrm>
        </p:grpSpPr>
        <p:sp>
          <p:nvSpPr>
            <p:cNvPr id="6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 6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717312" y="2653166"/>
            <a:ext cx="2119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김디비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님 환영합니다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4651502" y="2744120"/>
            <a:ext cx="86745" cy="72008"/>
          </a:xfrm>
          <a:prstGeom prst="triangl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53589" y="2951128"/>
            <a:ext cx="1466971" cy="5894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651502" y="3237395"/>
            <a:ext cx="146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52685" y="2959060"/>
            <a:ext cx="1203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설정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32040" y="3272466"/>
            <a:ext cx="1203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236296" y="367878"/>
            <a:ext cx="432048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AutoShape 172"/>
          <p:cNvSpPr>
            <a:spLocks noChangeArrowheads="1"/>
          </p:cNvSpPr>
          <p:nvPr/>
        </p:nvSpPr>
        <p:spPr bwMode="auto">
          <a:xfrm>
            <a:off x="1717771" y="2089325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0" name="AutoShape 172"/>
          <p:cNvSpPr>
            <a:spLocks noChangeArrowheads="1"/>
          </p:cNvSpPr>
          <p:nvPr/>
        </p:nvSpPr>
        <p:spPr bwMode="auto">
          <a:xfrm>
            <a:off x="1717771" y="1767348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655252" y="3540572"/>
            <a:ext cx="1465308" cy="30714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5005344" y="3572716"/>
            <a:ext cx="1203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동물병원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AutoShape 172"/>
          <p:cNvSpPr>
            <a:spLocks noChangeArrowheads="1"/>
          </p:cNvSpPr>
          <p:nvPr/>
        </p:nvSpPr>
        <p:spPr bwMode="auto">
          <a:xfrm>
            <a:off x="1706447" y="2721045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8222E-CBE9-4478-95F1-A7533D45DC2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8458200" y="295275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H-4</a:t>
            </a:r>
            <a:endParaRPr lang="en-US" altLang="ko-KR" dirty="0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21210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 </a:t>
            </a:r>
            <a:r>
              <a:rPr lang="ko-KR" altLang="en-US" dirty="0"/>
              <a:t>정보 수정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47825" y="936625"/>
            <a:ext cx="11256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회원정보 수정</a:t>
            </a:r>
            <a:r>
              <a:rPr lang="en-US" altLang="ko-KR" dirty="0"/>
              <a:t>]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1797050" y="5724525"/>
            <a:ext cx="3762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주민등록번호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성별은 변경 불가 </a:t>
            </a:r>
            <a:r>
              <a:rPr lang="en-US" altLang="ko-KR" sz="1000" dirty="0" smtClean="0"/>
              <a:t>(read only)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수정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취소 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메인 화면</a:t>
            </a:r>
            <a:r>
              <a:rPr lang="en-US" altLang="ko-KR" sz="1000" dirty="0" smtClean="0"/>
              <a:t>(H-12)</a:t>
            </a:r>
            <a:r>
              <a:rPr lang="ko-KR" altLang="en-US" sz="1000" dirty="0" smtClean="0"/>
              <a:t>으로 이동 </a:t>
            </a:r>
            <a:endParaRPr lang="en-US" altLang="ko-KR" sz="1000" dirty="0"/>
          </a:p>
        </p:txBody>
      </p:sp>
      <p:sp>
        <p:nvSpPr>
          <p:cNvPr id="174266" name="AutoShape 147"/>
          <p:cNvSpPr>
            <a:spLocks noChangeArrowheads="1"/>
          </p:cNvSpPr>
          <p:nvPr/>
        </p:nvSpPr>
        <p:spPr bwMode="auto">
          <a:xfrm>
            <a:off x="4741175" y="5004405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174267" name="AutoShape 147"/>
          <p:cNvSpPr>
            <a:spLocks noChangeArrowheads="1"/>
          </p:cNvSpPr>
          <p:nvPr/>
        </p:nvSpPr>
        <p:spPr bwMode="auto">
          <a:xfrm>
            <a:off x="5533338" y="5004405"/>
            <a:ext cx="504825" cy="238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236296" y="367878"/>
            <a:ext cx="432048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AutoShape 172"/>
          <p:cNvSpPr>
            <a:spLocks noChangeArrowheads="1"/>
          </p:cNvSpPr>
          <p:nvPr/>
        </p:nvSpPr>
        <p:spPr bwMode="auto">
          <a:xfrm>
            <a:off x="1722633" y="2085703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Rectangle 184"/>
          <p:cNvSpPr>
            <a:spLocks noChangeArrowheads="1"/>
          </p:cNvSpPr>
          <p:nvPr/>
        </p:nvSpPr>
        <p:spPr bwMode="auto">
          <a:xfrm>
            <a:off x="4768260" y="3303435"/>
            <a:ext cx="229394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graphicFrame>
        <p:nvGraphicFramePr>
          <p:cNvPr id="81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4008"/>
              </p:ext>
            </p:extLst>
          </p:nvPr>
        </p:nvGraphicFramePr>
        <p:xfrm>
          <a:off x="2387433" y="1379971"/>
          <a:ext cx="5966858" cy="3345173"/>
        </p:xfrm>
        <a:graphic>
          <a:graphicData uri="http://schemas.openxmlformats.org/drawingml/2006/table">
            <a:tbl>
              <a:tblPr/>
              <a:tblGrid>
                <a:gridCol w="149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7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성별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59335"/>
                  </a:ext>
                </a:extLst>
              </a:tr>
              <a:tr h="375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0184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364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이메일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41395"/>
                  </a:ext>
                </a:extLst>
              </a:tr>
            </a:tbl>
          </a:graphicData>
        </a:graphic>
      </p:graphicFrame>
      <p:sp>
        <p:nvSpPr>
          <p:cNvPr id="82" name="Rectangle 181"/>
          <p:cNvSpPr>
            <a:spLocks noChangeArrowheads="1"/>
          </p:cNvSpPr>
          <p:nvPr/>
        </p:nvSpPr>
        <p:spPr bwMode="auto">
          <a:xfrm>
            <a:off x="4012239" y="1919146"/>
            <a:ext cx="1254919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6948264" y="1919146"/>
            <a:ext cx="1224136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84" name="Picture 183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3499467"/>
            <a:ext cx="58261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184"/>
          <p:cNvSpPr>
            <a:spLocks noChangeArrowheads="1"/>
          </p:cNvSpPr>
          <p:nvPr/>
        </p:nvSpPr>
        <p:spPr bwMode="auto">
          <a:xfrm>
            <a:off x="4852194" y="3505544"/>
            <a:ext cx="50323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86" name="Rectangle 185"/>
          <p:cNvSpPr>
            <a:spLocks noChangeArrowheads="1"/>
          </p:cNvSpPr>
          <p:nvPr/>
        </p:nvSpPr>
        <p:spPr bwMode="auto">
          <a:xfrm>
            <a:off x="5602288" y="3513482"/>
            <a:ext cx="503237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87" name="Text Box 188"/>
          <p:cNvSpPr txBox="1">
            <a:spLocks noChangeArrowheads="1"/>
          </p:cNvSpPr>
          <p:nvPr/>
        </p:nvSpPr>
        <p:spPr bwMode="auto">
          <a:xfrm>
            <a:off x="4622800" y="3489670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-</a:t>
            </a:r>
          </a:p>
        </p:txBody>
      </p:sp>
      <p:sp>
        <p:nvSpPr>
          <p:cNvPr id="88" name="Text Box 189"/>
          <p:cNvSpPr txBox="1">
            <a:spLocks noChangeArrowheads="1"/>
          </p:cNvSpPr>
          <p:nvPr/>
        </p:nvSpPr>
        <p:spPr bwMode="auto">
          <a:xfrm>
            <a:off x="5362575" y="3483320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-</a:t>
            </a:r>
          </a:p>
        </p:txBody>
      </p:sp>
      <p:sp>
        <p:nvSpPr>
          <p:cNvPr id="89" name="Text Box 190"/>
          <p:cNvSpPr txBox="1">
            <a:spLocks noChangeArrowheads="1"/>
          </p:cNvSpPr>
          <p:nvPr/>
        </p:nvSpPr>
        <p:spPr bwMode="auto">
          <a:xfrm>
            <a:off x="3987982" y="1451556"/>
            <a:ext cx="5437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dbkim</a:t>
            </a:r>
            <a:endParaRPr lang="en-US" altLang="ko-KR" dirty="0"/>
          </a:p>
        </p:txBody>
      </p:sp>
      <p:sp>
        <p:nvSpPr>
          <p:cNvPr id="90" name="Rectangle 193"/>
          <p:cNvSpPr>
            <a:spLocks noChangeArrowheads="1"/>
          </p:cNvSpPr>
          <p:nvPr/>
        </p:nvSpPr>
        <p:spPr bwMode="auto">
          <a:xfrm>
            <a:off x="4011698" y="2746284"/>
            <a:ext cx="163027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91" name="Text Box 194"/>
          <p:cNvSpPr txBox="1">
            <a:spLocks noChangeArrowheads="1"/>
          </p:cNvSpPr>
          <p:nvPr/>
        </p:nvSpPr>
        <p:spPr bwMode="auto">
          <a:xfrm>
            <a:off x="4882957" y="3488545"/>
            <a:ext cx="4796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1111</a:t>
            </a:r>
            <a:endParaRPr lang="en-US" altLang="ko-KR" dirty="0"/>
          </a:p>
        </p:txBody>
      </p:sp>
      <p:sp>
        <p:nvSpPr>
          <p:cNvPr id="92" name="Text Box 195"/>
          <p:cNvSpPr txBox="1">
            <a:spLocks noChangeArrowheads="1"/>
          </p:cNvSpPr>
          <p:nvPr/>
        </p:nvSpPr>
        <p:spPr bwMode="auto">
          <a:xfrm>
            <a:off x="5611813" y="3469305"/>
            <a:ext cx="476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/>
              <a:t>2222</a:t>
            </a:r>
          </a:p>
        </p:txBody>
      </p:sp>
      <p:sp>
        <p:nvSpPr>
          <p:cNvPr id="93" name="Text Box 196"/>
          <p:cNvSpPr txBox="1">
            <a:spLocks noChangeArrowheads="1"/>
          </p:cNvSpPr>
          <p:nvPr/>
        </p:nvSpPr>
        <p:spPr bwMode="auto">
          <a:xfrm>
            <a:off x="4011698" y="3091320"/>
            <a:ext cx="312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남</a:t>
            </a:r>
            <a:endParaRPr lang="ko-KR" altLang="en-US" dirty="0"/>
          </a:p>
        </p:txBody>
      </p:sp>
      <p:sp>
        <p:nvSpPr>
          <p:cNvPr id="94" name="Text Box 189"/>
          <p:cNvSpPr txBox="1">
            <a:spLocks noChangeArrowheads="1"/>
          </p:cNvSpPr>
          <p:nvPr/>
        </p:nvSpPr>
        <p:spPr bwMode="auto">
          <a:xfrm>
            <a:off x="5710238" y="2707091"/>
            <a:ext cx="27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-</a:t>
            </a:r>
          </a:p>
        </p:txBody>
      </p:sp>
      <p:sp>
        <p:nvSpPr>
          <p:cNvPr id="95" name="Rectangle 193"/>
          <p:cNvSpPr>
            <a:spLocks noChangeArrowheads="1"/>
          </p:cNvSpPr>
          <p:nvPr/>
        </p:nvSpPr>
        <p:spPr bwMode="auto">
          <a:xfrm>
            <a:off x="6038163" y="2736349"/>
            <a:ext cx="163027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96" name="Text Box 195"/>
          <p:cNvSpPr txBox="1">
            <a:spLocks noChangeArrowheads="1"/>
          </p:cNvSpPr>
          <p:nvPr/>
        </p:nvSpPr>
        <p:spPr bwMode="auto">
          <a:xfrm>
            <a:off x="4531721" y="2723822"/>
            <a:ext cx="1296144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450815</a:t>
            </a:r>
            <a:endParaRPr lang="en-US" altLang="ko-KR" dirty="0"/>
          </a:p>
        </p:txBody>
      </p:sp>
      <p:sp>
        <p:nvSpPr>
          <p:cNvPr id="97" name="Text Box 195"/>
          <p:cNvSpPr txBox="1">
            <a:spLocks noChangeArrowheads="1"/>
          </p:cNvSpPr>
          <p:nvPr/>
        </p:nvSpPr>
        <p:spPr bwMode="auto">
          <a:xfrm>
            <a:off x="6538011" y="2707774"/>
            <a:ext cx="1296144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1******</a:t>
            </a:r>
            <a:endParaRPr lang="en-US" altLang="ko-KR" dirty="0"/>
          </a:p>
        </p:txBody>
      </p:sp>
      <p:sp>
        <p:nvSpPr>
          <p:cNvPr id="98" name="Text Box 190"/>
          <p:cNvSpPr txBox="1">
            <a:spLocks noChangeArrowheads="1"/>
          </p:cNvSpPr>
          <p:nvPr/>
        </p:nvSpPr>
        <p:spPr bwMode="auto">
          <a:xfrm>
            <a:off x="4000495" y="2332171"/>
            <a:ext cx="5693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김디비</a:t>
            </a:r>
            <a:endParaRPr lang="en-US" altLang="ko-KR" dirty="0"/>
          </a:p>
        </p:txBody>
      </p:sp>
      <p:sp>
        <p:nvSpPr>
          <p:cNvPr id="99" name="Text Box 196"/>
          <p:cNvSpPr txBox="1">
            <a:spLocks noChangeArrowheads="1"/>
          </p:cNvSpPr>
          <p:nvPr/>
        </p:nvSpPr>
        <p:spPr bwMode="auto">
          <a:xfrm>
            <a:off x="5725257" y="3078365"/>
            <a:ext cx="312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여</a:t>
            </a:r>
          </a:p>
        </p:txBody>
      </p:sp>
      <p:sp>
        <p:nvSpPr>
          <p:cNvPr id="100" name="Rectangle 184"/>
          <p:cNvSpPr>
            <a:spLocks noChangeArrowheads="1"/>
          </p:cNvSpPr>
          <p:nvPr/>
        </p:nvSpPr>
        <p:spPr bwMode="auto">
          <a:xfrm>
            <a:off x="6646915" y="3106480"/>
            <a:ext cx="229394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01" name="Text Box 190"/>
          <p:cNvSpPr txBox="1">
            <a:spLocks noChangeArrowheads="1"/>
          </p:cNvSpPr>
          <p:nvPr/>
        </p:nvSpPr>
        <p:spPr bwMode="auto">
          <a:xfrm>
            <a:off x="4000495" y="4332465"/>
            <a:ext cx="13083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dbkim@dbinc.com</a:t>
            </a:r>
            <a:endParaRPr lang="en-US" altLang="ko-KR" dirty="0"/>
          </a:p>
        </p:txBody>
      </p:sp>
      <p:sp>
        <p:nvSpPr>
          <p:cNvPr id="106" name="Rectangle 184"/>
          <p:cNvSpPr>
            <a:spLocks noChangeArrowheads="1"/>
          </p:cNvSpPr>
          <p:nvPr/>
        </p:nvSpPr>
        <p:spPr bwMode="auto">
          <a:xfrm>
            <a:off x="4762500" y="3105117"/>
            <a:ext cx="229394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02" name="직사각형 101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H-1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3500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반려견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425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/>
              <a:t>반려견</a:t>
            </a:r>
            <a:r>
              <a:rPr lang="ko-KR" altLang="en-US" dirty="0" smtClean="0"/>
              <a:t> 프로필 보기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68928" y="5701751"/>
            <a:ext cx="6447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4. </a:t>
            </a:r>
            <a:r>
              <a:rPr lang="ko-KR" altLang="en-US" sz="1000" dirty="0" smtClean="0"/>
              <a:t>등록 버튼 클릭 시 </a:t>
            </a:r>
            <a:r>
              <a:rPr lang="en-US" altLang="ko-KR" sz="1000" dirty="0" smtClean="0"/>
              <a:t>H-10</a:t>
            </a:r>
            <a:r>
              <a:rPr lang="ko-KR" altLang="en-US" sz="1000" dirty="0" smtClean="0"/>
              <a:t>으로 이동</a:t>
            </a:r>
            <a:endParaRPr lang="en-US" altLang="ko-KR" sz="1000" dirty="0"/>
          </a:p>
          <a:p>
            <a:pPr marL="0" indent="0"/>
            <a:r>
              <a:rPr lang="en-US" altLang="ko-KR" sz="1000" dirty="0" smtClean="0"/>
              <a:t>5. </a:t>
            </a:r>
            <a:r>
              <a:rPr lang="ko-KR" altLang="en-US" sz="1000" dirty="0" err="1" smtClean="0"/>
              <a:t>반려견</a:t>
            </a:r>
            <a:r>
              <a:rPr lang="ko-KR" altLang="en-US" sz="1000" dirty="0" smtClean="0"/>
              <a:t> 추가 버튼 클릭 시 </a:t>
            </a:r>
            <a:r>
              <a:rPr lang="en-US" altLang="ko-KR" sz="1000" dirty="0" smtClean="0"/>
              <a:t>H-10</a:t>
            </a:r>
            <a:r>
              <a:rPr lang="ko-KR" altLang="en-US" sz="1000" dirty="0" smtClean="0"/>
              <a:t>으로 이동</a:t>
            </a:r>
            <a:endParaRPr lang="en-US" altLang="ko-KR" sz="1000" dirty="0" smtClean="0"/>
          </a:p>
          <a:p>
            <a:pPr marL="0" indent="0"/>
            <a:r>
              <a:rPr lang="en-US" altLang="ko-KR" sz="1000" dirty="0"/>
              <a:t>6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프로필 수정 버튼 클릭 시 </a:t>
            </a:r>
            <a:r>
              <a:rPr lang="en-US" altLang="ko-KR" sz="1000" dirty="0" smtClean="0"/>
              <a:t>H-11</a:t>
            </a:r>
            <a:r>
              <a:rPr lang="ko-KR" altLang="en-US" sz="1000" dirty="0" smtClean="0"/>
              <a:t>로 이동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539584" y="346385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8458200" y="295275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H-5</a:t>
            </a:r>
            <a:endParaRPr lang="en-US" altLang="ko-KR" dirty="0"/>
          </a:p>
        </p:txBody>
      </p:sp>
      <p:sp>
        <p:nvSpPr>
          <p:cNvPr id="61" name="직사각형 60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AutoShape 172"/>
          <p:cNvSpPr>
            <a:spLocks noChangeArrowheads="1"/>
          </p:cNvSpPr>
          <p:nvPr/>
        </p:nvSpPr>
        <p:spPr bwMode="auto">
          <a:xfrm>
            <a:off x="1705929" y="2726141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3491880" y="2034546"/>
            <a:ext cx="3600400" cy="252833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36608" y="2418139"/>
            <a:ext cx="999405" cy="1127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3869408" y="2700316"/>
            <a:ext cx="733804" cy="565425"/>
            <a:chOff x="3477358" y="3739317"/>
            <a:chExt cx="2206018" cy="1786085"/>
          </a:xfrm>
        </p:grpSpPr>
        <p:sp>
          <p:nvSpPr>
            <p:cNvPr id="133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자유형 135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4953802" y="2260157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538500" y="2260156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감자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953802" y="2632935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538499" y="2632934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푸들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957751" y="3000733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539888" y="3000733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2020-03-17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953802" y="3373511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572000" y="3825069"/>
            <a:ext cx="1440160" cy="2270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 수정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538498" y="3372944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왕자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646010" y="4180407"/>
            <a:ext cx="1222133" cy="25417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 등록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347864" y="1460779"/>
            <a:ext cx="4176464" cy="370980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H-6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3500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반려견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425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/>
              <a:t>반려견</a:t>
            </a:r>
            <a:r>
              <a:rPr lang="ko-KR" altLang="en-US" dirty="0" smtClean="0"/>
              <a:t> 프로필 등록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50" y="5762625"/>
            <a:ext cx="31261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</a:t>
            </a:r>
            <a:r>
              <a:rPr lang="ko-KR" altLang="en-US" sz="1000" dirty="0" smtClean="0"/>
              <a:t>추가 정보는 반드시 입력할 필요 없음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등록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취소 버튼 클릭 시 메인 화면</a:t>
            </a:r>
            <a:r>
              <a:rPr lang="en-US" altLang="ko-KR" sz="1000" dirty="0" smtClean="0"/>
              <a:t>(H-12)</a:t>
            </a:r>
            <a:r>
              <a:rPr lang="ko-KR" altLang="en-US" sz="1000" dirty="0" smtClean="0"/>
              <a:t>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2629" y="1934371"/>
            <a:ext cx="999405" cy="1127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42629" y="3131945"/>
            <a:ext cx="999405" cy="193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875429" y="2216548"/>
            <a:ext cx="733804" cy="565425"/>
            <a:chOff x="3477358" y="3739317"/>
            <a:chExt cx="2206018" cy="1786085"/>
          </a:xfrm>
        </p:grpSpPr>
        <p:sp>
          <p:nvSpPr>
            <p:cNvPr id="41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53802" y="1939810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38500" y="1939809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감자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953802" y="2312588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8499" y="2312587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푸들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6623816" y="2414174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57751" y="2680386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39888" y="2680386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2020-03-17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6625205" y="2781973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53802" y="3053164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48728" y="3131945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0084" y="3062246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57039" y="3131945"/>
            <a:ext cx="108000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48395" y="3062246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왕자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28116" y="3495160"/>
            <a:ext cx="3312368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21785" y="3562075"/>
            <a:ext cx="156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정보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사항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33818" y="3845477"/>
            <a:ext cx="586385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57359" y="3845476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33818" y="4208611"/>
            <a:ext cx="586385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중성화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79435" y="4295228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70791" y="4225529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87746" y="4295228"/>
            <a:ext cx="108000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79102" y="4225529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18738" y="4714767"/>
            <a:ext cx="586385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515766" y="4714767"/>
            <a:ext cx="586385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236296" y="367878"/>
            <a:ext cx="432048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1" name="AutoShape 172"/>
          <p:cNvSpPr>
            <a:spLocks noChangeArrowheads="1"/>
          </p:cNvSpPr>
          <p:nvPr/>
        </p:nvSpPr>
        <p:spPr bwMode="auto">
          <a:xfrm>
            <a:off x="1705929" y="2726141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347864" y="1376461"/>
            <a:ext cx="4176464" cy="370980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H-7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3500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반려견</a:t>
            </a:r>
            <a:r>
              <a:rPr lang="ko-KR" altLang="en-US" dirty="0"/>
              <a:t> 관리</a:t>
            </a:r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425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반려견</a:t>
            </a:r>
            <a:r>
              <a:rPr lang="ko-KR" altLang="en-US" dirty="0"/>
              <a:t> 프로필 수정</a:t>
            </a:r>
            <a:r>
              <a:rPr lang="en-US" altLang="ko-KR" dirty="0"/>
              <a:t>]</a:t>
            </a:r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50" y="5762625"/>
            <a:ext cx="31261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</a:t>
            </a:r>
            <a:r>
              <a:rPr lang="ko-KR" altLang="en-US" sz="1000" dirty="0" smtClean="0"/>
              <a:t>추가 정보는 반드시 입력할 필요 없음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/</a:t>
            </a:r>
            <a:r>
              <a:rPr lang="ko-KR" altLang="en-US" sz="1000" dirty="0"/>
              <a:t>취소 버튼 클릭 시 메인 화면</a:t>
            </a:r>
            <a:r>
              <a:rPr lang="en-US" altLang="ko-KR" sz="1000" dirty="0"/>
              <a:t>(H-12)</a:t>
            </a:r>
            <a:r>
              <a:rPr lang="ko-KR" altLang="en-US" sz="1000" dirty="0"/>
              <a:t>로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2629" y="1850053"/>
            <a:ext cx="999405" cy="1127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42629" y="3047627"/>
            <a:ext cx="999405" cy="193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875429" y="2132230"/>
            <a:ext cx="733804" cy="565425"/>
            <a:chOff x="3477358" y="3739317"/>
            <a:chExt cx="2206018" cy="1786085"/>
          </a:xfrm>
        </p:grpSpPr>
        <p:sp>
          <p:nvSpPr>
            <p:cNvPr id="41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53802" y="1855492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38500" y="1855491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감자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953802" y="2228270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8499" y="2228269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푸들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6623816" y="2329856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57751" y="2596068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39888" y="2596068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2020-03-17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6625205" y="2697655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53802" y="2968846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48728" y="304762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0084" y="2977928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57039" y="3047627"/>
            <a:ext cx="108000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48395" y="2977928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왕자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28116" y="3410842"/>
            <a:ext cx="3312368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21785" y="3477757"/>
            <a:ext cx="156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정보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사항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33818" y="3761159"/>
            <a:ext cx="586385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57359" y="3761158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33818" y="4124293"/>
            <a:ext cx="586385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중성화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79435" y="421091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70791" y="4141211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87746" y="4210910"/>
            <a:ext cx="108000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79102" y="4141211"/>
            <a:ext cx="95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18738" y="4630449"/>
            <a:ext cx="586385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515766" y="4630449"/>
            <a:ext cx="586385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동물병원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8" name="AutoShape 172"/>
          <p:cNvSpPr>
            <a:spLocks noChangeArrowheads="1"/>
          </p:cNvSpPr>
          <p:nvPr/>
        </p:nvSpPr>
        <p:spPr bwMode="auto">
          <a:xfrm>
            <a:off x="1705929" y="2726141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H-8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3500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보험료 산정</a:t>
            </a:r>
            <a:endParaRPr lang="ko-KR" altLang="en-US" dirty="0"/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2971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/>
              <a:t>반려견</a:t>
            </a:r>
            <a:r>
              <a:rPr lang="ko-KR" altLang="en-US" dirty="0" smtClean="0"/>
              <a:t> 정보 입력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49" y="5762625"/>
            <a:ext cx="52952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000" dirty="0" smtClean="0"/>
              <a:t>회원인 사용자는 등록한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프로필로부터 원하는 </a:t>
            </a:r>
            <a:r>
              <a:rPr lang="ko-KR" altLang="en-US" sz="1000" dirty="0" err="1" smtClean="0"/>
              <a:t>반려견의</a:t>
            </a:r>
            <a:r>
              <a:rPr lang="ko-KR" altLang="en-US" sz="1000" dirty="0" smtClean="0"/>
              <a:t> 정보를 불러올 수 있음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견종은 테이블로 관리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보험료 확인 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H-13</a:t>
            </a:r>
            <a:r>
              <a:rPr lang="ko-KR" altLang="en-US" sz="1000" dirty="0" smtClean="0"/>
              <a:t>으로 이동</a:t>
            </a:r>
            <a:endParaRPr lang="en-US" altLang="ko-KR" sz="1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924099" y="2737676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08796" y="2737675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말티즈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7594113" y="2839262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28048" y="3105474"/>
            <a:ext cx="474514" cy="266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10185" y="3105474"/>
            <a:ext cx="1257967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2020-03-17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7595502" y="3207061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24097" y="3789140"/>
            <a:ext cx="1842664" cy="24570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329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보험료 확인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4975" y="2066199"/>
            <a:ext cx="5261619" cy="238608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140124" y="2444562"/>
            <a:ext cx="2138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입력하기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24097" y="3464556"/>
            <a:ext cx="1842666" cy="231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불러오기</a:t>
            </a:r>
          </a:p>
        </p:txBody>
      </p:sp>
      <p:sp>
        <p:nvSpPr>
          <p:cNvPr id="65" name="이등변 삼각형 64"/>
          <p:cNvSpPr/>
          <p:nvPr/>
        </p:nvSpPr>
        <p:spPr>
          <a:xfrm rot="10800000">
            <a:off x="7596541" y="3560486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219" y="851341"/>
            <a:ext cx="1540321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35" y="2300018"/>
            <a:ext cx="2230264" cy="1877139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141219" y="851341"/>
            <a:ext cx="1540321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동물병원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AutoShape 172"/>
          <p:cNvSpPr>
            <a:spLocks noChangeArrowheads="1"/>
          </p:cNvSpPr>
          <p:nvPr/>
        </p:nvSpPr>
        <p:spPr bwMode="auto">
          <a:xfrm>
            <a:off x="1705929" y="2726141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007276" y="1340767"/>
            <a:ext cx="6208390" cy="38917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C975-B528-45A1-8FF2-17F7B0B7EC9D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8458200" y="298450"/>
            <a:ext cx="4315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H-9</a:t>
            </a:r>
            <a:endParaRPr lang="en-US" altLang="ko-KR" dirty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57225" y="295275"/>
            <a:ext cx="13500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/>
              <a:t> 보험료 산정</a:t>
            </a:r>
          </a:p>
        </p:txBody>
      </p:sp>
      <p:sp>
        <p:nvSpPr>
          <p:cNvPr id="133250" name="Text Box 130"/>
          <p:cNvSpPr txBox="1">
            <a:spLocks noChangeArrowheads="1"/>
          </p:cNvSpPr>
          <p:nvPr/>
        </p:nvSpPr>
        <p:spPr bwMode="auto">
          <a:xfrm>
            <a:off x="1647825" y="936625"/>
            <a:ext cx="1425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조건별</a:t>
            </a:r>
            <a:r>
              <a:rPr lang="ko-KR" altLang="en-US" dirty="0" smtClean="0"/>
              <a:t> 보험료 산정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797049" y="5762625"/>
            <a:ext cx="6044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000" dirty="0" smtClean="0"/>
              <a:t>1. </a:t>
            </a:r>
            <a:r>
              <a:rPr lang="ko-KR" altLang="en-US" sz="1000" dirty="0" smtClean="0"/>
              <a:t>사용자가 자기 부담금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보상 비율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납부 방법을 선택하면 그에 해당하는 보험료가 계산 됨</a:t>
            </a:r>
            <a:endParaRPr lang="en-US" altLang="ko-KR" sz="1000" dirty="0" smtClean="0"/>
          </a:p>
          <a:p>
            <a:pPr marL="0" indent="0"/>
            <a:r>
              <a:rPr lang="en-US" altLang="ko-KR" sz="1000" dirty="0" smtClean="0"/>
              <a:t>2. </a:t>
            </a:r>
            <a:r>
              <a:rPr lang="ko-KR" altLang="en-US" sz="1000" dirty="0" smtClean="0"/>
              <a:t>보험 가입하러 가기 버튼을 누르면 </a:t>
            </a:r>
            <a:r>
              <a:rPr lang="en-US" altLang="ko-KR" sz="1000" dirty="0" smtClean="0"/>
              <a:t>H-14</a:t>
            </a:r>
            <a:r>
              <a:rPr lang="ko-KR" altLang="en-US" sz="1000" dirty="0" smtClean="0"/>
              <a:t>로 이동</a:t>
            </a:r>
            <a:endParaRPr lang="en-US" altLang="ko-KR" sz="1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627784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6116" y="35635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프로젝트 명 </a:t>
            </a:r>
            <a:r>
              <a:rPr lang="en-US" altLang="ko-KR" sz="1200" b="1" dirty="0" smtClean="0"/>
              <a:t>: DB </a:t>
            </a:r>
            <a:r>
              <a:rPr lang="ko-KR" altLang="en-US" sz="1200" b="1" dirty="0" smtClean="0"/>
              <a:t>손해보험 펫 보험 활성화 서비스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44607" y="362486"/>
            <a:ext cx="523031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95736" y="1870707"/>
          <a:ext cx="3384376" cy="278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57041597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21955506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771347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13961631"/>
                    </a:ext>
                  </a:extLst>
                </a:gridCol>
              </a:tblGrid>
              <a:tr h="32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보장담보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가입금액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납부금액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002244"/>
                  </a:ext>
                </a:extLst>
              </a:tr>
              <a:tr h="419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보통 약관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반려동물 의료비</a:t>
                      </a:r>
                      <a:endParaRPr lang="ko-KR" altLang="en-US" sz="9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900</a:t>
                      </a:r>
                      <a:r>
                        <a:rPr lang="ko-KR" altLang="en-US" sz="900" dirty="0" smtClean="0"/>
                        <a:t>만원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31040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128609"/>
                  </a:ext>
                </a:extLst>
              </a:tr>
              <a:tr h="37787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특별 약관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구강질환 </a:t>
                      </a:r>
                      <a:r>
                        <a:rPr lang="ko-KR" altLang="en-US" sz="900" dirty="0" err="1" smtClean="0"/>
                        <a:t>확장보장</a:t>
                      </a:r>
                      <a:endParaRPr lang="ko-KR" alt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1366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98119"/>
                  </a:ext>
                </a:extLst>
              </a:tr>
              <a:tr h="523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슬관절</a:t>
                      </a:r>
                      <a:r>
                        <a:rPr lang="ko-KR" altLang="en-US" sz="900" dirty="0" smtClean="0"/>
                        <a:t> 및 </a:t>
                      </a:r>
                      <a:r>
                        <a:rPr lang="ko-KR" altLang="en-US" sz="900" dirty="0" err="1" smtClean="0"/>
                        <a:t>고관절탈구</a:t>
                      </a:r>
                      <a:r>
                        <a:rPr lang="en-US" altLang="ko-KR" sz="9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900" dirty="0" err="1" smtClean="0"/>
                        <a:t>확장보장</a:t>
                      </a:r>
                      <a:endParaRPr lang="ko-KR" alt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7605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550740"/>
                  </a:ext>
                </a:extLst>
              </a:tr>
              <a:tr h="3778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피부질환 </a:t>
                      </a:r>
                      <a:r>
                        <a:rPr lang="ko-KR" altLang="en-US" sz="900" dirty="0" err="1" smtClean="0"/>
                        <a:t>확장보장</a:t>
                      </a:r>
                      <a:endParaRPr lang="ko-KR" alt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9157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37527"/>
                  </a:ext>
                </a:extLst>
              </a:tr>
              <a:tr h="3778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반려동물 </a:t>
                      </a:r>
                      <a:r>
                        <a:rPr lang="ko-KR" altLang="en-US" sz="900" dirty="0" err="1" smtClean="0"/>
                        <a:t>장례지원비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r>
                        <a:rPr lang="ko-KR" altLang="en-US" sz="900" dirty="0" smtClean="0"/>
                        <a:t>만원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269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84584"/>
                  </a:ext>
                </a:extLst>
              </a:tr>
              <a:tr h="3778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반려동물 배상책임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500</a:t>
                      </a:r>
                      <a:r>
                        <a:rPr lang="ko-KR" altLang="en-US" sz="900" dirty="0" smtClean="0"/>
                        <a:t>만원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419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5886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95736" y="1391829"/>
            <a:ext cx="2138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보험료 안내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5736" y="1613992"/>
            <a:ext cx="2138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말티즈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0152" y="1847453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부담금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67636" y="2110328"/>
            <a:ext cx="880628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0152" y="2518054"/>
            <a:ext cx="2138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비율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67636" y="2780929"/>
            <a:ext cx="524482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20125" y="2780928"/>
            <a:ext cx="524482" cy="266229"/>
          </a:xfrm>
          <a:prstGeom prst="rect">
            <a:avLst/>
          </a:prstGeom>
          <a:solidFill>
            <a:srgbClr val="79DD7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70%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rot="10800000">
            <a:off x="6804248" y="2261985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이등변 삼각형 26"/>
          <p:cNvSpPr/>
          <p:nvPr/>
        </p:nvSpPr>
        <p:spPr>
          <a:xfrm>
            <a:off x="6804247" y="2143590"/>
            <a:ext cx="86745" cy="72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3154313"/>
            <a:ext cx="2138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납부 방법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67636" y="3417188"/>
            <a:ext cx="524482" cy="266229"/>
          </a:xfrm>
          <a:prstGeom prst="rect">
            <a:avLst/>
          </a:prstGeom>
          <a:solidFill>
            <a:srgbClr val="79DD7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월납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10834" y="3417188"/>
            <a:ext cx="524482" cy="266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연납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66653" y="3882500"/>
            <a:ext cx="1710536" cy="769595"/>
          </a:xfrm>
          <a:prstGeom prst="rect">
            <a:avLst/>
          </a:prstGeom>
          <a:solidFill>
            <a:srgbClr val="329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77187" y="3936530"/>
            <a:ext cx="2138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다이렉트 보험료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13825" y="4275061"/>
            <a:ext cx="40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71346" y="4322280"/>
            <a:ext cx="869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49,856 </a:t>
            </a:r>
            <a:r>
              <a: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453979" y="4810016"/>
            <a:ext cx="1313659" cy="256437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가입하러 가기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54312" y="2916560"/>
            <a:ext cx="1265003" cy="335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542011" y="4812528"/>
            <a:ext cx="821220" cy="256437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보험료 계산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12408" y="1049679"/>
            <a:ext cx="1574916" cy="358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0712" y="1068920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711" y="1396576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10" y="1715469"/>
            <a:ext cx="1603767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709" y="2037106"/>
            <a:ext cx="1603768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회원정보수정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708" y="2350382"/>
            <a:ext cx="1603772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ID/PW </a:t>
            </a:r>
            <a:r>
              <a:rPr lang="ko-KR" altLang="en-US" sz="1050" dirty="0" smtClean="0">
                <a:solidFill>
                  <a:schemeClr val="tx1"/>
                </a:solidFill>
              </a:rPr>
              <a:t>찾기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707" y="267599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반려견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0706" y="2995762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보험료 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705" y="3317368"/>
            <a:ext cx="1603769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 절차 간소화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704" y="3636261"/>
            <a:ext cx="1603770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보험 연동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0702" y="3949537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동물병원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80701" y="4272225"/>
            <a:ext cx="1603771" cy="31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FAQ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0" name="AutoShape 172"/>
          <p:cNvSpPr>
            <a:spLocks noChangeArrowheads="1"/>
          </p:cNvSpPr>
          <p:nvPr/>
        </p:nvSpPr>
        <p:spPr bwMode="auto">
          <a:xfrm>
            <a:off x="1693919" y="3066984"/>
            <a:ext cx="215900" cy="2159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1601</Words>
  <Application>Microsoft Office PowerPoint</Application>
  <PresentationFormat>화면 슬라이드 쇼(4:3)</PresentationFormat>
  <Paragraphs>553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굴림</vt:lpstr>
      <vt:lpstr>맑은 고딕</vt:lpstr>
      <vt:lpstr>바탕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149</cp:revision>
  <dcterms:created xsi:type="dcterms:W3CDTF">2004-09-29T12:54:40Z</dcterms:created>
  <dcterms:modified xsi:type="dcterms:W3CDTF">2020-03-27T00:20:02Z</dcterms:modified>
</cp:coreProperties>
</file>