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6" autoAdjust="0"/>
    <p:restoredTop sz="94660"/>
  </p:normalViewPr>
  <p:slideViewPr>
    <p:cSldViewPr snapToGrid="0">
      <p:cViewPr>
        <p:scale>
          <a:sx n="150" d="100"/>
          <a:sy n="150" d="100"/>
        </p:scale>
        <p:origin x="5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5464A-A014-4E24-99E5-39529A3F79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59910F-4136-4035-8311-B7B5E1F6D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4CB3FF-6B4E-4397-821B-D0E9B026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A103A-09C8-4429-B9EE-D483C4FD8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BBB27C-8F56-4C02-84EA-769A251A3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2042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9C4B57-3A1E-4EEE-B88C-8634D0A96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0D2ACE-64D6-4BF0-B706-73A1E6157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239177-C85C-4015-B737-860A4B472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AD65C-7905-426C-B1A3-AD52EF295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E3989B-C2B5-408F-8C9D-65AC792D0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351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E3B5F9-6EAE-436B-9AB3-11E6B4468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9C85DBA-7687-4698-BFD5-BAA742276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EDCC1D-75BC-4850-A2E6-B4B47CA93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C9C4E-0FFC-4627-8224-57A9693B9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DF7992-294F-48B9-BDAE-24454E6C1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500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32BB8C-49E1-434B-AD01-6A96B89B5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46AB83-BDDC-4922-AAF1-D8400F3F7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27DF8-D4F2-4832-AE38-71B78758F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9B1F4F-D398-472E-865D-71F5F744D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8218BB-0982-4CF8-A321-EE3863CE9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0417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9377AF-2653-47B9-8C57-E05F5CD7B0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329EBA-7DA7-4FC1-AA09-DC771CEEE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7EB8BF9-6E98-4B71-A758-3541C2390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395783-0F0B-4B86-9EAC-FE932330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D8BE5-040C-46CD-9CC4-ACC6F1990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8191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88F54-A07D-4F7A-B1B8-F7FF73973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8C9653-3EFB-459F-93DD-BA2C14023F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7663777-0695-4546-8F72-FF8899C466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A1343B-0F9C-408B-8351-6D597A1A5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0AA133-783D-4CEE-AA42-026FEADF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22D7A6B-8957-490E-B17F-F3623A220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319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B5EE53-F78E-4BE7-8A6C-69ECDABFA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525583-A673-4C42-9D0C-C72F4B0D26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9E3CD3-4F95-428F-AA45-AE0E91C89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A4E7BAB-392D-4F30-9A45-F29DE7BEE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E10587-70D1-423C-B55F-9B086D6B15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208DAD-C272-442D-ADE5-9B1A44DA9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F5F59E-F3B0-4D9F-833C-83BDDDDC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8A39F93-A2A4-4EAA-A096-D786B342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044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54CB41-7C43-41F5-8BB1-F38534F7E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7AF6B79-1D78-4681-AEB7-79DF7A9A0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43C577-D004-404B-97C7-8A8C936E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658AEF-26C3-4EA5-883B-DCBF6B486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77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FBE431-FCBC-4F16-9A8E-DEDBF5DD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EE7E0C-CDC8-4ADB-9000-A2A27117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27AA1DF-46F2-432B-86F5-17283724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199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845E56-BD21-4CEE-82E0-1E12D7D0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A2B296-BFC9-4FD3-AA7F-3E4024398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E880A-D471-4B03-AC9C-204A49D674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C73D6-16FD-4B86-B07C-5278B4C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AC0259-9059-4735-AB59-BE4580B2F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63E901F-DFB4-4611-A72F-77EBE95A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2066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7A2BA3-0B50-4F65-958C-22C08238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14D9B0-0109-4EB8-8230-D1AF2A7D6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673BB-02AF-4D79-A6B1-22EA4F71C7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9B91AC-73E6-4A9F-AF47-170AD62F3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0607D-BEBF-4396-B055-78D7DECC6845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6BD2E55-152D-48A0-8173-57187FEFF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9E64DF-A6E7-4F47-BD1B-A21FB11D0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8339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11DD92-71E3-4C0B-862E-1F8E6B317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5FA1E4-0F4B-4EB3-BCA8-695C43C4B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5314EE-2D19-4FA1-98C1-134FA508BF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607D-BEBF-4396-B055-78D7DECC6845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DD6219-9C63-4C5F-960A-0AAEFB657F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82DC8A-71B6-4A31-BC7F-E8690195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ABCDC8-B88F-4C08-B405-79BF65BD33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0190424-D212-4B53-AA64-A8C25EE638DD}"/>
              </a:ext>
            </a:extLst>
          </p:cNvPr>
          <p:cNvSpPr/>
          <p:nvPr/>
        </p:nvSpPr>
        <p:spPr>
          <a:xfrm>
            <a:off x="0" y="0"/>
            <a:ext cx="153542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solidFill>
                  <a:srgbClr val="00B0F0"/>
                </a:solidFill>
              </a:rPr>
              <a:t>대원공업㈜</a:t>
            </a:r>
            <a:endParaRPr lang="en-US" altLang="ko-KR" sz="2000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수주품목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원자재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재고현황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정보관리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라우팅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거래처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CEE31F4-CB1B-4E20-B4D1-06DC59D9F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8233142"/>
              </p:ext>
            </p:extLst>
          </p:nvPr>
        </p:nvGraphicFramePr>
        <p:xfrm>
          <a:off x="1794279" y="1123427"/>
          <a:ext cx="7974867" cy="667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88587">
                  <a:extLst>
                    <a:ext uri="{9D8B030D-6E8A-4147-A177-3AD203B41FA5}">
                      <a16:colId xmlns:a16="http://schemas.microsoft.com/office/drawing/2014/main" val="3867018743"/>
                    </a:ext>
                  </a:extLst>
                </a:gridCol>
                <a:gridCol w="1895863">
                  <a:extLst>
                    <a:ext uri="{9D8B030D-6E8A-4147-A177-3AD203B41FA5}">
                      <a16:colId xmlns:a16="http://schemas.microsoft.com/office/drawing/2014/main" val="3828108685"/>
                    </a:ext>
                  </a:extLst>
                </a:gridCol>
                <a:gridCol w="2414774">
                  <a:extLst>
                    <a:ext uri="{9D8B030D-6E8A-4147-A177-3AD203B41FA5}">
                      <a16:colId xmlns:a16="http://schemas.microsoft.com/office/drawing/2014/main" val="4008097216"/>
                    </a:ext>
                  </a:extLst>
                </a:gridCol>
                <a:gridCol w="2075643">
                  <a:extLst>
                    <a:ext uri="{9D8B030D-6E8A-4147-A177-3AD203B41FA5}">
                      <a16:colId xmlns:a16="http://schemas.microsoft.com/office/drawing/2014/main" val="3909308407"/>
                    </a:ext>
                  </a:extLst>
                </a:gridCol>
              </a:tblGrid>
              <a:tr h="362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공정 코드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공정명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공정 내용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공정 시간 </a:t>
                      </a:r>
                      <a:r>
                        <a:rPr lang="en-US" altLang="ko-KR" sz="1400" dirty="0"/>
                        <a:t>(min)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96225"/>
                  </a:ext>
                </a:extLst>
              </a:tr>
              <a:tr h="20716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186000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284FD3AF-90B4-41D6-9DBD-975741D2A35C}"/>
              </a:ext>
            </a:extLst>
          </p:cNvPr>
          <p:cNvSpPr/>
          <p:nvPr/>
        </p:nvSpPr>
        <p:spPr>
          <a:xfrm>
            <a:off x="1794279" y="667386"/>
            <a:ext cx="1631776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  공정 등록</a:t>
            </a:r>
          </a:p>
        </p:txBody>
      </p:sp>
      <p:sp>
        <p:nvSpPr>
          <p:cNvPr id="9" name="순서도: 병합 8">
            <a:extLst>
              <a:ext uri="{FF2B5EF4-FFF2-40B4-BE49-F238E27FC236}">
                <a16:creationId xmlns:a16="http://schemas.microsoft.com/office/drawing/2014/main" id="{BEAA99A8-26A9-4CCF-967C-D19EE72D837F}"/>
              </a:ext>
            </a:extLst>
          </p:cNvPr>
          <p:cNvSpPr/>
          <p:nvPr/>
        </p:nvSpPr>
        <p:spPr>
          <a:xfrm>
            <a:off x="1918030" y="823700"/>
            <a:ext cx="160507" cy="160507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534431C-8C8F-4346-A9F6-6F024EC700BA}"/>
              </a:ext>
            </a:extLst>
          </p:cNvPr>
          <p:cNvSpPr/>
          <p:nvPr/>
        </p:nvSpPr>
        <p:spPr>
          <a:xfrm>
            <a:off x="9854765" y="1123427"/>
            <a:ext cx="792740" cy="667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공정코드중복확인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5FE863F-5533-4DDE-8F9F-C8712164FBC6}"/>
              </a:ext>
            </a:extLst>
          </p:cNvPr>
          <p:cNvSpPr/>
          <p:nvPr/>
        </p:nvSpPr>
        <p:spPr>
          <a:xfrm>
            <a:off x="10716909" y="1123427"/>
            <a:ext cx="792740" cy="667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공정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6CC89-F407-42AD-845B-0CA4221078B4}"/>
              </a:ext>
            </a:extLst>
          </p:cNvPr>
          <p:cNvSpPr/>
          <p:nvPr/>
        </p:nvSpPr>
        <p:spPr>
          <a:xfrm>
            <a:off x="1794279" y="1941459"/>
            <a:ext cx="102085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15" name="그래픽 14" descr="돋보기">
            <a:extLst>
              <a:ext uri="{FF2B5EF4-FFF2-40B4-BE49-F238E27FC236}">
                <a16:creationId xmlns:a16="http://schemas.microsoft.com/office/drawing/2014/main" id="{CBC0B839-F333-46A2-910D-FFBE4CA2E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9323" y="2339022"/>
            <a:ext cx="427934" cy="42793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A3EE5AE-3BE5-4674-A90D-080C32A9FF0A}"/>
              </a:ext>
            </a:extLst>
          </p:cNvPr>
          <p:cNvSpPr/>
          <p:nvPr/>
        </p:nvSpPr>
        <p:spPr>
          <a:xfrm>
            <a:off x="3145121" y="2339022"/>
            <a:ext cx="3611279" cy="427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공정 코드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공정명으로 검색해 주세요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7" name="그래픽 16" descr="돋보기">
            <a:extLst>
              <a:ext uri="{FF2B5EF4-FFF2-40B4-BE49-F238E27FC236}">
                <a16:creationId xmlns:a16="http://schemas.microsoft.com/office/drawing/2014/main" id="{171FE328-6FC0-4FF5-B173-C10011C05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4279" y="2014776"/>
            <a:ext cx="284258" cy="250929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F8E1DC2-32CC-476B-8700-45F363DD12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837580"/>
              </p:ext>
            </p:extLst>
          </p:nvPr>
        </p:nvGraphicFramePr>
        <p:xfrm>
          <a:off x="1794280" y="2979267"/>
          <a:ext cx="9504914" cy="311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9412">
                  <a:extLst>
                    <a:ext uri="{9D8B030D-6E8A-4147-A177-3AD203B41FA5}">
                      <a16:colId xmlns:a16="http://schemas.microsoft.com/office/drawing/2014/main" val="1903791733"/>
                    </a:ext>
                  </a:extLst>
                </a:gridCol>
                <a:gridCol w="1193037">
                  <a:extLst>
                    <a:ext uri="{9D8B030D-6E8A-4147-A177-3AD203B41FA5}">
                      <a16:colId xmlns:a16="http://schemas.microsoft.com/office/drawing/2014/main" val="388115435"/>
                    </a:ext>
                  </a:extLst>
                </a:gridCol>
                <a:gridCol w="1593332">
                  <a:extLst>
                    <a:ext uri="{9D8B030D-6E8A-4147-A177-3AD203B41FA5}">
                      <a16:colId xmlns:a16="http://schemas.microsoft.com/office/drawing/2014/main" val="407748073"/>
                    </a:ext>
                  </a:extLst>
                </a:gridCol>
                <a:gridCol w="2900179">
                  <a:extLst>
                    <a:ext uri="{9D8B030D-6E8A-4147-A177-3AD203B41FA5}">
                      <a16:colId xmlns:a16="http://schemas.microsoft.com/office/drawing/2014/main" val="2064667852"/>
                    </a:ext>
                  </a:extLst>
                </a:gridCol>
                <a:gridCol w="1397109">
                  <a:extLst>
                    <a:ext uri="{9D8B030D-6E8A-4147-A177-3AD203B41FA5}">
                      <a16:colId xmlns:a16="http://schemas.microsoft.com/office/drawing/2014/main" val="2020311252"/>
                    </a:ext>
                  </a:extLst>
                </a:gridCol>
                <a:gridCol w="1601845">
                  <a:extLst>
                    <a:ext uri="{9D8B030D-6E8A-4147-A177-3AD203B41FA5}">
                      <a16:colId xmlns:a16="http://schemas.microsoft.com/office/drawing/2014/main" val="39657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공정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공정명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공정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공정 시간 </a:t>
                      </a:r>
                      <a:r>
                        <a:rPr lang="en-US" altLang="ko-KR" sz="1400" dirty="0"/>
                        <a:t>(min)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수정 및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수입검사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찍힘</a:t>
                      </a:r>
                      <a:r>
                        <a:rPr lang="en-US" altLang="ko-KR" sz="1400" dirty="0"/>
                        <a:t>. Burr </a:t>
                      </a:r>
                      <a:r>
                        <a:rPr lang="ko-KR" altLang="en-US" sz="1400" dirty="0"/>
                        <a:t>등 유해한 흠 없을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1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탈지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유분 없을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탈지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유분 없을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74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4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지그 </a:t>
                      </a:r>
                      <a:r>
                        <a:rPr lang="ko-KR" altLang="en-US" sz="1400" dirty="0" err="1"/>
                        <a:t>정위치</a:t>
                      </a:r>
                      <a:r>
                        <a:rPr lang="ko-KR" altLang="en-US" sz="1400" dirty="0"/>
                        <a:t> 안착</a:t>
                      </a:r>
                      <a:r>
                        <a:rPr lang="en-US" altLang="ko-KR" sz="1400" dirty="0"/>
                        <a:t>/Masking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31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TORCH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표면에 붙은 먼지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장갑실</a:t>
                      </a:r>
                      <a:r>
                        <a:rPr lang="ko-KR" altLang="en-US" sz="1400" dirty="0"/>
                        <a:t> 등 제거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9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6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AIR BLOWING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도막두께 </a:t>
                      </a:r>
                      <a:r>
                        <a:rPr lang="en-US" altLang="ko-KR" sz="1400" dirty="0"/>
                        <a:t>40</a:t>
                      </a:r>
                      <a:r>
                        <a:rPr lang="el-GR" altLang="ko-KR" sz="1400" kern="1200" dirty="0">
                          <a:effectLst/>
                        </a:rPr>
                        <a:t>μ</a:t>
                      </a:r>
                      <a:r>
                        <a:rPr lang="en-US" altLang="ko-KR" sz="1400" kern="1200" dirty="0">
                          <a:effectLst/>
                        </a:rPr>
                        <a:t>m ~ 120</a:t>
                      </a:r>
                      <a:r>
                        <a:rPr lang="el-GR" altLang="ko-KR" sz="1400" kern="1200" dirty="0">
                          <a:effectLst/>
                        </a:rPr>
                        <a:t>μ</a:t>
                      </a:r>
                      <a:r>
                        <a:rPr lang="en-US" altLang="ko-KR" sz="1400" kern="1200" dirty="0">
                          <a:effectLst/>
                        </a:rPr>
                        <a:t>m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7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7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PAINTING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270℃ 20</a:t>
                      </a:r>
                      <a:r>
                        <a:rPr lang="ko-KR" altLang="en-US" sz="1400" dirty="0"/>
                        <a:t>분 건조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649830"/>
                  </a:ext>
                </a:extLst>
              </a:tr>
            </a:tbl>
          </a:graphicData>
        </a:graphic>
      </p:graphicFrame>
      <p:pic>
        <p:nvPicPr>
          <p:cNvPr id="37" name="그림 36">
            <a:extLst>
              <a:ext uri="{FF2B5EF4-FFF2-40B4-BE49-F238E27FC236}">
                <a16:creationId xmlns:a16="http://schemas.microsoft.com/office/drawing/2014/main" id="{54312DDE-3730-4E5E-AD8E-854639A74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40" y="6207112"/>
            <a:ext cx="3657788" cy="539778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A672DA31-66C4-4EE3-858E-A50F8950435C}"/>
              </a:ext>
            </a:extLst>
          </p:cNvPr>
          <p:cNvSpPr/>
          <p:nvPr/>
        </p:nvSpPr>
        <p:spPr>
          <a:xfrm>
            <a:off x="1794279" y="113018"/>
            <a:ext cx="2485216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정보관리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라우팅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B53C6B9-423A-4F67-9851-7FCBC4E113D9}"/>
              </a:ext>
            </a:extLst>
          </p:cNvPr>
          <p:cNvSpPr/>
          <p:nvPr/>
        </p:nvSpPr>
        <p:spPr>
          <a:xfrm>
            <a:off x="1824876" y="2339022"/>
            <a:ext cx="1138094" cy="2903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전체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0" name="순서도: 병합 39">
            <a:extLst>
              <a:ext uri="{FF2B5EF4-FFF2-40B4-BE49-F238E27FC236}">
                <a16:creationId xmlns:a16="http://schemas.microsoft.com/office/drawing/2014/main" id="{7A941583-D186-45E0-8E2B-9CDACF9F62D7}"/>
              </a:ext>
            </a:extLst>
          </p:cNvPr>
          <p:cNvSpPr/>
          <p:nvPr/>
        </p:nvSpPr>
        <p:spPr>
          <a:xfrm>
            <a:off x="1950788" y="2426639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7A619EE-5521-4626-94E0-3F917724B982}"/>
              </a:ext>
            </a:extLst>
          </p:cNvPr>
          <p:cNvSpPr/>
          <p:nvPr/>
        </p:nvSpPr>
        <p:spPr>
          <a:xfrm>
            <a:off x="1824876" y="2617462"/>
            <a:ext cx="1138094" cy="5236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공정코드 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공정명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8A4D9EC-1072-465B-995B-BD183764018C}"/>
              </a:ext>
            </a:extLst>
          </p:cNvPr>
          <p:cNvSpPr/>
          <p:nvPr/>
        </p:nvSpPr>
        <p:spPr>
          <a:xfrm>
            <a:off x="9969284" y="3537744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F6FC292-BC40-4F75-A06F-DC31FDDF4003}"/>
              </a:ext>
            </a:extLst>
          </p:cNvPr>
          <p:cNvSpPr/>
          <p:nvPr/>
        </p:nvSpPr>
        <p:spPr>
          <a:xfrm>
            <a:off x="10569072" y="3537744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BB7F1E62-A37F-428D-BE6A-8B22204BB4DA}"/>
              </a:ext>
            </a:extLst>
          </p:cNvPr>
          <p:cNvSpPr/>
          <p:nvPr/>
        </p:nvSpPr>
        <p:spPr>
          <a:xfrm>
            <a:off x="9969284" y="3917486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12AB95AE-B2FC-4332-A7C0-1A1EB7FD1384}"/>
              </a:ext>
            </a:extLst>
          </p:cNvPr>
          <p:cNvSpPr/>
          <p:nvPr/>
        </p:nvSpPr>
        <p:spPr>
          <a:xfrm>
            <a:off x="10569072" y="3917486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D84D2E3-FB31-4122-8665-673EE0B2EE65}"/>
              </a:ext>
            </a:extLst>
          </p:cNvPr>
          <p:cNvSpPr/>
          <p:nvPr/>
        </p:nvSpPr>
        <p:spPr>
          <a:xfrm>
            <a:off x="9969284" y="4275003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C94808B9-43C7-44A7-8A09-EA47B90BA145}"/>
              </a:ext>
            </a:extLst>
          </p:cNvPr>
          <p:cNvSpPr/>
          <p:nvPr/>
        </p:nvSpPr>
        <p:spPr>
          <a:xfrm>
            <a:off x="10569072" y="4275003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5011208C-A71C-4C0A-96EE-49B03E675435}"/>
              </a:ext>
            </a:extLst>
          </p:cNvPr>
          <p:cNvSpPr/>
          <p:nvPr/>
        </p:nvSpPr>
        <p:spPr>
          <a:xfrm>
            <a:off x="9969284" y="4656003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78CA6CA2-163B-4D1D-B07E-7CBFBD67F7A8}"/>
              </a:ext>
            </a:extLst>
          </p:cNvPr>
          <p:cNvSpPr/>
          <p:nvPr/>
        </p:nvSpPr>
        <p:spPr>
          <a:xfrm>
            <a:off x="10569072" y="4656003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697C8EA-E52D-4999-8862-7B10D1539C93}"/>
              </a:ext>
            </a:extLst>
          </p:cNvPr>
          <p:cNvSpPr/>
          <p:nvPr/>
        </p:nvSpPr>
        <p:spPr>
          <a:xfrm>
            <a:off x="9969773" y="5016664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43531E5-667B-4731-AE2E-75866F119DAF}"/>
              </a:ext>
            </a:extLst>
          </p:cNvPr>
          <p:cNvSpPr/>
          <p:nvPr/>
        </p:nvSpPr>
        <p:spPr>
          <a:xfrm>
            <a:off x="10569561" y="5016664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FA16D7D8-5B45-409F-9EDA-FE41357A2ED5}"/>
              </a:ext>
            </a:extLst>
          </p:cNvPr>
          <p:cNvSpPr/>
          <p:nvPr/>
        </p:nvSpPr>
        <p:spPr>
          <a:xfrm>
            <a:off x="9969284" y="5396406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55F54BEE-7A03-4E99-B01C-05AC0FDD95AB}"/>
              </a:ext>
            </a:extLst>
          </p:cNvPr>
          <p:cNvSpPr/>
          <p:nvPr/>
        </p:nvSpPr>
        <p:spPr>
          <a:xfrm>
            <a:off x="10569072" y="5396406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3763BC8C-ECA6-4FBC-BF5E-5A02733D0790}"/>
              </a:ext>
            </a:extLst>
          </p:cNvPr>
          <p:cNvSpPr/>
          <p:nvPr/>
        </p:nvSpPr>
        <p:spPr>
          <a:xfrm>
            <a:off x="9966885" y="5764380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DDDED0A0-43F9-4725-AD57-DA4EDDCF86DA}"/>
              </a:ext>
            </a:extLst>
          </p:cNvPr>
          <p:cNvSpPr/>
          <p:nvPr/>
        </p:nvSpPr>
        <p:spPr>
          <a:xfrm>
            <a:off x="10566673" y="5764380"/>
            <a:ext cx="534392" cy="29041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9004B730-AA8C-464D-9C73-46A2BC65F457}"/>
              </a:ext>
            </a:extLst>
          </p:cNvPr>
          <p:cNvSpPr/>
          <p:nvPr/>
        </p:nvSpPr>
        <p:spPr>
          <a:xfrm>
            <a:off x="10028004" y="730967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7F5D0140-8A2A-4F65-88FA-32F85640C5BF}"/>
              </a:ext>
            </a:extLst>
          </p:cNvPr>
          <p:cNvSpPr/>
          <p:nvPr/>
        </p:nvSpPr>
        <p:spPr>
          <a:xfrm>
            <a:off x="11227267" y="342900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C61E65E6-7325-40EE-969F-5209A75713BC}"/>
              </a:ext>
            </a:extLst>
          </p:cNvPr>
          <p:cNvSpPr/>
          <p:nvPr/>
        </p:nvSpPr>
        <p:spPr>
          <a:xfrm>
            <a:off x="1362209" y="67002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1" name="타원 60">
            <a:extLst>
              <a:ext uri="{FF2B5EF4-FFF2-40B4-BE49-F238E27FC236}">
                <a16:creationId xmlns:a16="http://schemas.microsoft.com/office/drawing/2014/main" id="{BA73ADFA-9D9C-4954-9F70-B6C73E7D91DE}"/>
              </a:ext>
            </a:extLst>
          </p:cNvPr>
          <p:cNvSpPr/>
          <p:nvPr/>
        </p:nvSpPr>
        <p:spPr>
          <a:xfrm>
            <a:off x="1300820" y="191572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5BD2DAA5-5013-44A3-9631-2B9AD4FE146E}"/>
              </a:ext>
            </a:extLst>
          </p:cNvPr>
          <p:cNvSpPr/>
          <p:nvPr/>
        </p:nvSpPr>
        <p:spPr>
          <a:xfrm>
            <a:off x="1559678" y="3448285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35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5BD8EE2-235A-4AC1-91A8-4CE0E02E5D8F}"/>
              </a:ext>
            </a:extLst>
          </p:cNvPr>
          <p:cNvSpPr/>
          <p:nvPr/>
        </p:nvSpPr>
        <p:spPr>
          <a:xfrm>
            <a:off x="1854818" y="494574"/>
            <a:ext cx="3121873" cy="6078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E4B8205-62A3-417B-B966-6580880FA884}"/>
              </a:ext>
            </a:extLst>
          </p:cNvPr>
          <p:cNvSpPr/>
          <p:nvPr/>
        </p:nvSpPr>
        <p:spPr>
          <a:xfrm>
            <a:off x="7657299" y="5984688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BABA920-CF69-4778-86A1-DC1D4C91C4B7}"/>
              </a:ext>
            </a:extLst>
          </p:cNvPr>
          <p:cNvSpPr/>
          <p:nvPr/>
        </p:nvSpPr>
        <p:spPr>
          <a:xfrm>
            <a:off x="8594592" y="5984688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3B2FD7-8BDF-4828-8F8A-325E3C8E678D}"/>
              </a:ext>
            </a:extLst>
          </p:cNvPr>
          <p:cNvSpPr/>
          <p:nvPr/>
        </p:nvSpPr>
        <p:spPr>
          <a:xfrm>
            <a:off x="2259860" y="756006"/>
            <a:ext cx="2338523" cy="38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원자재 관리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등록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A842F2-798E-4D22-8F84-5FAD903E5716}"/>
              </a:ext>
            </a:extLst>
          </p:cNvPr>
          <p:cNvSpPr/>
          <p:nvPr/>
        </p:nvSpPr>
        <p:spPr>
          <a:xfrm>
            <a:off x="3031011" y="5986096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C7C3BD1-7AB7-4F27-9DB4-60B920584D10}"/>
              </a:ext>
            </a:extLst>
          </p:cNvPr>
          <p:cNvSpPr/>
          <p:nvPr/>
        </p:nvSpPr>
        <p:spPr>
          <a:xfrm>
            <a:off x="3968304" y="5986096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B3FDB9-6EE7-4451-891A-99A45219BAB8}"/>
              </a:ext>
            </a:extLst>
          </p:cNvPr>
          <p:cNvSpPr/>
          <p:nvPr/>
        </p:nvSpPr>
        <p:spPr>
          <a:xfrm>
            <a:off x="6510248" y="494574"/>
            <a:ext cx="3121873" cy="60789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46B7B1DE-0763-42CC-8A9F-B3ED78FAA61C}"/>
              </a:ext>
            </a:extLst>
          </p:cNvPr>
          <p:cNvSpPr/>
          <p:nvPr/>
        </p:nvSpPr>
        <p:spPr>
          <a:xfrm>
            <a:off x="6618906" y="756006"/>
            <a:ext cx="2904556" cy="38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원자재 관리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상세조회</a:t>
            </a:r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3602CDA6-7A2F-4D4A-8A8B-EB507A688A19}"/>
              </a:ext>
            </a:extLst>
          </p:cNvPr>
          <p:cNvSpPr/>
          <p:nvPr/>
        </p:nvSpPr>
        <p:spPr>
          <a:xfrm>
            <a:off x="2159782" y="543203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9F3C0AA6-C3D1-4054-9EC0-83F6CEB98DD0}"/>
              </a:ext>
            </a:extLst>
          </p:cNvPr>
          <p:cNvSpPr/>
          <p:nvPr/>
        </p:nvSpPr>
        <p:spPr>
          <a:xfrm>
            <a:off x="2145065" y="4325826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7ACF1490-DDC8-4BCB-B790-12B66560A878}"/>
              </a:ext>
            </a:extLst>
          </p:cNvPr>
          <p:cNvSpPr/>
          <p:nvPr/>
        </p:nvSpPr>
        <p:spPr>
          <a:xfrm>
            <a:off x="2145065" y="4880430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E048F6E5-1F1F-49F0-A8F1-2FA464B5886B}"/>
              </a:ext>
            </a:extLst>
          </p:cNvPr>
          <p:cNvSpPr/>
          <p:nvPr/>
        </p:nvSpPr>
        <p:spPr>
          <a:xfrm>
            <a:off x="2159782" y="3286280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68F384AD-2FD4-4D45-8F83-3C0A0300C2CE}"/>
              </a:ext>
            </a:extLst>
          </p:cNvPr>
          <p:cNvSpPr/>
          <p:nvPr/>
        </p:nvSpPr>
        <p:spPr>
          <a:xfrm>
            <a:off x="2159782" y="2724689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06D891F4-93C3-4596-B9E1-7369147766CA}"/>
              </a:ext>
            </a:extLst>
          </p:cNvPr>
          <p:cNvSpPr/>
          <p:nvPr/>
        </p:nvSpPr>
        <p:spPr>
          <a:xfrm>
            <a:off x="2159782" y="215407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1B2B5574-9D03-4B19-A5D0-8AED3471EBD3}"/>
              </a:ext>
            </a:extLst>
          </p:cNvPr>
          <p:cNvSpPr/>
          <p:nvPr/>
        </p:nvSpPr>
        <p:spPr>
          <a:xfrm>
            <a:off x="2159782" y="1568434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05F762F-F287-4396-A831-9E970905C10A}"/>
              </a:ext>
            </a:extLst>
          </p:cNvPr>
          <p:cNvSpPr/>
          <p:nvPr/>
        </p:nvSpPr>
        <p:spPr>
          <a:xfrm>
            <a:off x="2308911" y="1383970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업체명</a:t>
            </a: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36398E89-D555-4526-9FC0-D33E35CAFA18}"/>
              </a:ext>
            </a:extLst>
          </p:cNvPr>
          <p:cNvSpPr/>
          <p:nvPr/>
        </p:nvSpPr>
        <p:spPr>
          <a:xfrm>
            <a:off x="2304783" y="2550246"/>
            <a:ext cx="80793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품목번호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17BF937-2FD8-403D-9F69-584004E473AA}"/>
              </a:ext>
            </a:extLst>
          </p:cNvPr>
          <p:cNvSpPr/>
          <p:nvPr/>
        </p:nvSpPr>
        <p:spPr>
          <a:xfrm>
            <a:off x="2296049" y="4753875"/>
            <a:ext cx="646318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제조사</a:t>
            </a: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7135E7AE-87D1-492D-A972-9BC6BF7AFBC2}"/>
              </a:ext>
            </a:extLst>
          </p:cNvPr>
          <p:cNvSpPr/>
          <p:nvPr/>
        </p:nvSpPr>
        <p:spPr>
          <a:xfrm>
            <a:off x="2308911" y="1998005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품목명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121FCC2D-381E-46AA-BA83-EAD608A00429}"/>
              </a:ext>
            </a:extLst>
          </p:cNvPr>
          <p:cNvSpPr/>
          <p:nvPr/>
        </p:nvSpPr>
        <p:spPr>
          <a:xfrm>
            <a:off x="2308911" y="3177414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분류</a:t>
            </a: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339931D-3A2D-4F26-A45B-CFE485ECAC3B}"/>
              </a:ext>
            </a:extLst>
          </p:cNvPr>
          <p:cNvSpPr/>
          <p:nvPr/>
        </p:nvSpPr>
        <p:spPr>
          <a:xfrm>
            <a:off x="2271013" y="4230577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규격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42416A28-D03B-48D7-A49F-305BF898C824}"/>
              </a:ext>
            </a:extLst>
          </p:cNvPr>
          <p:cNvSpPr/>
          <p:nvPr/>
        </p:nvSpPr>
        <p:spPr>
          <a:xfrm>
            <a:off x="2289182" y="5291473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B1D82E-2EA9-4316-AA0B-205804B3F3B4}"/>
              </a:ext>
            </a:extLst>
          </p:cNvPr>
          <p:cNvSpPr/>
          <p:nvPr/>
        </p:nvSpPr>
        <p:spPr>
          <a:xfrm>
            <a:off x="6786070" y="543203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F2DE8039-B654-41B0-AA21-DA4E2EB9CB77}"/>
              </a:ext>
            </a:extLst>
          </p:cNvPr>
          <p:cNvSpPr/>
          <p:nvPr/>
        </p:nvSpPr>
        <p:spPr>
          <a:xfrm>
            <a:off x="6771353" y="4325826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769EABF5-0B50-463A-8036-4372B98DDEF7}"/>
              </a:ext>
            </a:extLst>
          </p:cNvPr>
          <p:cNvSpPr/>
          <p:nvPr/>
        </p:nvSpPr>
        <p:spPr>
          <a:xfrm>
            <a:off x="6771353" y="4880430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노루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91DC3FE3-EFAF-4DCE-9273-38173CFCCAF0}"/>
              </a:ext>
            </a:extLst>
          </p:cNvPr>
          <p:cNvSpPr/>
          <p:nvPr/>
        </p:nvSpPr>
        <p:spPr>
          <a:xfrm>
            <a:off x="6786070" y="3286280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페인트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9130D304-F20A-47A6-9ABF-FA3526A0EBA4}"/>
              </a:ext>
            </a:extLst>
          </p:cNvPr>
          <p:cNvSpPr/>
          <p:nvPr/>
        </p:nvSpPr>
        <p:spPr>
          <a:xfrm>
            <a:off x="6786070" y="2724689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ABC-DEF1010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95F85E8-7CA7-4BEB-B885-A095D894EAF0}"/>
              </a:ext>
            </a:extLst>
          </p:cNvPr>
          <p:cNvSpPr/>
          <p:nvPr/>
        </p:nvSpPr>
        <p:spPr>
          <a:xfrm>
            <a:off x="6786070" y="215407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노란색페인트</a:t>
            </a:r>
          </a:p>
        </p:txBody>
      </p: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73E29AEB-2A2D-4DE0-A97E-DC10F1E9C68A}"/>
              </a:ext>
            </a:extLst>
          </p:cNvPr>
          <p:cNvSpPr/>
          <p:nvPr/>
        </p:nvSpPr>
        <p:spPr>
          <a:xfrm>
            <a:off x="6786070" y="1568434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노루표페인트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4D314196-3096-467F-9BB8-EFCC4B963959}"/>
              </a:ext>
            </a:extLst>
          </p:cNvPr>
          <p:cNvSpPr/>
          <p:nvPr/>
        </p:nvSpPr>
        <p:spPr>
          <a:xfrm>
            <a:off x="6935199" y="1383970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75000"/>
                  </a:schemeClr>
                </a:solidFill>
              </a:rPr>
              <a:t>업체명</a:t>
            </a:r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95C04A12-BC4F-4045-AF6D-DAC8244FEB09}"/>
              </a:ext>
            </a:extLst>
          </p:cNvPr>
          <p:cNvSpPr/>
          <p:nvPr/>
        </p:nvSpPr>
        <p:spPr>
          <a:xfrm>
            <a:off x="6931071" y="2550246"/>
            <a:ext cx="80793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품목번호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CCC6F4B1-B8D6-494D-B233-3AB5166FE04E}"/>
              </a:ext>
            </a:extLst>
          </p:cNvPr>
          <p:cNvSpPr/>
          <p:nvPr/>
        </p:nvSpPr>
        <p:spPr>
          <a:xfrm>
            <a:off x="6935199" y="1998005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품목명</a:t>
            </a:r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E8CD891E-3105-46E9-B4CA-4B5A7473AEF8}"/>
              </a:ext>
            </a:extLst>
          </p:cNvPr>
          <p:cNvSpPr/>
          <p:nvPr/>
        </p:nvSpPr>
        <p:spPr>
          <a:xfrm>
            <a:off x="6935199" y="3177414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분류</a:t>
            </a:r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04D1795-24FA-47CB-881B-628D3FC8D59C}"/>
              </a:ext>
            </a:extLst>
          </p:cNvPr>
          <p:cNvSpPr/>
          <p:nvPr/>
        </p:nvSpPr>
        <p:spPr>
          <a:xfrm>
            <a:off x="6897301" y="4230577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규격</a:t>
            </a:r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FDFEB617-2A45-40F7-A4A0-5B42BCAEFA36}"/>
              </a:ext>
            </a:extLst>
          </p:cNvPr>
          <p:cNvSpPr/>
          <p:nvPr/>
        </p:nvSpPr>
        <p:spPr>
          <a:xfrm>
            <a:off x="6915470" y="5291473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F148A87F-2533-48BF-A21F-E9E86BF7A7DE}"/>
              </a:ext>
            </a:extLst>
          </p:cNvPr>
          <p:cNvSpPr/>
          <p:nvPr/>
        </p:nvSpPr>
        <p:spPr>
          <a:xfrm>
            <a:off x="2159782" y="3812817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1F472AB7-D2FF-4AE6-A736-1B90C6715AC7}"/>
              </a:ext>
            </a:extLst>
          </p:cNvPr>
          <p:cNvSpPr/>
          <p:nvPr/>
        </p:nvSpPr>
        <p:spPr>
          <a:xfrm>
            <a:off x="2308911" y="3703951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색상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F10A7E7F-D4BD-4A58-A3E4-A64618FE53C7}"/>
              </a:ext>
            </a:extLst>
          </p:cNvPr>
          <p:cNvSpPr/>
          <p:nvPr/>
        </p:nvSpPr>
        <p:spPr>
          <a:xfrm>
            <a:off x="6786070" y="3812817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페인트</a:t>
            </a:r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BA06A00A-80FC-466D-95C7-0E769460E15B}"/>
              </a:ext>
            </a:extLst>
          </p:cNvPr>
          <p:cNvSpPr/>
          <p:nvPr/>
        </p:nvSpPr>
        <p:spPr>
          <a:xfrm>
            <a:off x="6935199" y="3703951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색상</a:t>
            </a:r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0C6CD9F-BB74-4C45-BD36-8B362AC17E41}"/>
              </a:ext>
            </a:extLst>
          </p:cNvPr>
          <p:cNvSpPr/>
          <p:nvPr/>
        </p:nvSpPr>
        <p:spPr>
          <a:xfrm>
            <a:off x="6926735" y="4748525"/>
            <a:ext cx="646318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제조사</a:t>
            </a:r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D5BA1C55-2698-41B4-BD82-DEC4D2ECF258}"/>
              </a:ext>
            </a:extLst>
          </p:cNvPr>
          <p:cNvSpPr/>
          <p:nvPr/>
        </p:nvSpPr>
        <p:spPr>
          <a:xfrm>
            <a:off x="3498230" y="1622899"/>
            <a:ext cx="1122089" cy="2828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노루표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6" name="순서도: 병합 105">
            <a:extLst>
              <a:ext uri="{FF2B5EF4-FFF2-40B4-BE49-F238E27FC236}">
                <a16:creationId xmlns:a16="http://schemas.microsoft.com/office/drawing/2014/main" id="{B366452A-B89C-4183-BC70-E905C90FBE19}"/>
              </a:ext>
            </a:extLst>
          </p:cNvPr>
          <p:cNvSpPr/>
          <p:nvPr/>
        </p:nvSpPr>
        <p:spPr>
          <a:xfrm>
            <a:off x="3604455" y="1719387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2F126197-5938-4B5A-AB71-DA5C64F28C2E}"/>
              </a:ext>
            </a:extLst>
          </p:cNvPr>
          <p:cNvSpPr/>
          <p:nvPr/>
        </p:nvSpPr>
        <p:spPr>
          <a:xfrm>
            <a:off x="3476294" y="3336778"/>
            <a:ext cx="1122089" cy="3062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페인트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08" name="순서도: 병합 107">
            <a:extLst>
              <a:ext uri="{FF2B5EF4-FFF2-40B4-BE49-F238E27FC236}">
                <a16:creationId xmlns:a16="http://schemas.microsoft.com/office/drawing/2014/main" id="{0F169AF1-246A-431C-91DA-A1A3B3F3C794}"/>
              </a:ext>
            </a:extLst>
          </p:cNvPr>
          <p:cNvSpPr/>
          <p:nvPr/>
        </p:nvSpPr>
        <p:spPr>
          <a:xfrm>
            <a:off x="3582519" y="3433265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841C86-16F7-4734-B977-D29CC9AFA8A4}"/>
              </a:ext>
            </a:extLst>
          </p:cNvPr>
          <p:cNvSpPr/>
          <p:nvPr/>
        </p:nvSpPr>
        <p:spPr>
          <a:xfrm>
            <a:off x="3498229" y="1901095"/>
            <a:ext cx="1122089" cy="48094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삼화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KCC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67E2C4E0-7E9F-4424-BEEF-96977D8B74D1}"/>
              </a:ext>
            </a:extLst>
          </p:cNvPr>
          <p:cNvSpPr/>
          <p:nvPr/>
        </p:nvSpPr>
        <p:spPr>
          <a:xfrm>
            <a:off x="3476294" y="3635307"/>
            <a:ext cx="1122089" cy="7085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신나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세척제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경화제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B8D19175-8B48-41B8-BB4C-E99D393E339C}"/>
              </a:ext>
            </a:extLst>
          </p:cNvPr>
          <p:cNvSpPr/>
          <p:nvPr/>
        </p:nvSpPr>
        <p:spPr>
          <a:xfrm>
            <a:off x="1580595" y="1484786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2" name="타원 111">
            <a:extLst>
              <a:ext uri="{FF2B5EF4-FFF2-40B4-BE49-F238E27FC236}">
                <a16:creationId xmlns:a16="http://schemas.microsoft.com/office/drawing/2014/main" id="{6FFE2708-488C-4F8A-925E-3A56505327CE}"/>
              </a:ext>
            </a:extLst>
          </p:cNvPr>
          <p:cNvSpPr/>
          <p:nvPr/>
        </p:nvSpPr>
        <p:spPr>
          <a:xfrm>
            <a:off x="1580595" y="3229693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3" name="타원 112">
            <a:extLst>
              <a:ext uri="{FF2B5EF4-FFF2-40B4-BE49-F238E27FC236}">
                <a16:creationId xmlns:a16="http://schemas.microsoft.com/office/drawing/2014/main" id="{0CC192CF-F816-451D-8D49-12FE2FFFB532}"/>
              </a:ext>
            </a:extLst>
          </p:cNvPr>
          <p:cNvSpPr/>
          <p:nvPr/>
        </p:nvSpPr>
        <p:spPr>
          <a:xfrm>
            <a:off x="9523462" y="1484786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1150F358-CFD3-4F10-993C-5A729EFAF967}"/>
              </a:ext>
            </a:extLst>
          </p:cNvPr>
          <p:cNvSpPr/>
          <p:nvPr/>
        </p:nvSpPr>
        <p:spPr>
          <a:xfrm>
            <a:off x="7100437" y="5950127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545AEAA0-0AF9-4C3E-9AF6-987D2A81969D}"/>
              </a:ext>
            </a:extLst>
          </p:cNvPr>
          <p:cNvSpPr/>
          <p:nvPr/>
        </p:nvSpPr>
        <p:spPr>
          <a:xfrm>
            <a:off x="2494353" y="591464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2567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AD2982-91E9-4049-85E7-1B96A44C1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825778"/>
              </p:ext>
            </p:extLst>
          </p:nvPr>
        </p:nvGraphicFramePr>
        <p:xfrm>
          <a:off x="1722313" y="1438334"/>
          <a:ext cx="7903069" cy="3114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19412">
                  <a:extLst>
                    <a:ext uri="{9D8B030D-6E8A-4147-A177-3AD203B41FA5}">
                      <a16:colId xmlns:a16="http://schemas.microsoft.com/office/drawing/2014/main" val="1903791733"/>
                    </a:ext>
                  </a:extLst>
                </a:gridCol>
                <a:gridCol w="1193037">
                  <a:extLst>
                    <a:ext uri="{9D8B030D-6E8A-4147-A177-3AD203B41FA5}">
                      <a16:colId xmlns:a16="http://schemas.microsoft.com/office/drawing/2014/main" val="388115435"/>
                    </a:ext>
                  </a:extLst>
                </a:gridCol>
                <a:gridCol w="1593332">
                  <a:extLst>
                    <a:ext uri="{9D8B030D-6E8A-4147-A177-3AD203B41FA5}">
                      <a16:colId xmlns:a16="http://schemas.microsoft.com/office/drawing/2014/main" val="407748073"/>
                    </a:ext>
                  </a:extLst>
                </a:gridCol>
                <a:gridCol w="2900179">
                  <a:extLst>
                    <a:ext uri="{9D8B030D-6E8A-4147-A177-3AD203B41FA5}">
                      <a16:colId xmlns:a16="http://schemas.microsoft.com/office/drawing/2014/main" val="2064667852"/>
                    </a:ext>
                  </a:extLst>
                </a:gridCol>
                <a:gridCol w="1397109">
                  <a:extLst>
                    <a:ext uri="{9D8B030D-6E8A-4147-A177-3AD203B41FA5}">
                      <a16:colId xmlns:a16="http://schemas.microsoft.com/office/drawing/2014/main" val="20203112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순서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공정 코드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공정명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공정 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공정 시간 </a:t>
                      </a:r>
                      <a:r>
                        <a:rPr lang="en-US" altLang="ko-KR" sz="1400" dirty="0"/>
                        <a:t>(min)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PC-10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입고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수입검사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찍힘</a:t>
                      </a:r>
                      <a:r>
                        <a:rPr lang="en-US" altLang="ko-KR" sz="1400" dirty="0"/>
                        <a:t>. Burr </a:t>
                      </a:r>
                      <a:r>
                        <a:rPr lang="ko-KR" altLang="en-US" sz="1400" dirty="0"/>
                        <a:t>등 유해한 흠 없을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1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PC-20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탈지 </a:t>
                      </a:r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유분 없을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78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PC-30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탈지 </a:t>
                      </a:r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유분 없을 것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274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PC-40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LOADING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지그 </a:t>
                      </a:r>
                      <a:r>
                        <a:rPr lang="ko-KR" altLang="en-US" sz="1400" dirty="0" err="1"/>
                        <a:t>정위치</a:t>
                      </a:r>
                      <a:r>
                        <a:rPr lang="ko-KR" altLang="en-US" sz="1400" dirty="0"/>
                        <a:t> 안착</a:t>
                      </a:r>
                      <a:r>
                        <a:rPr lang="en-US" altLang="ko-KR" sz="1400" dirty="0"/>
                        <a:t>/Masking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9314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PC-50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TORCH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표면에 붙은 먼지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장갑실</a:t>
                      </a:r>
                      <a:r>
                        <a:rPr lang="ko-KR" altLang="en-US" sz="1400" dirty="0"/>
                        <a:t> 등 제거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99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PC-60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AIR BLOWING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도막두께 </a:t>
                      </a:r>
                      <a:r>
                        <a:rPr lang="en-US" altLang="ko-KR" sz="1400" dirty="0"/>
                        <a:t>40</a:t>
                      </a:r>
                      <a:r>
                        <a:rPr lang="el-GR" altLang="ko-KR" sz="1400" kern="1200" dirty="0">
                          <a:effectLst/>
                        </a:rPr>
                        <a:t>μ</a:t>
                      </a:r>
                      <a:r>
                        <a:rPr lang="en-US" altLang="ko-KR" sz="1400" kern="1200" dirty="0">
                          <a:effectLst/>
                        </a:rPr>
                        <a:t>m ~ 120</a:t>
                      </a:r>
                      <a:r>
                        <a:rPr lang="el-GR" altLang="ko-KR" sz="1400" kern="1200" dirty="0">
                          <a:effectLst/>
                        </a:rPr>
                        <a:t>μ</a:t>
                      </a:r>
                      <a:r>
                        <a:rPr lang="en-US" altLang="ko-KR" sz="1400" kern="1200" dirty="0">
                          <a:effectLst/>
                        </a:rPr>
                        <a:t>m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47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PC-70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PAINTING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270℃ 20</a:t>
                      </a:r>
                      <a:r>
                        <a:rPr lang="ko-KR" altLang="en-US" sz="1400" dirty="0"/>
                        <a:t>분 건조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8649830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D8780AE1-3605-4D66-9E34-4191386704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440" y="4716979"/>
            <a:ext cx="3657788" cy="539778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1D99B27-6063-43EF-8AA2-9E3675DC615A}"/>
              </a:ext>
            </a:extLst>
          </p:cNvPr>
          <p:cNvSpPr/>
          <p:nvPr/>
        </p:nvSpPr>
        <p:spPr>
          <a:xfrm>
            <a:off x="1354450" y="2015065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A53127A-A77C-48A6-A308-F902986CEE14}"/>
              </a:ext>
            </a:extLst>
          </p:cNvPr>
          <p:cNvSpPr/>
          <p:nvPr/>
        </p:nvSpPr>
        <p:spPr>
          <a:xfrm>
            <a:off x="1354449" y="2408765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3080148-608D-4DFF-9AF1-B074532CA1EA}"/>
              </a:ext>
            </a:extLst>
          </p:cNvPr>
          <p:cNvSpPr/>
          <p:nvPr/>
        </p:nvSpPr>
        <p:spPr>
          <a:xfrm>
            <a:off x="1354450" y="2785533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492FAC5-B5D0-44FE-B7AF-D48277EA110C}"/>
              </a:ext>
            </a:extLst>
          </p:cNvPr>
          <p:cNvSpPr/>
          <p:nvPr/>
        </p:nvSpPr>
        <p:spPr>
          <a:xfrm>
            <a:off x="1354449" y="3179233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098AB68-E9F2-45F2-B013-DC1AF9D574A2}"/>
              </a:ext>
            </a:extLst>
          </p:cNvPr>
          <p:cNvSpPr/>
          <p:nvPr/>
        </p:nvSpPr>
        <p:spPr>
          <a:xfrm>
            <a:off x="1354449" y="3513667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9AF5F531-4B4E-4214-8855-E268B5AAD50E}"/>
              </a:ext>
            </a:extLst>
          </p:cNvPr>
          <p:cNvSpPr/>
          <p:nvPr/>
        </p:nvSpPr>
        <p:spPr>
          <a:xfrm>
            <a:off x="1354448" y="3907367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350E76B-D5BE-4047-9884-EFAF33C79119}"/>
              </a:ext>
            </a:extLst>
          </p:cNvPr>
          <p:cNvSpPr/>
          <p:nvPr/>
        </p:nvSpPr>
        <p:spPr>
          <a:xfrm>
            <a:off x="1354448" y="4245787"/>
            <a:ext cx="220349" cy="198967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8E9BE43-13FC-45F5-96AD-350B628876BE}"/>
              </a:ext>
            </a:extLst>
          </p:cNvPr>
          <p:cNvGrpSpPr/>
          <p:nvPr/>
        </p:nvGrpSpPr>
        <p:grpSpPr>
          <a:xfrm>
            <a:off x="1409700" y="1949449"/>
            <a:ext cx="207432" cy="241300"/>
            <a:chOff x="262467" y="1083733"/>
            <a:chExt cx="207432" cy="241300"/>
          </a:xfrm>
        </p:grpSpPr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9F3741BD-D30D-4640-BF55-88575A54B25F}"/>
                </a:ext>
              </a:extLst>
            </p:cNvPr>
            <p:cNvCxnSpPr/>
            <p:nvPr/>
          </p:nvCxnSpPr>
          <p:spPr>
            <a:xfrm>
              <a:off x="262467" y="1210733"/>
              <a:ext cx="59266" cy="114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:a16="http://schemas.microsoft.com/office/drawing/2014/main" id="{3A21A231-037C-4F30-887C-FCD5CA6A9CD7}"/>
                </a:ext>
              </a:extLst>
            </p:cNvPr>
            <p:cNvCxnSpPr/>
            <p:nvPr/>
          </p:nvCxnSpPr>
          <p:spPr>
            <a:xfrm flipV="1">
              <a:off x="321733" y="1083733"/>
              <a:ext cx="148166" cy="228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55D0A98-54F3-4DE5-99DD-17B6EF7177E8}"/>
              </a:ext>
            </a:extLst>
          </p:cNvPr>
          <p:cNvGrpSpPr/>
          <p:nvPr/>
        </p:nvGrpSpPr>
        <p:grpSpPr>
          <a:xfrm>
            <a:off x="1409700" y="2719917"/>
            <a:ext cx="207432" cy="241300"/>
            <a:chOff x="262467" y="1083733"/>
            <a:chExt cx="207432" cy="241300"/>
          </a:xfrm>
        </p:grpSpPr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15DB32AD-310B-45F8-A645-8BC559CCDF6F}"/>
                </a:ext>
              </a:extLst>
            </p:cNvPr>
            <p:cNvCxnSpPr/>
            <p:nvPr/>
          </p:nvCxnSpPr>
          <p:spPr>
            <a:xfrm>
              <a:off x="262467" y="1210733"/>
              <a:ext cx="59266" cy="114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직선 연결선 32">
              <a:extLst>
                <a:ext uri="{FF2B5EF4-FFF2-40B4-BE49-F238E27FC236}">
                  <a16:creationId xmlns:a16="http://schemas.microsoft.com/office/drawing/2014/main" id="{3E9461C1-37F0-4375-825E-5C5DA3480282}"/>
                </a:ext>
              </a:extLst>
            </p:cNvPr>
            <p:cNvCxnSpPr/>
            <p:nvPr/>
          </p:nvCxnSpPr>
          <p:spPr>
            <a:xfrm flipV="1">
              <a:off x="321733" y="1083733"/>
              <a:ext cx="148166" cy="228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DAC26D33-0A1F-4675-AB0B-F04942EBA03A}"/>
              </a:ext>
            </a:extLst>
          </p:cNvPr>
          <p:cNvGrpSpPr/>
          <p:nvPr/>
        </p:nvGrpSpPr>
        <p:grpSpPr>
          <a:xfrm>
            <a:off x="1409700" y="4180417"/>
            <a:ext cx="207432" cy="241300"/>
            <a:chOff x="262467" y="1083733"/>
            <a:chExt cx="207432" cy="241300"/>
          </a:xfrm>
        </p:grpSpPr>
        <p:cxnSp>
          <p:nvCxnSpPr>
            <p:cNvPr id="35" name="직선 연결선 34">
              <a:extLst>
                <a:ext uri="{FF2B5EF4-FFF2-40B4-BE49-F238E27FC236}">
                  <a16:creationId xmlns:a16="http://schemas.microsoft.com/office/drawing/2014/main" id="{65E96DCF-8605-4C76-9D87-404828782DC2}"/>
                </a:ext>
              </a:extLst>
            </p:cNvPr>
            <p:cNvCxnSpPr/>
            <p:nvPr/>
          </p:nvCxnSpPr>
          <p:spPr>
            <a:xfrm>
              <a:off x="262467" y="1210733"/>
              <a:ext cx="59266" cy="1143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FB62E7DB-7A3D-4B5B-A344-F0A0845095AB}"/>
                </a:ext>
              </a:extLst>
            </p:cNvPr>
            <p:cNvCxnSpPr/>
            <p:nvPr/>
          </p:nvCxnSpPr>
          <p:spPr>
            <a:xfrm flipV="1">
              <a:off x="321733" y="1083733"/>
              <a:ext cx="148166" cy="228600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E87BF01-CB3D-44DE-A574-DF546C013293}"/>
              </a:ext>
            </a:extLst>
          </p:cNvPr>
          <p:cNvGrpSpPr/>
          <p:nvPr/>
        </p:nvGrpSpPr>
        <p:grpSpPr>
          <a:xfrm>
            <a:off x="1722313" y="346504"/>
            <a:ext cx="5542978" cy="1199674"/>
            <a:chOff x="850245" y="117904"/>
            <a:chExt cx="5542978" cy="1199674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7FB404A-301D-4DA5-B791-2413D41C2E7F}"/>
                </a:ext>
              </a:extLst>
            </p:cNvPr>
            <p:cNvSpPr/>
            <p:nvPr/>
          </p:nvSpPr>
          <p:spPr>
            <a:xfrm>
              <a:off x="850245" y="117904"/>
              <a:ext cx="1020858" cy="3975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dirty="0">
                  <a:solidFill>
                    <a:schemeClr val="tx1"/>
                  </a:solidFill>
                </a:rPr>
                <a:t>   </a:t>
              </a:r>
              <a:r>
                <a:rPr lang="ko-KR" altLang="en-US" sz="2000" b="1" dirty="0">
                  <a:solidFill>
                    <a:schemeClr val="tx1"/>
                  </a:solidFill>
                </a:rPr>
                <a:t>검색</a:t>
              </a:r>
            </a:p>
          </p:txBody>
        </p:sp>
        <p:pic>
          <p:nvPicPr>
            <p:cNvPr id="38" name="그래픽 37" descr="돋보기">
              <a:extLst>
                <a:ext uri="{FF2B5EF4-FFF2-40B4-BE49-F238E27FC236}">
                  <a16:creationId xmlns:a16="http://schemas.microsoft.com/office/drawing/2014/main" id="{89F1C7B4-637D-41D0-A232-0AC8DBFD82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65289" y="515467"/>
              <a:ext cx="427934" cy="427934"/>
            </a:xfrm>
            <a:prstGeom prst="rect">
              <a:avLst/>
            </a:prstGeom>
          </p:spPr>
        </p:pic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1EAB5593-769D-4711-A90F-56325219E198}"/>
                </a:ext>
              </a:extLst>
            </p:cNvPr>
            <p:cNvSpPr/>
            <p:nvPr/>
          </p:nvSpPr>
          <p:spPr>
            <a:xfrm>
              <a:off x="2201087" y="515467"/>
              <a:ext cx="3611279" cy="4279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600" dirty="0">
                  <a:solidFill>
                    <a:schemeClr val="bg2">
                      <a:lumMod val="75000"/>
                    </a:schemeClr>
                  </a:solidFill>
                </a:rPr>
                <a:t>공정 코드</a:t>
              </a:r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, </a:t>
              </a:r>
              <a:r>
                <a:rPr lang="ko-KR" altLang="en-US" sz="1600" dirty="0">
                  <a:solidFill>
                    <a:schemeClr val="bg2">
                      <a:lumMod val="75000"/>
                    </a:schemeClr>
                  </a:solidFill>
                </a:rPr>
                <a:t>공정명으로 검색해 주세요</a:t>
              </a:r>
              <a:r>
                <a:rPr lang="en-US" altLang="ko-KR" sz="1600" dirty="0">
                  <a:solidFill>
                    <a:schemeClr val="bg2">
                      <a:lumMod val="75000"/>
                    </a:schemeClr>
                  </a:solidFill>
                </a:rPr>
                <a:t>.</a:t>
              </a:r>
              <a:endParaRPr lang="ko-KR" altLang="en-US" sz="1600" dirty="0">
                <a:solidFill>
                  <a:schemeClr val="bg2">
                    <a:lumMod val="75000"/>
                  </a:schemeClr>
                </a:solidFill>
              </a:endParaRPr>
            </a:p>
          </p:txBody>
        </p:sp>
        <p:pic>
          <p:nvPicPr>
            <p:cNvPr id="40" name="그래픽 39" descr="돋보기">
              <a:extLst>
                <a:ext uri="{FF2B5EF4-FFF2-40B4-BE49-F238E27FC236}">
                  <a16:creationId xmlns:a16="http://schemas.microsoft.com/office/drawing/2014/main" id="{2D1F602A-8142-400B-8CB9-6EAC404EC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50245" y="191221"/>
              <a:ext cx="284258" cy="250929"/>
            </a:xfrm>
            <a:prstGeom prst="rect">
              <a:avLst/>
            </a:prstGeom>
          </p:spPr>
        </p:pic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9A702DC-AFF9-457A-8171-0D038F75907C}"/>
                </a:ext>
              </a:extLst>
            </p:cNvPr>
            <p:cNvSpPr/>
            <p:nvPr/>
          </p:nvSpPr>
          <p:spPr>
            <a:xfrm>
              <a:off x="880842" y="515467"/>
              <a:ext cx="1138094" cy="29036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  전체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42" name="순서도: 병합 41">
              <a:extLst>
                <a:ext uri="{FF2B5EF4-FFF2-40B4-BE49-F238E27FC236}">
                  <a16:creationId xmlns:a16="http://schemas.microsoft.com/office/drawing/2014/main" id="{D8E991C4-5EEC-44BD-9AAF-DF2178AB3A7F}"/>
                </a:ext>
              </a:extLst>
            </p:cNvPr>
            <p:cNvSpPr/>
            <p:nvPr/>
          </p:nvSpPr>
          <p:spPr>
            <a:xfrm>
              <a:off x="1006754" y="603084"/>
              <a:ext cx="117382" cy="117382"/>
            </a:xfrm>
            <a:prstGeom prst="flowChartMerg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89EEB9B-F2A2-402B-B08C-AAD2C9F21303}"/>
                </a:ext>
              </a:extLst>
            </p:cNvPr>
            <p:cNvSpPr/>
            <p:nvPr/>
          </p:nvSpPr>
          <p:spPr>
            <a:xfrm>
              <a:off x="880842" y="793907"/>
              <a:ext cx="1138094" cy="52367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ko-KR" altLang="en-US" sz="1400" dirty="0">
                  <a:solidFill>
                    <a:schemeClr val="tx1"/>
                  </a:solidFill>
                  <a:latin typeface="+mn-ea"/>
                </a:rPr>
                <a:t>   공정코드  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400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ko-KR" altLang="en-US" sz="1400" dirty="0" err="1">
                  <a:solidFill>
                    <a:schemeClr val="tx1"/>
                  </a:solidFill>
                  <a:latin typeface="+mn-ea"/>
                </a:rPr>
                <a:t>공정명</a:t>
              </a:r>
              <a:endParaRPr lang="en-US" altLang="ko-KR" sz="1400" dirty="0">
                <a:solidFill>
                  <a:schemeClr val="tx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05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2E8DA0B-921B-4AD2-B42B-372205CC1247}"/>
              </a:ext>
            </a:extLst>
          </p:cNvPr>
          <p:cNvSpPr/>
          <p:nvPr/>
        </p:nvSpPr>
        <p:spPr>
          <a:xfrm>
            <a:off x="10836084" y="2557697"/>
            <a:ext cx="996172" cy="46920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n-ea"/>
              </a:rPr>
              <a:t>업체등록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2CB54DE-38C9-4BA0-80B8-BE9FF03D01F9}"/>
              </a:ext>
            </a:extLst>
          </p:cNvPr>
          <p:cNvSpPr/>
          <p:nvPr/>
        </p:nvSpPr>
        <p:spPr>
          <a:xfrm>
            <a:off x="0" y="0"/>
            <a:ext cx="153542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solidFill>
                  <a:srgbClr val="00B0F0"/>
                </a:solidFill>
              </a:rPr>
              <a:t>대원공업㈜</a:t>
            </a:r>
            <a:endParaRPr lang="en-US" altLang="ko-KR" sz="2000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수주품목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원자재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재고현황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정보관리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라우팅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거래처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0C7338F-E94D-4346-96D6-C9C8445AFC1E}"/>
              </a:ext>
            </a:extLst>
          </p:cNvPr>
          <p:cNvSpPr/>
          <p:nvPr/>
        </p:nvSpPr>
        <p:spPr>
          <a:xfrm>
            <a:off x="1872976" y="1171441"/>
            <a:ext cx="102085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29" name="그래픽 28" descr="돋보기">
            <a:extLst>
              <a:ext uri="{FF2B5EF4-FFF2-40B4-BE49-F238E27FC236}">
                <a16:creationId xmlns:a16="http://schemas.microsoft.com/office/drawing/2014/main" id="{84C29F36-28A4-4CEE-A9AB-B1783A2277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26990" y="1591283"/>
            <a:ext cx="427934" cy="42793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5E1E483C-F18F-4C0D-ACE6-63A131C2B13C}"/>
              </a:ext>
            </a:extLst>
          </p:cNvPr>
          <p:cNvSpPr/>
          <p:nvPr/>
        </p:nvSpPr>
        <p:spPr>
          <a:xfrm>
            <a:off x="2987398" y="1591283"/>
            <a:ext cx="3227135" cy="427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업체명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담당자로 검색해 주세요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31" name="그래픽 30" descr="돋보기">
            <a:extLst>
              <a:ext uri="{FF2B5EF4-FFF2-40B4-BE49-F238E27FC236}">
                <a16:creationId xmlns:a16="http://schemas.microsoft.com/office/drawing/2014/main" id="{630039CF-75C7-47F0-9646-07E5ECBCC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72976" y="1244758"/>
            <a:ext cx="284258" cy="250929"/>
          </a:xfrm>
          <a:prstGeom prst="rect">
            <a:avLst/>
          </a:prstGeom>
        </p:spPr>
      </p:pic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C31E1620-3F42-4932-B2C5-BB103A2632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656290"/>
              </p:ext>
            </p:extLst>
          </p:nvPr>
        </p:nvGraphicFramePr>
        <p:xfrm>
          <a:off x="1884540" y="3050211"/>
          <a:ext cx="9947716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3295">
                  <a:extLst>
                    <a:ext uri="{9D8B030D-6E8A-4147-A177-3AD203B41FA5}">
                      <a16:colId xmlns:a16="http://schemas.microsoft.com/office/drawing/2014/main" val="1903791733"/>
                    </a:ext>
                  </a:extLst>
                </a:gridCol>
                <a:gridCol w="1384157">
                  <a:extLst>
                    <a:ext uri="{9D8B030D-6E8A-4147-A177-3AD203B41FA5}">
                      <a16:colId xmlns:a16="http://schemas.microsoft.com/office/drawing/2014/main" val="388115435"/>
                    </a:ext>
                  </a:extLst>
                </a:gridCol>
                <a:gridCol w="1729169">
                  <a:extLst>
                    <a:ext uri="{9D8B030D-6E8A-4147-A177-3AD203B41FA5}">
                      <a16:colId xmlns:a16="http://schemas.microsoft.com/office/drawing/2014/main" val="407748073"/>
                    </a:ext>
                  </a:extLst>
                </a:gridCol>
                <a:gridCol w="2304190">
                  <a:extLst>
                    <a:ext uri="{9D8B030D-6E8A-4147-A177-3AD203B41FA5}">
                      <a16:colId xmlns:a16="http://schemas.microsoft.com/office/drawing/2014/main" val="2064667852"/>
                    </a:ext>
                  </a:extLst>
                </a:gridCol>
                <a:gridCol w="1066233">
                  <a:extLst>
                    <a:ext uri="{9D8B030D-6E8A-4147-A177-3AD203B41FA5}">
                      <a16:colId xmlns:a16="http://schemas.microsoft.com/office/drawing/2014/main" val="2020311252"/>
                    </a:ext>
                  </a:extLst>
                </a:gridCol>
                <a:gridCol w="1518767">
                  <a:extLst>
                    <a:ext uri="{9D8B030D-6E8A-4147-A177-3AD203B41FA5}">
                      <a16:colId xmlns:a16="http://schemas.microsoft.com/office/drawing/2014/main" val="3916959108"/>
                    </a:ext>
                  </a:extLst>
                </a:gridCol>
                <a:gridCol w="1251905">
                  <a:extLst>
                    <a:ext uri="{9D8B030D-6E8A-4147-A177-3AD203B41FA5}">
                      <a16:colId xmlns:a16="http://schemas.microsoft.com/office/drawing/2014/main" val="3965709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업체명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사업자 등록번호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담당자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담당자</a:t>
                      </a:r>
                      <a:endParaRPr lang="en-US" altLang="ko-KR" sz="1400" dirty="0"/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연락처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거래 현황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12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코드하우스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123-456789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경남 창원시 창원대학교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설계팀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박단현</a:t>
                      </a:r>
                      <a:r>
                        <a:rPr lang="ko-KR" altLang="en-US" sz="1400" dirty="0"/>
                        <a:t>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17969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고트하우스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123-456789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경남 창원시 창원대학교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영업팀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강현주 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주임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781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구트하우스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123-456789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경남 창원시 창원대학교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품관팀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 err="1"/>
                        <a:t>홍석민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ko-KR" altLang="en-US" sz="1400" dirty="0"/>
                        <a:t>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010-1234-5678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0613039"/>
                  </a:ext>
                </a:extLst>
              </a:tr>
            </a:tbl>
          </a:graphicData>
        </a:graphic>
      </p:graphicFrame>
      <p:pic>
        <p:nvPicPr>
          <p:cNvPr id="43" name="그림 42">
            <a:extLst>
              <a:ext uri="{FF2B5EF4-FFF2-40B4-BE49-F238E27FC236}">
                <a16:creationId xmlns:a16="http://schemas.microsoft.com/office/drawing/2014/main" id="{0BCE9AA0-E1F0-46D3-AC55-19A37045D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8839" y="6020844"/>
            <a:ext cx="3657788" cy="539778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1090216-501C-4E61-93FD-208AC1E8DC07}"/>
              </a:ext>
            </a:extLst>
          </p:cNvPr>
          <p:cNvSpPr/>
          <p:nvPr/>
        </p:nvSpPr>
        <p:spPr>
          <a:xfrm>
            <a:off x="1884314" y="544998"/>
            <a:ext cx="2305386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정보관리 </a:t>
            </a:r>
            <a:r>
              <a:rPr lang="en-US" altLang="ko-KR" sz="2000" b="1" dirty="0">
                <a:solidFill>
                  <a:schemeClr val="tx1"/>
                </a:solidFill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</a:rPr>
              <a:t>거래처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7F10ACF-C299-4420-86D7-BF4C88E9F8A8}"/>
              </a:ext>
            </a:extLst>
          </p:cNvPr>
          <p:cNvSpPr/>
          <p:nvPr/>
        </p:nvSpPr>
        <p:spPr>
          <a:xfrm>
            <a:off x="1872975" y="1591283"/>
            <a:ext cx="956472" cy="312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전체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순서도: 병합 18">
            <a:extLst>
              <a:ext uri="{FF2B5EF4-FFF2-40B4-BE49-F238E27FC236}">
                <a16:creationId xmlns:a16="http://schemas.microsoft.com/office/drawing/2014/main" id="{34536B29-0AA4-4E65-BDAF-DD2BA14CE877}"/>
              </a:ext>
            </a:extLst>
          </p:cNvPr>
          <p:cNvSpPr/>
          <p:nvPr/>
        </p:nvSpPr>
        <p:spPr>
          <a:xfrm>
            <a:off x="1998887" y="1678900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693C2-EAF5-44A4-A28B-A9F0A6D818FB}"/>
              </a:ext>
            </a:extLst>
          </p:cNvPr>
          <p:cNvSpPr/>
          <p:nvPr/>
        </p:nvSpPr>
        <p:spPr>
          <a:xfrm>
            <a:off x="1872975" y="1893677"/>
            <a:ext cx="956472" cy="5050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업체명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담당자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436D78A-64C5-47ED-BB5A-63E7552FFF18}"/>
              </a:ext>
            </a:extLst>
          </p:cNvPr>
          <p:cNvSpPr/>
          <p:nvPr/>
        </p:nvSpPr>
        <p:spPr>
          <a:xfrm>
            <a:off x="10783760" y="3757631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거래종료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E140732D-2D33-41DD-8F4C-532FE76281D8}"/>
              </a:ext>
            </a:extLst>
          </p:cNvPr>
          <p:cNvSpPr/>
          <p:nvPr/>
        </p:nvSpPr>
        <p:spPr>
          <a:xfrm>
            <a:off x="10783760" y="4464230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거래재개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7409114-12ED-4C67-9296-B6A4F50CA2FE}"/>
              </a:ext>
            </a:extLst>
          </p:cNvPr>
          <p:cNvSpPr/>
          <p:nvPr/>
        </p:nvSpPr>
        <p:spPr>
          <a:xfrm>
            <a:off x="10783760" y="5209028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거래종료</a:t>
            </a:r>
          </a:p>
        </p:txBody>
      </p:sp>
      <p:sp>
        <p:nvSpPr>
          <p:cNvPr id="26" name="타원 25">
            <a:extLst>
              <a:ext uri="{FF2B5EF4-FFF2-40B4-BE49-F238E27FC236}">
                <a16:creationId xmlns:a16="http://schemas.microsoft.com/office/drawing/2014/main" id="{9B38FF2E-54E7-4E7F-B25C-C4261E65B959}"/>
              </a:ext>
            </a:extLst>
          </p:cNvPr>
          <p:cNvSpPr/>
          <p:nvPr/>
        </p:nvSpPr>
        <p:spPr>
          <a:xfrm>
            <a:off x="1362317" y="2524003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F025A224-F2F8-4144-9B69-5D79A1CB0BA9}"/>
              </a:ext>
            </a:extLst>
          </p:cNvPr>
          <p:cNvSpPr/>
          <p:nvPr/>
        </p:nvSpPr>
        <p:spPr>
          <a:xfrm>
            <a:off x="11099569" y="2146865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97D241D3-9E0B-4654-A054-A9AFFD4FDF0C}"/>
              </a:ext>
            </a:extLst>
          </p:cNvPr>
          <p:cNvSpPr/>
          <p:nvPr/>
        </p:nvSpPr>
        <p:spPr>
          <a:xfrm>
            <a:off x="10983978" y="3355266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CADFF01E-8931-48FC-8D73-F9AB3E606D05}"/>
              </a:ext>
            </a:extLst>
          </p:cNvPr>
          <p:cNvSpPr/>
          <p:nvPr/>
        </p:nvSpPr>
        <p:spPr>
          <a:xfrm>
            <a:off x="2987625" y="3363732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9285052-739F-4657-B1D4-EA847ECC9935}"/>
              </a:ext>
            </a:extLst>
          </p:cNvPr>
          <p:cNvSpPr/>
          <p:nvPr/>
        </p:nvSpPr>
        <p:spPr>
          <a:xfrm>
            <a:off x="1300820" y="1122082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BC900485-6CFB-4931-96F8-0BE08CB32F3A}"/>
              </a:ext>
            </a:extLst>
          </p:cNvPr>
          <p:cNvSpPr/>
          <p:nvPr/>
        </p:nvSpPr>
        <p:spPr>
          <a:xfrm>
            <a:off x="1884313" y="2505811"/>
            <a:ext cx="996173" cy="54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수주품목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거래처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8454689-CE93-41E3-A771-493A5351EF2C}"/>
              </a:ext>
            </a:extLst>
          </p:cNvPr>
          <p:cNvSpPr/>
          <p:nvPr/>
        </p:nvSpPr>
        <p:spPr>
          <a:xfrm>
            <a:off x="2879397" y="2504160"/>
            <a:ext cx="996173" cy="5427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원자재</a:t>
            </a:r>
            <a:endParaRPr lang="en-US" altLang="ko-KR" sz="1600" b="1" dirty="0">
              <a:solidFill>
                <a:schemeClr val="tx1"/>
              </a:solidFill>
              <a:latin typeface="+mn-ea"/>
            </a:endParaRPr>
          </a:p>
          <a:p>
            <a:pPr algn="ctr"/>
            <a:r>
              <a:rPr lang="ko-KR" altLang="en-US" sz="1600" b="1" dirty="0">
                <a:solidFill>
                  <a:schemeClr val="tx1"/>
                </a:solidFill>
                <a:latin typeface="+mn-ea"/>
              </a:rPr>
              <a:t>거래처</a:t>
            </a: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5154B458-F39B-47F8-9645-AC9DA8656012}"/>
              </a:ext>
            </a:extLst>
          </p:cNvPr>
          <p:cNvSpPr/>
          <p:nvPr/>
        </p:nvSpPr>
        <p:spPr>
          <a:xfrm>
            <a:off x="1596918" y="370991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242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직사각형 68">
            <a:extLst>
              <a:ext uri="{FF2B5EF4-FFF2-40B4-BE49-F238E27FC236}">
                <a16:creationId xmlns:a16="http://schemas.microsoft.com/office/drawing/2014/main" id="{45BD8EE2-235A-4AC1-91A8-4CE0E02E5D8F}"/>
              </a:ext>
            </a:extLst>
          </p:cNvPr>
          <p:cNvSpPr/>
          <p:nvPr/>
        </p:nvSpPr>
        <p:spPr>
          <a:xfrm>
            <a:off x="1862667" y="55033"/>
            <a:ext cx="3121873" cy="6739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67E5BE1-2ACC-436B-9E54-D7E934CD943E}"/>
              </a:ext>
            </a:extLst>
          </p:cNvPr>
          <p:cNvSpPr/>
          <p:nvPr/>
        </p:nvSpPr>
        <p:spPr>
          <a:xfrm>
            <a:off x="7140989" y="177301"/>
            <a:ext cx="2052493" cy="38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거래처 상세조회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7E4B8205-62A3-417B-B966-6580880FA884}"/>
              </a:ext>
            </a:extLst>
          </p:cNvPr>
          <p:cNvSpPr/>
          <p:nvPr/>
        </p:nvSpPr>
        <p:spPr>
          <a:xfrm>
            <a:off x="7698034" y="637650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BABA920-CF69-4778-86A1-DC1D4C91C4B7}"/>
              </a:ext>
            </a:extLst>
          </p:cNvPr>
          <p:cNvSpPr/>
          <p:nvPr/>
        </p:nvSpPr>
        <p:spPr>
          <a:xfrm>
            <a:off x="8635327" y="637650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D3532A1-46CB-42F8-B51F-5F1D665CC433}"/>
              </a:ext>
            </a:extLst>
          </p:cNvPr>
          <p:cNvSpPr/>
          <p:nvPr/>
        </p:nvSpPr>
        <p:spPr>
          <a:xfrm>
            <a:off x="2157060" y="591228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56FF4E2-C801-4277-AB4D-3F65A1121F7D}"/>
              </a:ext>
            </a:extLst>
          </p:cNvPr>
          <p:cNvSpPr/>
          <p:nvPr/>
        </p:nvSpPr>
        <p:spPr>
          <a:xfrm>
            <a:off x="2157060" y="535581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FB3F650B-FA21-4094-8487-5F2B9CFE6473}"/>
              </a:ext>
            </a:extLst>
          </p:cNvPr>
          <p:cNvSpPr/>
          <p:nvPr/>
        </p:nvSpPr>
        <p:spPr>
          <a:xfrm>
            <a:off x="2157060" y="4772035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6638867-BAC0-4815-9D93-784C4579BE1D}"/>
              </a:ext>
            </a:extLst>
          </p:cNvPr>
          <p:cNvSpPr/>
          <p:nvPr/>
        </p:nvSpPr>
        <p:spPr>
          <a:xfrm>
            <a:off x="2157060" y="4216941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FA3295AE-D538-4F4B-AF14-34DA921AD548}"/>
              </a:ext>
            </a:extLst>
          </p:cNvPr>
          <p:cNvSpPr/>
          <p:nvPr/>
        </p:nvSpPr>
        <p:spPr>
          <a:xfrm>
            <a:off x="2127626" y="3683551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3D91390A-7A59-4EBB-8554-3A8B56155002}"/>
              </a:ext>
            </a:extLst>
          </p:cNvPr>
          <p:cNvSpPr/>
          <p:nvPr/>
        </p:nvSpPr>
        <p:spPr>
          <a:xfrm>
            <a:off x="2157060" y="3120059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F8241B25-42BD-49DB-B3CF-EB72C4167BD1}"/>
              </a:ext>
            </a:extLst>
          </p:cNvPr>
          <p:cNvSpPr/>
          <p:nvPr/>
        </p:nvSpPr>
        <p:spPr>
          <a:xfrm>
            <a:off x="2157060" y="255846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98298D76-CB13-4973-B5C0-62396C0DCE63}"/>
              </a:ext>
            </a:extLst>
          </p:cNvPr>
          <p:cNvSpPr/>
          <p:nvPr/>
        </p:nvSpPr>
        <p:spPr>
          <a:xfrm>
            <a:off x="2157060" y="1987857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C3B2FD7-8BDF-4828-8F8A-325E3C8E678D}"/>
              </a:ext>
            </a:extLst>
          </p:cNvPr>
          <p:cNvSpPr/>
          <p:nvPr/>
        </p:nvSpPr>
        <p:spPr>
          <a:xfrm>
            <a:off x="2441474" y="108499"/>
            <a:ext cx="2052493" cy="38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거래처 등록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31E82F1-B870-4E42-AF57-CC09B950B5FC}"/>
              </a:ext>
            </a:extLst>
          </p:cNvPr>
          <p:cNvSpPr/>
          <p:nvPr/>
        </p:nvSpPr>
        <p:spPr>
          <a:xfrm>
            <a:off x="2157060" y="1402213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E59CDA2-4BF8-423E-B08A-065C2664012A}"/>
              </a:ext>
            </a:extLst>
          </p:cNvPr>
          <p:cNvSpPr/>
          <p:nvPr/>
        </p:nvSpPr>
        <p:spPr>
          <a:xfrm>
            <a:off x="2306189" y="1217749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업체명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DF1C2CC1-A69B-4C1F-8C46-38869846C696}"/>
              </a:ext>
            </a:extLst>
          </p:cNvPr>
          <p:cNvSpPr/>
          <p:nvPr/>
        </p:nvSpPr>
        <p:spPr>
          <a:xfrm>
            <a:off x="2302061" y="1804958"/>
            <a:ext cx="1307049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사업자 등록번호</a:t>
            </a: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FA2E64FF-638D-4D53-AF3B-86E848362FEF}"/>
              </a:ext>
            </a:extLst>
          </p:cNvPr>
          <p:cNvSpPr/>
          <p:nvPr/>
        </p:nvSpPr>
        <p:spPr>
          <a:xfrm>
            <a:off x="2302061" y="2384025"/>
            <a:ext cx="67521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accent1">
                    <a:lumMod val="50000"/>
                  </a:schemeClr>
                </a:solidFill>
              </a:rPr>
              <a:t>대표명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61DD1EA-48F2-494A-AD5A-BA50E91B9C34}"/>
              </a:ext>
            </a:extLst>
          </p:cNvPr>
          <p:cNvSpPr/>
          <p:nvPr/>
        </p:nvSpPr>
        <p:spPr>
          <a:xfrm>
            <a:off x="2298341" y="2962423"/>
            <a:ext cx="1161640" cy="239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대표 전화번호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5608002-AF38-469A-8A99-A2F9A52932D4}"/>
              </a:ext>
            </a:extLst>
          </p:cNvPr>
          <p:cNvSpPr/>
          <p:nvPr/>
        </p:nvSpPr>
        <p:spPr>
          <a:xfrm>
            <a:off x="2276755" y="3518579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주소</a:t>
            </a: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E22F2DDA-12EA-4614-ABDB-0D12AE1C5C45}"/>
              </a:ext>
            </a:extLst>
          </p:cNvPr>
          <p:cNvSpPr/>
          <p:nvPr/>
        </p:nvSpPr>
        <p:spPr>
          <a:xfrm>
            <a:off x="2308151" y="4082071"/>
            <a:ext cx="1482138" cy="19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담당자 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부서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직급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) 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BAC36EE-DC9C-4932-89EA-5F667893D79B}"/>
              </a:ext>
            </a:extLst>
          </p:cNvPr>
          <p:cNvSpPr/>
          <p:nvPr/>
        </p:nvSpPr>
        <p:spPr>
          <a:xfrm>
            <a:off x="2298341" y="4610126"/>
            <a:ext cx="1161640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담당자 연락처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3F320B22-0560-4F65-A49F-7D28ACBB8E34}"/>
              </a:ext>
            </a:extLst>
          </p:cNvPr>
          <p:cNvSpPr/>
          <p:nvPr/>
        </p:nvSpPr>
        <p:spPr>
          <a:xfrm>
            <a:off x="2256480" y="5170555"/>
            <a:ext cx="1156407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담당자 이메일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83FDC01-9C3B-400E-B98F-C137E6CA6F01}"/>
              </a:ext>
            </a:extLst>
          </p:cNvPr>
          <p:cNvSpPr/>
          <p:nvPr/>
        </p:nvSpPr>
        <p:spPr>
          <a:xfrm>
            <a:off x="2314039" y="5749004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B6A842F2-798E-4D22-8F84-5FAD903E5716}"/>
              </a:ext>
            </a:extLst>
          </p:cNvPr>
          <p:cNvSpPr/>
          <p:nvPr/>
        </p:nvSpPr>
        <p:spPr>
          <a:xfrm>
            <a:off x="3028289" y="6313767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6C7C3BD1-7AB7-4F27-9DB4-60B920584D10}"/>
              </a:ext>
            </a:extLst>
          </p:cNvPr>
          <p:cNvSpPr/>
          <p:nvPr/>
        </p:nvSpPr>
        <p:spPr>
          <a:xfrm>
            <a:off x="3965582" y="6313767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5E80CA7-53A5-4C08-9E59-7D60597AFA3F}"/>
              </a:ext>
            </a:extLst>
          </p:cNvPr>
          <p:cNvSpPr/>
          <p:nvPr/>
        </p:nvSpPr>
        <p:spPr>
          <a:xfrm>
            <a:off x="2093560" y="559077"/>
            <a:ext cx="1016435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거래처 종류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5F0E46F3-0F82-4C48-86F1-ECF2632C55A4}"/>
              </a:ext>
            </a:extLst>
          </p:cNvPr>
          <p:cNvSpPr/>
          <p:nvPr/>
        </p:nvSpPr>
        <p:spPr>
          <a:xfrm>
            <a:off x="2192042" y="945524"/>
            <a:ext cx="75810" cy="75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00944AA-F0EB-410F-87A7-732692319A92}"/>
              </a:ext>
            </a:extLst>
          </p:cNvPr>
          <p:cNvSpPr/>
          <p:nvPr/>
        </p:nvSpPr>
        <p:spPr>
          <a:xfrm>
            <a:off x="2233858" y="853224"/>
            <a:ext cx="1179029" cy="26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수주품</a:t>
            </a:r>
            <a:r>
              <a:rPr lang="ko-KR" altLang="en-US" sz="1200" dirty="0">
                <a:solidFill>
                  <a:schemeClr val="tx1"/>
                </a:solidFill>
              </a:rPr>
              <a:t> 거래처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55B6C6-7F5A-4AFA-AFDC-F8BC22E552B8}"/>
              </a:ext>
            </a:extLst>
          </p:cNvPr>
          <p:cNvSpPr/>
          <p:nvPr/>
        </p:nvSpPr>
        <p:spPr>
          <a:xfrm>
            <a:off x="3548554" y="844560"/>
            <a:ext cx="1179028" cy="26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원자재 거래처</a:t>
            </a:r>
          </a:p>
        </p:txBody>
      </p:sp>
      <p:sp>
        <p:nvSpPr>
          <p:cNvPr id="68" name="타원 67">
            <a:extLst>
              <a:ext uri="{FF2B5EF4-FFF2-40B4-BE49-F238E27FC236}">
                <a16:creationId xmlns:a16="http://schemas.microsoft.com/office/drawing/2014/main" id="{D7E05CE9-2F79-404E-9B95-4388E5B805C9}"/>
              </a:ext>
            </a:extLst>
          </p:cNvPr>
          <p:cNvSpPr/>
          <p:nvPr/>
        </p:nvSpPr>
        <p:spPr>
          <a:xfrm>
            <a:off x="3533300" y="945524"/>
            <a:ext cx="75810" cy="75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EAB3FDB9-6EE7-4451-891A-99A45219BAB8}"/>
              </a:ext>
            </a:extLst>
          </p:cNvPr>
          <p:cNvSpPr/>
          <p:nvPr/>
        </p:nvSpPr>
        <p:spPr>
          <a:xfrm>
            <a:off x="6518097" y="55033"/>
            <a:ext cx="3121873" cy="673946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23ADDA25-25B7-41E9-B7D3-D955981549DB}"/>
              </a:ext>
            </a:extLst>
          </p:cNvPr>
          <p:cNvSpPr/>
          <p:nvPr/>
        </p:nvSpPr>
        <p:spPr>
          <a:xfrm>
            <a:off x="1613937" y="456952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06AA6575-ECBA-493E-BDF3-D303F0FA8C06}"/>
              </a:ext>
            </a:extLst>
          </p:cNvPr>
          <p:cNvSpPr/>
          <p:nvPr/>
        </p:nvSpPr>
        <p:spPr>
          <a:xfrm>
            <a:off x="9473072" y="1314637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6" name="타원 75">
            <a:extLst>
              <a:ext uri="{FF2B5EF4-FFF2-40B4-BE49-F238E27FC236}">
                <a16:creationId xmlns:a16="http://schemas.microsoft.com/office/drawing/2014/main" id="{9BACC7E2-F9DD-4B92-89E3-8108A76EFFEC}"/>
              </a:ext>
            </a:extLst>
          </p:cNvPr>
          <p:cNvSpPr/>
          <p:nvPr/>
        </p:nvSpPr>
        <p:spPr>
          <a:xfrm>
            <a:off x="7185462" y="6301907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B989E77C-D1AD-4288-AB41-EF1DA1005ABE}"/>
              </a:ext>
            </a:extLst>
          </p:cNvPr>
          <p:cNvSpPr/>
          <p:nvPr/>
        </p:nvSpPr>
        <p:spPr>
          <a:xfrm>
            <a:off x="6822072" y="556093"/>
            <a:ext cx="1016435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거래처 종류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4" name="타원 93">
            <a:extLst>
              <a:ext uri="{FF2B5EF4-FFF2-40B4-BE49-F238E27FC236}">
                <a16:creationId xmlns:a16="http://schemas.microsoft.com/office/drawing/2014/main" id="{7EDCD73A-EA64-4EEC-8136-8C5E38D6B468}"/>
              </a:ext>
            </a:extLst>
          </p:cNvPr>
          <p:cNvSpPr/>
          <p:nvPr/>
        </p:nvSpPr>
        <p:spPr>
          <a:xfrm>
            <a:off x="6920554" y="942540"/>
            <a:ext cx="75810" cy="75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B284D412-EFA8-4965-9518-7D82B9843747}"/>
              </a:ext>
            </a:extLst>
          </p:cNvPr>
          <p:cNvSpPr/>
          <p:nvPr/>
        </p:nvSpPr>
        <p:spPr>
          <a:xfrm>
            <a:off x="6962370" y="850240"/>
            <a:ext cx="1179029" cy="26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 err="1">
                <a:solidFill>
                  <a:schemeClr val="tx1"/>
                </a:solidFill>
              </a:rPr>
              <a:t>수주품</a:t>
            </a:r>
            <a:r>
              <a:rPr lang="ko-KR" altLang="en-US" sz="1200" dirty="0">
                <a:solidFill>
                  <a:schemeClr val="tx1"/>
                </a:solidFill>
              </a:rPr>
              <a:t> 거래처</a:t>
            </a:r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81948300-AFAC-45EB-A253-B003E5306C9B}"/>
              </a:ext>
            </a:extLst>
          </p:cNvPr>
          <p:cNvSpPr/>
          <p:nvPr/>
        </p:nvSpPr>
        <p:spPr>
          <a:xfrm>
            <a:off x="8277066" y="841576"/>
            <a:ext cx="1179028" cy="2645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dirty="0">
                <a:solidFill>
                  <a:schemeClr val="tx1"/>
                </a:solidFill>
              </a:rPr>
              <a:t>원자재 거래처</a:t>
            </a:r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5AAE9C29-4894-4965-8C25-5E844D6AEA2C}"/>
              </a:ext>
            </a:extLst>
          </p:cNvPr>
          <p:cNvSpPr/>
          <p:nvPr/>
        </p:nvSpPr>
        <p:spPr>
          <a:xfrm>
            <a:off x="8261812" y="942540"/>
            <a:ext cx="75810" cy="7581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8" name="사각형: 둥근 모서리 97">
            <a:extLst>
              <a:ext uri="{FF2B5EF4-FFF2-40B4-BE49-F238E27FC236}">
                <a16:creationId xmlns:a16="http://schemas.microsoft.com/office/drawing/2014/main" id="{2F2601A8-2807-440D-95C7-6B55DC5CE896}"/>
              </a:ext>
            </a:extLst>
          </p:cNvPr>
          <p:cNvSpPr/>
          <p:nvPr/>
        </p:nvSpPr>
        <p:spPr>
          <a:xfrm>
            <a:off x="6856138" y="5906189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99" name="사각형: 둥근 모서리 98">
            <a:extLst>
              <a:ext uri="{FF2B5EF4-FFF2-40B4-BE49-F238E27FC236}">
                <a16:creationId xmlns:a16="http://schemas.microsoft.com/office/drawing/2014/main" id="{74F0F66B-00F3-4474-920E-7B6B1398B760}"/>
              </a:ext>
            </a:extLst>
          </p:cNvPr>
          <p:cNvSpPr/>
          <p:nvPr/>
        </p:nvSpPr>
        <p:spPr>
          <a:xfrm>
            <a:off x="6856138" y="5349725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abc@defg.com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0" name="사각형: 둥근 모서리 99">
            <a:extLst>
              <a:ext uri="{FF2B5EF4-FFF2-40B4-BE49-F238E27FC236}">
                <a16:creationId xmlns:a16="http://schemas.microsoft.com/office/drawing/2014/main" id="{0BD0F16D-A719-4887-B508-DACBB89114DC}"/>
              </a:ext>
            </a:extLst>
          </p:cNvPr>
          <p:cNvSpPr/>
          <p:nvPr/>
        </p:nvSpPr>
        <p:spPr>
          <a:xfrm>
            <a:off x="6856138" y="476594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010-9876-5432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사각형: 둥근 모서리 100">
            <a:extLst>
              <a:ext uri="{FF2B5EF4-FFF2-40B4-BE49-F238E27FC236}">
                <a16:creationId xmlns:a16="http://schemas.microsoft.com/office/drawing/2014/main" id="{AC86C91B-540F-4C7B-A823-3E3BFE078CA0}"/>
              </a:ext>
            </a:extLst>
          </p:cNvPr>
          <p:cNvSpPr/>
          <p:nvPr/>
        </p:nvSpPr>
        <p:spPr>
          <a:xfrm>
            <a:off x="6856138" y="421084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품질관리 </a:t>
            </a:r>
            <a:r>
              <a:rPr lang="ko-KR" altLang="en-US" sz="1200" dirty="0" err="1">
                <a:solidFill>
                  <a:schemeClr val="tx1"/>
                </a:solidFill>
              </a:rPr>
              <a:t>홍석민</a:t>
            </a:r>
            <a:r>
              <a:rPr lang="ko-KR" altLang="en-US" sz="1200" dirty="0">
                <a:solidFill>
                  <a:schemeClr val="tx1"/>
                </a:solidFill>
              </a:rPr>
              <a:t> 대리</a:t>
            </a:r>
          </a:p>
        </p:txBody>
      </p:sp>
      <p:sp>
        <p:nvSpPr>
          <p:cNvPr id="102" name="사각형: 둥근 모서리 101">
            <a:extLst>
              <a:ext uri="{FF2B5EF4-FFF2-40B4-BE49-F238E27FC236}">
                <a16:creationId xmlns:a16="http://schemas.microsoft.com/office/drawing/2014/main" id="{703DBA49-5B79-4155-8A91-56EB952DD131}"/>
              </a:ext>
            </a:extLst>
          </p:cNvPr>
          <p:cNvSpPr/>
          <p:nvPr/>
        </p:nvSpPr>
        <p:spPr>
          <a:xfrm>
            <a:off x="6826704" y="367745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경남 창원시 창원대학교</a:t>
            </a:r>
          </a:p>
        </p:txBody>
      </p:sp>
      <p:sp>
        <p:nvSpPr>
          <p:cNvPr id="103" name="사각형: 둥근 모서리 102">
            <a:extLst>
              <a:ext uri="{FF2B5EF4-FFF2-40B4-BE49-F238E27FC236}">
                <a16:creationId xmlns:a16="http://schemas.microsoft.com/office/drawing/2014/main" id="{5C9264FD-EDA2-44DB-A7F7-B87BDF70F73F}"/>
              </a:ext>
            </a:extLst>
          </p:cNvPr>
          <p:cNvSpPr/>
          <p:nvPr/>
        </p:nvSpPr>
        <p:spPr>
          <a:xfrm>
            <a:off x="6856138" y="3113966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200" dirty="0">
                <a:solidFill>
                  <a:schemeClr val="tx1"/>
                </a:solidFill>
              </a:rPr>
              <a:t>010-1234-5678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7BEAEDD7-4C3B-4078-A58C-7443A4818528}"/>
              </a:ext>
            </a:extLst>
          </p:cNvPr>
          <p:cNvSpPr/>
          <p:nvPr/>
        </p:nvSpPr>
        <p:spPr>
          <a:xfrm>
            <a:off x="6856138" y="2552375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 err="1">
                <a:solidFill>
                  <a:schemeClr val="tx1"/>
                </a:solidFill>
              </a:rPr>
              <a:t>김억근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7278FF71-F4B2-4B6B-9514-E199428207BC}"/>
              </a:ext>
            </a:extLst>
          </p:cNvPr>
          <p:cNvSpPr/>
          <p:nvPr/>
        </p:nvSpPr>
        <p:spPr>
          <a:xfrm>
            <a:off x="6856138" y="1981764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123-456789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F86A828B-27C3-4D0C-A1E1-90361B33F29D}"/>
              </a:ext>
            </a:extLst>
          </p:cNvPr>
          <p:cNvSpPr/>
          <p:nvPr/>
        </p:nvSpPr>
        <p:spPr>
          <a:xfrm>
            <a:off x="6856138" y="1396120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 err="1">
                <a:solidFill>
                  <a:schemeClr val="tx1"/>
                </a:solidFill>
              </a:rPr>
              <a:t>구트하우스</a:t>
            </a:r>
            <a:endParaRPr lang="ko-KR" altLang="en-US" sz="14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CA02D3E7-9ABE-4CAE-89A6-69D4A1557C66}"/>
              </a:ext>
            </a:extLst>
          </p:cNvPr>
          <p:cNvSpPr/>
          <p:nvPr/>
        </p:nvSpPr>
        <p:spPr>
          <a:xfrm>
            <a:off x="7005267" y="1211656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업체명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5B1B5AE3-7CA2-4A68-A57A-0E3A985812E7}"/>
              </a:ext>
            </a:extLst>
          </p:cNvPr>
          <p:cNvSpPr/>
          <p:nvPr/>
        </p:nvSpPr>
        <p:spPr>
          <a:xfrm>
            <a:off x="7001139" y="1798865"/>
            <a:ext cx="1307049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사업자 등록번호</a:t>
            </a: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1640090F-287F-4BE0-BEB5-E4FEDD9C89F6}"/>
              </a:ext>
            </a:extLst>
          </p:cNvPr>
          <p:cNvSpPr/>
          <p:nvPr/>
        </p:nvSpPr>
        <p:spPr>
          <a:xfrm>
            <a:off x="7001139" y="2377932"/>
            <a:ext cx="67521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 err="1">
                <a:solidFill>
                  <a:schemeClr val="accent1">
                    <a:lumMod val="50000"/>
                  </a:schemeClr>
                </a:solidFill>
              </a:rPr>
              <a:t>대표명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CF52E3C8-30E7-4BFF-80E3-9D6FB3385888}"/>
              </a:ext>
            </a:extLst>
          </p:cNvPr>
          <p:cNvSpPr/>
          <p:nvPr/>
        </p:nvSpPr>
        <p:spPr>
          <a:xfrm>
            <a:off x="6997419" y="2956330"/>
            <a:ext cx="1161640" cy="2398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대표 전화번호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998531C7-C04D-43F3-BB5B-70EB27370FEE}"/>
              </a:ext>
            </a:extLst>
          </p:cNvPr>
          <p:cNvSpPr/>
          <p:nvPr/>
        </p:nvSpPr>
        <p:spPr>
          <a:xfrm>
            <a:off x="6975833" y="3512486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주소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ACF4D73-8D5D-46BC-BFD4-C894B582813C}"/>
              </a:ext>
            </a:extLst>
          </p:cNvPr>
          <p:cNvSpPr/>
          <p:nvPr/>
        </p:nvSpPr>
        <p:spPr>
          <a:xfrm>
            <a:off x="7007229" y="4075978"/>
            <a:ext cx="1482138" cy="19026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담당자 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(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부서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,</a:t>
            </a:r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 직급</a:t>
            </a:r>
            <a:r>
              <a:rPr lang="en-US" altLang="ko-KR" sz="1200" b="1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) 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10CD3C7-3755-4436-9EB8-8F29575D2B79}"/>
              </a:ext>
            </a:extLst>
          </p:cNvPr>
          <p:cNvSpPr/>
          <p:nvPr/>
        </p:nvSpPr>
        <p:spPr>
          <a:xfrm>
            <a:off x="6997419" y="4604033"/>
            <a:ext cx="1161640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담당자 연락처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5B311A22-2F68-4B54-B2B9-F3FFFA7E2980}"/>
              </a:ext>
            </a:extLst>
          </p:cNvPr>
          <p:cNvSpPr/>
          <p:nvPr/>
        </p:nvSpPr>
        <p:spPr>
          <a:xfrm>
            <a:off x="6955558" y="5164462"/>
            <a:ext cx="1156407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담당자 이메일</a:t>
            </a: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4CD8D08-E646-48E5-876F-C4AC61318D75}"/>
              </a:ext>
            </a:extLst>
          </p:cNvPr>
          <p:cNvSpPr/>
          <p:nvPr/>
        </p:nvSpPr>
        <p:spPr>
          <a:xfrm>
            <a:off x="7013117" y="5742911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116" name="타원 115">
            <a:extLst>
              <a:ext uri="{FF2B5EF4-FFF2-40B4-BE49-F238E27FC236}">
                <a16:creationId xmlns:a16="http://schemas.microsoft.com/office/drawing/2014/main" id="{26C658A2-787C-4985-803F-71092CBDEC95}"/>
              </a:ext>
            </a:extLst>
          </p:cNvPr>
          <p:cNvSpPr/>
          <p:nvPr/>
        </p:nvSpPr>
        <p:spPr>
          <a:xfrm>
            <a:off x="2480561" y="6261136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00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D69B55-8C49-44EE-BDA0-BC860C6D26F7}"/>
              </a:ext>
            </a:extLst>
          </p:cNvPr>
          <p:cNvSpPr/>
          <p:nvPr/>
        </p:nvSpPr>
        <p:spPr>
          <a:xfrm>
            <a:off x="0" y="0"/>
            <a:ext cx="153542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solidFill>
                  <a:srgbClr val="00B0F0"/>
                </a:solidFill>
              </a:rPr>
              <a:t>대원공업㈜</a:t>
            </a:r>
            <a:endParaRPr lang="en-US" altLang="ko-KR" sz="2000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수주품목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원자재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재고현황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정보관리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라우팅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거래처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EF3B89-1AE9-4753-B4FB-F17CC8C3CC07}"/>
              </a:ext>
            </a:extLst>
          </p:cNvPr>
          <p:cNvSpPr/>
          <p:nvPr/>
        </p:nvSpPr>
        <p:spPr>
          <a:xfrm>
            <a:off x="1817606" y="211257"/>
            <a:ext cx="3115042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수주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품목 관리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6DE7F1-B6EB-481F-B403-10DE68B367CB}"/>
              </a:ext>
            </a:extLst>
          </p:cNvPr>
          <p:cNvSpPr/>
          <p:nvPr/>
        </p:nvSpPr>
        <p:spPr>
          <a:xfrm>
            <a:off x="1817606" y="720344"/>
            <a:ext cx="102085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02AAAB21-91BF-4291-B3D5-F5BED8E2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0092" y="1162801"/>
            <a:ext cx="427934" cy="4279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955264-6922-45B2-B029-28845CF3477E}"/>
              </a:ext>
            </a:extLst>
          </p:cNvPr>
          <p:cNvSpPr/>
          <p:nvPr/>
        </p:nvSpPr>
        <p:spPr>
          <a:xfrm>
            <a:off x="3375128" y="1162801"/>
            <a:ext cx="4489498" cy="427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거래처명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품목명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품목 번호로 검색해 주세요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그래픽 12" descr="돋보기">
            <a:extLst>
              <a:ext uri="{FF2B5EF4-FFF2-40B4-BE49-F238E27FC236}">
                <a16:creationId xmlns:a16="http://schemas.microsoft.com/office/drawing/2014/main" id="{B02D081E-BB4B-4B37-8897-8F77F141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606" y="793661"/>
            <a:ext cx="284258" cy="250929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B128104-6DEE-44AB-8944-8CBBDBDF5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893171"/>
              </p:ext>
            </p:extLst>
          </p:nvPr>
        </p:nvGraphicFramePr>
        <p:xfrm>
          <a:off x="1817605" y="1758151"/>
          <a:ext cx="9288504" cy="4199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54989">
                  <a:extLst>
                    <a:ext uri="{9D8B030D-6E8A-4147-A177-3AD203B41FA5}">
                      <a16:colId xmlns:a16="http://schemas.microsoft.com/office/drawing/2014/main" val="1903791733"/>
                    </a:ext>
                  </a:extLst>
                </a:gridCol>
                <a:gridCol w="1373467">
                  <a:extLst>
                    <a:ext uri="{9D8B030D-6E8A-4147-A177-3AD203B41FA5}">
                      <a16:colId xmlns:a16="http://schemas.microsoft.com/office/drawing/2014/main" val="388115435"/>
                    </a:ext>
                  </a:extLst>
                </a:gridCol>
                <a:gridCol w="1580315">
                  <a:extLst>
                    <a:ext uri="{9D8B030D-6E8A-4147-A177-3AD203B41FA5}">
                      <a16:colId xmlns:a16="http://schemas.microsoft.com/office/drawing/2014/main" val="407748073"/>
                    </a:ext>
                  </a:extLst>
                </a:gridCol>
                <a:gridCol w="1319687">
                  <a:extLst>
                    <a:ext uri="{9D8B030D-6E8A-4147-A177-3AD203B41FA5}">
                      <a16:colId xmlns:a16="http://schemas.microsoft.com/office/drawing/2014/main" val="2064667852"/>
                    </a:ext>
                  </a:extLst>
                </a:gridCol>
                <a:gridCol w="910130">
                  <a:extLst>
                    <a:ext uri="{9D8B030D-6E8A-4147-A177-3AD203B41FA5}">
                      <a16:colId xmlns:a16="http://schemas.microsoft.com/office/drawing/2014/main" val="2020311252"/>
                    </a:ext>
                  </a:extLst>
                </a:gridCol>
                <a:gridCol w="959772">
                  <a:extLst>
                    <a:ext uri="{9D8B030D-6E8A-4147-A177-3AD203B41FA5}">
                      <a16:colId xmlns:a16="http://schemas.microsoft.com/office/drawing/2014/main" val="1663637037"/>
                    </a:ext>
                  </a:extLst>
                </a:gridCol>
                <a:gridCol w="963909">
                  <a:extLst>
                    <a:ext uri="{9D8B030D-6E8A-4147-A177-3AD203B41FA5}">
                      <a16:colId xmlns:a16="http://schemas.microsoft.com/office/drawing/2014/main" val="3643694216"/>
                    </a:ext>
                  </a:extLst>
                </a:gridCol>
                <a:gridCol w="674322">
                  <a:extLst>
                    <a:ext uri="{9D8B030D-6E8A-4147-A177-3AD203B41FA5}">
                      <a16:colId xmlns:a16="http://schemas.microsoft.com/office/drawing/2014/main" val="3634135846"/>
                    </a:ext>
                  </a:extLst>
                </a:gridCol>
                <a:gridCol w="951913">
                  <a:extLst>
                    <a:ext uri="{9D8B030D-6E8A-4147-A177-3AD203B41FA5}">
                      <a16:colId xmlns:a16="http://schemas.microsoft.com/office/drawing/2014/main" val="396570928"/>
                    </a:ext>
                  </a:extLst>
                </a:gridCol>
              </a:tblGrid>
              <a:tr h="641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거래처명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도장방식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거래현황 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12869"/>
                  </a:ext>
                </a:extLst>
              </a:tr>
              <a:tr h="6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삼성전자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핀걸이</a:t>
                      </a:r>
                      <a:r>
                        <a:rPr lang="ko-KR" altLang="en-US" sz="1400" dirty="0"/>
                        <a:t> 스프링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Abc-defg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일반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1000/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50EA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분체도장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17969"/>
                  </a:ext>
                </a:extLst>
              </a:tr>
              <a:tr h="6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엘지전자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핀걸이</a:t>
                      </a:r>
                      <a:r>
                        <a:rPr lang="ko-KR" altLang="en-US" sz="1400" dirty="0"/>
                        <a:t> 목걸이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HDC-</a:t>
                      </a:r>
                      <a:r>
                        <a:rPr lang="en-US" altLang="ko-KR" sz="1400" dirty="0" err="1"/>
                        <a:t>derd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조선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2000/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30EA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액체도장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7815"/>
                  </a:ext>
                </a:extLst>
              </a:tr>
              <a:tr h="53473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16189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230389"/>
                  </a:ext>
                </a:extLst>
              </a:tr>
              <a:tr h="48158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497505"/>
                  </a:ext>
                </a:extLst>
              </a:tr>
              <a:tr h="4227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27528"/>
                  </a:ext>
                </a:extLst>
              </a:tr>
              <a:tr h="3774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76800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9E70350-1427-49B8-913F-6158834A82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5741928"/>
              </p:ext>
            </p:extLst>
          </p:nvPr>
        </p:nvGraphicFramePr>
        <p:xfrm>
          <a:off x="1535421" y="6931317"/>
          <a:ext cx="10092267" cy="667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944">
                  <a:extLst>
                    <a:ext uri="{9D8B030D-6E8A-4147-A177-3AD203B41FA5}">
                      <a16:colId xmlns:a16="http://schemas.microsoft.com/office/drawing/2014/main" val="3867018743"/>
                    </a:ext>
                  </a:extLst>
                </a:gridCol>
                <a:gridCol w="1036298">
                  <a:extLst>
                    <a:ext uri="{9D8B030D-6E8A-4147-A177-3AD203B41FA5}">
                      <a16:colId xmlns:a16="http://schemas.microsoft.com/office/drawing/2014/main" val="3828108685"/>
                    </a:ext>
                  </a:extLst>
                </a:gridCol>
                <a:gridCol w="1133582">
                  <a:extLst>
                    <a:ext uri="{9D8B030D-6E8A-4147-A177-3AD203B41FA5}">
                      <a16:colId xmlns:a16="http://schemas.microsoft.com/office/drawing/2014/main" val="2296169585"/>
                    </a:ext>
                  </a:extLst>
                </a:gridCol>
                <a:gridCol w="934783">
                  <a:extLst>
                    <a:ext uri="{9D8B030D-6E8A-4147-A177-3AD203B41FA5}">
                      <a16:colId xmlns:a16="http://schemas.microsoft.com/office/drawing/2014/main" val="1809523460"/>
                    </a:ext>
                  </a:extLst>
                </a:gridCol>
                <a:gridCol w="1171650">
                  <a:extLst>
                    <a:ext uri="{9D8B030D-6E8A-4147-A177-3AD203B41FA5}">
                      <a16:colId xmlns:a16="http://schemas.microsoft.com/office/drawing/2014/main" val="4008097216"/>
                    </a:ext>
                  </a:extLst>
                </a:gridCol>
                <a:gridCol w="1023608">
                  <a:extLst>
                    <a:ext uri="{9D8B030D-6E8A-4147-A177-3AD203B41FA5}">
                      <a16:colId xmlns:a16="http://schemas.microsoft.com/office/drawing/2014/main" val="3909308407"/>
                    </a:ext>
                  </a:extLst>
                </a:gridCol>
                <a:gridCol w="1167421">
                  <a:extLst>
                    <a:ext uri="{9D8B030D-6E8A-4147-A177-3AD203B41FA5}">
                      <a16:colId xmlns:a16="http://schemas.microsoft.com/office/drawing/2014/main" val="2193855531"/>
                    </a:ext>
                  </a:extLst>
                </a:gridCol>
                <a:gridCol w="824808">
                  <a:extLst>
                    <a:ext uri="{9D8B030D-6E8A-4147-A177-3AD203B41FA5}">
                      <a16:colId xmlns:a16="http://schemas.microsoft.com/office/drawing/2014/main" val="4000028575"/>
                    </a:ext>
                  </a:extLst>
                </a:gridCol>
                <a:gridCol w="867105">
                  <a:extLst>
                    <a:ext uri="{9D8B030D-6E8A-4147-A177-3AD203B41FA5}">
                      <a16:colId xmlns:a16="http://schemas.microsoft.com/office/drawing/2014/main" val="2524738988"/>
                    </a:ext>
                  </a:extLst>
                </a:gridCol>
                <a:gridCol w="1032068">
                  <a:extLst>
                    <a:ext uri="{9D8B030D-6E8A-4147-A177-3AD203B41FA5}">
                      <a16:colId xmlns:a16="http://schemas.microsoft.com/office/drawing/2014/main" val="1894433180"/>
                    </a:ext>
                  </a:extLst>
                </a:gridCol>
              </a:tblGrid>
              <a:tr h="362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거래처명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색상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도장방식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라우팅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96225"/>
                  </a:ext>
                </a:extLst>
              </a:tr>
              <a:tr h="20716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186000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18D5D023-512D-4FEC-AA9F-47ED5741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28" y="6114057"/>
            <a:ext cx="3657788" cy="539778"/>
          </a:xfrm>
          <a:prstGeom prst="rect">
            <a:avLst/>
          </a:prstGeom>
        </p:spPr>
      </p:pic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ACCFAC4-53CD-4D81-B5BB-3A1A35013847}"/>
              </a:ext>
            </a:extLst>
          </p:cNvPr>
          <p:cNvSpPr/>
          <p:nvPr/>
        </p:nvSpPr>
        <p:spPr>
          <a:xfrm>
            <a:off x="10197226" y="2533720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거래종료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2C9CDCE-B469-436C-B424-28491E12A7CC}"/>
              </a:ext>
            </a:extLst>
          </p:cNvPr>
          <p:cNvSpPr/>
          <p:nvPr/>
        </p:nvSpPr>
        <p:spPr>
          <a:xfrm>
            <a:off x="10197226" y="3184962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거래재개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D7F1818-5751-4AC9-A9A7-42C9E994F71F}"/>
              </a:ext>
            </a:extLst>
          </p:cNvPr>
          <p:cNvSpPr/>
          <p:nvPr/>
        </p:nvSpPr>
        <p:spPr>
          <a:xfrm>
            <a:off x="1833822" y="1152827"/>
            <a:ext cx="1381089" cy="2920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전체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0" name="순서도: 병합 29">
            <a:extLst>
              <a:ext uri="{FF2B5EF4-FFF2-40B4-BE49-F238E27FC236}">
                <a16:creationId xmlns:a16="http://schemas.microsoft.com/office/drawing/2014/main" id="{CFE53439-8F35-4924-8091-CCF4B0D1D1ED}"/>
              </a:ext>
            </a:extLst>
          </p:cNvPr>
          <p:cNvSpPr/>
          <p:nvPr/>
        </p:nvSpPr>
        <p:spPr>
          <a:xfrm>
            <a:off x="1959735" y="1240443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A54EB6A-FDBA-4004-BF21-FDA0B2D05AE1}"/>
              </a:ext>
            </a:extLst>
          </p:cNvPr>
          <p:cNvSpPr/>
          <p:nvPr/>
        </p:nvSpPr>
        <p:spPr>
          <a:xfrm>
            <a:off x="1833822" y="1444917"/>
            <a:ext cx="1381089" cy="12136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거래처명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품목명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품목번호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사용여부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(Y)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사용여부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(N)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2E06A34A-56BC-489C-B2E3-5BE640177564}"/>
              </a:ext>
            </a:extLst>
          </p:cNvPr>
          <p:cNvSpPr/>
          <p:nvPr/>
        </p:nvSpPr>
        <p:spPr>
          <a:xfrm>
            <a:off x="11158487" y="2485999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801A68F5-97EE-41D0-83DA-59120C0394E3}"/>
              </a:ext>
            </a:extLst>
          </p:cNvPr>
          <p:cNvSpPr/>
          <p:nvPr/>
        </p:nvSpPr>
        <p:spPr>
          <a:xfrm>
            <a:off x="11158487" y="6016749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316E6A7-E8AE-4B1C-920A-DCD3989B5694}"/>
              </a:ext>
            </a:extLst>
          </p:cNvPr>
          <p:cNvSpPr/>
          <p:nvPr/>
        </p:nvSpPr>
        <p:spPr>
          <a:xfrm>
            <a:off x="1300820" y="683626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D2D60E42-D555-4CBC-8F06-0DF803EC0140}"/>
              </a:ext>
            </a:extLst>
          </p:cNvPr>
          <p:cNvSpPr/>
          <p:nvPr/>
        </p:nvSpPr>
        <p:spPr>
          <a:xfrm>
            <a:off x="4307498" y="2144714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3F144FC3-19EE-4003-B019-EE38A8C112D3}"/>
              </a:ext>
            </a:extLst>
          </p:cNvPr>
          <p:cNvSpPr/>
          <p:nvPr/>
        </p:nvSpPr>
        <p:spPr>
          <a:xfrm>
            <a:off x="1582139" y="2102505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3EB64EB-7058-4498-A9B3-D41771A6E004}"/>
              </a:ext>
            </a:extLst>
          </p:cNvPr>
          <p:cNvSpPr/>
          <p:nvPr/>
        </p:nvSpPr>
        <p:spPr>
          <a:xfrm>
            <a:off x="1441913" y="3126427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F72D3DF-662A-494D-859D-1848E2FEE349}"/>
              </a:ext>
            </a:extLst>
          </p:cNvPr>
          <p:cNvSpPr/>
          <p:nvPr/>
        </p:nvSpPr>
        <p:spPr>
          <a:xfrm>
            <a:off x="9452765" y="6016749"/>
            <a:ext cx="1653344" cy="42793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EXCEL </a:t>
            </a:r>
            <a:r>
              <a:rPr lang="ko-KR" altLang="en-US" sz="1600" dirty="0">
                <a:solidFill>
                  <a:schemeClr val="bg1"/>
                </a:solidFill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195839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C9CE8754-D950-4AB4-B35D-1079AA6A3887}"/>
              </a:ext>
            </a:extLst>
          </p:cNvPr>
          <p:cNvGrpSpPr/>
          <p:nvPr/>
        </p:nvGrpSpPr>
        <p:grpSpPr>
          <a:xfrm>
            <a:off x="275895" y="3281776"/>
            <a:ext cx="6031792" cy="3031230"/>
            <a:chOff x="275895" y="3281776"/>
            <a:chExt cx="6031792" cy="3031230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2AE53A42-F455-4907-AB3E-A0024A872CCD}"/>
                </a:ext>
              </a:extLst>
            </p:cNvPr>
            <p:cNvGrpSpPr/>
            <p:nvPr/>
          </p:nvGrpSpPr>
          <p:grpSpPr>
            <a:xfrm>
              <a:off x="275895" y="3281776"/>
              <a:ext cx="6031792" cy="3031230"/>
              <a:chOff x="275895" y="3281776"/>
              <a:chExt cx="6031792" cy="3031230"/>
            </a:xfrm>
          </p:grpSpPr>
          <p:sp>
            <p:nvSpPr>
              <p:cNvPr id="35" name="사각형: 둥근 모서리 34">
                <a:extLst>
                  <a:ext uri="{FF2B5EF4-FFF2-40B4-BE49-F238E27FC236}">
                    <a16:creationId xmlns:a16="http://schemas.microsoft.com/office/drawing/2014/main" id="{82D362C4-22CA-497D-ABA6-73847F121F4C}"/>
                  </a:ext>
                </a:extLst>
              </p:cNvPr>
              <p:cNvSpPr/>
              <p:nvPr/>
            </p:nvSpPr>
            <p:spPr>
              <a:xfrm>
                <a:off x="275895" y="3401969"/>
                <a:ext cx="6031792" cy="29110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C39E73DE-B36C-4BBB-BC74-D0F3D3EB5F0B}"/>
                  </a:ext>
                </a:extLst>
              </p:cNvPr>
              <p:cNvSpPr/>
              <p:nvPr/>
            </p:nvSpPr>
            <p:spPr>
              <a:xfrm>
                <a:off x="625829" y="3281776"/>
                <a:ext cx="674581" cy="1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라우팅</a:t>
                </a:r>
              </a:p>
            </p:txBody>
          </p:sp>
        </p:grp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FA629D0-1117-451A-AE60-0F356CEBA7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828" y="3580377"/>
              <a:ext cx="5552918" cy="2621242"/>
            </a:xfrm>
            <a:prstGeom prst="rect">
              <a:avLst/>
            </a:prstGeom>
          </p:spPr>
        </p:pic>
      </p:grp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D20A0B-9FC6-43C6-A5FB-6F9B92764AF5}"/>
              </a:ext>
            </a:extLst>
          </p:cNvPr>
          <p:cNvSpPr/>
          <p:nvPr/>
        </p:nvSpPr>
        <p:spPr>
          <a:xfrm>
            <a:off x="6919206" y="760004"/>
            <a:ext cx="4732867" cy="408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E5BE7D-D17C-4A46-B4F1-0EA13F8073D8}"/>
              </a:ext>
            </a:extLst>
          </p:cNvPr>
          <p:cNvSpPr/>
          <p:nvPr/>
        </p:nvSpPr>
        <p:spPr>
          <a:xfrm>
            <a:off x="3652136" y="2688265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7B198F-D317-4EA9-8721-B12EC1153E7E}"/>
              </a:ext>
            </a:extLst>
          </p:cNvPr>
          <p:cNvSpPr/>
          <p:nvPr/>
        </p:nvSpPr>
        <p:spPr>
          <a:xfrm>
            <a:off x="3652136" y="210448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4D207B-1892-4F30-A496-403F45C36C6A}"/>
              </a:ext>
            </a:extLst>
          </p:cNvPr>
          <p:cNvSpPr/>
          <p:nvPr/>
        </p:nvSpPr>
        <p:spPr>
          <a:xfrm>
            <a:off x="3652136" y="154938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4622CB6-FBE0-4978-B170-A9F99615916E}"/>
              </a:ext>
            </a:extLst>
          </p:cNvPr>
          <p:cNvSpPr/>
          <p:nvPr/>
        </p:nvSpPr>
        <p:spPr>
          <a:xfrm>
            <a:off x="3622702" y="101599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DEB052-F102-489A-B289-62E52F54438D}"/>
              </a:ext>
            </a:extLst>
          </p:cNvPr>
          <p:cNvSpPr/>
          <p:nvPr/>
        </p:nvSpPr>
        <p:spPr>
          <a:xfrm>
            <a:off x="480198" y="2763387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D1D23B-471B-40D0-83EA-5002FF2F25BC}"/>
              </a:ext>
            </a:extLst>
          </p:cNvPr>
          <p:cNvSpPr/>
          <p:nvPr/>
        </p:nvSpPr>
        <p:spPr>
          <a:xfrm>
            <a:off x="480198" y="2201796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3E7D09-A782-4BFB-BCBE-C3D05EB4A6BF}"/>
              </a:ext>
            </a:extLst>
          </p:cNvPr>
          <p:cNvSpPr/>
          <p:nvPr/>
        </p:nvSpPr>
        <p:spPr>
          <a:xfrm>
            <a:off x="480198" y="1631185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2991A-2824-4647-9235-4618535BC5AE}"/>
              </a:ext>
            </a:extLst>
          </p:cNvPr>
          <p:cNvSpPr/>
          <p:nvPr/>
        </p:nvSpPr>
        <p:spPr>
          <a:xfrm>
            <a:off x="1431373" y="260026"/>
            <a:ext cx="3353959" cy="38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수주품목 관리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-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 등록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4A63AD7-AE6A-48D6-9626-8E1929A1EE1A}"/>
              </a:ext>
            </a:extLst>
          </p:cNvPr>
          <p:cNvSpPr/>
          <p:nvPr/>
        </p:nvSpPr>
        <p:spPr>
          <a:xfrm>
            <a:off x="480198" y="1045541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6E9016-32A7-4891-BF0E-8DBB4E6DB070}"/>
              </a:ext>
            </a:extLst>
          </p:cNvPr>
          <p:cNvSpPr/>
          <p:nvPr/>
        </p:nvSpPr>
        <p:spPr>
          <a:xfrm>
            <a:off x="629327" y="861077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업체명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8F1711-A464-438D-AAAB-7466ED865FA1}"/>
              </a:ext>
            </a:extLst>
          </p:cNvPr>
          <p:cNvSpPr/>
          <p:nvPr/>
        </p:nvSpPr>
        <p:spPr>
          <a:xfrm>
            <a:off x="625199" y="2027353"/>
            <a:ext cx="80793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품목번호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D4D53F-44BA-4072-9D52-B49BFD3DCAA2}"/>
              </a:ext>
            </a:extLst>
          </p:cNvPr>
          <p:cNvSpPr/>
          <p:nvPr/>
        </p:nvSpPr>
        <p:spPr>
          <a:xfrm>
            <a:off x="3771831" y="851026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단가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78DE63-E68F-4248-ADAD-7CEB271D26FC}"/>
              </a:ext>
            </a:extLst>
          </p:cNvPr>
          <p:cNvSpPr/>
          <p:nvPr/>
        </p:nvSpPr>
        <p:spPr>
          <a:xfrm>
            <a:off x="3793417" y="1942573"/>
            <a:ext cx="81165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도장방식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B901FD-6CA5-414A-A4B4-1B92FDD3171F}"/>
              </a:ext>
            </a:extLst>
          </p:cNvPr>
          <p:cNvSpPr/>
          <p:nvPr/>
        </p:nvSpPr>
        <p:spPr>
          <a:xfrm>
            <a:off x="9934807" y="542780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등록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4D562D-BDDB-47A4-9EF4-AF10AF2130CA}"/>
              </a:ext>
            </a:extLst>
          </p:cNvPr>
          <p:cNvSpPr/>
          <p:nvPr/>
        </p:nvSpPr>
        <p:spPr>
          <a:xfrm>
            <a:off x="10870337" y="542374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54D341-5AB1-4D6C-A1FD-46EDA88596F5}"/>
              </a:ext>
            </a:extLst>
          </p:cNvPr>
          <p:cNvSpPr/>
          <p:nvPr/>
        </p:nvSpPr>
        <p:spPr>
          <a:xfrm>
            <a:off x="629327" y="1475112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품목명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A4A9C2-BA40-45C4-AC50-8370FEF36B89}"/>
              </a:ext>
            </a:extLst>
          </p:cNvPr>
          <p:cNvSpPr/>
          <p:nvPr/>
        </p:nvSpPr>
        <p:spPr>
          <a:xfrm>
            <a:off x="629327" y="2654521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21EC6E-FF1B-4D74-925F-45C35B8750F5}"/>
              </a:ext>
            </a:extLst>
          </p:cNvPr>
          <p:cNvSpPr/>
          <p:nvPr/>
        </p:nvSpPr>
        <p:spPr>
          <a:xfrm>
            <a:off x="3778084" y="1454139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색상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A49B48-6E7C-4F5B-9E06-0C541D324109}"/>
              </a:ext>
            </a:extLst>
          </p:cNvPr>
          <p:cNvSpPr/>
          <p:nvPr/>
        </p:nvSpPr>
        <p:spPr>
          <a:xfrm>
            <a:off x="3781536" y="2547706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6A0330-01D4-474B-A674-97EBB920AD2C}"/>
              </a:ext>
            </a:extLst>
          </p:cNvPr>
          <p:cNvSpPr/>
          <p:nvPr/>
        </p:nvSpPr>
        <p:spPr>
          <a:xfrm>
            <a:off x="182033" y="93133"/>
            <a:ext cx="6184900" cy="64600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912F06A1-4B32-4631-9B3A-E9F6FFF65B7D}"/>
              </a:ext>
            </a:extLst>
          </p:cNvPr>
          <p:cNvSpPr/>
          <p:nvPr/>
        </p:nvSpPr>
        <p:spPr>
          <a:xfrm>
            <a:off x="152399" y="6345323"/>
            <a:ext cx="6328833" cy="452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5C135D-6B53-42D6-A135-8EF7813CF0A3}"/>
              </a:ext>
            </a:extLst>
          </p:cNvPr>
          <p:cNvSpPr/>
          <p:nvPr/>
        </p:nvSpPr>
        <p:spPr>
          <a:xfrm>
            <a:off x="6540463" y="93133"/>
            <a:ext cx="5469504" cy="605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5F5ED5-CA4E-4A49-BE8C-F0F2A6462164}"/>
              </a:ext>
            </a:extLst>
          </p:cNvPr>
          <p:cNvSpPr/>
          <p:nvPr/>
        </p:nvSpPr>
        <p:spPr>
          <a:xfrm>
            <a:off x="6481232" y="26976"/>
            <a:ext cx="5710768" cy="29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64CCEC-4D0D-402A-A90D-89A898AF3B92}"/>
              </a:ext>
            </a:extLst>
          </p:cNvPr>
          <p:cNvSpPr/>
          <p:nvPr/>
        </p:nvSpPr>
        <p:spPr>
          <a:xfrm>
            <a:off x="7154334" y="601116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이미지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E5D6ED0-3BDE-4956-ABEB-969C28D18217}"/>
              </a:ext>
            </a:extLst>
          </p:cNvPr>
          <p:cNvSpPr/>
          <p:nvPr/>
        </p:nvSpPr>
        <p:spPr>
          <a:xfrm>
            <a:off x="6919206" y="4934765"/>
            <a:ext cx="1080670" cy="2736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파일선택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B54D9D-6D23-446E-8D08-36E03CB2B529}"/>
              </a:ext>
            </a:extLst>
          </p:cNvPr>
          <p:cNvSpPr/>
          <p:nvPr/>
        </p:nvSpPr>
        <p:spPr>
          <a:xfrm>
            <a:off x="1772023" y="1086526"/>
            <a:ext cx="1122089" cy="2802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엘지전자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1" name="순서도: 병합 40">
            <a:extLst>
              <a:ext uri="{FF2B5EF4-FFF2-40B4-BE49-F238E27FC236}">
                <a16:creationId xmlns:a16="http://schemas.microsoft.com/office/drawing/2014/main" id="{C0AF44D5-E935-48D7-8F9F-5C0BDB9FC9FB}"/>
              </a:ext>
            </a:extLst>
          </p:cNvPr>
          <p:cNvSpPr/>
          <p:nvPr/>
        </p:nvSpPr>
        <p:spPr>
          <a:xfrm>
            <a:off x="1878248" y="1183014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1FBE84FA-EF4E-4364-A09C-BF4173BEED27}"/>
              </a:ext>
            </a:extLst>
          </p:cNvPr>
          <p:cNvSpPr/>
          <p:nvPr/>
        </p:nvSpPr>
        <p:spPr>
          <a:xfrm>
            <a:off x="1772023" y="2833114"/>
            <a:ext cx="1122089" cy="26661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일반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</a:p>
        </p:txBody>
      </p:sp>
      <p:sp>
        <p:nvSpPr>
          <p:cNvPr id="46" name="순서도: 병합 45">
            <a:extLst>
              <a:ext uri="{FF2B5EF4-FFF2-40B4-BE49-F238E27FC236}">
                <a16:creationId xmlns:a16="http://schemas.microsoft.com/office/drawing/2014/main" id="{160405D9-C79E-44B9-996E-F4F8ACE259F4}"/>
              </a:ext>
            </a:extLst>
          </p:cNvPr>
          <p:cNvSpPr/>
          <p:nvPr/>
        </p:nvSpPr>
        <p:spPr>
          <a:xfrm>
            <a:off x="1878248" y="2929602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2F0D9B7-32AC-48D4-99B5-195E9334DE9F}"/>
              </a:ext>
            </a:extLst>
          </p:cNvPr>
          <p:cNvSpPr/>
          <p:nvPr/>
        </p:nvSpPr>
        <p:spPr>
          <a:xfrm>
            <a:off x="4943961" y="2172253"/>
            <a:ext cx="1122089" cy="29966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분체도장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순서도: 병합 47">
            <a:extLst>
              <a:ext uri="{FF2B5EF4-FFF2-40B4-BE49-F238E27FC236}">
                <a16:creationId xmlns:a16="http://schemas.microsoft.com/office/drawing/2014/main" id="{9D45F70C-FB68-4B48-82C0-D1A5B3B18C75}"/>
              </a:ext>
            </a:extLst>
          </p:cNvPr>
          <p:cNvSpPr/>
          <p:nvPr/>
        </p:nvSpPr>
        <p:spPr>
          <a:xfrm>
            <a:off x="5050187" y="2261019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57853DD5-0D22-4AB7-B01B-98B3A7659AAE}"/>
              </a:ext>
            </a:extLst>
          </p:cNvPr>
          <p:cNvSpPr/>
          <p:nvPr/>
        </p:nvSpPr>
        <p:spPr>
          <a:xfrm>
            <a:off x="1772022" y="1357128"/>
            <a:ext cx="1122089" cy="6926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삼성전자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엘지전자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하이닉스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41CE929B-CDD1-4063-A71F-FE578A9AAE2F}"/>
              </a:ext>
            </a:extLst>
          </p:cNvPr>
          <p:cNvSpPr/>
          <p:nvPr/>
        </p:nvSpPr>
        <p:spPr>
          <a:xfrm>
            <a:off x="1772022" y="3089163"/>
            <a:ext cx="1122089" cy="70386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조선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자동차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방산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78DDAD-C45E-4450-9097-6B3A5B3D3D39}"/>
              </a:ext>
            </a:extLst>
          </p:cNvPr>
          <p:cNvSpPr/>
          <p:nvPr/>
        </p:nvSpPr>
        <p:spPr>
          <a:xfrm>
            <a:off x="4943960" y="2470767"/>
            <a:ext cx="1122089" cy="2926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액체도장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839DFDF0-C156-40C0-B041-F9E533601FE0}"/>
              </a:ext>
            </a:extLst>
          </p:cNvPr>
          <p:cNvSpPr/>
          <p:nvPr/>
        </p:nvSpPr>
        <p:spPr>
          <a:xfrm>
            <a:off x="99587" y="95407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타원 54">
            <a:extLst>
              <a:ext uri="{FF2B5EF4-FFF2-40B4-BE49-F238E27FC236}">
                <a16:creationId xmlns:a16="http://schemas.microsoft.com/office/drawing/2014/main" id="{7E763CFC-6D86-4EAE-8496-1603B5F2BCB4}"/>
              </a:ext>
            </a:extLst>
          </p:cNvPr>
          <p:cNvSpPr/>
          <p:nvPr/>
        </p:nvSpPr>
        <p:spPr>
          <a:xfrm>
            <a:off x="94885" y="265522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7" name="타원 56">
            <a:extLst>
              <a:ext uri="{FF2B5EF4-FFF2-40B4-BE49-F238E27FC236}">
                <a16:creationId xmlns:a16="http://schemas.microsoft.com/office/drawing/2014/main" id="{E4512230-A593-41E4-B3C6-5FD5F7C5325F}"/>
              </a:ext>
            </a:extLst>
          </p:cNvPr>
          <p:cNvSpPr/>
          <p:nvPr/>
        </p:nvSpPr>
        <p:spPr>
          <a:xfrm>
            <a:off x="3226692" y="198902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AC143BFC-265A-4728-8A63-F80DB364AB7E}"/>
              </a:ext>
            </a:extLst>
          </p:cNvPr>
          <p:cNvSpPr/>
          <p:nvPr/>
        </p:nvSpPr>
        <p:spPr>
          <a:xfrm>
            <a:off x="6542439" y="483698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60" name="타원 59">
            <a:extLst>
              <a:ext uri="{FF2B5EF4-FFF2-40B4-BE49-F238E27FC236}">
                <a16:creationId xmlns:a16="http://schemas.microsoft.com/office/drawing/2014/main" id="{DA925270-89BB-450A-98D3-14DDB7337CFB}"/>
              </a:ext>
            </a:extLst>
          </p:cNvPr>
          <p:cNvSpPr/>
          <p:nvPr/>
        </p:nvSpPr>
        <p:spPr>
          <a:xfrm>
            <a:off x="3218066" y="93149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7829C8B-7397-406D-8D85-02CC2BF6E734}"/>
              </a:ext>
            </a:extLst>
          </p:cNvPr>
          <p:cNvSpPr/>
          <p:nvPr/>
        </p:nvSpPr>
        <p:spPr>
          <a:xfrm>
            <a:off x="9526676" y="5376023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7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타원 74">
            <a:extLst>
              <a:ext uri="{FF2B5EF4-FFF2-40B4-BE49-F238E27FC236}">
                <a16:creationId xmlns:a16="http://schemas.microsoft.com/office/drawing/2014/main" id="{D65900DB-7A2C-4E55-A922-13B844600ED4}"/>
              </a:ext>
            </a:extLst>
          </p:cNvPr>
          <p:cNvSpPr/>
          <p:nvPr/>
        </p:nvSpPr>
        <p:spPr>
          <a:xfrm>
            <a:off x="201857" y="3152668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2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직사각형 42">
            <a:extLst>
              <a:ext uri="{FF2B5EF4-FFF2-40B4-BE49-F238E27FC236}">
                <a16:creationId xmlns:a16="http://schemas.microsoft.com/office/drawing/2014/main" id="{5ED20A0B-9FC6-43C6-A5FB-6F9B92764AF5}"/>
              </a:ext>
            </a:extLst>
          </p:cNvPr>
          <p:cNvSpPr/>
          <p:nvPr/>
        </p:nvSpPr>
        <p:spPr>
          <a:xfrm>
            <a:off x="6919206" y="760004"/>
            <a:ext cx="4732867" cy="40875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EEE5BE7D-D17C-4A46-B4F1-0EA13F8073D8}"/>
              </a:ext>
            </a:extLst>
          </p:cNvPr>
          <p:cNvSpPr/>
          <p:nvPr/>
        </p:nvSpPr>
        <p:spPr>
          <a:xfrm>
            <a:off x="3554912" y="2721221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47B198F-D317-4EA9-8721-B12EC1153E7E}"/>
              </a:ext>
            </a:extLst>
          </p:cNvPr>
          <p:cNvSpPr/>
          <p:nvPr/>
        </p:nvSpPr>
        <p:spPr>
          <a:xfrm>
            <a:off x="3554912" y="213743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액체도장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C4D207B-1892-4F30-A496-403F45C36C6A}"/>
              </a:ext>
            </a:extLst>
          </p:cNvPr>
          <p:cNvSpPr/>
          <p:nvPr/>
        </p:nvSpPr>
        <p:spPr>
          <a:xfrm>
            <a:off x="3554912" y="1582344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200" dirty="0">
                <a:solidFill>
                  <a:schemeClr val="tx1"/>
                </a:solidFill>
              </a:rPr>
              <a:t>빨간색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4622CB6-FBE0-4978-B170-A9F99615916E}"/>
              </a:ext>
            </a:extLst>
          </p:cNvPr>
          <p:cNvSpPr/>
          <p:nvPr/>
        </p:nvSpPr>
        <p:spPr>
          <a:xfrm>
            <a:off x="3525478" y="100654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dirty="0">
                <a:solidFill>
                  <a:schemeClr val="tx1"/>
                </a:solidFill>
              </a:rPr>
              <a:t>10000 / 600EA 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CDEB052-F102-489A-B289-62E52F54438D}"/>
              </a:ext>
            </a:extLst>
          </p:cNvPr>
          <p:cNvSpPr/>
          <p:nvPr/>
        </p:nvSpPr>
        <p:spPr>
          <a:xfrm>
            <a:off x="678839" y="2728948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자동차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6D1D23B-471B-40D0-83EA-5002FF2F25BC}"/>
              </a:ext>
            </a:extLst>
          </p:cNvPr>
          <p:cNvSpPr/>
          <p:nvPr/>
        </p:nvSpPr>
        <p:spPr>
          <a:xfrm>
            <a:off x="678839" y="2167357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en-US" altLang="ko-KR" sz="1400" dirty="0" err="1">
                <a:solidFill>
                  <a:schemeClr val="tx1"/>
                </a:solidFill>
              </a:rPr>
              <a:t>Abc-frmd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53E7D09-A782-4BFB-BCBE-C3D05EB4A6BF}"/>
              </a:ext>
            </a:extLst>
          </p:cNvPr>
          <p:cNvSpPr/>
          <p:nvPr/>
        </p:nvSpPr>
        <p:spPr>
          <a:xfrm>
            <a:off x="678839" y="1596746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tx1"/>
                </a:solidFill>
              </a:rPr>
              <a:t>핀 목걸이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D2991A-2824-4647-9235-4618535BC5AE}"/>
              </a:ext>
            </a:extLst>
          </p:cNvPr>
          <p:cNvSpPr/>
          <p:nvPr/>
        </p:nvSpPr>
        <p:spPr>
          <a:xfrm>
            <a:off x="1288709" y="266014"/>
            <a:ext cx="3971548" cy="3829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수주품목 관리 </a:t>
            </a:r>
            <a:r>
              <a:rPr lang="en-US" altLang="ko-KR" sz="2000" b="1" dirty="0">
                <a:solidFill>
                  <a:schemeClr val="accent1">
                    <a:lumMod val="50000"/>
                  </a:schemeClr>
                </a:solidFill>
              </a:rPr>
              <a:t>- </a:t>
            </a: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</a:rPr>
              <a:t>상세조회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4A63AD7-AE6A-48D6-9626-8E1929A1EE1A}"/>
              </a:ext>
            </a:extLst>
          </p:cNvPr>
          <p:cNvSpPr/>
          <p:nvPr/>
        </p:nvSpPr>
        <p:spPr>
          <a:xfrm>
            <a:off x="678839" y="1011102"/>
            <a:ext cx="2570522" cy="306236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ko-KR" altLang="en-US" sz="1400" dirty="0">
                <a:solidFill>
                  <a:schemeClr val="bg2">
                    <a:lumMod val="75000"/>
                  </a:schemeClr>
                </a:solidFill>
              </a:rPr>
              <a:t>삼성전자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76E9016-32A7-4891-BF0E-8DBB4E6DB070}"/>
              </a:ext>
            </a:extLst>
          </p:cNvPr>
          <p:cNvSpPr/>
          <p:nvPr/>
        </p:nvSpPr>
        <p:spPr>
          <a:xfrm>
            <a:off x="827968" y="826638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bg2">
                    <a:lumMod val="75000"/>
                  </a:schemeClr>
                </a:solidFill>
              </a:rPr>
              <a:t>업체명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78F1711-A464-438D-AAAB-7466ED865FA1}"/>
              </a:ext>
            </a:extLst>
          </p:cNvPr>
          <p:cNvSpPr/>
          <p:nvPr/>
        </p:nvSpPr>
        <p:spPr>
          <a:xfrm>
            <a:off x="823840" y="1992914"/>
            <a:ext cx="80793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품목번호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ED4D53F-44BA-4072-9D52-B49BFD3DCAA2}"/>
              </a:ext>
            </a:extLst>
          </p:cNvPr>
          <p:cNvSpPr/>
          <p:nvPr/>
        </p:nvSpPr>
        <p:spPr>
          <a:xfrm>
            <a:off x="3674607" y="841570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단가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78DE63-E68F-4248-ADAD-7CEB271D26FC}"/>
              </a:ext>
            </a:extLst>
          </p:cNvPr>
          <p:cNvSpPr/>
          <p:nvPr/>
        </p:nvSpPr>
        <p:spPr>
          <a:xfrm>
            <a:off x="3696193" y="1975529"/>
            <a:ext cx="811654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>
                <a:solidFill>
                  <a:schemeClr val="accent1">
                    <a:lumMod val="50000"/>
                  </a:schemeClr>
                </a:solidFill>
              </a:rPr>
              <a:t>도장방식</a:t>
            </a:r>
            <a:endParaRPr lang="ko-KR" altLang="en-US" sz="1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21B901FD-6CA5-414A-A4B4-1B92FDD3171F}"/>
              </a:ext>
            </a:extLst>
          </p:cNvPr>
          <p:cNvSpPr/>
          <p:nvPr/>
        </p:nvSpPr>
        <p:spPr>
          <a:xfrm>
            <a:off x="9933044" y="542374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54D562D-BDDB-47A4-9EF4-AF10AF2130CA}"/>
              </a:ext>
            </a:extLst>
          </p:cNvPr>
          <p:cNvSpPr/>
          <p:nvPr/>
        </p:nvSpPr>
        <p:spPr>
          <a:xfrm>
            <a:off x="10870337" y="5423744"/>
            <a:ext cx="762000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취소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54D341-5AB1-4D6C-A1FD-46EDA88596F5}"/>
              </a:ext>
            </a:extLst>
          </p:cNvPr>
          <p:cNvSpPr/>
          <p:nvPr/>
        </p:nvSpPr>
        <p:spPr>
          <a:xfrm>
            <a:off x="827968" y="1440673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품목명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A4A9C2-BA40-45C4-AC50-8370FEF36B89}"/>
              </a:ext>
            </a:extLst>
          </p:cNvPr>
          <p:cNvSpPr/>
          <p:nvPr/>
        </p:nvSpPr>
        <p:spPr>
          <a:xfrm>
            <a:off x="827968" y="2620082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9621EC6E-FF1B-4D74-925F-45C35B8750F5}"/>
              </a:ext>
            </a:extLst>
          </p:cNvPr>
          <p:cNvSpPr/>
          <p:nvPr/>
        </p:nvSpPr>
        <p:spPr>
          <a:xfrm>
            <a:off x="3680860" y="1487095"/>
            <a:ext cx="502331" cy="2177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색상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A49B48-6E7C-4F5B-9E06-0C541D324109}"/>
              </a:ext>
            </a:extLst>
          </p:cNvPr>
          <p:cNvSpPr/>
          <p:nvPr/>
        </p:nvSpPr>
        <p:spPr>
          <a:xfrm>
            <a:off x="3684312" y="2580662"/>
            <a:ext cx="494481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비고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56A0330-01D4-474B-A674-97EBB920AD2C}"/>
              </a:ext>
            </a:extLst>
          </p:cNvPr>
          <p:cNvSpPr/>
          <p:nvPr/>
        </p:nvSpPr>
        <p:spPr>
          <a:xfrm>
            <a:off x="182033" y="93134"/>
            <a:ext cx="6184900" cy="6498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AC5C135D-6B53-42D6-A135-8EF7813CF0A3}"/>
              </a:ext>
            </a:extLst>
          </p:cNvPr>
          <p:cNvSpPr/>
          <p:nvPr/>
        </p:nvSpPr>
        <p:spPr>
          <a:xfrm>
            <a:off x="6540463" y="93133"/>
            <a:ext cx="5469504" cy="6056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C5F5ED5-CA4E-4A49-BE8C-F0F2A6462164}"/>
              </a:ext>
            </a:extLst>
          </p:cNvPr>
          <p:cNvSpPr/>
          <p:nvPr/>
        </p:nvSpPr>
        <p:spPr>
          <a:xfrm>
            <a:off x="6481232" y="26976"/>
            <a:ext cx="5710768" cy="29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64CCEC-4D0D-402A-A90D-89A898AF3B92}"/>
              </a:ext>
            </a:extLst>
          </p:cNvPr>
          <p:cNvSpPr/>
          <p:nvPr/>
        </p:nvSpPr>
        <p:spPr>
          <a:xfrm>
            <a:off x="7154334" y="601116"/>
            <a:ext cx="671083" cy="301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이미지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E5D6ED0-3BDE-4956-ABEB-969C28D18217}"/>
              </a:ext>
            </a:extLst>
          </p:cNvPr>
          <p:cNvSpPr/>
          <p:nvPr/>
        </p:nvSpPr>
        <p:spPr>
          <a:xfrm>
            <a:off x="6919206" y="4934765"/>
            <a:ext cx="1080670" cy="273632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accent1">
                    <a:lumMod val="50000"/>
                  </a:schemeClr>
                </a:solidFill>
              </a:rPr>
              <a:t>파일선택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F2A278DF-B9C5-41AB-A3C7-56799AD34A34}"/>
              </a:ext>
            </a:extLst>
          </p:cNvPr>
          <p:cNvSpPr/>
          <p:nvPr/>
        </p:nvSpPr>
        <p:spPr>
          <a:xfrm>
            <a:off x="137303" y="89344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666EFD06-E72B-47AF-B333-DC25D6629814}"/>
              </a:ext>
            </a:extLst>
          </p:cNvPr>
          <p:cNvSpPr/>
          <p:nvPr/>
        </p:nvSpPr>
        <p:spPr>
          <a:xfrm>
            <a:off x="9376196" y="5378323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11F8231F-D976-46C9-8982-E01E85E68F84}"/>
              </a:ext>
            </a:extLst>
          </p:cNvPr>
          <p:cNvSpPr/>
          <p:nvPr/>
        </p:nvSpPr>
        <p:spPr>
          <a:xfrm>
            <a:off x="137303" y="2651279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B1F4E594-D414-4639-8C01-5307059DBAB4}"/>
              </a:ext>
            </a:extLst>
          </p:cNvPr>
          <p:cNvGrpSpPr/>
          <p:nvPr/>
        </p:nvGrpSpPr>
        <p:grpSpPr>
          <a:xfrm>
            <a:off x="275895" y="3281776"/>
            <a:ext cx="6031792" cy="3031230"/>
            <a:chOff x="275895" y="3281776"/>
            <a:chExt cx="6031792" cy="303123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6DE0CE71-9A7E-4A99-89DA-71F800ED7F39}"/>
                </a:ext>
              </a:extLst>
            </p:cNvPr>
            <p:cNvGrpSpPr/>
            <p:nvPr/>
          </p:nvGrpSpPr>
          <p:grpSpPr>
            <a:xfrm>
              <a:off x="275895" y="3281776"/>
              <a:ext cx="6031792" cy="3031230"/>
              <a:chOff x="275895" y="3281776"/>
              <a:chExt cx="6031792" cy="3031230"/>
            </a:xfrm>
          </p:grpSpPr>
          <p:sp>
            <p:nvSpPr>
              <p:cNvPr id="71" name="사각형: 둥근 모서리 70">
                <a:extLst>
                  <a:ext uri="{FF2B5EF4-FFF2-40B4-BE49-F238E27FC236}">
                    <a16:creationId xmlns:a16="http://schemas.microsoft.com/office/drawing/2014/main" id="{041BA8F6-5A46-42A7-9348-8EA138DD305B}"/>
                  </a:ext>
                </a:extLst>
              </p:cNvPr>
              <p:cNvSpPr/>
              <p:nvPr/>
            </p:nvSpPr>
            <p:spPr>
              <a:xfrm>
                <a:off x="275895" y="3401969"/>
                <a:ext cx="6031792" cy="291103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endParaRPr lang="ko-KR" altLang="en-US" sz="1400" dirty="0"/>
              </a:p>
            </p:txBody>
          </p:sp>
          <p:sp>
            <p:nvSpPr>
              <p:cNvPr id="72" name="직사각형 71">
                <a:extLst>
                  <a:ext uri="{FF2B5EF4-FFF2-40B4-BE49-F238E27FC236}">
                    <a16:creationId xmlns:a16="http://schemas.microsoft.com/office/drawing/2014/main" id="{A94B8340-9678-4729-86AC-C7D90D7049D0}"/>
                  </a:ext>
                </a:extLst>
              </p:cNvPr>
              <p:cNvSpPr/>
              <p:nvPr/>
            </p:nvSpPr>
            <p:spPr>
              <a:xfrm>
                <a:off x="625829" y="3281776"/>
                <a:ext cx="674581" cy="19638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ko-KR" altLang="en-US" sz="1200" b="1" dirty="0">
                    <a:solidFill>
                      <a:schemeClr val="accent1">
                        <a:lumMod val="50000"/>
                      </a:schemeClr>
                    </a:solidFill>
                  </a:rPr>
                  <a:t>라우팅</a:t>
                </a:r>
              </a:p>
            </p:txBody>
          </p:sp>
        </p:grpSp>
        <p:pic>
          <p:nvPicPr>
            <p:cNvPr id="70" name="그림 69">
              <a:extLst>
                <a:ext uri="{FF2B5EF4-FFF2-40B4-BE49-F238E27FC236}">
                  <a16:creationId xmlns:a16="http://schemas.microsoft.com/office/drawing/2014/main" id="{4DFD7C8E-415E-49E0-AB56-3193D69DA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1828" y="3580377"/>
              <a:ext cx="5552918" cy="2621242"/>
            </a:xfrm>
            <a:prstGeom prst="rect">
              <a:avLst/>
            </a:prstGeom>
          </p:spPr>
        </p:pic>
      </p:grp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CBA2F504-60F5-4CB3-8AEB-2B9A51F372B1}"/>
              </a:ext>
            </a:extLst>
          </p:cNvPr>
          <p:cNvSpPr/>
          <p:nvPr/>
        </p:nvSpPr>
        <p:spPr>
          <a:xfrm>
            <a:off x="152399" y="6345323"/>
            <a:ext cx="6328833" cy="4525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FAFE85A8-7794-4BEA-842C-782610DD60C9}"/>
              </a:ext>
            </a:extLst>
          </p:cNvPr>
          <p:cNvSpPr/>
          <p:nvPr/>
        </p:nvSpPr>
        <p:spPr>
          <a:xfrm>
            <a:off x="201857" y="3152668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23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D69B55-8C49-44EE-BDA0-BC860C6D26F7}"/>
              </a:ext>
            </a:extLst>
          </p:cNvPr>
          <p:cNvSpPr/>
          <p:nvPr/>
        </p:nvSpPr>
        <p:spPr>
          <a:xfrm>
            <a:off x="0" y="0"/>
            <a:ext cx="153542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solidFill>
                  <a:srgbClr val="00B0F0"/>
                </a:solidFill>
              </a:rPr>
              <a:t>대원공업㈜</a:t>
            </a:r>
            <a:endParaRPr lang="en-US" altLang="ko-KR" sz="2000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수주품목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원자재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재고현황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정보관리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라우팅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거래처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EF3B89-1AE9-4753-B4FB-F17CC8C3CC07}"/>
              </a:ext>
            </a:extLst>
          </p:cNvPr>
          <p:cNvSpPr/>
          <p:nvPr/>
        </p:nvSpPr>
        <p:spPr>
          <a:xfrm>
            <a:off x="1817606" y="211257"/>
            <a:ext cx="2087235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원자재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재고현황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6DE7F1-B6EB-481F-B403-10DE68B367CB}"/>
              </a:ext>
            </a:extLst>
          </p:cNvPr>
          <p:cNvSpPr/>
          <p:nvPr/>
        </p:nvSpPr>
        <p:spPr>
          <a:xfrm>
            <a:off x="1817606" y="720344"/>
            <a:ext cx="102085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02AAAB21-91BF-4291-B3D5-F5BED8E2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9915" y="1156688"/>
            <a:ext cx="427934" cy="4279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955264-6922-45B2-B029-28845CF3477E}"/>
              </a:ext>
            </a:extLst>
          </p:cNvPr>
          <p:cNvSpPr/>
          <p:nvPr/>
        </p:nvSpPr>
        <p:spPr>
          <a:xfrm>
            <a:off x="3325866" y="1156688"/>
            <a:ext cx="4328104" cy="427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bg2">
                    <a:lumMod val="75000"/>
                  </a:schemeClr>
                </a:solidFill>
              </a:rPr>
              <a:t>매입처명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품목명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품목 번호로 검색해 주세요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그래픽 12" descr="돋보기">
            <a:extLst>
              <a:ext uri="{FF2B5EF4-FFF2-40B4-BE49-F238E27FC236}">
                <a16:creationId xmlns:a16="http://schemas.microsoft.com/office/drawing/2014/main" id="{B02D081E-BB4B-4B37-8897-8F77F141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606" y="793661"/>
            <a:ext cx="284258" cy="250929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B128104-6DEE-44AB-8944-8CBBDBDF58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374722"/>
              </p:ext>
            </p:extLst>
          </p:nvPr>
        </p:nvGraphicFramePr>
        <p:xfrm>
          <a:off x="1817606" y="1758151"/>
          <a:ext cx="9810081" cy="4199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15379">
                  <a:extLst>
                    <a:ext uri="{9D8B030D-6E8A-4147-A177-3AD203B41FA5}">
                      <a16:colId xmlns:a16="http://schemas.microsoft.com/office/drawing/2014/main" val="1903791733"/>
                    </a:ext>
                  </a:extLst>
                </a:gridCol>
                <a:gridCol w="2344228">
                  <a:extLst>
                    <a:ext uri="{9D8B030D-6E8A-4147-A177-3AD203B41FA5}">
                      <a16:colId xmlns:a16="http://schemas.microsoft.com/office/drawing/2014/main" val="388115435"/>
                    </a:ext>
                  </a:extLst>
                </a:gridCol>
                <a:gridCol w="2745661">
                  <a:extLst>
                    <a:ext uri="{9D8B030D-6E8A-4147-A177-3AD203B41FA5}">
                      <a16:colId xmlns:a16="http://schemas.microsoft.com/office/drawing/2014/main" val="407748073"/>
                    </a:ext>
                  </a:extLst>
                </a:gridCol>
                <a:gridCol w="2079381">
                  <a:extLst>
                    <a:ext uri="{9D8B030D-6E8A-4147-A177-3AD203B41FA5}">
                      <a16:colId xmlns:a16="http://schemas.microsoft.com/office/drawing/2014/main" val="2064667852"/>
                    </a:ext>
                  </a:extLst>
                </a:gridCol>
                <a:gridCol w="1625432">
                  <a:extLst>
                    <a:ext uri="{9D8B030D-6E8A-4147-A177-3AD203B41FA5}">
                      <a16:colId xmlns:a16="http://schemas.microsoft.com/office/drawing/2014/main" val="2020311252"/>
                    </a:ext>
                  </a:extLst>
                </a:gridCol>
              </a:tblGrid>
              <a:tr h="641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No.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매입처명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재고량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12869"/>
                  </a:ext>
                </a:extLst>
              </a:tr>
              <a:tr h="6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노루표페인트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노란색 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Abc-defg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100L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17969"/>
                  </a:ext>
                </a:extLst>
              </a:tr>
              <a:tr h="6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삼화페인트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파란색 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HDC-</a:t>
                      </a:r>
                      <a:r>
                        <a:rPr lang="en-US" altLang="ko-KR" sz="1400" dirty="0" err="1"/>
                        <a:t>derd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500L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7815"/>
                  </a:ext>
                </a:extLst>
              </a:tr>
              <a:tr h="534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KCC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검은색 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Bbb</a:t>
                      </a:r>
                      <a:r>
                        <a:rPr lang="en-US" altLang="ko-KR" sz="1400" dirty="0"/>
                        <a:t>-CDM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300L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16189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230389"/>
                  </a:ext>
                </a:extLst>
              </a:tr>
              <a:tr h="48158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497505"/>
                  </a:ext>
                </a:extLst>
              </a:tr>
              <a:tr h="4227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27528"/>
                  </a:ext>
                </a:extLst>
              </a:tr>
              <a:tr h="3774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768007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18D5D023-512D-4FEC-AA9F-47ED5741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28" y="6114057"/>
            <a:ext cx="3657788" cy="5397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7506E3B-B4AB-4EA3-94D0-0AE53E70CB29}"/>
              </a:ext>
            </a:extLst>
          </p:cNvPr>
          <p:cNvSpPr/>
          <p:nvPr/>
        </p:nvSpPr>
        <p:spPr>
          <a:xfrm>
            <a:off x="9974342" y="6024812"/>
            <a:ext cx="1653344" cy="42793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EXCEL </a:t>
            </a:r>
            <a:r>
              <a:rPr lang="ko-KR" altLang="en-US" sz="1600" dirty="0">
                <a:solidFill>
                  <a:schemeClr val="bg1"/>
                </a:solidFill>
              </a:rPr>
              <a:t>다운로드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6D78AAB-D4E8-4BFD-964F-465B4220A5C5}"/>
              </a:ext>
            </a:extLst>
          </p:cNvPr>
          <p:cNvSpPr/>
          <p:nvPr/>
        </p:nvSpPr>
        <p:spPr>
          <a:xfrm>
            <a:off x="1817606" y="1156689"/>
            <a:ext cx="1381089" cy="2843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전체 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순서도: 병합 21">
            <a:extLst>
              <a:ext uri="{FF2B5EF4-FFF2-40B4-BE49-F238E27FC236}">
                <a16:creationId xmlns:a16="http://schemas.microsoft.com/office/drawing/2014/main" id="{C646E90A-0617-4AA1-A2C1-F4C52004CDDA}"/>
              </a:ext>
            </a:extLst>
          </p:cNvPr>
          <p:cNvSpPr/>
          <p:nvPr/>
        </p:nvSpPr>
        <p:spPr>
          <a:xfrm>
            <a:off x="1943519" y="1244305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3F63CD-F436-4451-80A0-A69CC5CED2CA}"/>
              </a:ext>
            </a:extLst>
          </p:cNvPr>
          <p:cNvSpPr/>
          <p:nvPr/>
        </p:nvSpPr>
        <p:spPr>
          <a:xfrm>
            <a:off x="1817606" y="1435004"/>
            <a:ext cx="1381089" cy="73569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매입처명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품목명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품목번호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675ADFB0-72B7-44E6-AAD5-9A8113FB0558}"/>
              </a:ext>
            </a:extLst>
          </p:cNvPr>
          <p:cNvSpPr/>
          <p:nvPr/>
        </p:nvSpPr>
        <p:spPr>
          <a:xfrm>
            <a:off x="1300820" y="648708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DBCF2F7-9BD5-4934-B65A-C9D916C6DA8C}"/>
              </a:ext>
            </a:extLst>
          </p:cNvPr>
          <p:cNvSpPr/>
          <p:nvPr/>
        </p:nvSpPr>
        <p:spPr>
          <a:xfrm>
            <a:off x="9453047" y="6021198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09E8D9A7-954D-4097-B546-5919272839B3}"/>
              </a:ext>
            </a:extLst>
          </p:cNvPr>
          <p:cNvSpPr/>
          <p:nvPr/>
        </p:nvSpPr>
        <p:spPr>
          <a:xfrm>
            <a:off x="1725134" y="247885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99F5A6FC-2888-4EAB-A46C-CB99E261D175}"/>
              </a:ext>
            </a:extLst>
          </p:cNvPr>
          <p:cNvSpPr/>
          <p:nvPr/>
        </p:nvSpPr>
        <p:spPr>
          <a:xfrm>
            <a:off x="1725134" y="2332567"/>
            <a:ext cx="9984266" cy="1968500"/>
          </a:xfrm>
          <a:prstGeom prst="rect">
            <a:avLst/>
          </a:prstGeom>
          <a:noFill/>
          <a:ln>
            <a:solidFill>
              <a:schemeClr val="accent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7EA885C6-5F4F-40D1-B3C6-9676A85C5CDF}"/>
              </a:ext>
            </a:extLst>
          </p:cNvPr>
          <p:cNvSpPr/>
          <p:nvPr/>
        </p:nvSpPr>
        <p:spPr>
          <a:xfrm>
            <a:off x="11442685" y="399373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955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ECD69B55-8C49-44EE-BDA0-BC860C6D26F7}"/>
              </a:ext>
            </a:extLst>
          </p:cNvPr>
          <p:cNvSpPr/>
          <p:nvPr/>
        </p:nvSpPr>
        <p:spPr>
          <a:xfrm>
            <a:off x="0" y="0"/>
            <a:ext cx="1535421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2000" dirty="0">
                <a:solidFill>
                  <a:srgbClr val="00B0F0"/>
                </a:solidFill>
              </a:rPr>
              <a:t>대원공업㈜</a:t>
            </a:r>
            <a:endParaRPr lang="en-US" altLang="ko-KR" sz="2000" dirty="0">
              <a:solidFill>
                <a:srgbClr val="00B0F0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endParaRPr lang="en-US" altLang="ko-KR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수주품목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조회</a:t>
            </a:r>
            <a:r>
              <a:rPr lang="en-US" altLang="ko-KR" sz="1200" dirty="0">
                <a:solidFill>
                  <a:schemeClr val="tx1"/>
                </a:solidFill>
              </a:rPr>
              <a:t>   </a:t>
            </a: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원자재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입고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출고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이력조회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재고현황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-</a:t>
            </a:r>
            <a:r>
              <a:rPr lang="ko-KR" altLang="en-US" sz="1200" dirty="0">
                <a:solidFill>
                  <a:schemeClr val="tx1"/>
                </a:solidFill>
              </a:rPr>
              <a:t>품목관리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   </a:t>
            </a:r>
            <a:r>
              <a:rPr lang="ko-KR" altLang="en-US" sz="1200" dirty="0">
                <a:solidFill>
                  <a:schemeClr val="tx1"/>
                </a:solidFill>
              </a:rPr>
              <a:t>등록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 조회</a:t>
            </a:r>
            <a:endParaRPr lang="en-US" altLang="ko-KR" sz="1200" dirty="0">
              <a:solidFill>
                <a:schemeClr val="tx1"/>
              </a:solidFill>
            </a:endParaRPr>
          </a:p>
          <a:p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dirty="0">
                <a:solidFill>
                  <a:schemeClr val="tx1"/>
                </a:solidFill>
              </a:rPr>
              <a:t>정보관리</a:t>
            </a:r>
          </a:p>
          <a:p>
            <a:r>
              <a:rPr lang="ko-KR" altLang="en-US" sz="1200" dirty="0">
                <a:solidFill>
                  <a:schemeClr val="tx1"/>
                </a:solidFill>
              </a:rPr>
              <a:t>  라우팅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ko-KR" altLang="en-US" sz="1200" dirty="0">
                <a:solidFill>
                  <a:schemeClr val="tx1"/>
                </a:solidFill>
              </a:rPr>
              <a:t>  거래처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EF3B89-1AE9-4753-B4FB-F17CC8C3CC07}"/>
              </a:ext>
            </a:extLst>
          </p:cNvPr>
          <p:cNvSpPr/>
          <p:nvPr/>
        </p:nvSpPr>
        <p:spPr>
          <a:xfrm>
            <a:off x="1817606" y="211257"/>
            <a:ext cx="2369161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2000" b="1" dirty="0">
                <a:solidFill>
                  <a:schemeClr val="tx1"/>
                </a:solidFill>
              </a:rPr>
              <a:t>원자재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 관리 </a:t>
            </a:r>
            <a:r>
              <a:rPr lang="en-US" altLang="ko-KR" sz="2000" b="1" dirty="0">
                <a:solidFill>
                  <a:schemeClr val="tx1"/>
                </a:solidFill>
                <a:latin typeface="+mn-ea"/>
              </a:rPr>
              <a:t>- </a:t>
            </a:r>
            <a:r>
              <a:rPr lang="ko-KR" altLang="en-US" sz="2000" b="1" dirty="0">
                <a:solidFill>
                  <a:schemeClr val="tx1"/>
                </a:solidFill>
                <a:latin typeface="+mn-ea"/>
              </a:rPr>
              <a:t>조회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76DE7F1-B6EB-481F-B403-10DE68B367CB}"/>
              </a:ext>
            </a:extLst>
          </p:cNvPr>
          <p:cNvSpPr/>
          <p:nvPr/>
        </p:nvSpPr>
        <p:spPr>
          <a:xfrm>
            <a:off x="1817606" y="720344"/>
            <a:ext cx="1020858" cy="3975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ko-KR" altLang="en-US" sz="2000" b="1" dirty="0">
                <a:solidFill>
                  <a:schemeClr val="tx1"/>
                </a:solidFill>
              </a:rPr>
              <a:t>검색</a:t>
            </a:r>
          </a:p>
        </p:txBody>
      </p:sp>
      <p:pic>
        <p:nvPicPr>
          <p:cNvPr id="11" name="그래픽 10" descr="돋보기">
            <a:extLst>
              <a:ext uri="{FF2B5EF4-FFF2-40B4-BE49-F238E27FC236}">
                <a16:creationId xmlns:a16="http://schemas.microsoft.com/office/drawing/2014/main" id="{02AAAB21-91BF-4291-B3D5-F5BED8E240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0582" y="1183020"/>
            <a:ext cx="427934" cy="4279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3955264-6922-45B2-B029-28845CF3477E}"/>
              </a:ext>
            </a:extLst>
          </p:cNvPr>
          <p:cNvSpPr/>
          <p:nvPr/>
        </p:nvSpPr>
        <p:spPr>
          <a:xfrm>
            <a:off x="3324608" y="1183020"/>
            <a:ext cx="4371273" cy="4279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600" dirty="0" err="1">
                <a:solidFill>
                  <a:schemeClr val="bg2">
                    <a:lumMod val="75000"/>
                  </a:schemeClr>
                </a:solidFill>
              </a:rPr>
              <a:t>매입처명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품목명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, </a:t>
            </a:r>
            <a:r>
              <a:rPr lang="ko-KR" altLang="en-US" sz="1600" dirty="0">
                <a:solidFill>
                  <a:schemeClr val="bg2">
                    <a:lumMod val="75000"/>
                  </a:schemeClr>
                </a:solidFill>
              </a:rPr>
              <a:t>품목 번호로 검색해 주세요</a:t>
            </a:r>
            <a:r>
              <a:rPr lang="en-US" altLang="ko-KR" sz="1600" dirty="0">
                <a:solidFill>
                  <a:schemeClr val="bg2">
                    <a:lumMod val="75000"/>
                  </a:schemeClr>
                </a:solidFill>
              </a:rPr>
              <a:t>.</a:t>
            </a:r>
            <a:endParaRPr lang="ko-KR" altLang="en-US" sz="16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3" name="그래픽 12" descr="돋보기">
            <a:extLst>
              <a:ext uri="{FF2B5EF4-FFF2-40B4-BE49-F238E27FC236}">
                <a16:creationId xmlns:a16="http://schemas.microsoft.com/office/drawing/2014/main" id="{B02D081E-BB4B-4B37-8897-8F77F14117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17606" y="793661"/>
            <a:ext cx="284258" cy="250929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B128104-6DEE-44AB-8944-8CBBDBDF58C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817606" y="1758151"/>
          <a:ext cx="10053895" cy="419989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44243">
                  <a:extLst>
                    <a:ext uri="{9D8B030D-6E8A-4147-A177-3AD203B41FA5}">
                      <a16:colId xmlns:a16="http://schemas.microsoft.com/office/drawing/2014/main" val="1903791733"/>
                    </a:ext>
                  </a:extLst>
                </a:gridCol>
                <a:gridCol w="1256506">
                  <a:extLst>
                    <a:ext uri="{9D8B030D-6E8A-4147-A177-3AD203B41FA5}">
                      <a16:colId xmlns:a16="http://schemas.microsoft.com/office/drawing/2014/main" val="388115435"/>
                    </a:ext>
                  </a:extLst>
                </a:gridCol>
                <a:gridCol w="1471674">
                  <a:extLst>
                    <a:ext uri="{9D8B030D-6E8A-4147-A177-3AD203B41FA5}">
                      <a16:colId xmlns:a16="http://schemas.microsoft.com/office/drawing/2014/main" val="407748073"/>
                    </a:ext>
                  </a:extLst>
                </a:gridCol>
                <a:gridCol w="1114548">
                  <a:extLst>
                    <a:ext uri="{9D8B030D-6E8A-4147-A177-3AD203B41FA5}">
                      <a16:colId xmlns:a16="http://schemas.microsoft.com/office/drawing/2014/main" val="2064667852"/>
                    </a:ext>
                  </a:extLst>
                </a:gridCol>
                <a:gridCol w="871231">
                  <a:extLst>
                    <a:ext uri="{9D8B030D-6E8A-4147-A177-3AD203B41FA5}">
                      <a16:colId xmlns:a16="http://schemas.microsoft.com/office/drawing/2014/main" val="2020311252"/>
                    </a:ext>
                  </a:extLst>
                </a:gridCol>
                <a:gridCol w="949720">
                  <a:extLst>
                    <a:ext uri="{9D8B030D-6E8A-4147-A177-3AD203B41FA5}">
                      <a16:colId xmlns:a16="http://schemas.microsoft.com/office/drawing/2014/main" val="1663637037"/>
                    </a:ext>
                  </a:extLst>
                </a:gridCol>
                <a:gridCol w="957569">
                  <a:extLst>
                    <a:ext uri="{9D8B030D-6E8A-4147-A177-3AD203B41FA5}">
                      <a16:colId xmlns:a16="http://schemas.microsoft.com/office/drawing/2014/main" val="3643694216"/>
                    </a:ext>
                  </a:extLst>
                </a:gridCol>
                <a:gridCol w="1293657">
                  <a:extLst>
                    <a:ext uri="{9D8B030D-6E8A-4147-A177-3AD203B41FA5}">
                      <a16:colId xmlns:a16="http://schemas.microsoft.com/office/drawing/2014/main" val="1872755559"/>
                    </a:ext>
                  </a:extLst>
                </a:gridCol>
                <a:gridCol w="605783">
                  <a:extLst>
                    <a:ext uri="{9D8B030D-6E8A-4147-A177-3AD203B41FA5}">
                      <a16:colId xmlns:a16="http://schemas.microsoft.com/office/drawing/2014/main" val="3634135846"/>
                    </a:ext>
                  </a:extLst>
                </a:gridCol>
                <a:gridCol w="988964">
                  <a:extLst>
                    <a:ext uri="{9D8B030D-6E8A-4147-A177-3AD203B41FA5}">
                      <a16:colId xmlns:a16="http://schemas.microsoft.com/office/drawing/2014/main" val="396570928"/>
                    </a:ext>
                  </a:extLst>
                </a:gridCol>
              </a:tblGrid>
              <a:tr h="6416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No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err="1"/>
                        <a:t>매입처명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색상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규격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제조사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거래현황 </a:t>
                      </a:r>
                      <a:r>
                        <a:rPr lang="en-US" altLang="ko-KR" sz="1400" dirty="0"/>
                        <a:t>(Y/N)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2912869"/>
                  </a:ext>
                </a:extLst>
              </a:tr>
              <a:tr h="6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1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노루표페인트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노란색 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Abc-defg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30000</a:t>
                      </a:r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/1L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노루표페인트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2317969"/>
                  </a:ext>
                </a:extLst>
              </a:tr>
              <a:tr h="64168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삼화페인트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파란색 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HDC-</a:t>
                      </a:r>
                      <a:r>
                        <a:rPr lang="en-US" altLang="ko-KR" sz="1400" dirty="0" err="1"/>
                        <a:t>derd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신나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25000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/1L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삼화페인트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997815"/>
                  </a:ext>
                </a:extLst>
              </a:tr>
              <a:tr h="53473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KCC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검은색 페인트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err="1"/>
                        <a:t>Bbb</a:t>
                      </a:r>
                      <a:r>
                        <a:rPr lang="en-US" altLang="ko-KR" sz="1400" dirty="0"/>
                        <a:t>-CDM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세척제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30000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원</a:t>
                      </a:r>
                      <a:r>
                        <a:rPr lang="en-US" altLang="ko-KR" sz="1400" dirty="0"/>
                        <a:t>/1L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KCC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316189"/>
                  </a:ext>
                </a:extLst>
              </a:tr>
              <a:tr h="458258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1230389"/>
                  </a:ext>
                </a:extLst>
              </a:tr>
              <a:tr h="481580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7497505"/>
                  </a:ext>
                </a:extLst>
              </a:tr>
              <a:tr h="422799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8727528"/>
                  </a:ext>
                </a:extLst>
              </a:tr>
              <a:tr h="377463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176800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49E70350-1427-49B8-913F-6158834A821F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535421" y="6931317"/>
          <a:ext cx="10092267" cy="6673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0944">
                  <a:extLst>
                    <a:ext uri="{9D8B030D-6E8A-4147-A177-3AD203B41FA5}">
                      <a16:colId xmlns:a16="http://schemas.microsoft.com/office/drawing/2014/main" val="3867018743"/>
                    </a:ext>
                  </a:extLst>
                </a:gridCol>
                <a:gridCol w="1036298">
                  <a:extLst>
                    <a:ext uri="{9D8B030D-6E8A-4147-A177-3AD203B41FA5}">
                      <a16:colId xmlns:a16="http://schemas.microsoft.com/office/drawing/2014/main" val="3828108685"/>
                    </a:ext>
                  </a:extLst>
                </a:gridCol>
                <a:gridCol w="1133582">
                  <a:extLst>
                    <a:ext uri="{9D8B030D-6E8A-4147-A177-3AD203B41FA5}">
                      <a16:colId xmlns:a16="http://schemas.microsoft.com/office/drawing/2014/main" val="2296169585"/>
                    </a:ext>
                  </a:extLst>
                </a:gridCol>
                <a:gridCol w="934783">
                  <a:extLst>
                    <a:ext uri="{9D8B030D-6E8A-4147-A177-3AD203B41FA5}">
                      <a16:colId xmlns:a16="http://schemas.microsoft.com/office/drawing/2014/main" val="1809523460"/>
                    </a:ext>
                  </a:extLst>
                </a:gridCol>
                <a:gridCol w="1171650">
                  <a:extLst>
                    <a:ext uri="{9D8B030D-6E8A-4147-A177-3AD203B41FA5}">
                      <a16:colId xmlns:a16="http://schemas.microsoft.com/office/drawing/2014/main" val="4008097216"/>
                    </a:ext>
                  </a:extLst>
                </a:gridCol>
                <a:gridCol w="1023608">
                  <a:extLst>
                    <a:ext uri="{9D8B030D-6E8A-4147-A177-3AD203B41FA5}">
                      <a16:colId xmlns:a16="http://schemas.microsoft.com/office/drawing/2014/main" val="3909308407"/>
                    </a:ext>
                  </a:extLst>
                </a:gridCol>
                <a:gridCol w="1167421">
                  <a:extLst>
                    <a:ext uri="{9D8B030D-6E8A-4147-A177-3AD203B41FA5}">
                      <a16:colId xmlns:a16="http://schemas.microsoft.com/office/drawing/2014/main" val="2193855531"/>
                    </a:ext>
                  </a:extLst>
                </a:gridCol>
                <a:gridCol w="824808">
                  <a:extLst>
                    <a:ext uri="{9D8B030D-6E8A-4147-A177-3AD203B41FA5}">
                      <a16:colId xmlns:a16="http://schemas.microsoft.com/office/drawing/2014/main" val="4000028575"/>
                    </a:ext>
                  </a:extLst>
                </a:gridCol>
                <a:gridCol w="867105">
                  <a:extLst>
                    <a:ext uri="{9D8B030D-6E8A-4147-A177-3AD203B41FA5}">
                      <a16:colId xmlns:a16="http://schemas.microsoft.com/office/drawing/2014/main" val="2524738988"/>
                    </a:ext>
                  </a:extLst>
                </a:gridCol>
                <a:gridCol w="1032068">
                  <a:extLst>
                    <a:ext uri="{9D8B030D-6E8A-4147-A177-3AD203B41FA5}">
                      <a16:colId xmlns:a16="http://schemas.microsoft.com/office/drawing/2014/main" val="1894433180"/>
                    </a:ext>
                  </a:extLst>
                </a:gridCol>
              </a:tblGrid>
              <a:tr h="3625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거래처명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품목명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품목번호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분류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단가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색상</a:t>
                      </a:r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도장방식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비고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이미지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lt"/>
                        </a:rPr>
                        <a:t>라우팅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696225"/>
                  </a:ext>
                </a:extLst>
              </a:tr>
              <a:tr h="207161"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5186000"/>
                  </a:ext>
                </a:extLst>
              </a:tr>
            </a:tbl>
          </a:graphicData>
        </a:graphic>
      </p:graphicFrame>
      <p:pic>
        <p:nvPicPr>
          <p:cNvPr id="24" name="그림 23">
            <a:extLst>
              <a:ext uri="{FF2B5EF4-FFF2-40B4-BE49-F238E27FC236}">
                <a16:creationId xmlns:a16="http://schemas.microsoft.com/office/drawing/2014/main" id="{18D5D023-512D-4FEC-AA9F-47ED57417F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728" y="6114057"/>
            <a:ext cx="3657788" cy="539778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7394CE8-D8BF-4CAE-A0BF-80A48D284F74}"/>
              </a:ext>
            </a:extLst>
          </p:cNvPr>
          <p:cNvSpPr/>
          <p:nvPr/>
        </p:nvSpPr>
        <p:spPr>
          <a:xfrm>
            <a:off x="1817606" y="1183020"/>
            <a:ext cx="1381089" cy="30502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전체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순서도: 병합 18">
            <a:extLst>
              <a:ext uri="{FF2B5EF4-FFF2-40B4-BE49-F238E27FC236}">
                <a16:creationId xmlns:a16="http://schemas.microsoft.com/office/drawing/2014/main" id="{B99674B0-8236-457A-A96F-41B90526E3F4}"/>
              </a:ext>
            </a:extLst>
          </p:cNvPr>
          <p:cNvSpPr/>
          <p:nvPr/>
        </p:nvSpPr>
        <p:spPr>
          <a:xfrm>
            <a:off x="1943519" y="1270637"/>
            <a:ext cx="117382" cy="117382"/>
          </a:xfrm>
          <a:prstGeom prst="flowChartMerg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3C1A01C-33B2-479F-9101-8C8C92444AF8}"/>
              </a:ext>
            </a:extLst>
          </p:cNvPr>
          <p:cNvSpPr/>
          <p:nvPr/>
        </p:nvSpPr>
        <p:spPr>
          <a:xfrm>
            <a:off x="1817606" y="1475636"/>
            <a:ext cx="1381089" cy="116173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 err="1">
                <a:solidFill>
                  <a:schemeClr val="tx1"/>
                </a:solidFill>
                <a:latin typeface="+mn-ea"/>
              </a:rPr>
              <a:t>매입처명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품목명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품목번호</a:t>
            </a:r>
            <a:endParaRPr lang="en-US" altLang="ko-KR" sz="1400" dirty="0">
              <a:solidFill>
                <a:schemeClr val="tx1"/>
              </a:solidFill>
              <a:latin typeface="+mn-ea"/>
            </a:endParaRP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사용여부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(Y)</a:t>
            </a:r>
          </a:p>
          <a:p>
            <a:r>
              <a:rPr lang="ko-KR" altLang="en-US" sz="1400" dirty="0">
                <a:solidFill>
                  <a:schemeClr val="tx1"/>
                </a:solidFill>
                <a:latin typeface="+mn-ea"/>
              </a:rPr>
              <a:t>   사용여부 </a:t>
            </a:r>
            <a:r>
              <a:rPr lang="en-US" altLang="ko-KR" sz="1400" dirty="0">
                <a:solidFill>
                  <a:schemeClr val="tx1"/>
                </a:solidFill>
                <a:latin typeface="+mn-ea"/>
              </a:rPr>
              <a:t>(N)</a:t>
            </a:r>
            <a:endParaRPr lang="ko-KR" altLang="en-US" sz="1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71CEB5AF-07B3-41C0-AFA7-67FDC2BB2C04}"/>
              </a:ext>
            </a:extLst>
          </p:cNvPr>
          <p:cNvSpPr/>
          <p:nvPr/>
        </p:nvSpPr>
        <p:spPr>
          <a:xfrm>
            <a:off x="10944663" y="2527256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거래종료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964D783-00C3-4DDA-991D-7A7B0E8922C4}"/>
              </a:ext>
            </a:extLst>
          </p:cNvPr>
          <p:cNvSpPr/>
          <p:nvPr/>
        </p:nvSpPr>
        <p:spPr>
          <a:xfrm>
            <a:off x="10944663" y="3163857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거래재개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43DA264E-E170-4641-8C92-79A8AE7BB7E3}"/>
              </a:ext>
            </a:extLst>
          </p:cNvPr>
          <p:cNvSpPr/>
          <p:nvPr/>
        </p:nvSpPr>
        <p:spPr>
          <a:xfrm>
            <a:off x="10944663" y="3771298"/>
            <a:ext cx="869638" cy="373760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거래종료</a:t>
            </a: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86413583-4605-4BDA-97C9-BFB7065A6B74}"/>
              </a:ext>
            </a:extLst>
          </p:cNvPr>
          <p:cNvSpPr/>
          <p:nvPr/>
        </p:nvSpPr>
        <p:spPr>
          <a:xfrm>
            <a:off x="1300820" y="669534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3F3D2575-5BC9-45E5-8C7C-67D02C368A80}"/>
              </a:ext>
            </a:extLst>
          </p:cNvPr>
          <p:cNvSpPr/>
          <p:nvPr/>
        </p:nvSpPr>
        <p:spPr>
          <a:xfrm>
            <a:off x="9705328" y="6000931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2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B8FBBAB1-5B76-4D51-8F63-4F2DD5847F41}"/>
              </a:ext>
            </a:extLst>
          </p:cNvPr>
          <p:cNvSpPr/>
          <p:nvPr/>
        </p:nvSpPr>
        <p:spPr>
          <a:xfrm>
            <a:off x="10436900" y="2479535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3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5A29A412-C14A-4F35-9C96-014AB9927279}"/>
              </a:ext>
            </a:extLst>
          </p:cNvPr>
          <p:cNvSpPr/>
          <p:nvPr/>
        </p:nvSpPr>
        <p:spPr>
          <a:xfrm>
            <a:off x="4134261" y="2115020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4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F3ECED6C-C28D-4E32-AE5A-7C230D357B3A}"/>
              </a:ext>
            </a:extLst>
          </p:cNvPr>
          <p:cNvSpPr/>
          <p:nvPr/>
        </p:nvSpPr>
        <p:spPr>
          <a:xfrm>
            <a:off x="1573983" y="2137848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5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A873D236-FA25-4B8B-B161-AEBD7FBE5F75}"/>
              </a:ext>
            </a:extLst>
          </p:cNvPr>
          <p:cNvSpPr/>
          <p:nvPr/>
        </p:nvSpPr>
        <p:spPr>
          <a:xfrm>
            <a:off x="1490534" y="3116136"/>
            <a:ext cx="469201" cy="46920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6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A574545-65FD-4EF7-AC2D-1AFE2F78D9B4}"/>
              </a:ext>
            </a:extLst>
          </p:cNvPr>
          <p:cNvSpPr/>
          <p:nvPr/>
        </p:nvSpPr>
        <p:spPr>
          <a:xfrm>
            <a:off x="10218157" y="6006924"/>
            <a:ext cx="1653344" cy="427934"/>
          </a:xfrm>
          <a:prstGeom prst="rect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EXCEL </a:t>
            </a:r>
            <a:r>
              <a:rPr lang="ko-KR" altLang="en-US" sz="1600" dirty="0">
                <a:solidFill>
                  <a:schemeClr val="bg1"/>
                </a:solidFill>
              </a:rPr>
              <a:t>다운로드</a:t>
            </a:r>
          </a:p>
        </p:txBody>
      </p:sp>
    </p:spTree>
    <p:extLst>
      <p:ext uri="{BB962C8B-B14F-4D97-AF65-F5344CB8AC3E}">
        <p14:creationId xmlns:p14="http://schemas.microsoft.com/office/powerpoint/2010/main" val="1806693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988</Words>
  <Application>Microsoft Office PowerPoint</Application>
  <PresentationFormat>와이드스크린</PresentationFormat>
  <Paragraphs>600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codehows</dc:creator>
  <cp:lastModifiedBy>codehows</cp:lastModifiedBy>
  <cp:revision>96</cp:revision>
  <dcterms:created xsi:type="dcterms:W3CDTF">2025-10-02T07:43:08Z</dcterms:created>
  <dcterms:modified xsi:type="dcterms:W3CDTF">2025-10-14T07:02:03Z</dcterms:modified>
</cp:coreProperties>
</file>