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333" r:id="rId5"/>
    <p:sldId id="359" r:id="rId6"/>
    <p:sldId id="394" r:id="rId7"/>
    <p:sldId id="395" r:id="rId8"/>
    <p:sldId id="396" r:id="rId9"/>
    <p:sldId id="397" r:id="rId10"/>
    <p:sldId id="358" r:id="rId11"/>
    <p:sldId id="356" r:id="rId12"/>
    <p:sldId id="357" r:id="rId13"/>
    <p:sldId id="355" r:id="rId14"/>
    <p:sldId id="360" r:id="rId15"/>
    <p:sldId id="36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F5B8E7-3060-42DF-975D-DAF427C86F86}">
          <p14:sldIdLst>
            <p14:sldId id="256"/>
            <p14:sldId id="257"/>
            <p14:sldId id="258"/>
          </p14:sldIdLst>
        </p14:section>
        <p14:section name="컨셉" id="{AE011BCC-3970-4775-B099-37BBF7B79619}">
          <p14:sldIdLst>
            <p14:sldId id="333"/>
            <p14:sldId id="359"/>
            <p14:sldId id="394"/>
            <p14:sldId id="395"/>
            <p14:sldId id="396"/>
            <p14:sldId id="397"/>
            <p14:sldId id="358"/>
            <p14:sldId id="356"/>
            <p14:sldId id="357"/>
            <p14:sldId id="355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 곽" initials="우곽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040"/>
    <a:srgbClr val="960000"/>
    <a:srgbClr val="CC0000"/>
    <a:srgbClr val="EE6C6C"/>
    <a:srgbClr val="FFFFFF"/>
    <a:srgbClr val="FBE5D6"/>
    <a:srgbClr val="656565"/>
    <a:srgbClr val="FF5050"/>
    <a:srgbClr val="AC0000"/>
    <a:srgbClr val="FEC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outlineViewPr>
    <p:cViewPr>
      <p:scale>
        <a:sx n="33" d="100"/>
        <a:sy n="33" d="100"/>
      </p:scale>
      <p:origin x="0" y="-17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9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92C355F-72AD-415D-9D49-0C227B87CA04}" type="datetime1">
              <a:rPr lang="ko-KR" altLang="en-US"/>
              <a:pPr lvl="0">
                <a:defRPr/>
              </a:pPr>
              <a:t>2023-09-10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2D73801-4945-4CB7-89E7-08A4146205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D73801-4945-4CB7-89E7-08A4146205A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C2D73801-4945-4CB7-89E7-08A4146205A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13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B29-724E-7E92-23C5-1995D9D44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268EC9-64A2-704A-F063-5350636F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D7D98-88F8-6D44-248B-C46EAE6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20FEF-0911-EBBB-726D-04F99404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67514-9291-618D-E253-FACE2C5F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2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46DCA-73E8-9C52-53BA-C11247E6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13679-F1A5-18DC-C118-9DF795479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8E78E-B68D-2380-F869-8E0B8D7D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F3773-28C3-7FC3-1859-B67FFC22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DEBC1-F56B-5B8C-101C-CC7EA476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6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864DB9-A39F-2F48-EB23-9ABF5F9D0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D33311-0F89-FE2B-2B05-02E7FC32C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5F91D-C2EB-342B-0F6B-8F1FE666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2D06C-16D2-8088-7E71-4807912E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F19DC-5FB2-7BE4-0A0B-2E1A20E2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8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2E772-1863-793C-3678-9157E94F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75C5B-263C-9A8B-29C8-4B609FC0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3CECF-10A2-141C-CAC5-ED0E6595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C930C-761C-34C4-4134-F9B31013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80891-0EF7-4C6A-5B2A-BE8F6616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39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651C9-8841-70F1-4762-2F5F0E38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B7661-2EC4-F342-32B7-4E619A3B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4A57-5A71-DC1C-D555-D00A4F69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4D6B7E-7BC0-2471-5713-D0BC1078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75FAA-7AA5-D924-039A-E1440AA7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A13B5-FDDC-0E48-564B-B816E3C5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3C835-E3F5-87DE-123C-7C5074072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9C1B39-1451-B871-FFD1-723A7E4D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975562-DB45-88DC-1503-A96FF603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5FD16-6CD9-F1A5-8236-0F969ADD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A6D00-0357-4E56-E4C2-48242D0C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931F3-EDCD-5A60-BEA4-A1652E38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3643EE-835C-A633-1543-6F2870F0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F106C6-D5E4-3EAF-7524-131F8CA3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EEE3D8-3C12-61C4-3207-94C4DED5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80C7A7-354F-2D4E-B9AB-43E96433C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F395A3-434B-8331-1CD6-56E98A01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06DD18-9429-972A-E812-C0ED684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286F8-EDAD-EECF-2175-E765F58E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4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194F7-0C48-8395-3016-00D022E1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629619-BCFF-4ADF-46A5-B40BE973A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BD581-5454-624D-66DC-D5BE7686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D134FA-B52C-A872-0E7E-4123BE8E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0D7DD4-9585-1756-55B4-58363EA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B19FA1-9AB6-DFC9-2A81-5956AA7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7A360-5E8B-6788-671A-01D35E5E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9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8236B-A3CD-1A2F-D860-EA226681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5F5DE-ABC8-1B4C-ED08-0B1428F5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08878-0A75-6A59-5226-13751C713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D2CF11-1112-BE6B-E7F1-B8CAE17F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9E606C-3FD0-8CBB-23F1-0796E080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608BF-ECBA-114C-71BC-3403F012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2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CF8F2-202D-BB64-A849-B6CE52A0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BCD10-0FC9-5DD5-CD00-5558A9D6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73986-B52E-E847-C629-2A1AC62AF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84BF3-7B87-F04C-4013-7A4EFBC7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81CD39-3651-F1C7-13AB-67A48EE6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98EDB-AB03-0CAA-D963-B7942F77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9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985987-4BE8-D401-BE1A-AEE04EA3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05419A-0B02-0B40-C166-62E9F145E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22240-CA7A-183A-6A4B-24FB9999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A720-FC8A-4247-8BE0-9195BDB49E33}" type="datetimeFigureOut">
              <a:rPr lang="ko-KR" altLang="en-US" smtClean="0"/>
              <a:t>2023-09-10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3C39E-B201-63A5-E5CF-155E1E458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13D60-FC66-ED1C-05E8-9A911B343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2D28-ABD5-4D76-8970-3356471FAF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7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9F40E2-08E5-20B1-8F9E-81C693192478}"/>
              </a:ext>
            </a:extLst>
          </p:cNvPr>
          <p:cNvSpPr txBox="1"/>
          <p:nvPr/>
        </p:nvSpPr>
        <p:spPr>
          <a:xfrm>
            <a:off x="3728803" y="2259449"/>
            <a:ext cx="4734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AI </a:t>
            </a:r>
            <a:r>
              <a:rPr lang="ko-KR" altLang="en-US" sz="2500" b="1" dirty="0">
                <a:solidFill>
                  <a:schemeClr val="bg2">
                    <a:lumMod val="50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캐치마인드</a:t>
            </a:r>
            <a:endParaRPr lang="en-US" altLang="ko-KR" sz="2500" b="1" dirty="0">
              <a:solidFill>
                <a:schemeClr val="bg2">
                  <a:lumMod val="50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기획서</a:t>
            </a:r>
            <a:r>
              <a:rPr lang="en-US" altLang="ko-KR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4500" b="1" dirty="0">
                <a:latin typeface="돋움" panose="020B0600000101010101" pitchFamily="50" charset="-127"/>
                <a:ea typeface="돋움" panose="020B0600000101010101" pitchFamily="50" charset="-127"/>
              </a:rPr>
              <a:t>디자인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5CD91-4F17-A2F7-2428-D6DD6CB18283}"/>
              </a:ext>
            </a:extLst>
          </p:cNvPr>
          <p:cNvSpPr txBox="1"/>
          <p:nvPr/>
        </p:nvSpPr>
        <p:spPr>
          <a:xfrm>
            <a:off x="7731843" y="6414869"/>
            <a:ext cx="446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문서 수정일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: 2023_09_09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65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게임 플레이 사이클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30546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A1FA91-78D2-3861-F19D-A388D5653C11}"/>
              </a:ext>
            </a:extLst>
          </p:cNvPr>
          <p:cNvSpPr/>
          <p:nvPr/>
        </p:nvSpPr>
        <p:spPr>
          <a:xfrm>
            <a:off x="854111" y="3923831"/>
            <a:ext cx="2180191" cy="8440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게임을 진행한다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082EFE7E-119A-C394-0B99-5EE2AFA36A00}"/>
              </a:ext>
            </a:extLst>
          </p:cNvPr>
          <p:cNvSpPr/>
          <p:nvPr/>
        </p:nvSpPr>
        <p:spPr>
          <a:xfrm>
            <a:off x="3668431" y="3997621"/>
            <a:ext cx="792480" cy="60898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983D0E-31DB-3B53-AEB8-D93DDA287202}"/>
              </a:ext>
            </a:extLst>
          </p:cNvPr>
          <p:cNvSpPr/>
          <p:nvPr/>
        </p:nvSpPr>
        <p:spPr>
          <a:xfrm>
            <a:off x="5095040" y="3923831"/>
            <a:ext cx="2180191" cy="8440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결과에 따라</a:t>
            </a: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포인트를 차등지급</a:t>
            </a:r>
            <a:b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받는다</a:t>
            </a:r>
          </a:p>
        </p:txBody>
      </p:sp>
      <p:sp>
        <p:nvSpPr>
          <p:cNvPr id="10" name="화살표: 갈매기형 수장 9">
            <a:extLst>
              <a:ext uri="{FF2B5EF4-FFF2-40B4-BE49-F238E27FC236}">
                <a16:creationId xmlns:a16="http://schemas.microsoft.com/office/drawing/2014/main" id="{139149B3-A516-1ABA-7BC4-945E7991961A}"/>
              </a:ext>
            </a:extLst>
          </p:cNvPr>
          <p:cNvSpPr/>
          <p:nvPr/>
        </p:nvSpPr>
        <p:spPr>
          <a:xfrm>
            <a:off x="7909360" y="3997621"/>
            <a:ext cx="792480" cy="608987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EC41F8-43CF-4E27-5FDF-DBAAC6FAD7FA}"/>
              </a:ext>
            </a:extLst>
          </p:cNvPr>
          <p:cNvSpPr/>
          <p:nvPr/>
        </p:nvSpPr>
        <p:spPr>
          <a:xfrm>
            <a:off x="9335969" y="3923831"/>
            <a:ext cx="2180191" cy="8440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포인트를 이용해</a:t>
            </a:r>
            <a:b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 모드 종류를</a:t>
            </a:r>
            <a:b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늘린다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A3931AF-6F70-0C0F-58AA-CF11C089EABA}"/>
              </a:ext>
            </a:extLst>
          </p:cNvPr>
          <p:cNvCxnSpPr>
            <a:cxnSpLocks/>
            <a:stCxn id="11" idx="2"/>
            <a:endCxn id="4" idx="2"/>
          </p:cNvCxnSpPr>
          <p:nvPr/>
        </p:nvCxnSpPr>
        <p:spPr>
          <a:xfrm rot="5400000">
            <a:off x="6185136" y="526969"/>
            <a:ext cx="12700" cy="8481858"/>
          </a:xfrm>
          <a:prstGeom prst="bentConnector3">
            <a:avLst>
              <a:gd name="adj1" fmla="val 97689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E6816B9-605F-6F7F-336A-29453F18990E}"/>
              </a:ext>
            </a:extLst>
          </p:cNvPr>
          <p:cNvSpPr txBox="1"/>
          <p:nvPr/>
        </p:nvSpPr>
        <p:spPr>
          <a:xfrm>
            <a:off x="4029155" y="6041509"/>
            <a:ext cx="43246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반복</a:t>
            </a:r>
          </a:p>
        </p:txBody>
      </p:sp>
      <p:pic>
        <p:nvPicPr>
          <p:cNvPr id="1026" name="Picture 2" descr="드라마 &lt;오징어게임&gt;의 인기로 재조명된 오징어놀이&lt;함께 놀아보자, 우리 지역놀이&lt;지역N문화 테마">
            <a:extLst>
              <a:ext uri="{FF2B5EF4-FFF2-40B4-BE49-F238E27FC236}">
                <a16:creationId xmlns:a16="http://schemas.microsoft.com/office/drawing/2014/main" id="{7E7A7090-28BD-8BA0-A906-BA6B3571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9" y="1476548"/>
            <a:ext cx="2811616" cy="23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P's zziing :: 오징어 게임 ; 돈 Money">
            <a:extLst>
              <a:ext uri="{FF2B5EF4-FFF2-40B4-BE49-F238E27FC236}">
                <a16:creationId xmlns:a16="http://schemas.microsoft.com/office/drawing/2014/main" id="{E2FF1354-C17E-9871-4366-5D0D2A094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90" y="1476548"/>
            <a:ext cx="3012489" cy="225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awKit - Beautiful 2D &amp; 3D Illustrations and Icons">
            <a:extLst>
              <a:ext uri="{FF2B5EF4-FFF2-40B4-BE49-F238E27FC236}">
                <a16:creationId xmlns:a16="http://schemas.microsoft.com/office/drawing/2014/main" id="{BC8AFEB2-591D-2AF7-19EF-1A802B6A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75" y="1366069"/>
            <a:ext cx="2408578" cy="236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FE8645-69AE-A7BD-D6E5-5C1015D1DD67}"/>
              </a:ext>
            </a:extLst>
          </p:cNvPr>
          <p:cNvSpPr txBox="1"/>
          <p:nvPr/>
        </p:nvSpPr>
        <p:spPr>
          <a:xfrm>
            <a:off x="10426064" y="4761548"/>
            <a:ext cx="147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아바타 구매 및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 모드 개방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16AAD-EBD5-35B9-68FD-B6B63CD7093E}"/>
              </a:ext>
            </a:extLst>
          </p:cNvPr>
          <p:cNvSpPr txBox="1"/>
          <p:nvPr/>
        </p:nvSpPr>
        <p:spPr>
          <a:xfrm>
            <a:off x="1959548" y="4761548"/>
            <a:ext cx="1399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그림 제작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4F93E-589C-BC45-F8CB-25B0C262A7C7}"/>
              </a:ext>
            </a:extLst>
          </p:cNvPr>
          <p:cNvSpPr txBox="1"/>
          <p:nvPr/>
        </p:nvSpPr>
        <p:spPr>
          <a:xfrm>
            <a:off x="5037035" y="4774248"/>
            <a:ext cx="245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결과에 따른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포인트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경험치 지급</a:t>
            </a:r>
          </a:p>
        </p:txBody>
      </p:sp>
    </p:spTree>
    <p:extLst>
      <p:ext uri="{BB962C8B-B14F-4D97-AF65-F5344CB8AC3E}">
        <p14:creationId xmlns:p14="http://schemas.microsoft.com/office/powerpoint/2010/main" val="335045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7181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게임 내 전체적인 디자인 참고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429347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80635"/>
              </p:ext>
            </p:extLst>
          </p:nvPr>
        </p:nvGraphicFramePr>
        <p:xfrm>
          <a:off x="6783116" y="1322334"/>
          <a:ext cx="5050144" cy="1390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637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4106507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</a:tblGrid>
              <a:tr h="577487"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내 </a:t>
                      </a:r>
                      <a:r>
                        <a:rPr lang="en-US" altLang="ko-KR" sz="18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 </a:t>
                      </a:r>
                      <a:r>
                        <a:rPr lang="ko-KR" altLang="en-US" sz="18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디자인 참고</a:t>
                      </a:r>
                      <a:endParaRPr lang="en-US" altLang="ko-KR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35582"/>
                  </a:ext>
                </a:extLst>
              </a:tr>
              <a:tr h="813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마법 학교의 교실 분위기가 나도록 게임 </a:t>
                      </a: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디자인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탑 뷰 시점에서의 게임 내 학교 디자인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EC6674F-EFF6-4036-0A21-8126A81DC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9" y="1321875"/>
            <a:ext cx="3703077" cy="210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hai magic school (interior Design) : Environment Room concept art (by  maink) | Magic school, School interior, Concept art">
            <a:extLst>
              <a:ext uri="{FF2B5EF4-FFF2-40B4-BE49-F238E27FC236}">
                <a16:creationId xmlns:a16="http://schemas.microsoft.com/office/drawing/2014/main" id="{A969BC5A-1291-8637-2DAC-FA1C3C316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8" y="3533224"/>
            <a:ext cx="3703077" cy="262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DN media">
            <a:extLst>
              <a:ext uri="{FF2B5EF4-FFF2-40B4-BE49-F238E27FC236}">
                <a16:creationId xmlns:a16="http://schemas.microsoft.com/office/drawing/2014/main" id="{F5FFAE2D-E6AF-6CED-BBB8-AFAB2E79C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426" y="1321875"/>
            <a:ext cx="1854917" cy="262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Magic School - EXITROOM® - Escape Room">
            <a:extLst>
              <a:ext uri="{FF2B5EF4-FFF2-40B4-BE49-F238E27FC236}">
                <a16:creationId xmlns:a16="http://schemas.microsoft.com/office/drawing/2014/main" id="{6332B949-69E6-00B5-B293-61280A33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99" y="4128118"/>
            <a:ext cx="1854917" cy="2030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AB77BEAA-6758-FFF2-E0AF-A1220705C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7" r="20335"/>
          <a:stretch/>
        </p:blipFill>
        <p:spPr bwMode="auto">
          <a:xfrm>
            <a:off x="6659727" y="4128118"/>
            <a:ext cx="1215390" cy="20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AA06F7CD-4F60-A9AC-FE67-6BE9EEEA8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4" r="22100"/>
          <a:stretch/>
        </p:blipFill>
        <p:spPr bwMode="auto">
          <a:xfrm>
            <a:off x="8053061" y="4144680"/>
            <a:ext cx="1249794" cy="214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DE2ED-E450-9177-FD9E-8325E6BB467A}"/>
              </a:ext>
            </a:extLst>
          </p:cNvPr>
          <p:cNvSpPr txBox="1"/>
          <p:nvPr/>
        </p:nvSpPr>
        <p:spPr>
          <a:xfrm>
            <a:off x="544749" y="6158795"/>
            <a:ext cx="3912602" cy="28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레퍼런스 이미지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장소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038E0B-BCDD-B2CA-BDBF-75E4E81EB119}"/>
              </a:ext>
            </a:extLst>
          </p:cNvPr>
          <p:cNvSpPr txBox="1"/>
          <p:nvPr/>
        </p:nvSpPr>
        <p:spPr>
          <a:xfrm>
            <a:off x="6659727" y="6158795"/>
            <a:ext cx="3912602" cy="28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레퍼런스 이미지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소품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486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게임 내 룸 </a:t>
            </a:r>
            <a:r>
              <a:rPr lang="en-US" altLang="ko-KR" sz="2500" dirty="0">
                <a:latin typeface="돋움" panose="020B0600000101010101" pitchFamily="50" charset="-127"/>
                <a:ea typeface="돋움" panose="020B0600000101010101" pitchFamily="50" charset="-127"/>
              </a:rPr>
              <a:t>UI </a:t>
            </a:r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디자인 참고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38663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57088"/>
              </p:ext>
            </p:extLst>
          </p:nvPr>
        </p:nvGraphicFramePr>
        <p:xfrm>
          <a:off x="6561174" y="1322335"/>
          <a:ext cx="5314950" cy="43352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117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4321833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</a:tblGrid>
              <a:tr h="610637">
                <a:tc gridSpan="2">
                  <a:txBody>
                    <a:bodyPr/>
                    <a:lstStyle/>
                    <a:p>
                      <a:pPr marL="0" indent="0" algn="l" latinLnBrk="1"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내 룸 </a:t>
                      </a:r>
                      <a:r>
                        <a:rPr lang="en-US" altLang="ko-KR" sz="18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 </a:t>
                      </a:r>
                      <a:r>
                        <a:rPr lang="ko-KR" altLang="en-US" sz="18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디자인 개요</a:t>
                      </a:r>
                      <a:endParaRPr lang="en-US" altLang="ko-KR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35582"/>
                  </a:ext>
                </a:extLst>
              </a:tr>
              <a:tr h="539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틀이 없는</a:t>
                      </a: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룸 </a:t>
                      </a: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WASD : </a:t>
                      </a:r>
                      <a:r>
                        <a:rPr lang="ko-KR" altLang="en-US" sz="1200" b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상화좌우</a:t>
                      </a: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이동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 : </a:t>
                      </a: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상호작용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쿼터 뷰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조작이 가능한</a:t>
                      </a: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캐릭터가 움직이는 룸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NPC</a:t>
                      </a: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와 같은 오브젝트 향후 확장성 있는 개편 가능성 존재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NPC </a:t>
                      </a: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오브젝트</a:t>
                      </a:r>
                      <a: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 버튼 관리는 추후 내용 기재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유저가 혼자 책상에 앉아있고 마법적인 기능을 이용해</a:t>
                      </a:r>
                      <a:br>
                        <a:rPr lang="en-US" altLang="ko-KR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2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반투명한 모습으로 다른 유저가 출력되는 모습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  <a:tr h="539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레퍼런스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킹스맨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어몽어스</a:t>
                      </a:r>
                      <a:endParaRPr lang="en-US" altLang="ko-KR" sz="1200" b="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108939246"/>
                  </a:ext>
                </a:extLst>
              </a:tr>
            </a:tbl>
          </a:graphicData>
        </a:graphic>
      </p:graphicFrame>
      <p:pic>
        <p:nvPicPr>
          <p:cNvPr id="2" name="Picture 2" descr="성큼 다가온 5G 상용화…대륙간 '킹스맨' 회의 시대 열린다 | 중앙일보">
            <a:extLst>
              <a:ext uri="{FF2B5EF4-FFF2-40B4-BE49-F238E27FC236}">
                <a16:creationId xmlns:a16="http://schemas.microsoft.com/office/drawing/2014/main" id="{4E8C4CFF-AE4D-9CE5-5C00-0B176228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8" y="1323975"/>
            <a:ext cx="53149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두뇌 풀 가동! 요즘 대세 '어몽 어스' 플레이 방법은? &lt; 게임 &lt; 뉴스 &lt; 기사본문 - 경향게임스">
            <a:extLst>
              <a:ext uri="{FF2B5EF4-FFF2-40B4-BE49-F238E27FC236}">
                <a16:creationId xmlns:a16="http://schemas.microsoft.com/office/drawing/2014/main" id="{BAB1737A-262E-61FD-DFDE-B10A53D1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8" y="3614875"/>
            <a:ext cx="5314950" cy="244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FF886A-69AB-8EE1-4687-7CDD63BC0C38}"/>
              </a:ext>
            </a:extLst>
          </p:cNvPr>
          <p:cNvSpPr txBox="1"/>
          <p:nvPr/>
        </p:nvSpPr>
        <p:spPr>
          <a:xfrm>
            <a:off x="537582" y="6059752"/>
            <a:ext cx="3912602" cy="28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레퍼런스 이미지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킹스맨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어몽어스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84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캐릭터 모델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2251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0">
            <a:extLst>
              <a:ext uri="{FF2B5EF4-FFF2-40B4-BE49-F238E27FC236}">
                <a16:creationId xmlns:a16="http://schemas.microsoft.com/office/drawing/2014/main" id="{F11D34D7-7676-B7CF-8FDF-AB8F6C29C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572214"/>
              </p:ext>
            </p:extLst>
          </p:nvPr>
        </p:nvGraphicFramePr>
        <p:xfrm>
          <a:off x="7235825" y="1171648"/>
          <a:ext cx="3750252" cy="2645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760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2929492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</a:tblGrid>
              <a:tr h="542022"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유저 모델 디자인 참고</a:t>
                      </a:r>
                      <a:endParaRPr lang="en-US" altLang="ko-KR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35582"/>
                  </a:ext>
                </a:extLst>
              </a:tr>
              <a:tr h="1505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정령의 모습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데포르메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캐릭터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그림 스타일을 적당히 버무린 캐릭터 스타일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  <a:tr h="598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레퍼런스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구스구스덕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10893924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C0664F5-DB21-4348-B2FA-A842E076E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320" y="1171648"/>
            <a:ext cx="2936709" cy="293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A5B0695A-B70C-CC2E-AAC7-FB30FC31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98" y="1171648"/>
            <a:ext cx="2859810" cy="285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6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성좌 모델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386639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84915"/>
              </p:ext>
            </p:extLst>
          </p:nvPr>
        </p:nvGraphicFramePr>
        <p:xfrm>
          <a:off x="6783116" y="1322335"/>
          <a:ext cx="5050144" cy="2577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637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4106507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</a:tblGrid>
              <a:tr h="705183"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AI/</a:t>
                      </a:r>
                      <a:r>
                        <a:rPr lang="ko-KR" altLang="en-US" sz="180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관리자 모델 디자인 참고</a:t>
                      </a:r>
                      <a:endParaRPr lang="en-US" altLang="ko-KR" sz="180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835582"/>
                  </a:ext>
                </a:extLst>
              </a:tr>
              <a:tr h="1094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설명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데포르메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캐릭터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사람이 아닌 정령</a:t>
                      </a:r>
                      <a:r>
                        <a:rPr lang="en-US" altLang="ko-KR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200" b="0" dirty="0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동물 등의 친숙한 소재를 이용한 캐릭터 모델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  <a:tr h="7779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레퍼런스</a:t>
                      </a: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어몽어스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 err="1"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구스구스덕</a:t>
                      </a:r>
                      <a:endParaRPr lang="en-US" altLang="ko-KR" sz="1200" b="0" dirty="0"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108939246"/>
                  </a:ext>
                </a:extLst>
              </a:tr>
            </a:tbl>
          </a:graphicData>
        </a:graphic>
      </p:graphicFrame>
      <p:pic>
        <p:nvPicPr>
          <p:cNvPr id="4" name="Picture 4">
            <a:extLst>
              <a:ext uri="{FF2B5EF4-FFF2-40B4-BE49-F238E27FC236}">
                <a16:creationId xmlns:a16="http://schemas.microsoft.com/office/drawing/2014/main" id="{C803BFE8-56DB-DDAA-7CA4-E65AED122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4737" t="4694" r="58880" b="11737"/>
          <a:stretch/>
        </p:blipFill>
        <p:spPr>
          <a:xfrm>
            <a:off x="613809" y="1248375"/>
            <a:ext cx="2450860" cy="2589265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DB45423-194F-ABDD-04F6-1B6553590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64669" y="1248375"/>
            <a:ext cx="2344216" cy="2651745"/>
          </a:xfrm>
          <a:prstGeom prst="rect">
            <a:avLst/>
          </a:prstGeom>
          <a:noFill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74FF626-7BF5-70D9-160F-7F620B34C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3808" y="3837639"/>
            <a:ext cx="2450860" cy="2651743"/>
          </a:xfrm>
          <a:prstGeom prst="rect">
            <a:avLst/>
          </a:prstGeom>
          <a:noFill/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5997E5F-4B8E-F50C-43A7-F77EE51EC2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064669" y="3837640"/>
            <a:ext cx="2344216" cy="26517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1EA95-E02C-EBA5-F9AC-E161B4466235}"/>
              </a:ext>
            </a:extLst>
          </p:cNvPr>
          <p:cNvSpPr txBox="1"/>
          <p:nvPr/>
        </p:nvSpPr>
        <p:spPr>
          <a:xfrm>
            <a:off x="5408885" y="6212383"/>
            <a:ext cx="220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성좌 모델 레퍼런스</a:t>
            </a:r>
          </a:p>
        </p:txBody>
      </p:sp>
    </p:spTree>
    <p:extLst>
      <p:ext uri="{BB962C8B-B14F-4D97-AF65-F5344CB8AC3E}">
        <p14:creationId xmlns:p14="http://schemas.microsoft.com/office/powerpoint/2010/main" val="170620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E181AF-2D9F-C686-11A6-E50BEE9DA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233651"/>
              </p:ext>
            </p:extLst>
          </p:nvPr>
        </p:nvGraphicFramePr>
        <p:xfrm>
          <a:off x="838200" y="875714"/>
          <a:ext cx="6426183" cy="4458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755">
                  <a:extLst>
                    <a:ext uri="{9D8B030D-6E8A-4147-A177-3AD203B41FA5}">
                      <a16:colId xmlns:a16="http://schemas.microsoft.com/office/drawing/2014/main" val="3503817019"/>
                    </a:ext>
                  </a:extLst>
                </a:gridCol>
                <a:gridCol w="5225428">
                  <a:extLst>
                    <a:ext uri="{9D8B030D-6E8A-4147-A177-3AD203B41FA5}">
                      <a16:colId xmlns:a16="http://schemas.microsoft.com/office/drawing/2014/main" val="2948314067"/>
                    </a:ext>
                  </a:extLst>
                </a:gridCol>
              </a:tblGrid>
              <a:tr h="2569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개요</a:t>
                      </a:r>
                    </a:p>
                  </a:txBody>
                  <a:tcPr marL="90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거부할 수 없는 상황에서 게임에 참여하게 되어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갑의 위치인 성좌의 손에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학교의 복구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'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라는 보상을 위해 게임에 참여하게 되는 </a:t>
                      </a:r>
                      <a:r>
                        <a:rPr lang="ko-KR" altLang="en-US" sz="12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게임 방식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lvl="0" indent="-17145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유저는 학교의 유일한 생존자인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＇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나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＇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로서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b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다른 학교의 생존자들과 경쟁하여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포인트를 모아 학교를 원상태로 되돌리기 위해 게임에서 승리해 포인트를 모은다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lvl="0" indent="-17145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 게임 형식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모드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은 각 게임을 담당한 성좌에 따라 달라지며</a:t>
                      </a:r>
                      <a:b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세부적인 내용은 달라지더라도 그림을 위한 경쟁임은 바뀌지 않는다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lvl="0" indent="-17145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유저들은 이러한 게임에 참여하여 다양한 마법 방식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그림 스타일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</a:t>
                      </a:r>
                      <a:b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성좌의 심미안에 맞는 작품을 만들어 내야 한다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lvl="0" indent="-17145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구태여 그림이라는 형식으로 게임을 진행하는 이유는 성좌가 그림을 감상하는 것을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즐기기 때문에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99648898"/>
                  </a:ext>
                </a:extLst>
              </a:tr>
              <a:tr h="1087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레퍼런스</a:t>
                      </a:r>
                    </a:p>
                  </a:txBody>
                  <a:tcPr marL="90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데스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게임 류 창작물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lvl="0" indent="-17145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신이 말하는 대로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pPr marL="171450" lvl="0" indent="-171450" algn="l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큐브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87645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73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History</a:t>
            </a:r>
            <a:endParaRPr lang="ko-KR" altLang="en-US" sz="25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1483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61543"/>
              </p:ext>
            </p:extLst>
          </p:nvPr>
        </p:nvGraphicFramePr>
        <p:xfrm>
          <a:off x="613809" y="1176259"/>
          <a:ext cx="6969761" cy="3533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892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  <a:gridCol w="4117748">
                  <a:extLst>
                    <a:ext uri="{9D8B030D-6E8A-4147-A177-3AD203B41FA5}">
                      <a16:colId xmlns:a16="http://schemas.microsoft.com/office/drawing/2014/main" val="3964389148"/>
                    </a:ext>
                  </a:extLst>
                </a:gridCol>
                <a:gridCol w="1203090">
                  <a:extLst>
                    <a:ext uri="{9D8B030D-6E8A-4147-A177-3AD203B41FA5}">
                      <a16:colId xmlns:a16="http://schemas.microsoft.com/office/drawing/2014/main" val="2526857396"/>
                    </a:ext>
                  </a:extLst>
                </a:gridCol>
              </a:tblGrid>
              <a:tr h="237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세부사항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작성자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306406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/>
                        <a:t>2023.08.08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디자인 수정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4037558865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2023.09.05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디자인 변경</a:t>
                      </a: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664962733"/>
                  </a:ext>
                </a:extLst>
              </a:tr>
              <a:tr h="4981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2023.09.07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내용 추가</a:t>
                      </a:r>
                      <a:endParaRPr lang="en-US" altLang="ko-KR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  <a:endParaRPr lang="en-US" altLang="ko-KR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135794241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2023.09.09</a:t>
                      </a: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스토리 추가</a:t>
                      </a:r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곽우진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592738542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842864674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057440481"/>
                  </a:ext>
                </a:extLst>
              </a:tr>
              <a:tr h="4551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 marL="90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311629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96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304"/>
          <p:cNvSpPr txBox="1"/>
          <p:nvPr/>
        </p:nvSpPr>
        <p:spPr>
          <a:xfrm>
            <a:off x="544750" y="222151"/>
            <a:ext cx="14240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dirty="0">
                <a:latin typeface="메이플스토리"/>
                <a:ea typeface="메이플스토리"/>
              </a:rPr>
              <a:t>게임 정보</a:t>
            </a:r>
          </a:p>
        </p:txBody>
      </p:sp>
      <p:cxnSp>
        <p:nvCxnSpPr>
          <p:cNvPr id="2" name="직선 연결선 1"/>
          <p:cNvCxnSpPr>
            <a:cxnSpLocks/>
          </p:cNvCxnSpPr>
          <p:nvPr/>
        </p:nvCxnSpPr>
        <p:spPr>
          <a:xfrm>
            <a:off x="613809" y="699205"/>
            <a:ext cx="333760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2FF941B-0CAF-1BE7-885B-B60436BD7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56217"/>
              </p:ext>
            </p:extLst>
          </p:nvPr>
        </p:nvGraphicFramePr>
        <p:xfrm>
          <a:off x="544750" y="1447011"/>
          <a:ext cx="5398849" cy="3286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9330">
                  <a:extLst>
                    <a:ext uri="{9D8B030D-6E8A-4147-A177-3AD203B41FA5}">
                      <a16:colId xmlns:a16="http://schemas.microsoft.com/office/drawing/2014/main" val="2174148655"/>
                    </a:ext>
                  </a:extLst>
                </a:gridCol>
                <a:gridCol w="3779519">
                  <a:extLst>
                    <a:ext uri="{9D8B030D-6E8A-4147-A177-3AD203B41FA5}">
                      <a16:colId xmlns:a16="http://schemas.microsoft.com/office/drawing/2014/main" val="42592367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게임 정보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487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마법학교에 성좌가 나타났다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!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969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게임명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WwW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(World word Wonder)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5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플랫폼 및 유통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PC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Steam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3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제작 엔진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Unity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6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장르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캐주얼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퍼즐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플레이 인원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2~8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622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메인 콘텐츠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가 제작한 그림을 보고 키워드 맞추기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5640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0E989D-FE7D-E25E-3E7F-1F9FA166FE19}"/>
              </a:ext>
            </a:extLst>
          </p:cNvPr>
          <p:cNvGraphicFramePr>
            <a:graphicFrameLocks noGrp="1"/>
          </p:cNvGraphicFramePr>
          <p:nvPr/>
        </p:nvGraphicFramePr>
        <p:xfrm>
          <a:off x="6736001" y="1447011"/>
          <a:ext cx="410344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615">
                  <a:extLst>
                    <a:ext uri="{9D8B030D-6E8A-4147-A177-3AD203B41FA5}">
                      <a16:colId xmlns:a16="http://schemas.microsoft.com/office/drawing/2014/main" val="2174148655"/>
                    </a:ext>
                  </a:extLst>
                </a:gridCol>
                <a:gridCol w="3106834">
                  <a:extLst>
                    <a:ext uri="{9D8B030D-6E8A-4147-A177-3AD203B41FA5}">
                      <a16:colId xmlns:a16="http://schemas.microsoft.com/office/drawing/2014/main" val="42592367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조작키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14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마우스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주 조작키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38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키보드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채팅 및 키워드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6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Enter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입력한 채팅 및 키워드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7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03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시놉시스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2251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71341"/>
              </p:ext>
            </p:extLst>
          </p:nvPr>
        </p:nvGraphicFramePr>
        <p:xfrm>
          <a:off x="5169870" y="1333738"/>
          <a:ext cx="6426183" cy="2172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18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</a:tblGrid>
              <a:tr h="2172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평화롭던 마법학교에 성좌가 나타나 학생들을 구슬에 가둬버렸다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b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학교에 남은 것은 그날 학교를 지각해 오후에 등교한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＇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나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＇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하나 뿐으로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갑작스레 선생의 자리를 차지한 성좌는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＇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나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＇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가 다른 학교의 학생들과 게임을 하여 이기면 학교를 원래대로 돌려주겠다고 하는데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...</a:t>
                      </a:r>
                      <a:b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</a:b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유저는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나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로서 학교를 원래대로 되돌리고 학우들을 다시 보기 위해서 각 성좌마다 구비되어 있는 게임을 하게 된다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778835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B42440-BBAA-FB16-18FC-070E59F7B6FA}"/>
              </a:ext>
            </a:extLst>
          </p:cNvPr>
          <p:cNvSpPr txBox="1"/>
          <p:nvPr/>
        </p:nvSpPr>
        <p:spPr>
          <a:xfrm>
            <a:off x="5168778" y="964406"/>
            <a:ext cx="432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마법학교에 성좌가 나타났다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26" name="Picture 2" descr="현지보고] &lt;신이 말하는 대로&gt; IPTV 디지털 개봉">
            <a:extLst>
              <a:ext uri="{FF2B5EF4-FFF2-40B4-BE49-F238E27FC236}">
                <a16:creationId xmlns:a16="http://schemas.microsoft.com/office/drawing/2014/main" id="{FE893565-6ECE-0916-39A9-CEAE4F79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" y="3711179"/>
            <a:ext cx="3337259" cy="226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영화 큐브1 스토리, 내용, 결말, 감상평 - 나의 대출 이야기들">
            <a:extLst>
              <a:ext uri="{FF2B5EF4-FFF2-40B4-BE49-F238E27FC236}">
                <a16:creationId xmlns:a16="http://schemas.microsoft.com/office/drawing/2014/main" id="{740F64B3-C66B-7AAD-3526-8E3E03F22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32" y="1333738"/>
            <a:ext cx="1633875" cy="236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611095-6083-9058-8A69-5AB1BCEC52C1}"/>
              </a:ext>
            </a:extLst>
          </p:cNvPr>
          <p:cNvSpPr txBox="1"/>
          <p:nvPr/>
        </p:nvSpPr>
        <p:spPr>
          <a:xfrm>
            <a:off x="524922" y="5950119"/>
            <a:ext cx="464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게임의 예시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신이 말하는 대로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큐브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아리스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인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보더랜드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1034" name="Picture 10" descr="게임을 시작하지” 생존 게임, 또 뭐 있어? ['오징어 게임' 할 사람③]">
            <a:extLst>
              <a:ext uri="{FF2B5EF4-FFF2-40B4-BE49-F238E27FC236}">
                <a16:creationId xmlns:a16="http://schemas.microsoft.com/office/drawing/2014/main" id="{E4B36833-3ACD-4AD4-3DD7-75DDAD0C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" y="1333738"/>
            <a:ext cx="1595814" cy="236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35B956D-0BF8-50A2-FFEC-2A6F2A5B0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22601"/>
              </p:ext>
            </p:extLst>
          </p:nvPr>
        </p:nvGraphicFramePr>
        <p:xfrm>
          <a:off x="7627715" y="3915825"/>
          <a:ext cx="3968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169">
                  <a:extLst>
                    <a:ext uri="{9D8B030D-6E8A-4147-A177-3AD203B41FA5}">
                      <a16:colId xmlns:a16="http://schemas.microsoft.com/office/drawing/2014/main" val="3568860863"/>
                    </a:ext>
                  </a:extLst>
                </a:gridCol>
                <a:gridCol w="1984169">
                  <a:extLst>
                    <a:ext uri="{9D8B030D-6E8A-4147-A177-3AD203B41FA5}">
                      <a16:colId xmlns:a16="http://schemas.microsoft.com/office/drawing/2014/main" val="62619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4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유저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학생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5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돋음"/>
                        </a:rPr>
                        <a:t>AI</a:t>
                      </a:r>
                      <a:endParaRPr lang="ko-KR" altLang="en-US" sz="1200" dirty="0">
                        <a:latin typeface="돋음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학생의 마법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28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게임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성좌가 준비한 게임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45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46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레퍼런스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32479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Y이슈] 넷플릭스 '오징어게임', 표절 의혹·시대착오적 표현 '시끌' | YTN">
            <a:extLst>
              <a:ext uri="{FF2B5EF4-FFF2-40B4-BE49-F238E27FC236}">
                <a16:creationId xmlns:a16="http://schemas.microsoft.com/office/drawing/2014/main" id="{EFDEC594-4634-D34E-0747-2CC084A73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09" y="1733650"/>
            <a:ext cx="3851659" cy="292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신이 말하는 대로 (2014) - 포스터 — The Movie Database (TMDB)">
            <a:extLst>
              <a:ext uri="{FF2B5EF4-FFF2-40B4-BE49-F238E27FC236}">
                <a16:creationId xmlns:a16="http://schemas.microsoft.com/office/drawing/2014/main" id="{05958336-6746-CF6B-EAC9-4B01312D8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88" y="1733650"/>
            <a:ext cx="2304833" cy="292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E89F9-B458-8343-E12B-3E7CCACC08C3}"/>
              </a:ext>
            </a:extLst>
          </p:cNvPr>
          <p:cNvSpPr txBox="1"/>
          <p:nvPr/>
        </p:nvSpPr>
        <p:spPr>
          <a:xfrm>
            <a:off x="544748" y="1395095"/>
            <a:ext cx="10610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돋움" panose="020B0600000101010101" pitchFamily="50" charset="-127"/>
                <a:ea typeface="돋움" panose="020B0600000101010101" pitchFamily="50" charset="-127"/>
              </a:rPr>
              <a:t>각각의 내용은 다르나 </a:t>
            </a:r>
            <a:r>
              <a:rPr lang="ko-KR" altLang="en-US" sz="1600" dirty="0">
                <a:solidFill>
                  <a:srgbClr val="CC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을의 입장인 주인공이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갑</a:t>
            </a:r>
            <a:r>
              <a:rPr lang="ko-KR" altLang="en-US" sz="1600" dirty="0">
                <a:solidFill>
                  <a:srgbClr val="0070C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입장인 누군가에게 </a:t>
            </a:r>
            <a:r>
              <a:rPr lang="ko-KR" altLang="en-US" sz="1600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특정한 보상을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위해 게임에 참여하게 된다는 궤는 동일</a:t>
            </a:r>
          </a:p>
        </p:txBody>
      </p:sp>
      <p:pic>
        <p:nvPicPr>
          <p:cNvPr id="2060" name="Picture 12" descr="큐브 2 | 다음영화">
            <a:extLst>
              <a:ext uri="{FF2B5EF4-FFF2-40B4-BE49-F238E27FC236}">
                <a16:creationId xmlns:a16="http://schemas.microsoft.com/office/drawing/2014/main" id="{E0B168F5-C50C-DB71-AC22-90990928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969" y="1733651"/>
            <a:ext cx="2440255" cy="292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F3065-6EAF-B6A8-6106-41B2256BF626}"/>
              </a:ext>
            </a:extLst>
          </p:cNvPr>
          <p:cNvSpPr txBox="1"/>
          <p:nvPr/>
        </p:nvSpPr>
        <p:spPr>
          <a:xfrm>
            <a:off x="5222787" y="4654970"/>
            <a:ext cx="33707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일반인</a:t>
            </a:r>
            <a:r>
              <a:rPr lang="en-US" altLang="ko-KR" sz="14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범죄자들이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권력자들에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읳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생존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위한 게임에 참여하게 되는 이야기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EEDB9B-8A43-6A8D-81A6-C2B1DCB517F3}"/>
              </a:ext>
            </a:extLst>
          </p:cNvPr>
          <p:cNvSpPr txBox="1"/>
          <p:nvPr/>
        </p:nvSpPr>
        <p:spPr>
          <a:xfrm>
            <a:off x="8659089" y="4654969"/>
            <a:ext cx="3532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평범한 학생들이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신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의해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신이 되기 위한 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게임에 참여하게 되는 이야기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8E0AF-73AB-D1A3-3AF8-E25874F560A9}"/>
              </a:ext>
            </a:extLst>
          </p:cNvPr>
          <p:cNvSpPr txBox="1"/>
          <p:nvPr/>
        </p:nvSpPr>
        <p:spPr>
          <a:xfrm>
            <a:off x="544748" y="4654969"/>
            <a:ext cx="4324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가난한 사람들이 </a:t>
            </a:r>
            <a:r>
              <a:rPr lang="ko-KR" altLang="en-US" sz="1400" dirty="0">
                <a:solidFill>
                  <a:schemeClr val="accent5">
                    <a:lumMod val="7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부자들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의 손에 의해 </a:t>
            </a:r>
            <a:r>
              <a:rPr lang="ko-KR" altLang="en-US" sz="1400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돈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을 위해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죽을 수도 있는 게임에 참여하게 되는 이야기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CC4796-FFA6-C7AE-8D0C-1F7BA1823894}"/>
              </a:ext>
            </a:extLst>
          </p:cNvPr>
          <p:cNvSpPr txBox="1"/>
          <p:nvPr/>
        </p:nvSpPr>
        <p:spPr>
          <a:xfrm>
            <a:off x="0" y="5659782"/>
            <a:ext cx="121919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[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게임 내용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]</a:t>
            </a:r>
          </a:p>
          <a:p>
            <a:pPr algn="ctr"/>
            <a:r>
              <a:rPr lang="ko-KR" altLang="en-US" dirty="0">
                <a:solidFill>
                  <a:srgbClr val="E8404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마법 학교의 학생이 </a:t>
            </a:r>
            <a:r>
              <a:rPr lang="ko-KR" altLang="en-US" dirty="0">
                <a:solidFill>
                  <a:schemeClr val="accent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성좌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에 의해 </a:t>
            </a:r>
            <a:r>
              <a:rPr lang="ko-KR" altLang="en-US" dirty="0">
                <a:solidFill>
                  <a:schemeClr val="accent6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학교를 원래대로 되돌리기 위해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성좌의 유흥에 참여하게 되는 이야기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060DF-BFD7-8697-ED8E-BD952EAC6807}"/>
              </a:ext>
            </a:extLst>
          </p:cNvPr>
          <p:cNvSpPr txBox="1"/>
          <p:nvPr/>
        </p:nvSpPr>
        <p:spPr>
          <a:xfrm>
            <a:off x="544749" y="928394"/>
            <a:ext cx="2440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데스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게임 장르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9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시놉시스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2251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224956"/>
              </p:ext>
            </p:extLst>
          </p:nvPr>
        </p:nvGraphicFramePr>
        <p:xfrm>
          <a:off x="5169870" y="1333738"/>
          <a:ext cx="6426183" cy="21729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18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</a:tblGrid>
              <a:tr h="2172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마법 수업 중 실수로 인해 선생님이 거울에 갇히게 되었다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학생들은 이를 해결하기 위해 선배님들을 불러오게 되고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선배들의 충고를 받아 선생님을 거울에서 꺼낼 마법을 연습하게 된다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학생들은 거울에서 선생님을 꺼내기 전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일반적인 그림을 통해 그림 속 내용을 바깥으로 꺼내는 연습을 하게 되고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이를 서로 교차 검증하여 가장 성공 가능성이 높은 마법을 찾아 선생님을 거울에서 꺼낼 방법을 찾아야 한다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778835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B42440-BBAA-FB16-18FC-070E59F7B6FA}"/>
              </a:ext>
            </a:extLst>
          </p:cNvPr>
          <p:cNvSpPr txBox="1"/>
          <p:nvPr/>
        </p:nvSpPr>
        <p:spPr>
          <a:xfrm>
            <a:off x="5168778" y="964406"/>
            <a:ext cx="432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학생들이 실수를 해버렸다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11095-6083-9058-8A69-5AB1BCEC52C1}"/>
              </a:ext>
            </a:extLst>
          </p:cNvPr>
          <p:cNvSpPr txBox="1"/>
          <p:nvPr/>
        </p:nvSpPr>
        <p:spPr>
          <a:xfrm>
            <a:off x="524922" y="5950119"/>
            <a:ext cx="464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마법 학교 예시 이미지</a:t>
            </a:r>
          </a:p>
        </p:txBody>
      </p:sp>
      <p:pic>
        <p:nvPicPr>
          <p:cNvPr id="2050" name="Picture 2" descr="해리포터 스튜디오">
            <a:extLst>
              <a:ext uri="{FF2B5EF4-FFF2-40B4-BE49-F238E27FC236}">
                <a16:creationId xmlns:a16="http://schemas.microsoft.com/office/drawing/2014/main" id="{17A56E54-BB80-CF35-3082-97DE3B10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" y="3703899"/>
            <a:ext cx="3337259" cy="223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gic School Images - Free Download on Freepik">
            <a:extLst>
              <a:ext uri="{FF2B5EF4-FFF2-40B4-BE49-F238E27FC236}">
                <a16:creationId xmlns:a16="http://schemas.microsoft.com/office/drawing/2014/main" id="{8E11A8D3-6F56-1F8E-5D47-F26450B9A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6" y="1322088"/>
            <a:ext cx="3416059" cy="223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E327AE34-91B6-180C-C586-24BE6A175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728476"/>
              </p:ext>
            </p:extLst>
          </p:nvPr>
        </p:nvGraphicFramePr>
        <p:xfrm>
          <a:off x="7627715" y="3969859"/>
          <a:ext cx="3968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169">
                  <a:extLst>
                    <a:ext uri="{9D8B030D-6E8A-4147-A177-3AD203B41FA5}">
                      <a16:colId xmlns:a16="http://schemas.microsoft.com/office/drawing/2014/main" val="3568860863"/>
                    </a:ext>
                  </a:extLst>
                </a:gridCol>
                <a:gridCol w="1984169">
                  <a:extLst>
                    <a:ext uri="{9D8B030D-6E8A-4147-A177-3AD203B41FA5}">
                      <a16:colId xmlns:a16="http://schemas.microsoft.com/office/drawing/2014/main" val="62619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4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유저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선배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5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돋음"/>
                        </a:rPr>
                        <a:t>AI</a:t>
                      </a:r>
                      <a:endParaRPr lang="ko-KR" altLang="en-US" sz="1200" dirty="0">
                        <a:latin typeface="돋음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학생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28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게임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선생님을 꺼내기 위한 방법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45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62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시놉시스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2251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35327"/>
              </p:ext>
            </p:extLst>
          </p:nvPr>
        </p:nvGraphicFramePr>
        <p:xfrm>
          <a:off x="5169870" y="1333738"/>
          <a:ext cx="6426183" cy="2075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18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</a:tblGrid>
              <a:tr h="2075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년에 단 하루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단 하나의 정령을 새로운 삶으로 이끄는 축제의 날이 다가온다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매년 정령 학교에서 열리는 축제를 위해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각지에서 수많은 정령들이 모이게 되고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이들은 서로 자신의 순수를 증명하기 위해 연마다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대정령에게 기도를 바치고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주제에 맞는 그림을   얻어 다른 정령들에게 선보인다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유저는 그런 정령들 중 하나로 대정령의 선택을 받아 새로운 삶으로 승화되기 위해 가장 순수한 </a:t>
                      </a:r>
                      <a:r>
                        <a:rPr lang="ko-KR" altLang="en-US" sz="12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그림을 선보이며 경쟁하게 된다</a:t>
                      </a:r>
                      <a:r>
                        <a:rPr lang="en-US" altLang="ko-KR" sz="12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778835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B42440-BBAA-FB16-18FC-070E59F7B6FA}"/>
              </a:ext>
            </a:extLst>
          </p:cNvPr>
          <p:cNvSpPr txBox="1"/>
          <p:nvPr/>
        </p:nvSpPr>
        <p:spPr>
          <a:xfrm>
            <a:off x="5168778" y="964406"/>
            <a:ext cx="432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정령들의 축제가 시작된다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11095-6083-9058-8A69-5AB1BCEC52C1}"/>
              </a:ext>
            </a:extLst>
          </p:cNvPr>
          <p:cNvSpPr txBox="1"/>
          <p:nvPr/>
        </p:nvSpPr>
        <p:spPr>
          <a:xfrm>
            <a:off x="524922" y="5950119"/>
            <a:ext cx="464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년에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번 고양이들의 축제를 한다는 스토리의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캣츠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4" name="Picture 2" descr="뮤지컬 영화&lt;캣츠&gt; 얼마나 망작인지, 관람 후기 : 네이버 블로그">
            <a:extLst>
              <a:ext uri="{FF2B5EF4-FFF2-40B4-BE49-F238E27FC236}">
                <a16:creationId xmlns:a16="http://schemas.microsoft.com/office/drawing/2014/main" id="{2BFA10D3-7816-F4D2-E5A8-59D8F1B9E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" y="1333739"/>
            <a:ext cx="3337259" cy="461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0E7419EE-482D-B071-BA42-8B1A0B34D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787607"/>
              </p:ext>
            </p:extLst>
          </p:nvPr>
        </p:nvGraphicFramePr>
        <p:xfrm>
          <a:off x="7627715" y="3969859"/>
          <a:ext cx="3968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169">
                  <a:extLst>
                    <a:ext uri="{9D8B030D-6E8A-4147-A177-3AD203B41FA5}">
                      <a16:colId xmlns:a16="http://schemas.microsoft.com/office/drawing/2014/main" val="3568860863"/>
                    </a:ext>
                  </a:extLst>
                </a:gridCol>
                <a:gridCol w="1984169">
                  <a:extLst>
                    <a:ext uri="{9D8B030D-6E8A-4147-A177-3AD203B41FA5}">
                      <a16:colId xmlns:a16="http://schemas.microsoft.com/office/drawing/2014/main" val="62619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4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유저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정령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5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돋음"/>
                        </a:rPr>
                        <a:t>AI</a:t>
                      </a:r>
                      <a:endParaRPr lang="ko-KR" altLang="en-US" sz="1200" dirty="0">
                        <a:latin typeface="돋음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돋음"/>
                        </a:rPr>
                        <a:t>대정령</a:t>
                      </a:r>
                      <a:endParaRPr lang="ko-KR" altLang="en-US" sz="1200" dirty="0">
                        <a:latin typeface="돋음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28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게임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올해의 축제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45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6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시놉시스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2251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208246"/>
              </p:ext>
            </p:extLst>
          </p:nvPr>
        </p:nvGraphicFramePr>
        <p:xfrm>
          <a:off x="5169870" y="1333738"/>
          <a:ext cx="6426183" cy="2075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18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</a:tblGrid>
              <a:tr h="2075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한 교수가 그림에 생명을 불어넣는 고대 마법을 발견한다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마법 학교에서는 그 혁명적인 기술을 자신의 과목에 접목하고자 했고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마법을 발견한 교수는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그를 위한 수업 자료 및 연구 자료를 모으는 데 자신의 대학원생들을 사용하게 된다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유저는 교수의 대학원생 중 하나가 되어 고대 마법을 이용해 교수가 건네 준 과제에 따라 그가 원하는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결과를 만들어 내고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누구보다 빨리 교수가 되기 위해 다른 조교와의 경쟁에서 이겨야 한다</a:t>
                      </a:r>
                      <a:endParaRPr lang="en-US" altLang="ko-KR" sz="1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778835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B42440-BBAA-FB16-18FC-070E59F7B6FA}"/>
              </a:ext>
            </a:extLst>
          </p:cNvPr>
          <p:cNvSpPr txBox="1"/>
          <p:nvPr/>
        </p:nvSpPr>
        <p:spPr>
          <a:xfrm>
            <a:off x="5168778" y="964406"/>
            <a:ext cx="432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교수님께서 말씀하셨다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11095-6083-9058-8A69-5AB1BCEC52C1}"/>
              </a:ext>
            </a:extLst>
          </p:cNvPr>
          <p:cNvSpPr txBox="1"/>
          <p:nvPr/>
        </p:nvSpPr>
        <p:spPr>
          <a:xfrm>
            <a:off x="524922" y="5950119"/>
            <a:ext cx="4643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레퍼런스 이미지</a:t>
            </a:r>
          </a:p>
        </p:txBody>
      </p:sp>
      <p:pic>
        <p:nvPicPr>
          <p:cNvPr id="2" name="Picture 2" descr="대학원생 유머'의 씁쓸한 뒷맛 - 시사IN">
            <a:extLst>
              <a:ext uri="{FF2B5EF4-FFF2-40B4-BE49-F238E27FC236}">
                <a16:creationId xmlns:a16="http://schemas.microsoft.com/office/drawing/2014/main" id="{E99CF594-2F4B-664E-42EE-6C0596E6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52" y="3458733"/>
            <a:ext cx="3337259" cy="250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ncient leather book pages come alive tale closeup dragon creature  adventure holding large journalistic illustration telling stories,  generative ai Stock Illustration | Adobe Stock">
            <a:extLst>
              <a:ext uri="{FF2B5EF4-FFF2-40B4-BE49-F238E27FC236}">
                <a16:creationId xmlns:a16="http://schemas.microsoft.com/office/drawing/2014/main" id="{14FCA550-BE4F-1F93-3B0C-E243C7AF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52" y="1333739"/>
            <a:ext cx="3337259" cy="22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5BE57CDD-BD15-8932-D9D2-D4937E45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190184"/>
              </p:ext>
            </p:extLst>
          </p:nvPr>
        </p:nvGraphicFramePr>
        <p:xfrm>
          <a:off x="7627715" y="3969859"/>
          <a:ext cx="3968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169">
                  <a:extLst>
                    <a:ext uri="{9D8B030D-6E8A-4147-A177-3AD203B41FA5}">
                      <a16:colId xmlns:a16="http://schemas.microsoft.com/office/drawing/2014/main" val="3568860863"/>
                    </a:ext>
                  </a:extLst>
                </a:gridCol>
                <a:gridCol w="1984169">
                  <a:extLst>
                    <a:ext uri="{9D8B030D-6E8A-4147-A177-3AD203B41FA5}">
                      <a16:colId xmlns:a16="http://schemas.microsoft.com/office/drawing/2014/main" val="62619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4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유저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대학원생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5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돋음"/>
                        </a:rPr>
                        <a:t>AI</a:t>
                      </a:r>
                      <a:endParaRPr lang="ko-KR" altLang="en-US" sz="1200" dirty="0">
                        <a:latin typeface="돋음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고대 마법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28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게임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교수가 준 과제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45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44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7D155C5-B1D7-7102-C25B-20560C233D45}"/>
              </a:ext>
            </a:extLst>
          </p:cNvPr>
          <p:cNvSpPr txBox="1"/>
          <p:nvPr/>
        </p:nvSpPr>
        <p:spPr>
          <a:xfrm>
            <a:off x="544749" y="222151"/>
            <a:ext cx="42380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돋움" panose="020B0600000101010101" pitchFamily="50" charset="-127"/>
                <a:ea typeface="돋움" panose="020B0600000101010101" pitchFamily="50" charset="-127"/>
              </a:rPr>
              <a:t>시놉시스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FC466E2-0892-ACA4-9715-F596EBDFF477}"/>
              </a:ext>
            </a:extLst>
          </p:cNvPr>
          <p:cNvCxnSpPr>
            <a:cxnSpLocks/>
          </p:cNvCxnSpPr>
          <p:nvPr/>
        </p:nvCxnSpPr>
        <p:spPr>
          <a:xfrm>
            <a:off x="613809" y="699205"/>
            <a:ext cx="225131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표 20">
            <a:extLst>
              <a:ext uri="{FF2B5EF4-FFF2-40B4-BE49-F238E27FC236}">
                <a16:creationId xmlns:a16="http://schemas.microsoft.com/office/drawing/2014/main" id="{8CF2F054-93EE-8C16-99F7-B37D74258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47768"/>
              </p:ext>
            </p:extLst>
          </p:nvPr>
        </p:nvGraphicFramePr>
        <p:xfrm>
          <a:off x="5169870" y="1333738"/>
          <a:ext cx="6426183" cy="247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6183">
                  <a:extLst>
                    <a:ext uri="{9D8B030D-6E8A-4147-A177-3AD203B41FA5}">
                      <a16:colId xmlns:a16="http://schemas.microsoft.com/office/drawing/2014/main" val="3656108199"/>
                    </a:ext>
                  </a:extLst>
                </a:gridCol>
              </a:tblGrid>
              <a:tr h="20752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다양한 마법적인 그림을 소장하고 있는 전시관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큰 전시회를 앞둔 어느 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마법처럼 모든 경비원이 잠깐 조는 일이 발생하고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이때 전시관의 그림 대다수가 도난 당해버렸다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이를 알게 된 관장은 그 책임을 경비원에게 묻게 되고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경비원에게 경찰이 도둑을 잡기 전까지 전시관의 프린트기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마법 도구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를 이용해 겉모습이라도 비슷한 그림을 만들어 전시하라고 한다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유저는 그 박물관의 경비원 중 하나로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각 전시실에 맞는 그림들을 마법을 이용해 채워 넣어야 한다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.</a:t>
                      </a:r>
                    </a:p>
                  </a:txBody>
                  <a:tcPr marL="90000" anchor="ctr"/>
                </a:tc>
                <a:extLst>
                  <a:ext uri="{0D108BD9-81ED-4DB2-BD59-A6C34878D82A}">
                    <a16:rowId xmlns:a16="http://schemas.microsoft.com/office/drawing/2014/main" val="2778835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B42440-BBAA-FB16-18FC-070E59F7B6FA}"/>
              </a:ext>
            </a:extLst>
          </p:cNvPr>
          <p:cNvSpPr txBox="1"/>
          <p:nvPr/>
        </p:nvSpPr>
        <p:spPr>
          <a:xfrm>
            <a:off x="5168777" y="964406"/>
            <a:ext cx="432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도둑을 찾기 전까지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시간을 벌어라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!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11095-6083-9058-8A69-5AB1BCEC52C1}"/>
              </a:ext>
            </a:extLst>
          </p:cNvPr>
          <p:cNvSpPr txBox="1"/>
          <p:nvPr/>
        </p:nvSpPr>
        <p:spPr>
          <a:xfrm>
            <a:off x="524922" y="5950119"/>
            <a:ext cx="4949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개장하기 전까지 사건을 해결하는 스토리의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박물관이 살아있다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’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" name="Picture 4" descr="박물관이 살아있다: 돌아온 카문라 | 다음영화">
            <a:extLst>
              <a:ext uri="{FF2B5EF4-FFF2-40B4-BE49-F238E27FC236}">
                <a16:creationId xmlns:a16="http://schemas.microsoft.com/office/drawing/2014/main" id="{6F587AC7-6209-B11D-F9A3-1017786EC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" y="1333738"/>
            <a:ext cx="3337259" cy="46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353E32-C09E-4F31-9421-8FD337A33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50594"/>
              </p:ext>
            </p:extLst>
          </p:nvPr>
        </p:nvGraphicFramePr>
        <p:xfrm>
          <a:off x="7627715" y="3969859"/>
          <a:ext cx="39683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4169">
                  <a:extLst>
                    <a:ext uri="{9D8B030D-6E8A-4147-A177-3AD203B41FA5}">
                      <a16:colId xmlns:a16="http://schemas.microsoft.com/office/drawing/2014/main" val="3568860863"/>
                    </a:ext>
                  </a:extLst>
                </a:gridCol>
                <a:gridCol w="1984169">
                  <a:extLst>
                    <a:ext uri="{9D8B030D-6E8A-4147-A177-3AD203B41FA5}">
                      <a16:colId xmlns:a16="http://schemas.microsoft.com/office/drawing/2014/main" val="626199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이름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돋음"/>
                        </a:rPr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4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유저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경비원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65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돋음"/>
                        </a:rPr>
                        <a:t>AI</a:t>
                      </a:r>
                      <a:endParaRPr lang="ko-KR" altLang="en-US" sz="1200" dirty="0">
                        <a:latin typeface="돋음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프린트기</a:t>
                      </a:r>
                      <a:r>
                        <a:rPr lang="en-US" altLang="ko-KR" sz="1200" dirty="0">
                          <a:latin typeface="돋음"/>
                        </a:rPr>
                        <a:t>(</a:t>
                      </a:r>
                      <a:r>
                        <a:rPr lang="ko-KR" altLang="en-US" sz="1200" dirty="0">
                          <a:latin typeface="돋음"/>
                        </a:rPr>
                        <a:t>마법 도구</a:t>
                      </a:r>
                      <a:r>
                        <a:rPr lang="en-US" altLang="ko-KR" sz="1200" dirty="0">
                          <a:latin typeface="돋음"/>
                        </a:rPr>
                        <a:t>)</a:t>
                      </a:r>
                      <a:endParaRPr lang="ko-KR" altLang="en-US" sz="1200" dirty="0">
                        <a:latin typeface="돋음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28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게임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돋음"/>
                        </a:rPr>
                        <a:t>해당 전시관 테마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45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31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5818</TotalTime>
  <Words>924</Words>
  <Application>Microsoft Office PowerPoint</Application>
  <PresentationFormat>와이드스크린</PresentationFormat>
  <Paragraphs>183</Paragraphs>
  <Slides>15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굴림</vt:lpstr>
      <vt:lpstr>돋움</vt:lpstr>
      <vt:lpstr>돋음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우진 곽</dc:creator>
  <cp:lastModifiedBy>우진 곽</cp:lastModifiedBy>
  <cp:revision>2425</cp:revision>
  <dcterms:created xsi:type="dcterms:W3CDTF">2023-07-05T05:33:12Z</dcterms:created>
  <dcterms:modified xsi:type="dcterms:W3CDTF">2023-09-10T05:18:58Z</dcterms:modified>
  <cp:version/>
</cp:coreProperties>
</file>