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77" r:id="rId5"/>
    <p:sldId id="259" r:id="rId6"/>
    <p:sldId id="275" r:id="rId7"/>
    <p:sldId id="298" r:id="rId8"/>
    <p:sldId id="295" r:id="rId9"/>
    <p:sldId id="291" r:id="rId10"/>
    <p:sldId id="296" r:id="rId11"/>
    <p:sldId id="297" r:id="rId12"/>
    <p:sldId id="292" r:id="rId13"/>
    <p:sldId id="293" r:id="rId14"/>
    <p:sldId id="294" r:id="rId15"/>
    <p:sldId id="273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CC2"/>
    <a:srgbClr val="91BAD0"/>
    <a:srgbClr val="F9EAE7"/>
    <a:srgbClr val="D1CCC5"/>
    <a:srgbClr val="B2AA9F"/>
    <a:srgbClr val="A2978D"/>
    <a:srgbClr val="D7DBDC"/>
    <a:srgbClr val="C6BBCA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3" y="22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yejun98-56286.waveon.m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271023" y="639618"/>
            <a:ext cx="63401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AI </a:t>
            </a:r>
            <a:r>
              <a:rPr lang="ko-KR" altLang="en-US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기반</a:t>
            </a:r>
            <a:r>
              <a:rPr lang="en-US" altLang="ko-KR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</a:p>
          <a:p>
            <a:r>
              <a:rPr lang="ko-KR" altLang="en-US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취미</a:t>
            </a:r>
            <a:r>
              <a:rPr lang="en-US" altLang="ko-KR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추천 서비스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97053" y="1428329"/>
            <a:ext cx="5694947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>
            <a:extLst>
              <a:ext uri="{FF2B5EF4-FFF2-40B4-BE49-F238E27FC236}">
                <a16:creationId xmlns:a16="http://schemas.microsoft.com/office/drawing/2014/main" id="{A667DFBC-E58F-BE71-1B50-3B81E791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5748338"/>
            <a:ext cx="34740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9pPr>
          </a:lstStyle>
          <a:p>
            <a:pPr eaLnBrk="1" hangingPunct="1"/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파이썬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6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팀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eaLnBrk="1" hangingPunct="1"/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eaLnBrk="1" hangingPunct="1"/>
            <a:r>
              <a:rPr lang="ko-KR" altLang="en-US" sz="14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류민우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서준하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정우진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제유진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황수빈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내용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65114-83FE-5455-47DE-EC733277A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047750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9pPr>
          </a:lstStyle>
          <a:p>
            <a:pPr eaLnBrk="1" hangingPunct="1"/>
            <a:r>
              <a:rPr lang="ko-KR" altLang="en-US" sz="2400" dirty="0"/>
              <a:t>추천 알고리즘 </a:t>
            </a:r>
            <a:r>
              <a:rPr lang="en-US" altLang="ko-KR" sz="2400" dirty="0"/>
              <a:t>(CF)</a:t>
            </a:r>
            <a:endParaRPr lang="ko-KR" altLang="en-US" sz="24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C01CEF-4CF4-25D9-0657-513089DEA003}"/>
              </a:ext>
            </a:extLst>
          </p:cNvPr>
          <p:cNvGrpSpPr/>
          <p:nvPr/>
        </p:nvGrpSpPr>
        <p:grpSpPr>
          <a:xfrm>
            <a:off x="1251314" y="2098211"/>
            <a:ext cx="9689372" cy="2661579"/>
            <a:chOff x="1464452" y="2173784"/>
            <a:chExt cx="9689372" cy="2661579"/>
          </a:xfrm>
        </p:grpSpPr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06A605F-41B1-58C0-CC4E-610BC51419FC}"/>
                </a:ext>
              </a:extLst>
            </p:cNvPr>
            <p:cNvCxnSpPr>
              <a:cxnSpLocks/>
            </p:cNvCxnSpPr>
            <p:nvPr/>
          </p:nvCxnSpPr>
          <p:spPr>
            <a:xfrm>
              <a:off x="1670734" y="3490970"/>
              <a:ext cx="9483090" cy="272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73537CB-AC6D-2D36-C75C-46030D34C156}"/>
                </a:ext>
              </a:extLst>
            </p:cNvPr>
            <p:cNvGrpSpPr/>
            <p:nvPr/>
          </p:nvGrpSpPr>
          <p:grpSpPr>
            <a:xfrm>
              <a:off x="1464452" y="2173784"/>
              <a:ext cx="9689372" cy="2661579"/>
              <a:chOff x="1464452" y="2173784"/>
              <a:chExt cx="9689372" cy="2661579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447F6D95-72F1-E254-195A-CA7BC1375FC8}"/>
                  </a:ext>
                </a:extLst>
              </p:cNvPr>
              <p:cNvGrpSpPr/>
              <p:nvPr/>
            </p:nvGrpSpPr>
            <p:grpSpPr>
              <a:xfrm>
                <a:off x="4491946" y="2173784"/>
                <a:ext cx="2661578" cy="2661579"/>
                <a:chOff x="3355761" y="1937348"/>
                <a:chExt cx="2661578" cy="2661579"/>
              </a:xfrm>
            </p:grpSpPr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332BD18C-1C8E-982B-7EB6-FBD8F22B3CAC}"/>
                    </a:ext>
                  </a:extLst>
                </p:cNvPr>
                <p:cNvSpPr/>
                <p:nvPr/>
              </p:nvSpPr>
              <p:spPr>
                <a:xfrm>
                  <a:off x="3355761" y="1937348"/>
                  <a:ext cx="2661578" cy="26615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CCA5E14F-6BC6-1C35-16FD-856C338E3795}"/>
                    </a:ext>
                  </a:extLst>
                </p:cNvPr>
                <p:cNvGrpSpPr/>
                <p:nvPr/>
              </p:nvGrpSpPr>
              <p:grpSpPr>
                <a:xfrm>
                  <a:off x="3834137" y="1995223"/>
                  <a:ext cx="1688772" cy="1245708"/>
                  <a:chOff x="3842164" y="1995253"/>
                  <a:chExt cx="1688772" cy="1245708"/>
                </a:xfrm>
              </p:grpSpPr>
              <p:sp>
                <p:nvSpPr>
                  <p:cNvPr id="26" name="타원 25">
                    <a:extLst>
                      <a:ext uri="{FF2B5EF4-FFF2-40B4-BE49-F238E27FC236}">
                        <a16:creationId xmlns:a16="http://schemas.microsoft.com/office/drawing/2014/main" id="{88258741-B11E-90E7-C18A-18C41B6A63A7}"/>
                      </a:ext>
                    </a:extLst>
                  </p:cNvPr>
                  <p:cNvSpPr/>
                  <p:nvPr/>
                </p:nvSpPr>
                <p:spPr>
                  <a:xfrm>
                    <a:off x="4055669" y="1995253"/>
                    <a:ext cx="1245708" cy="124570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C693647-9FE2-4B07-C1AF-B4988D2C0C9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842164" y="2156442"/>
                    <a:ext cx="1688772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Memory</a:t>
                    </a:r>
                  </a:p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Based</a:t>
                    </a:r>
                  </a:p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CF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B71ED23-6390-BD64-0491-A5B33A0C7358}"/>
                    </a:ext>
                  </a:extLst>
                </p:cNvPr>
                <p:cNvGrpSpPr/>
                <p:nvPr/>
              </p:nvGrpSpPr>
              <p:grpSpPr>
                <a:xfrm>
                  <a:off x="3834792" y="3286370"/>
                  <a:ext cx="1688772" cy="1245708"/>
                  <a:chOff x="3842164" y="3414497"/>
                  <a:chExt cx="1688772" cy="1245708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7463890-6435-7DDF-3F60-1AA591688102}"/>
                      </a:ext>
                    </a:extLst>
                  </p:cNvPr>
                  <p:cNvSpPr/>
                  <p:nvPr/>
                </p:nvSpPr>
                <p:spPr>
                  <a:xfrm>
                    <a:off x="4055669" y="3414497"/>
                    <a:ext cx="1245708" cy="124570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332A60AC-1FAC-1F60-2367-99F5D2F4A2A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842164" y="3575686"/>
                    <a:ext cx="1688772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Model</a:t>
                    </a:r>
                  </a:p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Based</a:t>
                    </a:r>
                  </a:p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CF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E3FF59A0-43A6-EB78-CF36-DE19D78DC454}"/>
                  </a:ext>
                </a:extLst>
              </p:cNvPr>
              <p:cNvGrpSpPr/>
              <p:nvPr/>
            </p:nvGrpSpPr>
            <p:grpSpPr>
              <a:xfrm>
                <a:off x="8492246" y="2173784"/>
                <a:ext cx="2661578" cy="2661579"/>
                <a:chOff x="7663473" y="1937348"/>
                <a:chExt cx="2661578" cy="2661579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180E987B-296C-4C03-3B90-3575939BD9D7}"/>
                    </a:ext>
                  </a:extLst>
                </p:cNvPr>
                <p:cNvSpPr/>
                <p:nvPr/>
              </p:nvSpPr>
              <p:spPr>
                <a:xfrm>
                  <a:off x="7663473" y="1937348"/>
                  <a:ext cx="2661578" cy="26615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FCAECEBC-9062-41B0-6EE6-4673DB4066BA}"/>
                    </a:ext>
                  </a:extLst>
                </p:cNvPr>
                <p:cNvGrpSpPr/>
                <p:nvPr/>
              </p:nvGrpSpPr>
              <p:grpSpPr>
                <a:xfrm>
                  <a:off x="8141849" y="1995223"/>
                  <a:ext cx="1688772" cy="1245708"/>
                  <a:chOff x="8149876" y="1995253"/>
                  <a:chExt cx="1688772" cy="1245708"/>
                </a:xfrm>
              </p:grpSpPr>
              <p:sp>
                <p:nvSpPr>
                  <p:cNvPr id="41" name="타원 40">
                    <a:extLst>
                      <a:ext uri="{FF2B5EF4-FFF2-40B4-BE49-F238E27FC236}">
                        <a16:creationId xmlns:a16="http://schemas.microsoft.com/office/drawing/2014/main" id="{923AFA6F-632C-5850-E393-EAF14488BC25}"/>
                      </a:ext>
                    </a:extLst>
                  </p:cNvPr>
                  <p:cNvSpPr/>
                  <p:nvPr/>
                </p:nvSpPr>
                <p:spPr>
                  <a:xfrm>
                    <a:off x="8363381" y="1995253"/>
                    <a:ext cx="1245708" cy="124570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8F84CB4-5167-51CF-B52C-946F5B930A6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149876" y="2156442"/>
                    <a:ext cx="1688772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User</a:t>
                    </a:r>
                  </a:p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Based </a:t>
                    </a:r>
                  </a:p>
                  <a:p>
                    <a:pPr algn="ctr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CF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9424F3D3-8A39-D856-C350-6143686AEE7D}"/>
                    </a:ext>
                  </a:extLst>
                </p:cNvPr>
                <p:cNvGrpSpPr/>
                <p:nvPr/>
              </p:nvGrpSpPr>
              <p:grpSpPr>
                <a:xfrm>
                  <a:off x="8149876" y="3291695"/>
                  <a:ext cx="1688772" cy="1245708"/>
                  <a:chOff x="8149876" y="3414497"/>
                  <a:chExt cx="1688772" cy="1245708"/>
                </a:xfrm>
              </p:grpSpPr>
              <p:sp>
                <p:nvSpPr>
                  <p:cNvPr id="42" name="타원 41">
                    <a:extLst>
                      <a:ext uri="{FF2B5EF4-FFF2-40B4-BE49-F238E27FC236}">
                        <a16:creationId xmlns:a16="http://schemas.microsoft.com/office/drawing/2014/main" id="{8A0F5070-A651-D9E9-0ACC-0880B7402985}"/>
                      </a:ext>
                    </a:extLst>
                  </p:cNvPr>
                  <p:cNvSpPr/>
                  <p:nvPr/>
                </p:nvSpPr>
                <p:spPr>
                  <a:xfrm>
                    <a:off x="8363381" y="3414497"/>
                    <a:ext cx="1245708" cy="124570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7D2B37E-98E0-4CD0-00FD-87D2C28CF72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149876" y="3575686"/>
                    <a:ext cx="1688772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</a:rPr>
                      <a:t>Item</a:t>
                    </a:r>
                  </a:p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</a:rPr>
                      <a:t>Based</a:t>
                    </a:r>
                  </a:p>
                  <a:p>
                    <a:pPr algn="ctr"/>
                    <a:r>
                      <a:rPr lang="en-US" altLang="ko-KR" b="1" dirty="0">
                        <a:solidFill>
                          <a:schemeClr val="bg1"/>
                        </a:solidFill>
                      </a:rPr>
                      <a:t>CF</a:t>
                    </a:r>
                    <a:endParaRPr lang="ko-KR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2059763D-9445-84CE-0629-37489627B189}"/>
                  </a:ext>
                </a:extLst>
              </p:cNvPr>
              <p:cNvGrpSpPr/>
              <p:nvPr/>
            </p:nvGrpSpPr>
            <p:grpSpPr>
              <a:xfrm>
                <a:off x="1464452" y="2872745"/>
                <a:ext cx="1688772" cy="1245708"/>
                <a:chOff x="3842164" y="1995253"/>
                <a:chExt cx="1688772" cy="124570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739533AD-8581-915C-2A90-858B38356D42}"/>
                    </a:ext>
                  </a:extLst>
                </p:cNvPr>
                <p:cNvSpPr/>
                <p:nvPr/>
              </p:nvSpPr>
              <p:spPr>
                <a:xfrm>
                  <a:off x="4055669" y="1995253"/>
                  <a:ext cx="1245708" cy="124570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0301511-0095-3452-5F04-E93AB6265B4E}"/>
                    </a:ext>
                  </a:extLst>
                </p:cNvPr>
                <p:cNvSpPr txBox="1"/>
                <p:nvPr/>
              </p:nvSpPr>
              <p:spPr>
                <a:xfrm flipH="1">
                  <a:off x="3842164" y="2294942"/>
                  <a:ext cx="168877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Collaborative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</a:rPr>
                    <a:t>Filtering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C810CD4-B4BE-136D-BDDE-4518E77934EC}"/>
              </a:ext>
            </a:extLst>
          </p:cNvPr>
          <p:cNvSpPr txBox="1"/>
          <p:nvPr/>
        </p:nvSpPr>
        <p:spPr>
          <a:xfrm>
            <a:off x="3950227" y="5348586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User Based Collaborative Filtering</a:t>
            </a:r>
          </a:p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평가한 기존 아이템과 유사한 아이템 탐색</a:t>
            </a:r>
          </a:p>
        </p:txBody>
      </p:sp>
    </p:spTree>
    <p:extLst>
      <p:ext uri="{BB962C8B-B14F-4D97-AF65-F5344CB8AC3E}">
        <p14:creationId xmlns:p14="http://schemas.microsoft.com/office/powerpoint/2010/main" val="129847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내용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383BF-368D-6133-B77B-D8046B3B9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047750"/>
            <a:ext cx="38956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9pPr>
          </a:lstStyle>
          <a:p>
            <a:pPr eaLnBrk="1" hangingPunct="1"/>
            <a:r>
              <a:rPr lang="en-US" altLang="ko-KR" sz="2400" dirty="0"/>
              <a:t>Word Embedding (Word2Vec)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870F3-CC3D-7284-D534-57517A56608B}"/>
              </a:ext>
            </a:extLst>
          </p:cNvPr>
          <p:cNvSpPr txBox="1"/>
          <p:nvPr/>
        </p:nvSpPr>
        <p:spPr>
          <a:xfrm>
            <a:off x="3252914" y="1824323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단어 벡터 간의 유사도 연산을 위해 단어의 의미 수치화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CE5F2-BCAC-AA1D-5F7F-24ED5DB5B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2785562"/>
            <a:ext cx="405893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9pPr>
          </a:lstStyle>
          <a:p>
            <a:pPr eaLnBrk="1" hangingPunct="1"/>
            <a:r>
              <a:rPr lang="en-US" altLang="ko-KR" sz="2400" dirty="0"/>
              <a:t>Word2Vec</a:t>
            </a:r>
          </a:p>
          <a:p>
            <a:r>
              <a:rPr lang="en-US" altLang="ko-KR" sz="2000" dirty="0"/>
              <a:t>    : CBOW (Continuous Bag of Words)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F7398-9D74-EFC2-6226-8C6E648C5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20" y="3654787"/>
            <a:ext cx="4511705" cy="30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1663B9-A6C3-6E6E-40C5-AEC2296BF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53" y="4263888"/>
            <a:ext cx="42291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33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C7CE25-5026-6FC6-D0C5-3ED63841969C}"/>
              </a:ext>
            </a:extLst>
          </p:cNvPr>
          <p:cNvGrpSpPr/>
          <p:nvPr/>
        </p:nvGrpSpPr>
        <p:grpSpPr>
          <a:xfrm>
            <a:off x="4701251" y="824253"/>
            <a:ext cx="2789498" cy="5209494"/>
            <a:chOff x="881606" y="1353691"/>
            <a:chExt cx="2789498" cy="52094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01E099A-BAB8-B22F-77B0-D9AD03DACE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" t="169"/>
            <a:stretch/>
          </p:blipFill>
          <p:spPr>
            <a:xfrm>
              <a:off x="989069" y="1724628"/>
              <a:ext cx="2574572" cy="4613398"/>
            </a:xfrm>
            <a:prstGeom prst="rect">
              <a:avLst/>
            </a:prstGeom>
          </p:spPr>
        </p:pic>
        <p:pic>
          <p:nvPicPr>
            <p:cNvPr id="7170" name="Picture 2" descr="Iphone Mockup - Free Vectors &amp; PSDs to Download">
              <a:hlinkClick r:id="rId3"/>
              <a:extLst>
                <a:ext uri="{FF2B5EF4-FFF2-40B4-BE49-F238E27FC236}">
                  <a16:creationId xmlns:a16="http://schemas.microsoft.com/office/drawing/2014/main" id="{DDCC747A-BA4C-B607-E392-6E073FCB0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81606" y="1353691"/>
              <a:ext cx="2789498" cy="520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010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차후 계획</a:t>
            </a:r>
          </a:p>
        </p:txBody>
      </p:sp>
    </p:spTree>
    <p:extLst>
      <p:ext uri="{BB962C8B-B14F-4D97-AF65-F5344CB8AC3E}">
        <p14:creationId xmlns:p14="http://schemas.microsoft.com/office/powerpoint/2010/main" val="6187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9C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Part 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</a:rPr>
              <a:t>후기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8DB350-15DB-8DA3-9762-B645521882C3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64B934D-D50E-0B83-9FF2-7FBDCA7958F6}"/>
              </a:ext>
            </a:extLst>
          </p:cNvPr>
          <p:cNvGrpSpPr/>
          <p:nvPr/>
        </p:nvGrpSpPr>
        <p:grpSpPr>
          <a:xfrm>
            <a:off x="2751866" y="1111169"/>
            <a:ext cx="2414662" cy="2414662"/>
            <a:chOff x="691573" y="2731625"/>
            <a:chExt cx="2414662" cy="241466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DC66BBE-6121-4BC4-1293-BA4484917ECB}"/>
                </a:ext>
              </a:extLst>
            </p:cNvPr>
            <p:cNvSpPr/>
            <p:nvPr/>
          </p:nvSpPr>
          <p:spPr>
            <a:xfrm>
              <a:off x="691573" y="2731625"/>
              <a:ext cx="2414662" cy="2414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399F9-993C-0639-FBA8-22EF5A62F5C3}"/>
                </a:ext>
              </a:extLst>
            </p:cNvPr>
            <p:cNvSpPr txBox="1"/>
            <p:nvPr/>
          </p:nvSpPr>
          <p:spPr>
            <a:xfrm flipH="1">
              <a:off x="1046393" y="3646569"/>
              <a:ext cx="1705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6C9CC2"/>
                  </a:solidFill>
                </a:rPr>
                <a:t>내용을 입력하세요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FC01EAB-5AE5-25F5-BE97-8AAB59488EFE}"/>
              </a:ext>
            </a:extLst>
          </p:cNvPr>
          <p:cNvGrpSpPr/>
          <p:nvPr/>
        </p:nvGrpSpPr>
        <p:grpSpPr>
          <a:xfrm>
            <a:off x="7025472" y="1111169"/>
            <a:ext cx="2414662" cy="2414662"/>
            <a:chOff x="691573" y="2731625"/>
            <a:chExt cx="2414662" cy="241466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B1A167E-7D09-D76E-CB2E-D12A06379A37}"/>
                </a:ext>
              </a:extLst>
            </p:cNvPr>
            <p:cNvSpPr/>
            <p:nvPr/>
          </p:nvSpPr>
          <p:spPr>
            <a:xfrm>
              <a:off x="691573" y="2731625"/>
              <a:ext cx="2414662" cy="2414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16E507-61D1-BC26-8714-C12AFADD40B0}"/>
                </a:ext>
              </a:extLst>
            </p:cNvPr>
            <p:cNvSpPr txBox="1"/>
            <p:nvPr/>
          </p:nvSpPr>
          <p:spPr>
            <a:xfrm flipH="1">
              <a:off x="1046393" y="3646569"/>
              <a:ext cx="1705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6C9CC2"/>
                  </a:solidFill>
                </a:rPr>
                <a:t>내용을 입력하세요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42390A-2C43-66C4-2953-36FC2D1048E1}"/>
              </a:ext>
            </a:extLst>
          </p:cNvPr>
          <p:cNvGrpSpPr/>
          <p:nvPr/>
        </p:nvGrpSpPr>
        <p:grpSpPr>
          <a:xfrm>
            <a:off x="260243" y="3694252"/>
            <a:ext cx="2414662" cy="2414662"/>
            <a:chOff x="691573" y="2731625"/>
            <a:chExt cx="2414662" cy="2414662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F21FF99-9DD7-8C23-FBB0-6A31FD3904D7}"/>
                </a:ext>
              </a:extLst>
            </p:cNvPr>
            <p:cNvSpPr/>
            <p:nvPr/>
          </p:nvSpPr>
          <p:spPr>
            <a:xfrm>
              <a:off x="691573" y="2731625"/>
              <a:ext cx="2414662" cy="2414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07A809-EAFF-A73B-537D-4E3512083F30}"/>
                </a:ext>
              </a:extLst>
            </p:cNvPr>
            <p:cNvSpPr txBox="1"/>
            <p:nvPr/>
          </p:nvSpPr>
          <p:spPr>
            <a:xfrm flipH="1">
              <a:off x="1046393" y="3646569"/>
              <a:ext cx="1705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6C9CC2"/>
                  </a:solidFill>
                </a:rPr>
                <a:t>내용을 입력하세요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D9698A8-BD31-D2D3-27CA-861E5D63D922}"/>
              </a:ext>
            </a:extLst>
          </p:cNvPr>
          <p:cNvGrpSpPr/>
          <p:nvPr/>
        </p:nvGrpSpPr>
        <p:grpSpPr>
          <a:xfrm>
            <a:off x="4888669" y="3694252"/>
            <a:ext cx="2414662" cy="2414662"/>
            <a:chOff x="691573" y="2731625"/>
            <a:chExt cx="2414662" cy="241466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8A6ACBC-6E9A-457D-B131-2E3EF4EB8446}"/>
                </a:ext>
              </a:extLst>
            </p:cNvPr>
            <p:cNvSpPr/>
            <p:nvPr/>
          </p:nvSpPr>
          <p:spPr>
            <a:xfrm>
              <a:off x="691573" y="2731625"/>
              <a:ext cx="2414662" cy="2414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4D5331-E222-17D4-CB24-ADF90A72C0A1}"/>
                </a:ext>
              </a:extLst>
            </p:cNvPr>
            <p:cNvSpPr txBox="1"/>
            <p:nvPr/>
          </p:nvSpPr>
          <p:spPr>
            <a:xfrm flipH="1">
              <a:off x="1046393" y="3646569"/>
              <a:ext cx="1705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6C9CC2"/>
                  </a:solidFill>
                </a:rPr>
                <a:t>내용을 입력하세요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146FE6-CF01-D8DF-34ED-59D165221BCD}"/>
              </a:ext>
            </a:extLst>
          </p:cNvPr>
          <p:cNvGrpSpPr/>
          <p:nvPr/>
        </p:nvGrpSpPr>
        <p:grpSpPr>
          <a:xfrm>
            <a:off x="9517095" y="3694252"/>
            <a:ext cx="2414662" cy="2414662"/>
            <a:chOff x="691573" y="2731625"/>
            <a:chExt cx="2414662" cy="241466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DA95917-57C6-953F-CFF9-3C7BD4A3F6E4}"/>
                </a:ext>
              </a:extLst>
            </p:cNvPr>
            <p:cNvSpPr/>
            <p:nvPr/>
          </p:nvSpPr>
          <p:spPr>
            <a:xfrm>
              <a:off x="691573" y="2731625"/>
              <a:ext cx="2414662" cy="24146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11ED83-8D36-EE12-C734-3A4897E9FCED}"/>
                </a:ext>
              </a:extLst>
            </p:cNvPr>
            <p:cNvSpPr txBox="1"/>
            <p:nvPr/>
          </p:nvSpPr>
          <p:spPr>
            <a:xfrm flipH="1">
              <a:off x="1046393" y="3646569"/>
              <a:ext cx="17050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6C9CC2"/>
                  </a:solidFill>
                </a:rPr>
                <a:t>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22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F7E1E0-CB8A-0685-127B-E9DF49A6E835}"/>
              </a:ext>
            </a:extLst>
          </p:cNvPr>
          <p:cNvSpPr txBox="1"/>
          <p:nvPr/>
        </p:nvSpPr>
        <p:spPr>
          <a:xfrm>
            <a:off x="4128153" y="2284492"/>
            <a:ext cx="3935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F601D-A8BF-1C17-C923-6E7E0147CA0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85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44473-FA10-7D53-D6EB-6C09D0661F58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실외, 하늘, 시멘트이(가) 표시된 사진&#10;&#10;자동 생성된 설명">
            <a:extLst>
              <a:ext uri="{FF2B5EF4-FFF2-40B4-BE49-F238E27FC236}">
                <a16:creationId xmlns:a16="http://schemas.microsoft.com/office/drawing/2014/main" id="{527AF8B9-CFB1-55BC-0DAB-591C4EA18B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4416" y="0"/>
            <a:ext cx="4367584" cy="68580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390567" y="699395"/>
            <a:ext cx="98014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830DE6-55D9-DCAF-4A6C-07F5BA0137A9}"/>
              </a:ext>
            </a:extLst>
          </p:cNvPr>
          <p:cNvSpPr txBox="1"/>
          <p:nvPr/>
        </p:nvSpPr>
        <p:spPr>
          <a:xfrm>
            <a:off x="1519563" y="194660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4BA82-8190-BB65-EB75-7AE3E1F51236}"/>
              </a:ext>
            </a:extLst>
          </p:cNvPr>
          <p:cNvSpPr txBox="1"/>
          <p:nvPr/>
        </p:nvSpPr>
        <p:spPr>
          <a:xfrm>
            <a:off x="2390567" y="2023553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아이디어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E5067-67D5-09A2-7FA1-777CBC3A2FFA}"/>
              </a:ext>
            </a:extLst>
          </p:cNvPr>
          <p:cNvSpPr txBox="1"/>
          <p:nvPr/>
        </p:nvSpPr>
        <p:spPr>
          <a:xfrm>
            <a:off x="1493915" y="294229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A354F-8FF7-A69B-74C3-2E0DD902FDC5}"/>
              </a:ext>
            </a:extLst>
          </p:cNvPr>
          <p:cNvSpPr txBox="1"/>
          <p:nvPr/>
        </p:nvSpPr>
        <p:spPr>
          <a:xfrm>
            <a:off x="2390567" y="301924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bg1"/>
                </a:solidFill>
              </a:rPr>
              <a:t>결과물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2C9C0-6AC6-A05B-4BF0-D25A5708CF1F}"/>
              </a:ext>
            </a:extLst>
          </p:cNvPr>
          <p:cNvSpPr txBox="1"/>
          <p:nvPr/>
        </p:nvSpPr>
        <p:spPr>
          <a:xfrm>
            <a:off x="1124505" y="576284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a table of contents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4BCC5AC-B4C5-0D3C-17A1-12957D585010}"/>
              </a:ext>
            </a:extLst>
          </p:cNvPr>
          <p:cNvGrpSpPr/>
          <p:nvPr/>
        </p:nvGrpSpPr>
        <p:grpSpPr>
          <a:xfrm>
            <a:off x="2062533" y="3640807"/>
            <a:ext cx="3487457" cy="2377217"/>
            <a:chOff x="2062533" y="3640807"/>
            <a:chExt cx="3487457" cy="237721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642A4B-7866-9FE8-7295-95906BEEE887}"/>
                </a:ext>
              </a:extLst>
            </p:cNvPr>
            <p:cNvGrpSpPr/>
            <p:nvPr/>
          </p:nvGrpSpPr>
          <p:grpSpPr>
            <a:xfrm>
              <a:off x="2062533" y="3640807"/>
              <a:ext cx="3487457" cy="400246"/>
              <a:chOff x="2062537" y="3640807"/>
              <a:chExt cx="3487457" cy="400246"/>
            </a:xfrm>
          </p:grpSpPr>
          <p:sp>
            <p:nvSpPr>
              <p:cNvPr id="26" name="TextBox 19">
                <a:extLst>
                  <a:ext uri="{FF2B5EF4-FFF2-40B4-BE49-F238E27FC236}">
                    <a16:creationId xmlns:a16="http://schemas.microsoft.com/office/drawing/2014/main" id="{BB59C50B-1223-7E9A-0248-9CF7E4676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2537" y="3640807"/>
                <a:ext cx="311312" cy="400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solidFill>
                      <a:schemeClr val="bg1"/>
                    </a:solidFill>
                  </a:rPr>
                  <a:t>a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9BD584-EDFA-A2A3-8EA4-4F5876802ED4}"/>
                  </a:ext>
                </a:extLst>
              </p:cNvPr>
              <p:cNvSpPr txBox="1"/>
              <p:nvPr/>
            </p:nvSpPr>
            <p:spPr bwMode="auto">
              <a:xfrm>
                <a:off x="2821362" y="3656682"/>
                <a:ext cx="2728632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pc="6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개발 및 학습 계획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4D6BBF1-C894-C58A-DCCE-6ECC1AD5BAD4}"/>
                </a:ext>
              </a:extLst>
            </p:cNvPr>
            <p:cNvGrpSpPr/>
            <p:nvPr/>
          </p:nvGrpSpPr>
          <p:grpSpPr>
            <a:xfrm>
              <a:off x="2062533" y="5617914"/>
              <a:ext cx="1559044" cy="400110"/>
              <a:chOff x="2062537" y="5617914"/>
              <a:chExt cx="1559044" cy="400110"/>
            </a:xfrm>
          </p:grpSpPr>
          <p:sp>
            <p:nvSpPr>
              <p:cNvPr id="28" name="TextBox 19">
                <a:extLst>
                  <a:ext uri="{FF2B5EF4-FFF2-40B4-BE49-F238E27FC236}">
                    <a16:creationId xmlns:a16="http://schemas.microsoft.com/office/drawing/2014/main" id="{7B15EAD5-A602-A158-C398-07AE01F073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2537" y="5617914"/>
                <a:ext cx="31451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solidFill>
                      <a:schemeClr val="bg1"/>
                    </a:solidFill>
                  </a:rPr>
                  <a:t>e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5AEAD74-9298-BEEB-9E01-45C988A9E4BF}"/>
                  </a:ext>
                </a:extLst>
              </p:cNvPr>
              <p:cNvSpPr txBox="1"/>
              <p:nvPr/>
            </p:nvSpPr>
            <p:spPr bwMode="auto">
              <a:xfrm>
                <a:off x="2821362" y="5633788"/>
                <a:ext cx="80021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pc="6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후기</a:t>
                </a:r>
              </a:p>
            </p:txBody>
          </p:sp>
        </p:grpSp>
        <p:grpSp>
          <p:nvGrpSpPr>
            <p:cNvPr id="6" name="그룹 2">
              <a:extLst>
                <a:ext uri="{FF2B5EF4-FFF2-40B4-BE49-F238E27FC236}">
                  <a16:creationId xmlns:a16="http://schemas.microsoft.com/office/drawing/2014/main" id="{55C683B1-7F5D-B59C-E75B-6745AF29C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533" y="4135084"/>
              <a:ext cx="3049837" cy="400246"/>
              <a:chOff x="4865138" y="3567643"/>
              <a:chExt cx="3049766" cy="400110"/>
            </a:xfrm>
          </p:grpSpPr>
          <p:sp>
            <p:nvSpPr>
              <p:cNvPr id="24" name="TextBox 3">
                <a:extLst>
                  <a:ext uri="{FF2B5EF4-FFF2-40B4-BE49-F238E27FC236}">
                    <a16:creationId xmlns:a16="http://schemas.microsoft.com/office/drawing/2014/main" id="{6324090D-F51D-AC62-3800-3DFA0935CD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5138" y="3567643"/>
                <a:ext cx="32893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50AA7E-2B8A-FDC9-6397-423DA95E868D}"/>
                  </a:ext>
                </a:extLst>
              </p:cNvPr>
              <p:cNvSpPr txBox="1"/>
              <p:nvPr/>
            </p:nvSpPr>
            <p:spPr>
              <a:xfrm>
                <a:off x="5623945" y="3583049"/>
                <a:ext cx="2290959" cy="3692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pc="6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학습 내용 정리</a:t>
                </a:r>
              </a:p>
            </p:txBody>
          </p:sp>
        </p:grpSp>
        <p:grpSp>
          <p:nvGrpSpPr>
            <p:cNvPr id="7" name="그룹 7">
              <a:extLst>
                <a:ext uri="{FF2B5EF4-FFF2-40B4-BE49-F238E27FC236}">
                  <a16:creationId xmlns:a16="http://schemas.microsoft.com/office/drawing/2014/main" id="{273F27F5-69D0-580D-FB6C-1531D6647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533" y="4629361"/>
              <a:ext cx="1559044" cy="400246"/>
              <a:chOff x="4865138" y="3567643"/>
              <a:chExt cx="1559007" cy="400110"/>
            </a:xfrm>
          </p:grpSpPr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E56D583C-A2EA-D2AB-4399-AFB431B74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5138" y="3567643"/>
                <a:ext cx="29206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chemeClr val="bg1"/>
                    </a:solidFill>
                  </a:rPr>
                  <a:t>c</a:t>
                </a:r>
                <a:endParaRPr lang="ko-KR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D00784-74EE-C6D9-66F2-6181025D1508}"/>
                  </a:ext>
                </a:extLst>
              </p:cNvPr>
              <p:cNvSpPr txBox="1"/>
              <p:nvPr/>
            </p:nvSpPr>
            <p:spPr>
              <a:xfrm>
                <a:off x="5623945" y="3584172"/>
                <a:ext cx="800200" cy="3692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pc="6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시연</a:t>
                </a:r>
              </a:p>
            </p:txBody>
          </p:sp>
        </p:grpSp>
        <p:grpSp>
          <p:nvGrpSpPr>
            <p:cNvPr id="8" name="그룹 10">
              <a:extLst>
                <a:ext uri="{FF2B5EF4-FFF2-40B4-BE49-F238E27FC236}">
                  <a16:creationId xmlns:a16="http://schemas.microsoft.com/office/drawing/2014/main" id="{193BB426-4843-0D5C-B395-542CCFCD8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533" y="5123638"/>
              <a:ext cx="2304442" cy="400246"/>
              <a:chOff x="4865138" y="3567643"/>
              <a:chExt cx="2304384" cy="400110"/>
            </a:xfrm>
          </p:grpSpPr>
          <p:sp>
            <p:nvSpPr>
              <p:cNvPr id="10" name="TextBox 12">
                <a:extLst>
                  <a:ext uri="{FF2B5EF4-FFF2-40B4-BE49-F238E27FC236}">
                    <a16:creationId xmlns:a16="http://schemas.microsoft.com/office/drawing/2014/main" id="{3A2D148F-441F-1100-3BEA-B3E9CB733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5138" y="3567643"/>
                <a:ext cx="32252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1pPr>
                <a:lvl2pPr marL="742950" indent="-28575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2pPr>
                <a:lvl3pPr marL="11430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3pPr>
                <a:lvl4pPr marL="16002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4pPr>
                <a:lvl5pPr marL="2057400" indent="-228600" latinLnBrk="1"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retendard"/>
                    <a:ea typeface="Pretendard"/>
                    <a:cs typeface="Pretendard"/>
                  </a:defRPr>
                </a:lvl9pPr>
              </a:lstStyle>
              <a:p>
                <a:pPr eaLnBrk="1" hangingPunct="1"/>
                <a:r>
                  <a:rPr lang="en-US" altLang="ko-KR" sz="2000" b="1">
                    <a:solidFill>
                      <a:schemeClr val="bg1"/>
                    </a:solidFill>
                  </a:rPr>
                  <a:t>d</a:t>
                </a:r>
                <a:endParaRPr lang="ko-KR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CDDDA47-3B08-7773-71C1-BFC6A398CCA3}"/>
                  </a:ext>
                </a:extLst>
              </p:cNvPr>
              <p:cNvSpPr txBox="1"/>
              <p:nvPr/>
            </p:nvSpPr>
            <p:spPr>
              <a:xfrm>
                <a:off x="5623945" y="3583709"/>
                <a:ext cx="1545577" cy="3692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en-US" spc="600" dirty="0">
                    <a:solidFill>
                      <a:schemeClr val="bg1"/>
                    </a:solidFill>
                  </a:rPr>
                  <a:t>차후 계획</a:t>
                </a:r>
                <a:endParaRPr lang="ko-KR" altLang="en-US" spc="6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4321319" y="3438435"/>
            <a:ext cx="3549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아이디어 소개</a:t>
            </a: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아이디어 소개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4F6FD9A-4343-9C66-B966-192DE8475229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6294F1-1C5D-2657-4672-952369E5D6A1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3A5968-9667-C0E1-D453-0612596B46D4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E979ED-BC50-78FF-9873-044A3040CE94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4A20AF-56CE-469E-1983-F524DFE4F04E}"/>
              </a:ext>
            </a:extLst>
          </p:cNvPr>
          <p:cNvSpPr txBox="1"/>
          <p:nvPr/>
        </p:nvSpPr>
        <p:spPr>
          <a:xfrm>
            <a:off x="1603897" y="1606663"/>
            <a:ext cx="1371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기존 선호 취미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22FF1-C01C-0AFA-CC4A-06C52BB91D16}"/>
              </a:ext>
            </a:extLst>
          </p:cNvPr>
          <p:cNvSpPr txBox="1"/>
          <p:nvPr/>
        </p:nvSpPr>
        <p:spPr>
          <a:xfrm>
            <a:off x="9188950" y="1606663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/>
              <a:t>비선호</a:t>
            </a:r>
            <a:r>
              <a:rPr lang="ko-KR" altLang="en-US" sz="1600" b="1" dirty="0"/>
              <a:t> 취미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97327-9430-9900-24AB-6661CB4EF986}"/>
              </a:ext>
            </a:extLst>
          </p:cNvPr>
          <p:cNvSpPr txBox="1"/>
          <p:nvPr/>
        </p:nvSpPr>
        <p:spPr>
          <a:xfrm>
            <a:off x="803633" y="5825335"/>
            <a:ext cx="213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사용자 </a:t>
            </a:r>
            <a:r>
              <a:rPr lang="ko-KR" altLang="en-US" sz="1600" b="1" dirty="0"/>
              <a:t>정보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성별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AAD8A-52DF-7F4B-15C6-5710CA53FC30}"/>
              </a:ext>
            </a:extLst>
          </p:cNvPr>
          <p:cNvSpPr txBox="1"/>
          <p:nvPr/>
        </p:nvSpPr>
        <p:spPr>
          <a:xfrm>
            <a:off x="9188950" y="5825335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MBTI </a:t>
            </a:r>
            <a:r>
              <a:rPr lang="ko-KR" altLang="en-US" sz="1600" b="1" dirty="0"/>
              <a:t>선정 질문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065F87-CA45-B77A-B35D-399225EE9881}"/>
              </a:ext>
            </a:extLst>
          </p:cNvPr>
          <p:cNvSpPr txBox="1"/>
          <p:nvPr/>
        </p:nvSpPr>
        <p:spPr>
          <a:xfrm>
            <a:off x="4939273" y="3463152"/>
            <a:ext cx="2313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취미 추천</a:t>
            </a:r>
          </a:p>
        </p:txBody>
      </p:sp>
    </p:spTree>
    <p:extLst>
      <p:ext uri="{BB962C8B-B14F-4D97-AF65-F5344CB8AC3E}">
        <p14:creationId xmlns:p14="http://schemas.microsoft.com/office/powerpoint/2010/main" val="321994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명함이(가) 표시된 사진&#10;&#10;자동 생성된 설명">
            <a:extLst>
              <a:ext uri="{FF2B5EF4-FFF2-40B4-BE49-F238E27FC236}">
                <a16:creationId xmlns:a16="http://schemas.microsoft.com/office/drawing/2014/main" id="{F645740E-8636-FEBB-DFAF-2963D8C173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C70646-6001-399E-F8AA-609F3F2699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7E0D411-78B1-E4CA-F4C3-02E7523AE579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C3FC4-5233-11C0-72D5-DCC6274AE223}"/>
              </a:ext>
            </a:extLst>
          </p:cNvPr>
          <p:cNvSpPr txBox="1"/>
          <p:nvPr/>
        </p:nvSpPr>
        <p:spPr>
          <a:xfrm>
            <a:off x="5362466" y="282341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AFEF0-15B1-5BD2-B36F-A9E9F6681D07}"/>
              </a:ext>
            </a:extLst>
          </p:cNvPr>
          <p:cNvSpPr txBox="1"/>
          <p:nvPr/>
        </p:nvSpPr>
        <p:spPr>
          <a:xfrm>
            <a:off x="4586616" y="3438435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결과물 소개</a:t>
            </a:r>
          </a:p>
        </p:txBody>
      </p:sp>
    </p:spTree>
    <p:extLst>
      <p:ext uri="{BB962C8B-B14F-4D97-AF65-F5344CB8AC3E}">
        <p14:creationId xmlns:p14="http://schemas.microsoft.com/office/powerpoint/2010/main" val="361470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C5EC62D-4004-A05E-0E0F-2B3E79DC6C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0" y="487362"/>
            <a:ext cx="10900000" cy="54254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및 학습 계획</a:t>
            </a:r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및 학습 계획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1AF30D-66EE-7798-10E7-8E143D76C0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07" y="0"/>
            <a:ext cx="9936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4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내용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2CBD0-820D-5AF6-1382-2BF0B99D5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047750"/>
            <a:ext cx="293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9pPr>
          </a:lstStyle>
          <a:p>
            <a:pPr eaLnBrk="1" hangingPunct="1"/>
            <a:r>
              <a:rPr lang="ko-KR" altLang="en-US" sz="2400" dirty="0"/>
              <a:t>분류 알고리즘 </a:t>
            </a:r>
            <a:r>
              <a:rPr lang="en-US" altLang="ko-KR" sz="2400" dirty="0"/>
              <a:t>(SVM)</a:t>
            </a:r>
            <a:endParaRPr lang="ko-KR" altLang="en-US" sz="2400" dirty="0"/>
          </a:p>
        </p:txBody>
      </p:sp>
      <p:pic>
        <p:nvPicPr>
          <p:cNvPr id="3074" name="Picture 2" descr="Role of SVM model in current data science">
            <a:extLst>
              <a:ext uri="{FF2B5EF4-FFF2-40B4-BE49-F238E27FC236}">
                <a16:creationId xmlns:a16="http://schemas.microsoft.com/office/drawing/2014/main" id="{C5A0A73D-B9E0-C7B1-CEBE-A9AB7663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838325"/>
            <a:ext cx="79819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ACD2D2-473C-84BC-E2E4-6D0FF189A439}"/>
              </a:ext>
            </a:extLst>
          </p:cNvPr>
          <p:cNvSpPr txBox="1"/>
          <p:nvPr/>
        </p:nvSpPr>
        <p:spPr>
          <a:xfrm>
            <a:off x="4290860" y="5428860"/>
            <a:ext cx="361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두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class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잘 분류하는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조평면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탐색</a:t>
            </a:r>
          </a:p>
        </p:txBody>
      </p:sp>
    </p:spTree>
    <p:extLst>
      <p:ext uri="{BB962C8B-B14F-4D97-AF65-F5344CB8AC3E}">
        <p14:creationId xmlns:p14="http://schemas.microsoft.com/office/powerpoint/2010/main" val="286683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학습 내용 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5C4FD-428B-CBF4-9EB1-44417875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047750"/>
            <a:ext cx="2662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retendard"/>
                <a:ea typeface="Pretendard"/>
                <a:cs typeface="Pretendard"/>
              </a:defRPr>
            </a:lvl9pPr>
          </a:lstStyle>
          <a:p>
            <a:pPr eaLnBrk="1" hangingPunct="1"/>
            <a:r>
              <a:rPr lang="ko-KR" altLang="en-US" sz="2400" dirty="0"/>
              <a:t>분류 알고리즘 </a:t>
            </a:r>
            <a:r>
              <a:rPr lang="en-US" altLang="ko-KR" sz="2400" dirty="0"/>
              <a:t>(RF)</a:t>
            </a:r>
            <a:endParaRPr lang="ko-KR" altLang="en-US" sz="2400" dirty="0"/>
          </a:p>
        </p:txBody>
      </p:sp>
      <p:pic>
        <p:nvPicPr>
          <p:cNvPr id="4100" name="Picture 4" descr="7-3. 랜덤 포레스트(Random Forest)">
            <a:extLst>
              <a:ext uri="{FF2B5EF4-FFF2-40B4-BE49-F238E27FC236}">
                <a16:creationId xmlns:a16="http://schemas.microsoft.com/office/drawing/2014/main" id="{0935905D-8062-DC83-DDB7-EBDB4E384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118" y="1625026"/>
            <a:ext cx="8025765" cy="45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F9002-BE79-8AA2-F7A6-84E11A404EA8}"/>
              </a:ext>
            </a:extLst>
          </p:cNvPr>
          <p:cNvSpPr txBox="1"/>
          <p:nvPr/>
        </p:nvSpPr>
        <p:spPr>
          <a:xfrm>
            <a:off x="3322648" y="6295132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복원 추출 데이터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동일한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classifier =&gt; ensemble =&gt; RF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620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221</Words>
  <Application>Microsoft Office PowerPoint</Application>
  <PresentationFormat>와이드스크린</PresentationFormat>
  <Paragraphs>83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Pretendard</vt:lpstr>
      <vt:lpstr>Pretendard Black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YuJin Je</cp:lastModifiedBy>
  <cp:revision>12</cp:revision>
  <dcterms:created xsi:type="dcterms:W3CDTF">2022-12-21T02:15:26Z</dcterms:created>
  <dcterms:modified xsi:type="dcterms:W3CDTF">2024-07-07T12:50:06Z</dcterms:modified>
</cp:coreProperties>
</file>