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86" r:id="rId6"/>
    <p:sldId id="294" r:id="rId7"/>
    <p:sldId id="289" r:id="rId8"/>
    <p:sldId id="280" r:id="rId9"/>
    <p:sldId id="290" r:id="rId10"/>
    <p:sldId id="295" r:id="rId11"/>
    <p:sldId id="291" r:id="rId12"/>
    <p:sldId id="271" r:id="rId13"/>
    <p:sldId id="268" r:id="rId14"/>
    <p:sldId id="264" r:id="rId15"/>
    <p:sldId id="293" r:id="rId16"/>
    <p:sldId id="269" r:id="rId17"/>
    <p:sldId id="285" r:id="rId18"/>
    <p:sldId id="266" r:id="rId19"/>
    <p:sldId id="287" r:id="rId20"/>
    <p:sldId id="288" r:id="rId21"/>
  </p:sldIdLst>
  <p:sldSz cx="9144000" cy="6858000" type="screen4x3"/>
  <p:notesSz cx="6858000" cy="9144000"/>
  <p:embeddedFontLst>
    <p:embeddedFont>
      <p:font typeface="나눔바른고딕" pitchFamily="50" charset="-127"/>
      <p:regular r:id="rId23"/>
      <p:bold r:id="rId24"/>
    </p:embeddedFont>
    <p:embeddedFont>
      <p:font typeface="나눔스퀘어" pitchFamily="50" charset="-127"/>
      <p:regular r:id="rId25"/>
    </p:embeddedFont>
    <p:embeddedFont>
      <p:font typeface="나눔고딕" pitchFamily="50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나눔고딕 ExtraBold" pitchFamily="50" charset="-127"/>
      <p:bold r:id="rId34"/>
    </p:embeddedFont>
    <p:embeddedFont>
      <p:font typeface="나눔바른펜" pitchFamily="50" charset="-127"/>
      <p:regular r:id="rId35"/>
      <p:bold r:id="rId36"/>
    </p:embeddedFont>
    <p:embeddedFont>
      <p:font typeface="Calibri Light" pitchFamily="34" charset="0"/>
      <p:regular r:id="rId37"/>
      <p:italic r:id="rId38"/>
    </p:embeddedFont>
    <p:embeddedFont>
      <p:font typeface="나눔스퀘어 Light" pitchFamily="50" charset="-127"/>
      <p:regular r:id="rId39"/>
    </p:embeddedFont>
    <p:embeddedFont>
      <p:font typeface="나눔스퀘어 Bold" pitchFamily="50" charset="-127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EEC4"/>
    <a:srgbClr val="000000"/>
    <a:srgbClr val="F2F2F2"/>
    <a:srgbClr val="A5A5A5"/>
    <a:srgbClr val="0FB9A5"/>
    <a:srgbClr val="ADF9E9"/>
    <a:srgbClr val="D9D9D9"/>
    <a:srgbClr val="9D9999"/>
    <a:srgbClr val="12E5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8" autoAdjust="0"/>
    <p:restoredTop sz="94660"/>
  </p:normalViewPr>
  <p:slideViewPr>
    <p:cSldViewPr snapToGrid="0">
      <p:cViewPr>
        <p:scale>
          <a:sx n="77" d="100"/>
          <a:sy n="77" d="100"/>
        </p:scale>
        <p:origin x="-95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 이러닝의 아쉬운 점은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c:rich>
      </c:tx>
      <c:layout>
        <c:manualLayout>
          <c:xMode val="edge"/>
          <c:yMode val="edge"/>
          <c:x val="0.22910955113848055"/>
          <c:y val="6.4788340430514749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25EEC4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D0-4C8C-9539-66ACBB6B1A40}"/>
              </c:ext>
            </c:extLst>
          </c:dPt>
          <c:dPt>
            <c:idx val="1"/>
            <c:bubble3D val="0"/>
            <c:spPr>
              <a:solidFill>
                <a:srgbClr val="25EEC4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3D0-4C8C-9539-66ACBB6B1A40}"/>
              </c:ext>
            </c:extLst>
          </c:dPt>
          <c:dPt>
            <c:idx val="2"/>
            <c:bubble3D val="0"/>
            <c:spPr>
              <a:solidFill>
                <a:srgbClr val="A5A5A5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D67-4ACF-AAF2-6F5B8562A7BE}"/>
              </c:ext>
            </c:extLst>
          </c:dPt>
          <c:dPt>
            <c:idx val="3"/>
            <c:bubble3D val="0"/>
            <c:spPr>
              <a:solidFill>
                <a:srgbClr val="F2F2F2">
                  <a:alpha val="8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D0-4C8C-9539-66ACBB6B1A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D67-4ACF-AAF2-6F5B8562A7BE}"/>
              </c:ext>
            </c:extLst>
          </c:dPt>
          <c:cat>
            <c:strRef>
              <c:f>Sheet1!$A$2:$A$6</c:f>
              <c:strCache>
                <c:ptCount val="4"/>
                <c:pt idx="0">
                  <c:v>출석체크</c:v>
                </c:pt>
                <c:pt idx="1">
                  <c:v>토론 및 쌍방향 교육 부재</c:v>
                </c:pt>
                <c:pt idx="2">
                  <c:v>서버상의 문제</c:v>
                </c:pt>
                <c:pt idx="3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</c:v>
                </c:pt>
                <c:pt idx="1">
                  <c:v>38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D0-4C8C-9539-66ACBB6B1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583A6-709D-451C-BFB2-067FB4B9AD14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B212-4C7F-4340-8208-DA6238DE4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9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78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6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509E-03B7-425E-B4FD-955EC01A532D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8284-CBA1-4959-B08D-8E0898C967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3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70.12.113.184:8000/mini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" b="6598"/>
          <a:stretch/>
        </p:blipFill>
        <p:spPr bwMode="auto">
          <a:xfrm>
            <a:off x="0" y="815007"/>
            <a:ext cx="9144000" cy="52180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직사각형 3"/>
          <p:cNvSpPr/>
          <p:nvPr/>
        </p:nvSpPr>
        <p:spPr>
          <a:xfrm>
            <a:off x="0" y="815007"/>
            <a:ext cx="9144000" cy="521804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52" y="1925833"/>
            <a:ext cx="3816625" cy="19008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169" y="3809083"/>
            <a:ext cx="521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0">
                  <a:solidFill>
                    <a:schemeClr val="tx1">
                      <a:lumMod val="50000"/>
                      <a:lumOff val="50000"/>
                      <a:alpha val="5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스터디 그룹 관리 웹 </a:t>
            </a:r>
            <a:r>
              <a:rPr lang="ko-KR" altLang="en-US" sz="3200" b="1" dirty="0" smtClean="0">
                <a:ln w="0">
                  <a:solidFill>
                    <a:schemeClr val="tx1">
                      <a:lumMod val="50000"/>
                      <a:lumOff val="50000"/>
                      <a:alpha val="5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서비스</a:t>
            </a:r>
            <a:endParaRPr lang="en-US" altLang="ko-KR" sz="3200" b="1" dirty="0">
              <a:ln w="0">
                <a:solidFill>
                  <a:schemeClr val="tx1">
                    <a:lumMod val="50000"/>
                    <a:lumOff val="50000"/>
                    <a:alpha val="5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06584" y="4285498"/>
            <a:ext cx="4706075" cy="96105"/>
          </a:xfrm>
          <a:prstGeom prst="rect">
            <a:avLst/>
          </a:prstGeom>
          <a:solidFill>
            <a:srgbClr val="15E79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90791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141443" y="6016"/>
            <a:ext cx="294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구조도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6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4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9" t="27497" r="64934" b="33161"/>
          <a:stretch/>
        </p:blipFill>
        <p:spPr bwMode="auto">
          <a:xfrm>
            <a:off x="411260" y="2789713"/>
            <a:ext cx="1208736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3" t="31300" r="42851" b="32601"/>
          <a:stretch/>
        </p:blipFill>
        <p:spPr bwMode="auto">
          <a:xfrm>
            <a:off x="2610693" y="2831278"/>
            <a:ext cx="1436796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7" t="30276" r="20787" b="33625"/>
          <a:stretch/>
        </p:blipFill>
        <p:spPr bwMode="auto">
          <a:xfrm>
            <a:off x="5038186" y="2789713"/>
            <a:ext cx="1436796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\\M12028\팔레트1조\ppt이미지\시스템구성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7" t="35196" b="35510"/>
          <a:stretch/>
        </p:blipFill>
        <p:spPr bwMode="auto">
          <a:xfrm>
            <a:off x="7434885" y="2942451"/>
            <a:ext cx="1461742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java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88" y="2355995"/>
            <a:ext cx="639059" cy="79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ml5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32" y="4648000"/>
            <a:ext cx="2767477" cy="10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819" r="100000">
                        <a14:foregroundMark x1="58333" y1="72266" x2="58333" y2="72266"/>
                        <a14:foregroundMark x1="63715" y1="78125" x2="63715" y2="78125"/>
                        <a14:foregroundMark x1="58333" y1="49609" x2="58333" y2="49609"/>
                        <a14:foregroundMark x1="43403" y1="50781" x2="43403" y2="50781"/>
                        <a14:foregroundMark x1="50694" y1="83984" x2="50694" y2="83984"/>
                        <a14:foregroundMark x1="50174" y1="80859" x2="50174" y2="80859"/>
                        <a14:foregroundMark x1="41667" y1="53516" x2="41667" y2="53516"/>
                        <a14:foregroundMark x1="51563" y1="20313" x2="51563" y2="20313"/>
                        <a14:foregroundMark x1="41840" y1="48438" x2="41840" y2="48438"/>
                        <a14:foregroundMark x1="43750" y1="53516" x2="43750" y2="53516"/>
                        <a14:foregroundMark x1="55382" y1="49609" x2="55382" y2="496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2" r="19942"/>
          <a:stretch/>
        </p:blipFill>
        <p:spPr bwMode="auto">
          <a:xfrm>
            <a:off x="3105872" y="1165991"/>
            <a:ext cx="2133600" cy="157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" t="5169" b="17539"/>
          <a:stretch/>
        </p:blipFill>
        <p:spPr bwMode="auto">
          <a:xfrm>
            <a:off x="250270" y="1553020"/>
            <a:ext cx="2002369" cy="76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770300" y="3459491"/>
            <a:ext cx="90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 smtClean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 smtClean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47489" y="3459491"/>
            <a:ext cx="90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 smtClean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 smtClean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46262" y="3459491"/>
            <a:ext cx="90914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ko-KR" altLang="en-US" sz="4400" dirty="0" smtClean="0">
                <a:latin typeface="타이포_뽀로로 M" pitchFamily="18" charset="-127"/>
                <a:ea typeface="타이포_뽀로로 M" pitchFamily="18" charset="-127"/>
              </a:rPr>
              <a:t>→</a:t>
            </a:r>
            <a:endParaRPr lang="en-US" altLang="ko-KR" sz="4400" dirty="0" smtClean="0">
              <a:latin typeface="타이포_뽀로로 M" pitchFamily="18" charset="-127"/>
              <a:ea typeface="타이포_뽀로로 M" pitchFamily="18" charset="-127"/>
            </a:endParaRPr>
          </a:p>
          <a:p>
            <a:pPr>
              <a:lnSpc>
                <a:spcPts val="2500"/>
              </a:lnSpc>
            </a:pPr>
            <a:r>
              <a:rPr lang="ko-KR" altLang="en-US" sz="4400" dirty="0">
                <a:latin typeface="타이포_뽀로로 M" pitchFamily="18" charset="-127"/>
                <a:ea typeface="타이포_뽀로로 M" pitchFamily="18" charset="-127"/>
              </a:rPr>
              <a:t>←</a:t>
            </a:r>
          </a:p>
        </p:txBody>
      </p:sp>
    </p:spTree>
    <p:extLst>
      <p:ext uri="{BB962C8B-B14F-4D97-AF65-F5344CB8AC3E}">
        <p14:creationId xmlns:p14="http://schemas.microsoft.com/office/powerpoint/2010/main" val="10259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1672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4936" y="1235074"/>
            <a:ext cx="6698967" cy="654102"/>
          </a:xfrm>
          <a:prstGeom prst="roundRect">
            <a:avLst/>
          </a:prstGeom>
          <a:noFill/>
          <a:ln w="28575">
            <a:solidFill>
              <a:srgbClr val="0FB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00089" y="1749173"/>
            <a:ext cx="1566983" cy="2234329"/>
          </a:xfrm>
          <a:prstGeom prst="roundRect">
            <a:avLst>
              <a:gd name="adj" fmla="val 4844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25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140323" y="-38285"/>
            <a:ext cx="2430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플로우</a:t>
            </a:r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92512" y="616037"/>
            <a:ext cx="1707955" cy="407314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(WEB)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접속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09" y="2582583"/>
            <a:ext cx="1439902" cy="396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매칭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접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속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4380" y="3401129"/>
            <a:ext cx="2108160" cy="360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스터디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큐레이션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1138460" y="2961905"/>
            <a:ext cx="0" cy="43922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18509" y="1389174"/>
            <a:ext cx="1439902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칭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46514" y="4194752"/>
            <a:ext cx="1583892" cy="396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및 신청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1138460" y="3797129"/>
            <a:ext cx="0" cy="36780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126039" y="2582583"/>
            <a:ext cx="1552686" cy="396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접속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0436" y="3437129"/>
            <a:ext cx="1583892" cy="360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연결선 58"/>
          <p:cNvCxnSpPr>
            <a:endCxn id="54" idx="0"/>
          </p:cNvCxnSpPr>
          <p:nvPr/>
        </p:nvCxnSpPr>
        <p:spPr>
          <a:xfrm>
            <a:off x="5902382" y="2981068"/>
            <a:ext cx="0" cy="45606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5126039" y="4169876"/>
            <a:ext cx="1552686" cy="360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댓글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110436" y="1389174"/>
            <a:ext cx="1583892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2" name="직선 연결선 111"/>
          <p:cNvCxnSpPr>
            <a:stCxn id="54" idx="2"/>
            <a:endCxn id="76" idx="0"/>
          </p:cNvCxnSpPr>
          <p:nvPr/>
        </p:nvCxnSpPr>
        <p:spPr>
          <a:xfrm>
            <a:off x="5902382" y="3797129"/>
            <a:ext cx="0" cy="37274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7669364" y="1919998"/>
            <a:ext cx="1060505" cy="396000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46301" y="2582583"/>
            <a:ext cx="2108160" cy="396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생성하기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734983" y="1389174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룹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2279081" y="5122246"/>
            <a:ext cx="2299343" cy="1075985"/>
            <a:chOff x="3254627" y="4852487"/>
            <a:chExt cx="2299343" cy="107598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72" b="97611" l="0" r="100000">
                          <a14:foregroundMark x1="21138" y1="72014" x2="21138" y2="72014"/>
                          <a14:foregroundMark x1="25474" y1="16382" x2="25474" y2="16382"/>
                          <a14:foregroundMark x1="57453" y1="13993" x2="57453" y2="13993"/>
                          <a14:foregroundMark x1="69377" y1="19454" x2="69377" y2="19454"/>
                          <a14:foregroundMark x1="83469" y1="62116" x2="83469" y2="621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627" y="4852487"/>
              <a:ext cx="1355078" cy="1075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293" y="4859459"/>
              <a:ext cx="831677" cy="944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모서리가 둥근 직사각형 101"/>
          <p:cNvSpPr/>
          <p:nvPr/>
        </p:nvSpPr>
        <p:spPr>
          <a:xfrm>
            <a:off x="2536027" y="4181167"/>
            <a:ext cx="2108160" cy="396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수락 권한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모집장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109" name="직선 연결선 108"/>
          <p:cNvCxnSpPr>
            <a:stCxn id="79" idx="2"/>
            <a:endCxn id="102" idx="0"/>
          </p:cNvCxnSpPr>
          <p:nvPr/>
        </p:nvCxnSpPr>
        <p:spPr>
          <a:xfrm flipH="1">
            <a:off x="3590107" y="2978583"/>
            <a:ext cx="10274" cy="120258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02" idx="2"/>
          </p:cNvCxnSpPr>
          <p:nvPr/>
        </p:nvCxnSpPr>
        <p:spPr>
          <a:xfrm>
            <a:off x="3590107" y="4577167"/>
            <a:ext cx="675219" cy="53149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2" idx="2"/>
          </p:cNvCxnSpPr>
          <p:nvPr/>
        </p:nvCxnSpPr>
        <p:spPr>
          <a:xfrm flipH="1">
            <a:off x="3059360" y="4577167"/>
            <a:ext cx="530747" cy="5245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2668807" y="4625290"/>
            <a:ext cx="620064" cy="37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891898" y="4628694"/>
            <a:ext cx="682070" cy="37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연결선 40"/>
          <p:cNvCxnSpPr>
            <a:stCxn id="2" idx="2"/>
            <a:endCxn id="28" idx="0"/>
          </p:cNvCxnSpPr>
          <p:nvPr/>
        </p:nvCxnSpPr>
        <p:spPr>
          <a:xfrm flipH="1">
            <a:off x="3534420" y="1023351"/>
            <a:ext cx="12070" cy="21172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9" idx="0"/>
            <a:endCxn id="88" idx="2"/>
          </p:cNvCxnSpPr>
          <p:nvPr/>
        </p:nvCxnSpPr>
        <p:spPr>
          <a:xfrm flipV="1">
            <a:off x="1138460" y="1749174"/>
            <a:ext cx="0" cy="83340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79" idx="0"/>
            <a:endCxn id="89" idx="2"/>
          </p:cNvCxnSpPr>
          <p:nvPr/>
        </p:nvCxnSpPr>
        <p:spPr>
          <a:xfrm flipV="1">
            <a:off x="3600381" y="1749174"/>
            <a:ext cx="5743" cy="83340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" idx="0"/>
            <a:endCxn id="98" idx="2"/>
          </p:cNvCxnSpPr>
          <p:nvPr/>
        </p:nvCxnSpPr>
        <p:spPr>
          <a:xfrm flipV="1">
            <a:off x="5902382" y="1749174"/>
            <a:ext cx="0" cy="83340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626612" y="3398579"/>
            <a:ext cx="1166556" cy="396000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8" name="직선 연결선 57"/>
          <p:cNvCxnSpPr>
            <a:stCxn id="57" idx="0"/>
            <a:endCxn id="6" idx="2"/>
          </p:cNvCxnSpPr>
          <p:nvPr/>
        </p:nvCxnSpPr>
        <p:spPr>
          <a:xfrm flipH="1" flipV="1">
            <a:off x="8199617" y="2315998"/>
            <a:ext cx="10273" cy="108258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766647" y="2684345"/>
            <a:ext cx="874091" cy="44854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25E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Y/N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직선 연결선 65"/>
          <p:cNvCxnSpPr>
            <a:endCxn id="28" idx="3"/>
          </p:cNvCxnSpPr>
          <p:nvPr/>
        </p:nvCxnSpPr>
        <p:spPr>
          <a:xfrm flipH="1" flipV="1">
            <a:off x="6883903" y="1562125"/>
            <a:ext cx="516186" cy="592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2536027" y="3421110"/>
            <a:ext cx="2108160" cy="360000"/>
          </a:xfrm>
          <a:prstGeom prst="roundRect">
            <a:avLst>
              <a:gd name="adj" fmla="val 6667"/>
            </a:avLst>
          </a:prstGeom>
          <a:solidFill>
            <a:srgbClr val="A6F8E6"/>
          </a:solidFill>
          <a:ln w="28575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모집업로드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7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11672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76884" y="-38285"/>
            <a:ext cx="391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클래스 다이어그램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8" name="Picture 4" descr="C:\Users\student\Desktop\1_i28Ud018svcqr3q4jqsw1cf_yl0np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" y="852145"/>
            <a:ext cx="8327300" cy="48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348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student\Desktop\2_028Ud018svc1sx6lyt3n97p2_yl0np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6" y="709616"/>
            <a:ext cx="7421057" cy="543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-13451" y="6016"/>
            <a:ext cx="166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26542" y="1370715"/>
            <a:ext cx="4936491" cy="2917079"/>
            <a:chOff x="2026542" y="1370715"/>
            <a:chExt cx="4936491" cy="2917079"/>
          </a:xfrm>
        </p:grpSpPr>
        <p:pic>
          <p:nvPicPr>
            <p:cNvPr id="14" name="Picture 2" descr="C:\Users\student\Desktop\2_028Ud018svc1sx6lyt3n97p2_yl0np7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80" t="31618" r="24238" b="47479"/>
            <a:stretch/>
          </p:blipFill>
          <p:spPr bwMode="auto">
            <a:xfrm>
              <a:off x="4281617" y="2065362"/>
              <a:ext cx="2681416" cy="22224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/>
            <p:cNvSpPr/>
            <p:nvPr/>
          </p:nvSpPr>
          <p:spPr>
            <a:xfrm>
              <a:off x="2242036" y="1370715"/>
              <a:ext cx="1311313" cy="53846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0000"/>
                  </a:solidFill>
                </a:rPr>
                <a:t>confirm</a:t>
              </a:r>
              <a:endParaRPr lang="ko-KR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7" name="직선 화살표 연결선 16"/>
            <p:cNvCxnSpPr>
              <a:endCxn id="3" idx="5"/>
            </p:cNvCxnSpPr>
            <p:nvPr/>
          </p:nvCxnSpPr>
          <p:spPr>
            <a:xfrm flipH="1" flipV="1">
              <a:off x="3361312" y="1830320"/>
              <a:ext cx="1358969" cy="1147657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026542" y="1927654"/>
              <a:ext cx="17917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Leader: </a:t>
              </a:r>
              <a:r>
                <a:rPr lang="ko-KR" altLang="en-US" dirty="0" err="1" smtClean="0"/>
                <a:t>그룹장</a:t>
              </a:r>
              <a:endParaRPr lang="en-US" altLang="ko-KR" dirty="0" smtClean="0"/>
            </a:p>
            <a:p>
              <a:r>
                <a:rPr lang="en-US" altLang="ko-KR" dirty="0" smtClean="0"/>
                <a:t>Accept: </a:t>
              </a:r>
              <a:r>
                <a:rPr lang="ko-KR" altLang="en-US" dirty="0" smtClean="0"/>
                <a:t>승인됨</a:t>
              </a:r>
              <a:endParaRPr lang="en-US" altLang="ko-KR" dirty="0"/>
            </a:p>
            <a:p>
              <a:r>
                <a:rPr lang="en-US" altLang="ko-KR" dirty="0" smtClean="0"/>
                <a:t>Wait: </a:t>
              </a:r>
              <a:r>
                <a:rPr lang="ko-KR" altLang="en-US" dirty="0" smtClean="0"/>
                <a:t>승인대기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373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348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0939" y="6016"/>
            <a:ext cx="200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일정</a:t>
            </a:r>
            <a:endParaRPr lang="ko-KR" altLang="en-US" sz="3200" dirty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0631" y="1731727"/>
            <a:ext cx="1511166" cy="125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기획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0631" y="3203578"/>
            <a:ext cx="1511166" cy="1580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단계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0631" y="5085849"/>
            <a:ext cx="1511166" cy="776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 완료 단계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0631" y="1106904"/>
            <a:ext cx="1511166" cy="46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935419" y="1770228"/>
            <a:ext cx="2015946" cy="1174282"/>
            <a:chOff x="2209933" y="1895359"/>
            <a:chExt cx="1832678" cy="1174282"/>
          </a:xfrm>
          <a:solidFill>
            <a:schemeClr val="bg1">
              <a:lumMod val="95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2209933" y="1895359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 계획 수립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9933" y="2308836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 자료 조사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9933" y="2722313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구성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88554" y="3588587"/>
            <a:ext cx="2015946" cy="1155032"/>
            <a:chOff x="2209933" y="1914609"/>
            <a:chExt cx="1832678" cy="1155032"/>
          </a:xfrm>
          <a:solidFill>
            <a:schemeClr val="bg1">
              <a:lumMod val="95000"/>
            </a:schemeClr>
          </a:solidFill>
        </p:grpSpPr>
        <p:sp>
          <p:nvSpPr>
            <p:cNvPr id="16" name="직사각형 15"/>
            <p:cNvSpPr/>
            <p:nvPr/>
          </p:nvSpPr>
          <p:spPr>
            <a:xfrm>
              <a:off x="2209933" y="1914609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구축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9933" y="2328086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서브 기능 구축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9933" y="2722313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핵심기능 구축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988554" y="3188523"/>
            <a:ext cx="2015946" cy="34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원시 자료 수집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88554" y="5079689"/>
            <a:ext cx="2015946" cy="780794"/>
            <a:chOff x="2209933" y="1876109"/>
            <a:chExt cx="1832678" cy="780794"/>
          </a:xfrm>
          <a:solidFill>
            <a:schemeClr val="bg1">
              <a:lumMod val="9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2209933" y="1876109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테스트 및 수정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209933" y="2309575"/>
              <a:ext cx="1832678" cy="3473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구성</a:t>
              </a:r>
              <a:r>
                <a: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 </a:t>
              </a:r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935418" y="1112256"/>
            <a:ext cx="2069081" cy="46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세부 절차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4263" y="1106904"/>
            <a:ext cx="797721" cy="471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96356"/>
              </p:ext>
            </p:extLst>
          </p:nvPr>
        </p:nvGraphicFramePr>
        <p:xfrm>
          <a:off x="4134987" y="1779443"/>
          <a:ext cx="47491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13">
                  <a:extLst>
                    <a:ext uri="{9D8B030D-6E8A-4147-A177-3AD203B41FA5}">
                      <a16:colId xmlns="" xmlns:a16="http://schemas.microsoft.com/office/drawing/2014/main" val="163442712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41820243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87745095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645403799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67823608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102708185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828031129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403766257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298481505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328138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604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81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5421887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39316"/>
              </p:ext>
            </p:extLst>
          </p:nvPr>
        </p:nvGraphicFramePr>
        <p:xfrm>
          <a:off x="4134987" y="3188523"/>
          <a:ext cx="47491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13">
                  <a:extLst>
                    <a:ext uri="{9D8B030D-6E8A-4147-A177-3AD203B41FA5}">
                      <a16:colId xmlns="" xmlns:a16="http://schemas.microsoft.com/office/drawing/2014/main" val="625708105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431138705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718822779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022503242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638820542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57966770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44099747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89461369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728106469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118990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02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7BF5DB"/>
                        </a:solidFill>
                      </a:endParaRPr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634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449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356573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01811"/>
              </p:ext>
            </p:extLst>
          </p:nvPr>
        </p:nvGraphicFramePr>
        <p:xfrm>
          <a:off x="4134987" y="5103484"/>
          <a:ext cx="47491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13">
                  <a:extLst>
                    <a:ext uri="{9D8B030D-6E8A-4147-A177-3AD203B41FA5}">
                      <a16:colId xmlns="" xmlns:a16="http://schemas.microsoft.com/office/drawing/2014/main" val="83724371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853058225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25592157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652293088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4151682262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54534794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71784478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3030243739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1706763933"/>
                    </a:ext>
                  </a:extLst>
                </a:gridCol>
                <a:gridCol w="474913">
                  <a:extLst>
                    <a:ext uri="{9D8B030D-6E8A-4147-A177-3AD203B41FA5}">
                      <a16:colId xmlns="" xmlns:a16="http://schemas.microsoft.com/office/drawing/2014/main" val="2151289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340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BF5D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0125022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080782" y="1106904"/>
            <a:ext cx="797721" cy="471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17301" y="1106904"/>
            <a:ext cx="797721" cy="471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4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939" y="6016"/>
            <a:ext cx="200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ko-KR" altLang="en-US" sz="3200" dirty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43579" y="3244334"/>
            <a:ext cx="5703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25EEC4"/>
                </a:solidFill>
                <a:hlinkClick r:id="rId2"/>
              </a:rPr>
              <a:t>http://70.12.113.184:8000/mini/</a:t>
            </a:r>
            <a:endParaRPr lang="en-US" altLang="ko-KR" sz="3200" dirty="0">
              <a:solidFill>
                <a:srgbClr val="25E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-18825" y="28866"/>
            <a:ext cx="2009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652348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43124" y="862907"/>
            <a:ext cx="4972877" cy="1555615"/>
          </a:xfrm>
          <a:prstGeom prst="roundRect">
            <a:avLst>
              <a:gd name="adj" fmla="val 7631"/>
            </a:avLst>
          </a:prstGeom>
          <a:solidFill>
            <a:srgbClr val="E9FDF9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관리 및 일정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DB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설계 및 구현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회원가입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기능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기능구현 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게시판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매칭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작업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55768" y="975550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48484" y="2690550"/>
            <a:ext cx="4972877" cy="1555615"/>
          </a:xfrm>
          <a:prstGeom prst="roundRect">
            <a:avLst>
              <a:gd name="adj" fmla="val 7631"/>
            </a:avLst>
          </a:prstGeom>
          <a:solidFill>
            <a:srgbClr val="E9FDF9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UI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및 인터페이스 개발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기능구현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매칭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댓글처리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사진 등록기능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 작업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2529" y="2804671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6875" y="4661691"/>
            <a:ext cx="4972877" cy="1555615"/>
          </a:xfrm>
          <a:prstGeom prst="roundRect">
            <a:avLst>
              <a:gd name="adj" fmla="val 7631"/>
            </a:avLst>
          </a:prstGeom>
          <a:solidFill>
            <a:srgbClr val="E9FDF9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및 인터페이스 개발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구현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</a:t>
            </a:r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설정 기능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문서작업</a:t>
            </a:r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6782" y="4586766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55768" y="729799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경현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8484" y="2542441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호유송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061276" y="4493414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이민우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5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652348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18825" y="28866"/>
            <a:ext cx="2009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015351" y="2363293"/>
            <a:ext cx="5113299" cy="2404501"/>
            <a:chOff x="1965994" y="2363293"/>
            <a:chExt cx="5113299" cy="2404501"/>
          </a:xfrm>
        </p:grpSpPr>
        <p:pic>
          <p:nvPicPr>
            <p:cNvPr id="7170" name="Picture 2" descr="C:\Users\student\Downloads\locked (1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695120" y="2438439"/>
              <a:ext cx="969035" cy="969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1965994" y="2363293"/>
              <a:ext cx="5113299" cy="2404501"/>
            </a:xfrm>
            <a:prstGeom prst="roundRect">
              <a:avLst>
                <a:gd name="adj" fmla="val 7631"/>
              </a:avLst>
            </a:prstGeom>
            <a:noFill/>
            <a:ln w="57150">
              <a:solidFill>
                <a:srgbClr val="12E5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pic>
          <p:nvPicPr>
            <p:cNvPr id="7171" name="Picture 3" descr="C:\Users\student\Downloads\conversati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474" y="3565543"/>
              <a:ext cx="966420" cy="966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2113778" y="2857615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/>
              <a:r>
                <a:rPr lang="en-US" altLang="ko-KR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1.</a:t>
              </a:r>
              <a:r>
                <a:rPr lang="ko-KR" altLang="en-US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아이디</a:t>
              </a:r>
              <a:r>
                <a:rPr lang="en-US" altLang="ko-KR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/</a:t>
              </a:r>
              <a:r>
                <a:rPr lang="ko-KR" altLang="en-US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비밀번호 찾기</a:t>
              </a:r>
              <a:endParaRPr lang="en-US" altLang="ko-KR" sz="28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lvl="0"/>
              <a:endParaRPr lang="en-US" altLang="ko-KR" sz="28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lvl="0"/>
              <a:r>
                <a:rPr lang="en-US" altLang="ko-KR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2.</a:t>
              </a:r>
              <a:r>
                <a:rPr lang="ko-KR" altLang="en-US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쪽지</a:t>
              </a:r>
              <a:r>
                <a:rPr lang="en-US" altLang="ko-KR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/</a:t>
              </a:r>
              <a:r>
                <a:rPr lang="ko-KR" altLang="en-US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채팅 기능 </a:t>
              </a:r>
              <a:r>
                <a:rPr lang="en-US" altLang="ko-KR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=&gt;</a:t>
              </a:r>
              <a:r>
                <a:rPr lang="ko-KR" altLang="en-US" sz="2800" dirty="0">
                  <a:solidFill>
                    <a:prstClr val="black"/>
                  </a:solidFill>
                  <a:latin typeface="나눔스퀘어 Bold" pitchFamily="50" charset="-127"/>
                  <a:ea typeface="나눔스퀘어 Bold" pitchFamily="50" charset="-127"/>
                </a:rPr>
                <a:t>알림</a:t>
              </a:r>
              <a:endParaRPr lang="en-US" altLang="ko-KR" sz="28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4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-19683" y="29580"/>
            <a:ext cx="1329500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소감</a:t>
            </a:r>
            <a:endParaRPr lang="ko-KR" altLang="en-US" sz="3200" dirty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43124" y="862907"/>
            <a:ext cx="4972877" cy="1555615"/>
          </a:xfrm>
          <a:prstGeom prst="roundRect">
            <a:avLst>
              <a:gd name="adj" fmla="val 7631"/>
            </a:avLst>
          </a:prstGeom>
          <a:solidFill>
            <a:schemeClr val="tx1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팀원들과 정말 좋은 프로젝트를 하였습니다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768" y="975550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8484" y="2690550"/>
            <a:ext cx="4972877" cy="1555615"/>
          </a:xfrm>
          <a:prstGeom prst="roundRect">
            <a:avLst>
              <a:gd name="adj" fmla="val 7631"/>
            </a:avLst>
          </a:prstGeom>
          <a:solidFill>
            <a:schemeClr val="tx1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프로젝트를 진행하며 팀원 간의 피드백을 통해 부족한 부분을 알게 되었고</a:t>
            </a:r>
            <a:r>
              <a:rPr lang="en-US" altLang="ko-KR" sz="1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이를 채울 수 있어 큰 도움이 되었습니다</a:t>
            </a:r>
            <a:r>
              <a:rPr lang="en-US" altLang="ko-KR" sz="1600" dirty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2529" y="2804671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16875" y="4661691"/>
            <a:ext cx="4972877" cy="1555615"/>
          </a:xfrm>
          <a:prstGeom prst="roundRect">
            <a:avLst>
              <a:gd name="adj" fmla="val 7631"/>
            </a:avLst>
          </a:prstGeom>
          <a:solidFill>
            <a:schemeClr val="tx1"/>
          </a:solidFill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웹 서비스를 함께 개발하면서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유송씨와</a:t>
            </a:r>
            <a:r>
              <a:rPr lang="ko-KR" altLang="en-US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 팀장인 경현씨를 통해서 </a:t>
            </a:r>
            <a:endParaRPr lang="en-US" altLang="ko-KR" sz="1600" dirty="0" smtClean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프로그래밍과 팀워크를 배울 수 있는 좋은 경험이었습니다</a:t>
            </a:r>
            <a:r>
              <a:rPr lang="en-US" altLang="ko-KR" sz="1600" dirty="0" smtClean="0">
                <a:solidFill>
                  <a:schemeClr val="bg1"/>
                </a:solidFill>
                <a:latin typeface="나눔바른펜" pitchFamily="50" charset="-127"/>
                <a:ea typeface="나눔바른펜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06782" y="4586766"/>
            <a:ext cx="4972877" cy="1555615"/>
          </a:xfrm>
          <a:prstGeom prst="roundRect">
            <a:avLst>
              <a:gd name="adj" fmla="val 7631"/>
            </a:avLst>
          </a:prstGeom>
          <a:noFill/>
          <a:ln w="5715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55768" y="729799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 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경현</a:t>
            </a:r>
            <a:endParaRPr lang="en-US" altLang="ko-KR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8484" y="2542441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호유송</a:t>
            </a:r>
            <a:endParaRPr lang="en-US" altLang="ko-KR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61276" y="4493414"/>
            <a:ext cx="1742281" cy="360000"/>
          </a:xfrm>
          <a:prstGeom prst="roundRect">
            <a:avLst>
              <a:gd name="adj" fmla="val 6667"/>
            </a:avLst>
          </a:prstGeom>
          <a:solidFill>
            <a:schemeClr val="tx1"/>
          </a:solidFill>
          <a:ln w="38100">
            <a:solidFill>
              <a:srgbClr val="12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</a:t>
            </a:r>
            <a:r>
              <a:rPr lang="en-US" altLang="ko-KR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이민우</a:t>
            </a:r>
            <a:endParaRPr lang="en-US" altLang="ko-KR" sz="20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2" descr="C:\Users\student\Downloads\3_a65Ud018svcz75rn6hqy6g9_ykzd5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2" t="14702" r="66239" b="42102"/>
          <a:stretch/>
        </p:blipFill>
        <p:spPr bwMode="auto">
          <a:xfrm>
            <a:off x="6402468" y="2639128"/>
            <a:ext cx="1446957" cy="18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tudent\Downloads\3_a65Ud018svcz75rn6hqy6g9_ykzd5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3" t="2879" r="39537" b="39641"/>
          <a:stretch/>
        </p:blipFill>
        <p:spPr bwMode="auto">
          <a:xfrm>
            <a:off x="1124355" y="528118"/>
            <a:ext cx="1614884" cy="17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tudent\Downloads\3_a65Ud018svcz75rn6hqy6g9_ykzd5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4" t="27314" r="1879" b="23678"/>
          <a:stretch/>
        </p:blipFill>
        <p:spPr bwMode="auto">
          <a:xfrm>
            <a:off x="1119624" y="4657535"/>
            <a:ext cx="1619615" cy="163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7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81361" y="2625716"/>
            <a:ext cx="2358843" cy="13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25EEC4"/>
                </a:solidFill>
              </a:rPr>
              <a:t>Q&amp;A</a:t>
            </a:r>
            <a:endParaRPr lang="ko-KR" altLang="en-US" sz="8000" dirty="0">
              <a:solidFill>
                <a:srgbClr val="25E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5" b="6598"/>
          <a:stretch/>
        </p:blipFill>
        <p:spPr bwMode="auto">
          <a:xfrm>
            <a:off x="0" y="815007"/>
            <a:ext cx="9144000" cy="52180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/>
          <p:cNvSpPr/>
          <p:nvPr/>
        </p:nvSpPr>
        <p:spPr>
          <a:xfrm>
            <a:off x="-1" y="824945"/>
            <a:ext cx="9144000" cy="5218045"/>
          </a:xfrm>
          <a:prstGeom prst="rect">
            <a:avLst/>
          </a:prstGeom>
          <a:solidFill>
            <a:schemeClr val="bg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308308" y="695737"/>
            <a:ext cx="267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ln w="0">
                  <a:noFill/>
                </a:ln>
                <a:solidFill>
                  <a:srgbClr val="41BB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</a:t>
            </a:r>
            <a:r>
              <a:rPr lang="en-US" altLang="ko-KR" sz="4400" dirty="0" smtClean="0">
                <a:ln w="0">
                  <a:noFill/>
                </a:ln>
                <a:solidFill>
                  <a:srgbClr val="41BB9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NDEX</a:t>
            </a:r>
            <a:endParaRPr lang="ko-KR" altLang="en-US" sz="4400" dirty="0">
              <a:ln w="0">
                <a:noFill/>
              </a:ln>
              <a:solidFill>
                <a:srgbClr val="41BB9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0495" y="3052729"/>
            <a:ext cx="423328" cy="423328"/>
            <a:chOff x="735495" y="2713383"/>
            <a:chExt cx="824948" cy="824948"/>
          </a:xfrm>
        </p:grpSpPr>
        <p:sp>
          <p:nvSpPr>
            <p:cNvPr id="3" name="타원 2"/>
            <p:cNvSpPr/>
            <p:nvPr/>
          </p:nvSpPr>
          <p:spPr>
            <a:xfrm>
              <a:off x="916953" y="2915842"/>
              <a:ext cx="462032" cy="420030"/>
            </a:xfrm>
            <a:prstGeom prst="ellipse">
              <a:avLst/>
            </a:prstGeom>
            <a:solidFill>
              <a:srgbClr val="25E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35495" y="2713383"/>
              <a:ext cx="824948" cy="82494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2331" y="4334130"/>
            <a:ext cx="423328" cy="423328"/>
            <a:chOff x="735495" y="2713383"/>
            <a:chExt cx="824948" cy="824948"/>
          </a:xfrm>
        </p:grpSpPr>
        <p:sp>
          <p:nvSpPr>
            <p:cNvPr id="11" name="타원 10"/>
            <p:cNvSpPr/>
            <p:nvPr/>
          </p:nvSpPr>
          <p:spPr>
            <a:xfrm>
              <a:off x="916953" y="2915842"/>
              <a:ext cx="462032" cy="420030"/>
            </a:xfrm>
            <a:prstGeom prst="ellipse">
              <a:avLst/>
            </a:prstGeom>
            <a:solidFill>
              <a:srgbClr val="25E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35495" y="2713383"/>
              <a:ext cx="824948" cy="82494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350219" y="4456506"/>
            <a:ext cx="423328" cy="423328"/>
            <a:chOff x="735495" y="2713383"/>
            <a:chExt cx="824948" cy="824948"/>
          </a:xfrm>
        </p:grpSpPr>
        <p:sp>
          <p:nvSpPr>
            <p:cNvPr id="14" name="타원 13"/>
            <p:cNvSpPr/>
            <p:nvPr/>
          </p:nvSpPr>
          <p:spPr>
            <a:xfrm>
              <a:off x="916953" y="2915842"/>
              <a:ext cx="462032" cy="420030"/>
            </a:xfrm>
            <a:prstGeom prst="ellipse">
              <a:avLst/>
            </a:prstGeom>
            <a:solidFill>
              <a:srgbClr val="25E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5495" y="2713383"/>
              <a:ext cx="824948" cy="82494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308084" y="3691606"/>
            <a:ext cx="423328" cy="423328"/>
            <a:chOff x="735495" y="2713383"/>
            <a:chExt cx="824948" cy="824948"/>
          </a:xfrm>
        </p:grpSpPr>
        <p:sp>
          <p:nvSpPr>
            <p:cNvPr id="17" name="타원 16"/>
            <p:cNvSpPr/>
            <p:nvPr/>
          </p:nvSpPr>
          <p:spPr>
            <a:xfrm>
              <a:off x="916953" y="2915842"/>
              <a:ext cx="462032" cy="420030"/>
            </a:xfrm>
            <a:prstGeom prst="ellipse">
              <a:avLst/>
            </a:prstGeom>
            <a:solidFill>
              <a:srgbClr val="25E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35495" y="2713383"/>
              <a:ext cx="824948" cy="82494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3881" y="2517043"/>
            <a:ext cx="36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배경 및 예상효과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5610" y="4900647"/>
            <a:ext cx="283821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및 설계계획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4543" y="4938285"/>
            <a:ext cx="881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연결선 22"/>
          <p:cNvCxnSpPr>
            <a:stCxn id="7" idx="5"/>
            <a:endCxn id="12" idx="1"/>
          </p:cNvCxnSpPr>
          <p:nvPr/>
        </p:nvCxnSpPr>
        <p:spPr>
          <a:xfrm>
            <a:off x="561828" y="3414062"/>
            <a:ext cx="1152498" cy="982063"/>
          </a:xfrm>
          <a:prstGeom prst="line">
            <a:avLst/>
          </a:prstGeom>
          <a:ln w="60325">
            <a:solidFill>
              <a:srgbClr val="25EE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2" idx="7"/>
            <a:endCxn id="32" idx="3"/>
          </p:cNvCxnSpPr>
          <p:nvPr/>
        </p:nvCxnSpPr>
        <p:spPr>
          <a:xfrm flipV="1">
            <a:off x="2013664" y="3647226"/>
            <a:ext cx="1961949" cy="748899"/>
          </a:xfrm>
          <a:prstGeom prst="line">
            <a:avLst/>
          </a:prstGeom>
          <a:ln w="60325">
            <a:solidFill>
              <a:srgbClr val="25EE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6"/>
            <a:endCxn id="18" idx="2"/>
          </p:cNvCxnSpPr>
          <p:nvPr/>
        </p:nvCxnSpPr>
        <p:spPr>
          <a:xfrm flipV="1">
            <a:off x="5773547" y="3903270"/>
            <a:ext cx="1534537" cy="764900"/>
          </a:xfrm>
          <a:prstGeom prst="line">
            <a:avLst/>
          </a:prstGeom>
          <a:ln w="60325">
            <a:solidFill>
              <a:srgbClr val="25EE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98364" y="3124006"/>
            <a:ext cx="234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소감 및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연결선 25"/>
          <p:cNvCxnSpPr>
            <a:stCxn id="32" idx="6"/>
            <a:endCxn id="15" idx="2"/>
          </p:cNvCxnSpPr>
          <p:nvPr/>
        </p:nvCxnSpPr>
        <p:spPr>
          <a:xfrm>
            <a:off x="4336946" y="3497557"/>
            <a:ext cx="1013273" cy="1170613"/>
          </a:xfrm>
          <a:prstGeom prst="line">
            <a:avLst/>
          </a:prstGeom>
          <a:ln w="60325">
            <a:solidFill>
              <a:srgbClr val="25EE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37363" y="2633402"/>
            <a:ext cx="171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913618" y="3285893"/>
            <a:ext cx="423328" cy="423328"/>
            <a:chOff x="735495" y="2713383"/>
            <a:chExt cx="824948" cy="824948"/>
          </a:xfrm>
        </p:grpSpPr>
        <p:sp>
          <p:nvSpPr>
            <p:cNvPr id="31" name="타원 30"/>
            <p:cNvSpPr/>
            <p:nvPr/>
          </p:nvSpPr>
          <p:spPr>
            <a:xfrm>
              <a:off x="916953" y="2915842"/>
              <a:ext cx="462032" cy="420030"/>
            </a:xfrm>
            <a:prstGeom prst="ellipse">
              <a:avLst/>
            </a:prstGeom>
            <a:solidFill>
              <a:srgbClr val="25E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735495" y="2713383"/>
              <a:ext cx="824948" cy="82494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29195" y="2728884"/>
            <a:ext cx="5562028" cy="12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25EEC4"/>
                </a:solidFill>
              </a:rPr>
              <a:t>THANK YOU</a:t>
            </a:r>
            <a:endParaRPr lang="ko-KR" altLang="en-US" sz="8000" dirty="0">
              <a:solidFill>
                <a:srgbClr val="25EE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238539" y="873634"/>
            <a:ext cx="2209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W</a:t>
            </a:r>
          </a:p>
          <a:p>
            <a:pPr algn="ctr"/>
            <a:r>
              <a:rPr lang="en-US" altLang="ko-KR" sz="9600" dirty="0" smtClean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H</a:t>
            </a:r>
          </a:p>
          <a:p>
            <a:pPr algn="ctr"/>
            <a:r>
              <a:rPr lang="en-US" altLang="ko-KR" sz="9600" dirty="0" smtClean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Y</a:t>
            </a:r>
            <a:endParaRPr lang="en-US" altLang="ko-KR" sz="7200" dirty="0" smtClean="0">
              <a:ln w="0">
                <a:noFill/>
              </a:ln>
              <a:solidFill>
                <a:srgbClr val="12E5CA"/>
              </a:solidFill>
              <a:latin typeface="Bahnschrift SemiLight Condensed" panose="020B0502040204020203" pitchFamily="34" charset="0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3" y="1965371"/>
            <a:ext cx="1650754" cy="2912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9981" y="5959806"/>
            <a:ext cx="2674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n w="0">
                  <a:noFill/>
                </a:ln>
                <a:solidFill>
                  <a:srgbClr val="12E5C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배경</a:t>
            </a:r>
            <a:endParaRPr lang="ko-KR" altLang="en-US" sz="4400" dirty="0">
              <a:ln w="0">
                <a:noFill/>
              </a:ln>
              <a:solidFill>
                <a:srgbClr val="12E5C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8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5642"/>
            <a:ext cx="9144000" cy="5746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27587" y="740891"/>
            <a:ext cx="4337213" cy="1840203"/>
            <a:chOff x="3265147" y="604325"/>
            <a:chExt cx="4540000" cy="144721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74"/>
            <a:stretch/>
          </p:blipFill>
          <p:spPr bwMode="auto">
            <a:xfrm>
              <a:off x="3293973" y="625642"/>
              <a:ext cx="4511174" cy="1425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3265147" y="604325"/>
              <a:ext cx="4511174" cy="134483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235579" y="1875724"/>
            <a:ext cx="6015178" cy="3586785"/>
            <a:chOff x="3173120" y="1008994"/>
            <a:chExt cx="7278366" cy="4774010"/>
          </a:xfrm>
        </p:grpSpPr>
        <p:sp>
          <p:nvSpPr>
            <p:cNvPr id="21" name="이등변 삼각형 20"/>
            <p:cNvSpPr/>
            <p:nvPr/>
          </p:nvSpPr>
          <p:spPr>
            <a:xfrm rot="16200000">
              <a:off x="3083695" y="2567672"/>
              <a:ext cx="2624696" cy="2445846"/>
            </a:xfrm>
            <a:prstGeom prst="triangle">
              <a:avLst>
                <a:gd name="adj" fmla="val 45507"/>
              </a:avLst>
            </a:prstGeom>
            <a:solidFill>
              <a:srgbClr val="D9D9D9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290472" y="1008994"/>
              <a:ext cx="7161014" cy="4774010"/>
              <a:chOff x="3130492" y="482938"/>
              <a:chExt cx="7161014" cy="4774010"/>
            </a:xfrm>
          </p:grpSpPr>
          <p:graphicFrame>
            <p:nvGraphicFramePr>
              <p:cNvPr id="19" name="차트 18"/>
              <p:cNvGraphicFramePr/>
              <p:nvPr>
                <p:extLst>
                  <p:ext uri="{D42A27DB-BD31-4B8C-83A1-F6EECF244321}">
                    <p14:modId xmlns:p14="http://schemas.microsoft.com/office/powerpoint/2010/main" val="3811795969"/>
                  </p:ext>
                </p:extLst>
              </p:nvPr>
            </p:nvGraphicFramePr>
            <p:xfrm>
              <a:off x="3130492" y="482938"/>
              <a:ext cx="7161014" cy="477401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TextBox 21"/>
              <p:cNvSpPr txBox="1"/>
              <p:nvPr/>
            </p:nvSpPr>
            <p:spPr>
              <a:xfrm>
                <a:off x="5515722" y="3388087"/>
                <a:ext cx="2558919" cy="1433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smtClean="0">
                    <a:solidFill>
                      <a:schemeClr val="bg2">
                        <a:lumMod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출석체크 및 </a:t>
                </a:r>
                <a:endParaRPr lang="en-US" altLang="ko-KR" b="1" dirty="0" smtClean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b="1" dirty="0" smtClean="0">
                    <a:solidFill>
                      <a:schemeClr val="bg2">
                        <a:lumMod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쌍방향 교육 부재</a:t>
                </a:r>
                <a:endParaRPr lang="en-US" altLang="ko-KR" b="1" dirty="0" smtClean="0">
                  <a:solidFill>
                    <a:schemeClr val="bg2">
                      <a:lumMod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80%</a:t>
                </a: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4961822" y="5954786"/>
            <a:ext cx="4340994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산업통상자원부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정보통신사업진흥원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업계추정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379781" y="2544699"/>
            <a:ext cx="2023353" cy="3281095"/>
            <a:chOff x="851551" y="1821280"/>
            <a:chExt cx="2448257" cy="3970124"/>
          </a:xfrm>
        </p:grpSpPr>
        <p:grpSp>
          <p:nvGrpSpPr>
            <p:cNvPr id="14" name="그룹 13"/>
            <p:cNvGrpSpPr/>
            <p:nvPr/>
          </p:nvGrpSpPr>
          <p:grpSpPr>
            <a:xfrm>
              <a:off x="870422" y="1821280"/>
              <a:ext cx="2270060" cy="3527603"/>
              <a:chOff x="1630018" y="2913299"/>
              <a:chExt cx="2173766" cy="18339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30018" y="3935897"/>
                <a:ext cx="914400" cy="811382"/>
              </a:xfrm>
              <a:prstGeom prst="rect">
                <a:avLst/>
              </a:prstGeom>
              <a:solidFill>
                <a:srgbClr val="9D999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02478" y="2913299"/>
                <a:ext cx="1101306" cy="1833978"/>
              </a:xfrm>
              <a:prstGeom prst="rect">
                <a:avLst/>
              </a:prstGeom>
              <a:solidFill>
                <a:srgbClr val="0FB9A5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851551" y="5343263"/>
              <a:ext cx="1050396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6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2017</a:t>
              </a:r>
              <a:endParaRPr lang="ko-KR" altLang="en-US" sz="20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3479" y="5351283"/>
              <a:ext cx="1050396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2020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82182" y="4335757"/>
              <a:ext cx="960843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조원</a:t>
              </a:r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93038" y="3205772"/>
              <a:ext cx="1406770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*</a:t>
              </a:r>
              <a:r>
                <a:rPr lang="en-US" altLang="ko-KR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r>
                <a:rPr lang="ko-KR" altLang="en-US" dirty="0" smtClean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조원</a:t>
              </a:r>
              <a:endPara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endPara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-20689"/>
            <a:ext cx="220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배경</a:t>
            </a:r>
            <a:endParaRPr lang="ko-KR" altLang="en-US" sz="3600" dirty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02" y="2949388"/>
            <a:ext cx="1832754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*2020</a:t>
            </a:r>
            <a:r>
              <a:rPr lang="ko-KR" altLang="en-US" sz="1200" dirty="0" smtClean="0"/>
              <a:t>년도 </a:t>
            </a:r>
            <a:r>
              <a:rPr lang="ko-KR" altLang="en-US" sz="1200" dirty="0" err="1" smtClean="0"/>
              <a:t>예상규모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6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" y="637642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110768" y="29580"/>
            <a:ext cx="200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기대효</a:t>
            </a:r>
            <a:r>
              <a:rPr lang="ko-KR" altLang="en-US" sz="3200" dirty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47773" y="1232905"/>
            <a:ext cx="4648454" cy="3769394"/>
            <a:chOff x="2247773" y="1232905"/>
            <a:chExt cx="4648454" cy="376939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59067" y="1817680"/>
              <a:ext cx="4225867" cy="1062505"/>
            </a:xfrm>
            <a:prstGeom prst="roundRect">
              <a:avLst>
                <a:gd name="adj" fmla="val 7631"/>
              </a:avLst>
            </a:prstGeom>
            <a:noFill/>
            <a:ln w="57150">
              <a:solidFill>
                <a:srgbClr val="12E5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온라인 교육 등 개인 학습의 학습 개선</a:t>
              </a:r>
              <a:endPara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수준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지역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인원 별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큐레이</a:t>
              </a:r>
              <a:r>
                <a:rPr lang="ko-KR" altLang="en-US" dirty="0" err="1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션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스터디</a:t>
              </a:r>
              <a:endPara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47773" y="3939794"/>
              <a:ext cx="4648454" cy="1062505"/>
            </a:xfrm>
            <a:prstGeom prst="roundRect">
              <a:avLst>
                <a:gd name="adj" fmla="val 7631"/>
              </a:avLst>
            </a:prstGeom>
            <a:noFill/>
            <a:ln w="57150">
              <a:solidFill>
                <a:srgbClr val="12E5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급성장하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는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E-learning 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시장과의 동반 성장</a:t>
              </a:r>
              <a:endPara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오픈형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스터디</a:t>
              </a:r>
              <a:r>
                <a:rPr lang="ko-KR" altLang="en-US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 플랫폼</a:t>
              </a:r>
              <a:r>
                <a:rPr lang="en-US" altLang="ko-KR" dirty="0" smtClean="0">
                  <a:solidFill>
                    <a:schemeClr val="tx1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endParaRPr lang="ko-KR" altLang="en-US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494622" y="1232905"/>
              <a:ext cx="21547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사용자 이익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32667" y="3254695"/>
              <a:ext cx="16786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3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기대효</a:t>
              </a:r>
              <a:r>
                <a: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</a:t>
              </a:r>
              <a:endPara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8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3" y="1216306"/>
            <a:ext cx="1650754" cy="291200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4782858"/>
            <a:ext cx="3846513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1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4" y="637642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923" y="29580"/>
            <a:ext cx="2430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서비</a:t>
            </a:r>
            <a:r>
              <a:rPr lang="ko-KR" altLang="en-US" sz="3200" dirty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</a:t>
            </a:r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설명</a:t>
            </a:r>
            <a:endParaRPr lang="ko-KR" altLang="en-US" sz="3200" dirty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4" y="675240"/>
            <a:ext cx="9144000" cy="567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D99F22DD-DF6A-4D05-9E65-1771B1CD0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31"/>
          <a:stretch/>
        </p:blipFill>
        <p:spPr>
          <a:xfrm>
            <a:off x="6277899" y="2267756"/>
            <a:ext cx="1407106" cy="1968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63E2517-76DE-41E2-9286-CC0F9725AAC7}"/>
              </a:ext>
            </a:extLst>
          </p:cNvPr>
          <p:cNvSpPr txBox="1"/>
          <p:nvPr/>
        </p:nvSpPr>
        <p:spPr>
          <a:xfrm>
            <a:off x="3418645" y="1738082"/>
            <a:ext cx="2677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등록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가입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 매칭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게시글 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12" name="화살표: 오른쪽 28">
            <a:extLst>
              <a:ext uri="{FF2B5EF4-FFF2-40B4-BE49-F238E27FC236}">
                <a16:creationId xmlns="" xmlns:a16="http://schemas.microsoft.com/office/drawing/2014/main" id="{0378828E-2C17-405F-857F-3DE72FEB618E}"/>
              </a:ext>
            </a:extLst>
          </p:cNvPr>
          <p:cNvSpPr/>
          <p:nvPr/>
        </p:nvSpPr>
        <p:spPr>
          <a:xfrm>
            <a:off x="2875688" y="3383035"/>
            <a:ext cx="3089607" cy="416489"/>
          </a:xfrm>
          <a:prstGeom prst="rightArrow">
            <a:avLst/>
          </a:prstGeom>
          <a:solidFill>
            <a:srgbClr val="25EE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화살표: 오른쪽 29">
            <a:extLst>
              <a:ext uri="{FF2B5EF4-FFF2-40B4-BE49-F238E27FC236}">
                <a16:creationId xmlns="" xmlns:a16="http://schemas.microsoft.com/office/drawing/2014/main" id="{01A4D547-E6C8-4156-B963-DE2201DC4FE6}"/>
              </a:ext>
            </a:extLst>
          </p:cNvPr>
          <p:cNvSpPr/>
          <p:nvPr/>
        </p:nvSpPr>
        <p:spPr>
          <a:xfrm rot="10800000">
            <a:off x="2796764" y="2961201"/>
            <a:ext cx="3089607" cy="416489"/>
          </a:xfrm>
          <a:prstGeom prst="rightArrow">
            <a:avLst/>
          </a:prstGeom>
          <a:solidFill>
            <a:srgbClr val="25EE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BBE3AA-41FA-4445-903C-98D2D4244641}"/>
              </a:ext>
            </a:extLst>
          </p:cNvPr>
          <p:cNvSpPr txBox="1"/>
          <p:nvPr/>
        </p:nvSpPr>
        <p:spPr>
          <a:xfrm>
            <a:off x="2893655" y="3704623"/>
            <a:ext cx="1513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조회그룹조회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Picture 2" descr="ì¤í°ëê·¸ë£¹ í½í ê·¸ë¨ì ëí ì´ë¯¸ì§ ê²ìê²°ê³¼">
            <a:extLst>
              <a:ext uri="{FF2B5EF4-FFF2-40B4-BE49-F238E27FC236}">
                <a16:creationId xmlns="" xmlns:a16="http://schemas.microsoft.com/office/drawing/2014/main" id="{5ABBF860-6459-41D9-9AD1-832A5ED9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452" y="3947870"/>
            <a:ext cx="2319353" cy="211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ì¤í°ëê·¸ë£¹ í½í ê·¸ë¨ì ëí ì´ë¯¸ì§ ê²ìê²°ê³¼">
            <a:extLst>
              <a:ext uri="{FF2B5EF4-FFF2-40B4-BE49-F238E27FC236}">
                <a16:creationId xmlns="" xmlns:a16="http://schemas.microsoft.com/office/drawing/2014/main" id="{21B8BFCA-066F-47EC-ACC3-836625DCF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r="27999" b="63259"/>
          <a:stretch/>
        </p:blipFill>
        <p:spPr bwMode="auto">
          <a:xfrm>
            <a:off x="1036530" y="1457728"/>
            <a:ext cx="2291011" cy="18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7C6712F-20B9-44F9-8675-BC790C400800}"/>
              </a:ext>
            </a:extLst>
          </p:cNvPr>
          <p:cNvSpPr txBox="1"/>
          <p:nvPr/>
        </p:nvSpPr>
        <p:spPr>
          <a:xfrm>
            <a:off x="1786090" y="3298222"/>
            <a:ext cx="1197637" cy="47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9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-21852" y="1042597"/>
            <a:ext cx="1660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H</a:t>
            </a:r>
          </a:p>
          <a:p>
            <a:pPr algn="ctr"/>
            <a:r>
              <a:rPr lang="en-US" altLang="ko-KR" sz="9600" dirty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O</a:t>
            </a:r>
          </a:p>
          <a:p>
            <a:pPr algn="ctr"/>
            <a:r>
              <a:rPr lang="en-US" altLang="ko-KR" sz="9600" dirty="0">
                <a:ln w="0">
                  <a:noFill/>
                </a:ln>
                <a:solidFill>
                  <a:srgbClr val="12E5CA"/>
                </a:solidFill>
                <a:latin typeface="Bahnschrift SemiLight Condensed" panose="020B0502040204020203" pitchFamily="34" charset="0"/>
                <a:ea typeface="나눔고딕 ExtraBold" panose="020D0904000000000000" pitchFamily="50" charset="-127"/>
              </a:rPr>
              <a:t>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0745" y="6113958"/>
            <a:ext cx="360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n w="0">
                  <a:noFill/>
                </a:ln>
                <a:solidFill>
                  <a:srgbClr val="12E5C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및 설계계획</a:t>
            </a:r>
            <a:endParaRPr lang="en-US" altLang="ko-KR" sz="3600" dirty="0">
              <a:ln w="0">
                <a:noFill/>
              </a:ln>
              <a:solidFill>
                <a:srgbClr val="12E5C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3" y="1965371"/>
            <a:ext cx="1650754" cy="29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590791"/>
            <a:ext cx="9144000" cy="562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-8886" y="6016"/>
            <a:ext cx="2009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 w="0">
                  <a:noFill/>
                </a:ln>
                <a:solidFill>
                  <a:srgbClr val="25EEC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  <a:endParaRPr lang="en-US" altLang="ko-KR" sz="3200" dirty="0" smtClean="0">
              <a:ln w="0">
                <a:noFill/>
              </a:ln>
              <a:solidFill>
                <a:srgbClr val="25EEC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" name="Shape 134"/>
          <p:cNvCxnSpPr/>
          <p:nvPr/>
        </p:nvCxnSpPr>
        <p:spPr>
          <a:xfrm>
            <a:off x="54158" y="6237312"/>
            <a:ext cx="9036495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직선 연결선 11"/>
          <p:cNvCxnSpPr>
            <a:endCxn id="15" idx="1"/>
          </p:cNvCxnSpPr>
          <p:nvPr/>
        </p:nvCxnSpPr>
        <p:spPr>
          <a:xfrm>
            <a:off x="1156955" y="1124744"/>
            <a:ext cx="4495165" cy="8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71600" y="1061120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47864" y="1052736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52120" y="1061120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043608" y="1176553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09239" y="1192862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24128" y="1187186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7432" y="1484784"/>
            <a:ext cx="1792352" cy="18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13063" y="1495567"/>
            <a:ext cx="1792352" cy="18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25529" y="1488859"/>
            <a:ext cx="1792352" cy="1834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7564" y="350100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itchFamily="50" charset="-127"/>
                <a:ea typeface="나눔바른펜" pitchFamily="50" charset="-127"/>
              </a:rPr>
              <a:t>Client</a:t>
            </a:r>
            <a:endParaRPr lang="ko-KR" altLang="en-US" sz="2000" b="1" dirty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74960" y="3507817"/>
            <a:ext cx="84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itchFamily="50" charset="-127"/>
                <a:ea typeface="나눔바른펜" pitchFamily="50" charset="-127"/>
              </a:rPr>
              <a:t>Server</a:t>
            </a:r>
            <a:endParaRPr lang="ko-KR" altLang="en-US" sz="2000" b="1" dirty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4319" y="3507817"/>
            <a:ext cx="1883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나눔바른펜" pitchFamily="50" charset="-127"/>
                <a:ea typeface="나눔바른펜" pitchFamily="50" charset="-127"/>
              </a:rPr>
              <a:t>DB</a:t>
            </a:r>
            <a:endParaRPr lang="ko-KR" altLang="en-US" sz="2000" b="1" dirty="0"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24099" y="4077072"/>
            <a:ext cx="25792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400" b="1" dirty="0" smtClean="0">
                <a:latin typeface="나눔바른고딕" pitchFamily="50" charset="-127"/>
                <a:ea typeface="나눔바른고딕" pitchFamily="50" charset="-127"/>
              </a:rPr>
              <a:t>구현기술</a:t>
            </a:r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400" b="1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JSP, Servlet</a:t>
            </a:r>
          </a:p>
          <a:p>
            <a:pPr lvl="1"/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JAVA</a:t>
            </a:r>
          </a:p>
          <a:p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&lt;Framework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pPr lvl="1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STS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&lt;Server&gt;</a:t>
            </a:r>
            <a:endParaRPr lang="en-US" altLang="ko-KR" sz="1400" b="1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Tomcat 9.0</a:t>
            </a:r>
          </a:p>
          <a:p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:http://70.12.113.184:8000/mini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432" y="4077072"/>
            <a:ext cx="20545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400" b="1" dirty="0" smtClean="0">
                <a:latin typeface="나눔바른고딕" pitchFamily="50" charset="-127"/>
                <a:ea typeface="나눔바른고딕" pitchFamily="50" charset="-127"/>
              </a:rPr>
              <a:t>구현기술</a:t>
            </a:r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400" b="1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Html5, CSS3,</a:t>
            </a:r>
          </a:p>
          <a:p>
            <a:pPr lvl="1"/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JavaScript, </a:t>
            </a:r>
            <a:r>
              <a:rPr lang="en-US" altLang="ko-KR" sz="1400" dirty="0" err="1">
                <a:latin typeface="나눔바른고딕" pitchFamily="50" charset="-127"/>
                <a:ea typeface="나눔바른고딕" pitchFamily="50" charset="-127"/>
              </a:rPr>
              <a:t>jQuery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AJAX</a:t>
            </a:r>
          </a:p>
          <a:p>
            <a:pPr lvl="1"/>
            <a:r>
              <a:rPr lang="ko-KR" altLang="en-US" sz="1400" dirty="0" err="1" smtClean="0">
                <a:latin typeface="나눔바른고딕" pitchFamily="50" charset="-127"/>
                <a:ea typeface="나눔바른고딕" pitchFamily="50" charset="-127"/>
              </a:rPr>
              <a:t>반응형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400" dirty="0" smtClean="0">
                <a:latin typeface="나눔바른고딕" pitchFamily="50" charset="-127"/>
                <a:ea typeface="나눔바른고딕" pitchFamily="50" charset="-127"/>
              </a:rPr>
              <a:t>미디어쿼리</a:t>
            </a:r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57278" y="4077072"/>
            <a:ext cx="17254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바른고딕" pitchFamily="50" charset="-127"/>
                <a:ea typeface="나눔바른고딕" pitchFamily="50" charset="-127"/>
              </a:rPr>
              <a:t>&lt;DB&gt;</a:t>
            </a:r>
          </a:p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Oracle 11g</a:t>
            </a:r>
          </a:p>
          <a:p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13" y="2117554"/>
            <a:ext cx="1558583" cy="47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72" y="1601895"/>
            <a:ext cx="927781" cy="5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60" y="2085697"/>
            <a:ext cx="766761" cy="59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801" y="2715353"/>
            <a:ext cx="926452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4" y="1582213"/>
            <a:ext cx="540700" cy="7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54" y="1693701"/>
            <a:ext cx="551324" cy="68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B55ED3C-8DE5-43DA-9D84-6A7768B405A2}"/>
              </a:ext>
            </a:extLst>
          </p:cNvPr>
          <p:cNvSpPr txBox="1"/>
          <p:nvPr/>
        </p:nvSpPr>
        <p:spPr>
          <a:xfrm>
            <a:off x="6921417" y="3533642"/>
            <a:ext cx="21907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&lt;OS&gt;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Windows 7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Enterprise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K</a:t>
            </a: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&lt;IDE&gt;</a:t>
            </a:r>
          </a:p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Eclipse IDE 4.10.0</a:t>
            </a:r>
          </a:p>
          <a:p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&lt;browser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Chrome 75.0.3770.100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관</a:t>
            </a:r>
            <a:r>
              <a:rPr lang="ko-KR" altLang="en-US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리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Github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 descr="leaflet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62" y="2532961"/>
            <a:ext cx="1655432" cy="4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5" y="1579236"/>
            <a:ext cx="492139" cy="6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AutoShape 8" descr="ê´ë ¨ ì´ë¯¸ì§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AutoShape 10" descr="ê´ë ¨ ì´ë¯¸ì§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AutoShape 12" descr="ê´ë ¨ ì´ë¯¸ì§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7058687" y="1509751"/>
            <a:ext cx="1792352" cy="1784427"/>
            <a:chOff x="7120472" y="1472680"/>
            <a:chExt cx="1792352" cy="1784427"/>
          </a:xfrm>
        </p:grpSpPr>
        <p:sp>
          <p:nvSpPr>
            <p:cNvPr id="49" name="직사각형 48"/>
            <p:cNvSpPr/>
            <p:nvPr/>
          </p:nvSpPr>
          <p:spPr>
            <a:xfrm>
              <a:off x="7120472" y="1474990"/>
              <a:ext cx="1792352" cy="1782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4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282" y="1549991"/>
              <a:ext cx="755332" cy="75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ê´ë ¨ ì´ë¯¸ì§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36585" y1="34146" x2="67886" y2="74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136" y="1472680"/>
              <a:ext cx="903385" cy="90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github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46304" y1="31522" x2="66522" y2="84565"/>
                          <a14:foregroundMark x1="62826" y1="38478" x2="15870" y2="60870"/>
                          <a14:foregroundMark x1="21739" y1="65652" x2="84130" y2="80870"/>
                          <a14:foregroundMark x1="31087" y1="80870" x2="56957" y2="79783"/>
                          <a14:foregroundMark x1="48696" y1="82174" x2="65217" y2="82174"/>
                          <a14:foregroundMark x1="51087" y1="35000" x2="39348" y2="73913"/>
                          <a14:foregroundMark x1="34565" y1="46739" x2="27609" y2="63261"/>
                          <a14:foregroundMark x1="34565" y1="84565" x2="42826" y2="808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877" y="2287167"/>
              <a:ext cx="866856" cy="86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41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</TotalTime>
  <Words>445</Words>
  <Application>Microsoft Office PowerPoint</Application>
  <PresentationFormat>화면 슬라이드 쇼(4:3)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굴림</vt:lpstr>
      <vt:lpstr>Arial</vt:lpstr>
      <vt:lpstr>타이포_뽀로로 M</vt:lpstr>
      <vt:lpstr>나눔바른고딕</vt:lpstr>
      <vt:lpstr>나눔스퀘어</vt:lpstr>
      <vt:lpstr>나눔고딕</vt:lpstr>
      <vt:lpstr>맑은 고딕</vt:lpstr>
      <vt:lpstr>Bahnschrift SemiLight Condensed</vt:lpstr>
      <vt:lpstr>Calibri</vt:lpstr>
      <vt:lpstr>나눔고딕 ExtraBold</vt:lpstr>
      <vt:lpstr>나눔바른펜</vt:lpstr>
      <vt:lpstr>Calibri Light</vt:lpstr>
      <vt:lpstr>나눔스퀘어 Light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민우</dc:creator>
  <cp:lastModifiedBy>student</cp:lastModifiedBy>
  <cp:revision>92</cp:revision>
  <dcterms:created xsi:type="dcterms:W3CDTF">2019-07-09T12:41:34Z</dcterms:created>
  <dcterms:modified xsi:type="dcterms:W3CDTF">2019-07-23T06:30:43Z</dcterms:modified>
</cp:coreProperties>
</file>