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3" r:id="rId3"/>
    <p:sldId id="257" r:id="rId4"/>
    <p:sldId id="266" r:id="rId5"/>
    <p:sldId id="259" r:id="rId6"/>
    <p:sldId id="260" r:id="rId7"/>
    <p:sldId id="267" r:id="rId8"/>
    <p:sldId id="269" r:id="rId9"/>
    <p:sldId id="268" r:id="rId10"/>
    <p:sldId id="270" r:id="rId11"/>
    <p:sldId id="261" r:id="rId12"/>
    <p:sldId id="262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ny" initials="M" lastIdx="1" clrIdx="0">
    <p:extLst>
      <p:ext uri="{19B8F6BF-5375-455C-9EA6-DF929625EA0E}">
        <p15:presenceInfo xmlns:p15="http://schemas.microsoft.com/office/powerpoint/2012/main" userId="Minn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Montoya" userId="4c01172a6138ec04" providerId="LiveId" clId="{F82ECFCA-C724-41EF-9B16-C409E4CFE3B9}"/>
    <pc:docChg chg="addSld modSld">
      <pc:chgData name="Michael Montoya" userId="4c01172a6138ec04" providerId="LiveId" clId="{F82ECFCA-C724-41EF-9B16-C409E4CFE3B9}" dt="2018-04-01T22:50:25.438" v="5" actId="20577"/>
      <pc:docMkLst>
        <pc:docMk/>
      </pc:docMkLst>
      <pc:sldChg chg="modSp">
        <pc:chgData name="Michael Montoya" userId="4c01172a6138ec04" providerId="LiveId" clId="{F82ECFCA-C724-41EF-9B16-C409E4CFE3B9}" dt="2018-04-01T22:50:17.324" v="0" actId="20577"/>
        <pc:sldMkLst>
          <pc:docMk/>
          <pc:sldMk cId="1239623443" sldId="256"/>
        </pc:sldMkLst>
        <pc:spChg chg="mod">
          <ac:chgData name="Michael Montoya" userId="4c01172a6138ec04" providerId="LiveId" clId="{F82ECFCA-C724-41EF-9B16-C409E4CFE3B9}" dt="2018-04-01T22:50:17.324" v="0" actId="20577"/>
          <ac:spMkLst>
            <pc:docMk/>
            <pc:sldMk cId="1239623443" sldId="256"/>
            <ac:spMk id="2" creationId="{E69B7469-9B2F-4C0E-9D7B-02AED9B0EF10}"/>
          </ac:spMkLst>
        </pc:spChg>
      </pc:sldChg>
      <pc:sldChg chg="modSp add">
        <pc:chgData name="Michael Montoya" userId="4c01172a6138ec04" providerId="LiveId" clId="{F82ECFCA-C724-41EF-9B16-C409E4CFE3B9}" dt="2018-04-01T22:50:25.438" v="5" actId="20577"/>
        <pc:sldMkLst>
          <pc:docMk/>
          <pc:sldMk cId="2081722082" sldId="263"/>
        </pc:sldMkLst>
        <pc:spChg chg="mod">
          <ac:chgData name="Michael Montoya" userId="4c01172a6138ec04" providerId="LiveId" clId="{F82ECFCA-C724-41EF-9B16-C409E4CFE3B9}" dt="2018-04-01T22:50:25.438" v="5" actId="20577"/>
          <ac:spMkLst>
            <pc:docMk/>
            <pc:sldMk cId="2081722082" sldId="263"/>
            <ac:spMk id="2" creationId="{83A7EC75-4101-420F-814F-26B068BEBD27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2T20:33:13.994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7469-9B2F-4C0E-9D7B-02AED9B0EF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Weather and Crime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9AB8F-6EA0-4F46-A89D-CB847B3E1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Analytic Review of Weather Effect on Crime</a:t>
            </a:r>
          </a:p>
        </p:txBody>
      </p:sp>
    </p:spTree>
    <p:extLst>
      <p:ext uri="{BB962C8B-B14F-4D97-AF65-F5344CB8AC3E}">
        <p14:creationId xmlns:p14="http://schemas.microsoft.com/office/powerpoint/2010/main" val="1239623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8B07-A1D4-4BF0-8FEE-C20DAA56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contributes to crime occurrences?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9287F6-5971-4B39-B17A-2E4CDA27C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4967" y="84913"/>
            <a:ext cx="4979534" cy="35314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D99DBA-6282-4B09-BBD6-26FC34D12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879" y="3358494"/>
            <a:ext cx="4979534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1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DEA5-6C8E-4C39-A7DB-110DFAE5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024F9-5FFD-4484-8F1C-192C32BB3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discovered that regions experiencing weather extremes, crime patterns fluctuates dramatically when compared to regions with very standard weather. </a:t>
            </a:r>
          </a:p>
          <a:p>
            <a:r>
              <a:rPr lang="en-US" dirty="0"/>
              <a:t>Overall, when the weather is consistent, crime types remain consistent.  </a:t>
            </a:r>
          </a:p>
          <a:p>
            <a:r>
              <a:rPr lang="en-US" dirty="0"/>
              <a:t>Property and violent crimes were the most prevalent crime in Chicago, whereas Property and Disturbance crimes were most prevalent in Los Angeles. </a:t>
            </a:r>
          </a:p>
          <a:p>
            <a:r>
              <a:rPr lang="en-US" dirty="0"/>
              <a:t>Temperature and crime are positively correlated, up until a certain point.</a:t>
            </a:r>
          </a:p>
        </p:txBody>
      </p:sp>
    </p:spTree>
    <p:extLst>
      <p:ext uri="{BB962C8B-B14F-4D97-AF65-F5344CB8AC3E}">
        <p14:creationId xmlns:p14="http://schemas.microsoft.com/office/powerpoint/2010/main" val="4174163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1A1D-F2ED-490B-92EB-E220B342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4195B-AE3B-407A-8702-A1CEBE07D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Challenges:</a:t>
            </a:r>
          </a:p>
          <a:p>
            <a:r>
              <a:rPr lang="en-US" dirty="0"/>
              <a:t>We experiences licensing challenges when pursuing </a:t>
            </a:r>
            <a:r>
              <a:rPr lang="en-US" dirty="0" err="1"/>
              <a:t>OpenWeather</a:t>
            </a:r>
            <a:r>
              <a:rPr lang="en-US" dirty="0"/>
              <a:t> API’s historical data, forcing us to pursue alternatives. </a:t>
            </a:r>
          </a:p>
          <a:p>
            <a:pPr lvl="1"/>
            <a:r>
              <a:rPr lang="en-US" dirty="0"/>
              <a:t>Searched the web for historical weather and found </a:t>
            </a:r>
            <a:r>
              <a:rPr lang="en-US" dirty="0" err="1"/>
              <a:t>WeatherUnderground</a:t>
            </a:r>
            <a:r>
              <a:rPr lang="en-US" dirty="0"/>
              <a:t>.</a:t>
            </a:r>
          </a:p>
          <a:p>
            <a:r>
              <a:rPr lang="en-US" dirty="0" err="1"/>
              <a:t>Chicagos</a:t>
            </a:r>
            <a:r>
              <a:rPr lang="en-US" dirty="0"/>
              <a:t> Data File was initially too large to work with (over 1.5 GB as a CSV). </a:t>
            </a:r>
          </a:p>
          <a:p>
            <a:pPr lvl="1"/>
            <a:r>
              <a:rPr lang="en-US" dirty="0"/>
              <a:t>Opened CSV in Pandas and performed several .drop to eliminate excess data.</a:t>
            </a:r>
          </a:p>
          <a:p>
            <a:r>
              <a:rPr lang="en-US" dirty="0"/>
              <a:t>Crime: Primary Type  between LA and Chicago did not sync. Research categories to bin each Crime Type. </a:t>
            </a:r>
          </a:p>
          <a:p>
            <a:pPr lvl="1"/>
            <a:r>
              <a:rPr lang="en-US" dirty="0"/>
              <a:t>Resulted in 5 Crime types: White Collar, Property, Disturbance, Violent, and Consensual.</a:t>
            </a:r>
          </a:p>
          <a:p>
            <a:r>
              <a:rPr lang="en-US" b="1" dirty="0"/>
              <a:t>Additional Questions:</a:t>
            </a:r>
          </a:p>
          <a:p>
            <a:r>
              <a:rPr lang="en-US" dirty="0"/>
              <a:t>What is the rate of Crime Occurrences inside versus outside? </a:t>
            </a:r>
          </a:p>
          <a:p>
            <a:pPr lvl="1"/>
            <a:r>
              <a:rPr lang="en-US" dirty="0"/>
              <a:t>Controlling for temperatures indoors, would crime occur at the same rate? </a:t>
            </a:r>
          </a:p>
          <a:p>
            <a:r>
              <a:rPr lang="en-US" dirty="0"/>
              <a:t>Does city diversity contribute to Crime Rate? </a:t>
            </a:r>
          </a:p>
          <a:p>
            <a:r>
              <a:rPr lang="en-US" dirty="0"/>
              <a:t>Averaging total crimes against total police recruits for each year?</a:t>
            </a:r>
          </a:p>
        </p:txBody>
      </p:sp>
    </p:spTree>
    <p:extLst>
      <p:ext uri="{BB962C8B-B14F-4D97-AF65-F5344CB8AC3E}">
        <p14:creationId xmlns:p14="http://schemas.microsoft.com/office/powerpoint/2010/main" val="4021582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1A1D-F2ED-490B-92EB-E220B342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4195B-AE3B-407A-8702-A1CEBE07D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19649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2E1E-F2CA-4BC0-B171-8A889E17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019" y="1038776"/>
            <a:ext cx="1735370" cy="4601183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53854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EC75-4101-420F-814F-26B068BE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ED40B-B2BF-4913-9615-4F583FC15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4000" dirty="0"/>
              <a:t>Kevin McCurdy</a:t>
            </a:r>
          </a:p>
          <a:p>
            <a:pPr algn="ctr"/>
            <a:r>
              <a:rPr lang="en-US" sz="4000" dirty="0"/>
              <a:t>Chris Wong</a:t>
            </a:r>
          </a:p>
          <a:p>
            <a:pPr algn="ctr"/>
            <a:r>
              <a:rPr lang="en-US" sz="4000" dirty="0"/>
              <a:t>Amir </a:t>
            </a:r>
            <a:r>
              <a:rPr lang="en-US" sz="4000" dirty="0" err="1"/>
              <a:t>Afshar</a:t>
            </a:r>
            <a:endParaRPr lang="en-US" sz="4000" dirty="0"/>
          </a:p>
          <a:p>
            <a:pPr algn="ctr"/>
            <a:r>
              <a:rPr lang="en-US" sz="4000" dirty="0"/>
              <a:t>Michael Montoya</a:t>
            </a:r>
          </a:p>
          <a:p>
            <a:pPr algn="ctr"/>
            <a:r>
              <a:rPr lang="en-US" sz="4000" dirty="0"/>
              <a:t>Minh Huynh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2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9FB1-B146-408B-A3F5-15F104F57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B94C6-3BF8-4FE5-8566-37B8EAD1F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Hypothesis:</a:t>
            </a:r>
            <a:r>
              <a:rPr lang="en-US" dirty="0"/>
              <a:t> To test human activity patterns, as measured by crime against weather and temperature. We expect crimes and temperature (and weather by proxy) to have a positive correlation.</a:t>
            </a:r>
          </a:p>
          <a:p>
            <a:r>
              <a:rPr lang="en-US" b="1" dirty="0"/>
              <a:t>Overall:</a:t>
            </a:r>
            <a:r>
              <a:rPr lang="en-US" dirty="0"/>
              <a:t> we were satisfied with our data exploration. We discovered the </a:t>
            </a:r>
            <a:r>
              <a:rPr lang="en-US" dirty="0" err="1"/>
              <a:t>following:As</a:t>
            </a:r>
            <a:r>
              <a:rPr lang="en-US" dirty="0"/>
              <a:t> temperature increases, overall crime increases. Crimes most affected by weather fall into the Property or Violent </a:t>
            </a:r>
            <a:r>
              <a:rPr lang="en-US" dirty="0" err="1"/>
              <a:t>category.Crime</a:t>
            </a:r>
            <a:r>
              <a:rPr lang="en-US" dirty="0"/>
              <a:t> patterns fluctuate with the season, cooling off in winter and coming to a boiling point in </a:t>
            </a:r>
            <a:r>
              <a:rPr lang="en-US" dirty="0" err="1"/>
              <a:t>summer.Weather</a:t>
            </a:r>
            <a:r>
              <a:rPr lang="en-US" dirty="0"/>
              <a:t> events affect rate of which crimes occur.</a:t>
            </a:r>
          </a:p>
        </p:txBody>
      </p:sp>
    </p:spTree>
    <p:extLst>
      <p:ext uri="{BB962C8B-B14F-4D97-AF65-F5344CB8AC3E}">
        <p14:creationId xmlns:p14="http://schemas.microsoft.com/office/powerpoint/2010/main" val="59285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1882-99BB-4365-A118-1C31F280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D072F-1554-4A17-BEAC-B62E922B4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Does weather affect crime incidence? Do crimes occur more often in areas experiencing extreme seasonal weather changes?</a:t>
            </a:r>
          </a:p>
          <a:p>
            <a:pPr lvl="0"/>
            <a:r>
              <a:rPr lang="en-US" dirty="0"/>
              <a:t>Does temperature affect crime?</a:t>
            </a:r>
          </a:p>
          <a:p>
            <a:pPr lvl="0"/>
            <a:r>
              <a:rPr lang="en-US" dirty="0"/>
              <a:t>What type of crime is affected the most by weather?</a:t>
            </a:r>
          </a:p>
          <a:p>
            <a:pPr lvl="0"/>
            <a:r>
              <a:rPr lang="en-US" dirty="0"/>
              <a:t>What contributes to crime occurrences?</a:t>
            </a:r>
          </a:p>
        </p:txBody>
      </p:sp>
    </p:spTree>
    <p:extLst>
      <p:ext uri="{BB962C8B-B14F-4D97-AF65-F5344CB8AC3E}">
        <p14:creationId xmlns:p14="http://schemas.microsoft.com/office/powerpoint/2010/main" val="286383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5016-C505-470E-B152-4100BA4D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22DA4-9485-43B5-AA7C-37B594A5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collection:</a:t>
            </a:r>
          </a:p>
          <a:p>
            <a:pPr lvl="1"/>
            <a:r>
              <a:rPr lang="en-US" dirty="0"/>
              <a:t>The crime data was collected from their respective city’s data source through data.gov and kaggle.com.</a:t>
            </a:r>
          </a:p>
          <a:p>
            <a:pPr lvl="1"/>
            <a:r>
              <a:rPr lang="en-US" dirty="0"/>
              <a:t>Weather data was collected from www.weatherunderground.com</a:t>
            </a:r>
          </a:p>
          <a:p>
            <a:r>
              <a:rPr lang="en-US" b="1" dirty="0"/>
              <a:t>Data clean up:</a:t>
            </a:r>
          </a:p>
          <a:p>
            <a:pPr lvl="1"/>
            <a:r>
              <a:rPr lang="en-US" dirty="0"/>
              <a:t>The crime data was cleaned up to only retain information needed for our analysis.</a:t>
            </a:r>
          </a:p>
          <a:p>
            <a:pPr lvl="1"/>
            <a:r>
              <a:rPr lang="en-US" dirty="0"/>
              <a:t>The weather data needed manipulations to fields such as the date field in order to properly merge the two data sets.</a:t>
            </a:r>
          </a:p>
          <a:p>
            <a:r>
              <a:rPr lang="en-US" b="1" dirty="0"/>
              <a:t>Data merging:</a:t>
            </a:r>
          </a:p>
          <a:p>
            <a:pPr lvl="1"/>
            <a:r>
              <a:rPr lang="en-US" dirty="0"/>
              <a:t>The data set were joined by date to create a completed population by city.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7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94E2-91C9-45B4-AD19-711A3726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3922-716A-4669-8E46-96915F4D1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team wanted to standardize the two sets of crime data and have consistencies across both cities, we assigned all crimes within both cities to 1 of 5 main crime categories. Consensual, disturbance, property, violent, and white collar. </a:t>
            </a:r>
          </a:p>
          <a:p>
            <a:r>
              <a:rPr lang="en-US" dirty="0"/>
              <a:t>The cleaned data sets were plotted and analyzed to determine if any correlations existed </a:t>
            </a:r>
          </a:p>
        </p:txBody>
      </p:sp>
    </p:spTree>
    <p:extLst>
      <p:ext uri="{BB962C8B-B14F-4D97-AF65-F5344CB8AC3E}">
        <p14:creationId xmlns:p14="http://schemas.microsoft.com/office/powerpoint/2010/main" val="222873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A6E1-5E63-4B00-9358-0B0FCBB9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100" dirty="0"/>
              <a:t>Does weather affect crime incidence? Do crimes occur more often in areas experiencing extreme seasonal weather changes?</a:t>
            </a:r>
            <a:br>
              <a:rPr lang="en-US" dirty="0"/>
            </a:br>
            <a:endParaRPr lang="en-US" dirty="0"/>
          </a:p>
        </p:txBody>
      </p:sp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B4EDC999-2F3E-47F4-B462-88BA6BDE8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2320" y="0"/>
            <a:ext cx="4851708" cy="3440753"/>
          </a:xfr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E4A5558-6A97-4E08-81A1-423D84DBA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834" y="3333776"/>
            <a:ext cx="4979534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1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C208-721D-4FB4-94B2-FD3E08DC2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Does temperature affect crime?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3B6654-B732-46FC-943A-E79355B2C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3220" y="2988223"/>
            <a:ext cx="5227032" cy="365104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E3F868-886D-401A-818F-08F162FC7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437" y="110944"/>
            <a:ext cx="4180940" cy="293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23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E7B6-A2F1-4F3D-8F74-60E7CAF0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type of crime is affected the most by weather?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379F97-968F-4588-93B2-2063AAD43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6571" y="85676"/>
            <a:ext cx="4564629" cy="32371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37FF2D-4701-43AF-9DA3-4335C7B71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334" y="3290946"/>
            <a:ext cx="8169756" cy="338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4988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162</TotalTime>
  <Words>582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Corbel</vt:lpstr>
      <vt:lpstr>Wingdings 2</vt:lpstr>
      <vt:lpstr>Frame</vt:lpstr>
      <vt:lpstr>Weather and Crime</vt:lpstr>
      <vt:lpstr>Team</vt:lpstr>
      <vt:lpstr>Motivation</vt:lpstr>
      <vt:lpstr>Questions</vt:lpstr>
      <vt:lpstr>Data Cleanup</vt:lpstr>
      <vt:lpstr>Data  Analysis</vt:lpstr>
      <vt:lpstr>Does weather affect crime incidence? Do crimes occur more often in areas experiencing extreme seasonal weather changes? </vt:lpstr>
      <vt:lpstr>Does temperature affect crime? </vt:lpstr>
      <vt:lpstr>What type of crime is affected the most by weather? </vt:lpstr>
      <vt:lpstr>What contributes to crime occurrences? </vt:lpstr>
      <vt:lpstr>Discussion</vt:lpstr>
      <vt:lpstr>Post Mortem</vt:lpstr>
      <vt:lpstr>Questions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Weater and Crime</dc:title>
  <dc:creator>Michael Montoya</dc:creator>
  <cp:lastModifiedBy>Minny</cp:lastModifiedBy>
  <cp:revision>17</cp:revision>
  <dcterms:created xsi:type="dcterms:W3CDTF">2018-04-01T22:45:13Z</dcterms:created>
  <dcterms:modified xsi:type="dcterms:W3CDTF">2018-04-03T04:25:54Z</dcterms:modified>
</cp:coreProperties>
</file>