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7" r:id="rId4"/>
    <p:sldId id="266" r:id="rId5"/>
    <p:sldId id="259" r:id="rId6"/>
    <p:sldId id="260" r:id="rId7"/>
    <p:sldId id="267" r:id="rId8"/>
    <p:sldId id="269" r:id="rId9"/>
    <p:sldId id="268" r:id="rId10"/>
    <p:sldId id="261" r:id="rId11"/>
    <p:sldId id="262"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ny" initials="M" lastIdx="1" clrIdx="0">
    <p:extLst>
      <p:ext uri="{19B8F6BF-5375-455C-9EA6-DF929625EA0E}">
        <p15:presenceInfo xmlns:p15="http://schemas.microsoft.com/office/powerpoint/2012/main" userId="Min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ontoya" userId="4c01172a6138ec04" providerId="LiveId" clId="{F82ECFCA-C724-41EF-9B16-C409E4CFE3B9}"/>
    <pc:docChg chg="addSld modSld">
      <pc:chgData name="Michael Montoya" userId="4c01172a6138ec04" providerId="LiveId" clId="{F82ECFCA-C724-41EF-9B16-C409E4CFE3B9}" dt="2018-04-01T22:50:25.438" v="5" actId="20577"/>
      <pc:docMkLst>
        <pc:docMk/>
      </pc:docMkLst>
      <pc:sldChg chg="modSp">
        <pc:chgData name="Michael Montoya" userId="4c01172a6138ec04" providerId="LiveId" clId="{F82ECFCA-C724-41EF-9B16-C409E4CFE3B9}" dt="2018-04-01T22:50:17.324" v="0" actId="20577"/>
        <pc:sldMkLst>
          <pc:docMk/>
          <pc:sldMk cId="1239623443" sldId="256"/>
        </pc:sldMkLst>
        <pc:spChg chg="mod">
          <ac:chgData name="Michael Montoya" userId="4c01172a6138ec04" providerId="LiveId" clId="{F82ECFCA-C724-41EF-9B16-C409E4CFE3B9}" dt="2018-04-01T22:50:17.324" v="0" actId="20577"/>
          <ac:spMkLst>
            <pc:docMk/>
            <pc:sldMk cId="1239623443" sldId="256"/>
            <ac:spMk id="2" creationId="{E69B7469-9B2F-4C0E-9D7B-02AED9B0EF10}"/>
          </ac:spMkLst>
        </pc:spChg>
      </pc:sldChg>
      <pc:sldChg chg="modSp add">
        <pc:chgData name="Michael Montoya" userId="4c01172a6138ec04" providerId="LiveId" clId="{F82ECFCA-C724-41EF-9B16-C409E4CFE3B9}" dt="2018-04-01T22:50:25.438" v="5" actId="20577"/>
        <pc:sldMkLst>
          <pc:docMk/>
          <pc:sldMk cId="2081722082" sldId="263"/>
        </pc:sldMkLst>
        <pc:spChg chg="mod">
          <ac:chgData name="Michael Montoya" userId="4c01172a6138ec04" providerId="LiveId" clId="{F82ECFCA-C724-41EF-9B16-C409E4CFE3B9}" dt="2018-04-01T22:50:25.438" v="5" actId="20577"/>
          <ac:spMkLst>
            <pc:docMk/>
            <pc:sldMk cId="2081722082" sldId="263"/>
            <ac:spMk id="2" creationId="{83A7EC75-4101-420F-814F-26B068BEBD2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4-02T20:33:13.994"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7469-9B2F-4C0E-9D7B-02AED9B0EF10}"/>
              </a:ext>
            </a:extLst>
          </p:cNvPr>
          <p:cNvSpPr>
            <a:spLocks noGrp="1"/>
          </p:cNvSpPr>
          <p:nvPr>
            <p:ph type="ctrTitle"/>
          </p:nvPr>
        </p:nvSpPr>
        <p:spPr/>
        <p:txBody>
          <a:bodyPr/>
          <a:lstStyle/>
          <a:p>
            <a:r>
              <a:rPr lang="en-US" dirty="0"/>
              <a:t>Weather and Crime</a:t>
            </a:r>
          </a:p>
        </p:txBody>
      </p:sp>
      <p:sp>
        <p:nvSpPr>
          <p:cNvPr id="3" name="Subtitle 2">
            <a:extLst>
              <a:ext uri="{FF2B5EF4-FFF2-40B4-BE49-F238E27FC236}">
                <a16:creationId xmlns:a16="http://schemas.microsoft.com/office/drawing/2014/main" id="{2299AB8F-6EA0-4F46-A89D-CB847B3E1B12}"/>
              </a:ext>
            </a:extLst>
          </p:cNvPr>
          <p:cNvSpPr>
            <a:spLocks noGrp="1"/>
          </p:cNvSpPr>
          <p:nvPr>
            <p:ph type="subTitle" idx="1"/>
          </p:nvPr>
        </p:nvSpPr>
        <p:spPr/>
        <p:txBody>
          <a:bodyPr/>
          <a:lstStyle/>
          <a:p>
            <a:r>
              <a:rPr lang="en-US" dirty="0"/>
              <a:t>Analytic Review of Weather Effect on Crime</a:t>
            </a:r>
          </a:p>
        </p:txBody>
      </p:sp>
    </p:spTree>
    <p:extLst>
      <p:ext uri="{BB962C8B-B14F-4D97-AF65-F5344CB8AC3E}">
        <p14:creationId xmlns:p14="http://schemas.microsoft.com/office/powerpoint/2010/main" val="123962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DEA5-6C8E-4C39-A7DB-110DFAE5FFE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A8F024F9-5FFD-4484-8F1C-192C32BB304C}"/>
              </a:ext>
            </a:extLst>
          </p:cNvPr>
          <p:cNvSpPr>
            <a:spLocks noGrp="1"/>
          </p:cNvSpPr>
          <p:nvPr>
            <p:ph idx="1"/>
          </p:nvPr>
        </p:nvSpPr>
        <p:spPr/>
        <p:txBody>
          <a:bodyPr/>
          <a:lstStyle/>
          <a:p>
            <a:r>
              <a:rPr lang="en-US" dirty="0"/>
              <a:t>We discovered that regions experiencing weather extremes, crime patterns fluctuates dramatically when compared to regions with very standard weather. Overall, when the weather is consistent, crime types remain consistent.  Property and violent crimes were the most prevalent crime in Chicago, whereas Property and Disturbance crimes were most prevalent in Los Angeles. Temperature and crime are positively correlated, up until a certain point.</a:t>
            </a:r>
          </a:p>
        </p:txBody>
      </p:sp>
    </p:spTree>
    <p:extLst>
      <p:ext uri="{BB962C8B-B14F-4D97-AF65-F5344CB8AC3E}">
        <p14:creationId xmlns:p14="http://schemas.microsoft.com/office/powerpoint/2010/main" val="417416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1A1D-F2ED-490B-92EB-E220B3424EF7}"/>
              </a:ext>
            </a:extLst>
          </p:cNvPr>
          <p:cNvSpPr>
            <a:spLocks noGrp="1"/>
          </p:cNvSpPr>
          <p:nvPr>
            <p:ph type="title"/>
          </p:nvPr>
        </p:nvSpPr>
        <p:spPr/>
        <p:txBody>
          <a:bodyPr/>
          <a:lstStyle/>
          <a:p>
            <a:pPr algn="ctr"/>
            <a:r>
              <a:rPr lang="en-US" dirty="0"/>
              <a:t>Post Mortem</a:t>
            </a:r>
          </a:p>
        </p:txBody>
      </p:sp>
      <p:sp>
        <p:nvSpPr>
          <p:cNvPr id="3" name="Content Placeholder 2">
            <a:extLst>
              <a:ext uri="{FF2B5EF4-FFF2-40B4-BE49-F238E27FC236}">
                <a16:creationId xmlns:a16="http://schemas.microsoft.com/office/drawing/2014/main" id="{BBF4195B-AE3B-407A-8702-A1CEBE07D158}"/>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402158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1A1D-F2ED-490B-92EB-E220B3424EF7}"/>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BBF4195B-AE3B-407A-8702-A1CEBE07D158}"/>
              </a:ext>
            </a:extLst>
          </p:cNvPr>
          <p:cNvSpPr>
            <a:spLocks noGrp="1"/>
          </p:cNvSpPr>
          <p:nvPr>
            <p:ph idx="1"/>
          </p:nvPr>
        </p:nvSpPr>
        <p:spPr/>
        <p:txBody>
          <a:bodyPr>
            <a:normAutofit/>
          </a:bodyPr>
          <a:lstStyle/>
          <a:p>
            <a:pPr marL="0" indent="0" algn="ctr">
              <a:buNone/>
            </a:pPr>
            <a:r>
              <a:rPr lang="en-US" sz="7200" dirty="0"/>
              <a:t>Questions?</a:t>
            </a:r>
          </a:p>
        </p:txBody>
      </p:sp>
    </p:spTree>
    <p:extLst>
      <p:ext uri="{BB962C8B-B14F-4D97-AF65-F5344CB8AC3E}">
        <p14:creationId xmlns:p14="http://schemas.microsoft.com/office/powerpoint/2010/main" val="361964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2E1E-F2CA-4BC0-B171-8A889E17F884}"/>
              </a:ext>
            </a:extLst>
          </p:cNvPr>
          <p:cNvSpPr>
            <a:spLocks noGrp="1"/>
          </p:cNvSpPr>
          <p:nvPr>
            <p:ph type="title"/>
          </p:nvPr>
        </p:nvSpPr>
        <p:spPr>
          <a:xfrm>
            <a:off x="742019" y="1038776"/>
            <a:ext cx="1735370" cy="4601183"/>
          </a:xfrm>
        </p:spPr>
        <p:txBody>
          <a:bodyPr/>
          <a:lstStyle/>
          <a:p>
            <a:r>
              <a:rPr lang="en-US" dirty="0"/>
              <a:t>The End</a:t>
            </a:r>
          </a:p>
        </p:txBody>
      </p:sp>
    </p:spTree>
    <p:extLst>
      <p:ext uri="{BB962C8B-B14F-4D97-AF65-F5344CB8AC3E}">
        <p14:creationId xmlns:p14="http://schemas.microsoft.com/office/powerpoint/2010/main" val="253854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EC75-4101-420F-814F-26B068BEBD27}"/>
              </a:ext>
            </a:extLst>
          </p:cNvPr>
          <p:cNvSpPr>
            <a:spLocks noGrp="1"/>
          </p:cNvSpPr>
          <p:nvPr>
            <p:ph type="title"/>
          </p:nvPr>
        </p:nvSpPr>
        <p:spPr/>
        <p:txBody>
          <a:bodyPr/>
          <a:lstStyle/>
          <a:p>
            <a:pPr algn="ctr"/>
            <a:r>
              <a:rPr lang="en-US" dirty="0"/>
              <a:t>Team</a:t>
            </a:r>
          </a:p>
        </p:txBody>
      </p:sp>
      <p:sp>
        <p:nvSpPr>
          <p:cNvPr id="3" name="Content Placeholder 2">
            <a:extLst>
              <a:ext uri="{FF2B5EF4-FFF2-40B4-BE49-F238E27FC236}">
                <a16:creationId xmlns:a16="http://schemas.microsoft.com/office/drawing/2014/main" id="{DC5ED40B-B2BF-4913-9615-4F583FC1595E}"/>
              </a:ext>
            </a:extLst>
          </p:cNvPr>
          <p:cNvSpPr>
            <a:spLocks noGrp="1"/>
          </p:cNvSpPr>
          <p:nvPr>
            <p:ph idx="1"/>
          </p:nvPr>
        </p:nvSpPr>
        <p:spPr/>
        <p:txBody>
          <a:bodyPr/>
          <a:lstStyle/>
          <a:p>
            <a:pPr algn="ctr"/>
            <a:r>
              <a:rPr lang="en-US" sz="4000" dirty="0"/>
              <a:t>Kevin McCurdy</a:t>
            </a:r>
          </a:p>
          <a:p>
            <a:pPr algn="ctr"/>
            <a:r>
              <a:rPr lang="en-US" sz="4000" dirty="0"/>
              <a:t>Chris Wong</a:t>
            </a:r>
          </a:p>
          <a:p>
            <a:pPr algn="ctr"/>
            <a:r>
              <a:rPr lang="en-US" sz="4000" dirty="0"/>
              <a:t>Amir </a:t>
            </a:r>
            <a:r>
              <a:rPr lang="en-US" sz="4000" dirty="0" err="1"/>
              <a:t>Afshar</a:t>
            </a:r>
            <a:endParaRPr lang="en-US" sz="4000" dirty="0"/>
          </a:p>
          <a:p>
            <a:pPr algn="ctr"/>
            <a:r>
              <a:rPr lang="en-US" sz="4000" dirty="0"/>
              <a:t>Michael Montoya</a:t>
            </a:r>
          </a:p>
          <a:p>
            <a:pPr algn="ctr"/>
            <a:r>
              <a:rPr lang="en-US" sz="4000" dirty="0"/>
              <a:t>Minh Huynh</a:t>
            </a:r>
          </a:p>
          <a:p>
            <a:pPr marL="0" indent="0">
              <a:buNone/>
            </a:pPr>
            <a:endParaRPr lang="en-US" dirty="0"/>
          </a:p>
        </p:txBody>
      </p:sp>
    </p:spTree>
    <p:extLst>
      <p:ext uri="{BB962C8B-B14F-4D97-AF65-F5344CB8AC3E}">
        <p14:creationId xmlns:p14="http://schemas.microsoft.com/office/powerpoint/2010/main" val="208172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9FB1-B146-408B-A3F5-15F104F577F3}"/>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A6FB94C6-3BF8-4FE5-8566-37B8EAD1F771}"/>
              </a:ext>
            </a:extLst>
          </p:cNvPr>
          <p:cNvSpPr>
            <a:spLocks noGrp="1"/>
          </p:cNvSpPr>
          <p:nvPr>
            <p:ph idx="1"/>
          </p:nvPr>
        </p:nvSpPr>
        <p:spPr/>
        <p:txBody>
          <a:bodyPr/>
          <a:lstStyle/>
          <a:p>
            <a:r>
              <a:rPr lang="en-US" b="1" dirty="0"/>
              <a:t>Hypothesis:</a:t>
            </a:r>
            <a:r>
              <a:rPr lang="en-US" dirty="0"/>
              <a:t> To test human activity patterns, as measured by crime against weather and temperature. We expect crimes and temperature (and weather by proxy) to have a positive correlation.</a:t>
            </a:r>
          </a:p>
          <a:p>
            <a:r>
              <a:rPr lang="en-US" b="1" dirty="0"/>
              <a:t>Overall:</a:t>
            </a:r>
            <a:r>
              <a:rPr lang="en-US" dirty="0"/>
              <a:t> we were satisfied with our data exploration. We discovered the </a:t>
            </a:r>
            <a:r>
              <a:rPr lang="en-US" dirty="0" err="1"/>
              <a:t>following:As</a:t>
            </a:r>
            <a:r>
              <a:rPr lang="en-US" dirty="0"/>
              <a:t> temperature increases, overall crime increases. Crimes most affected by weather fall into the Property or Violent </a:t>
            </a:r>
            <a:r>
              <a:rPr lang="en-US" dirty="0" err="1"/>
              <a:t>category.Crime</a:t>
            </a:r>
            <a:r>
              <a:rPr lang="en-US" dirty="0"/>
              <a:t> patterns fluctuate with the season, cooling off in winter and coming to a boiling point in </a:t>
            </a:r>
            <a:r>
              <a:rPr lang="en-US" dirty="0" err="1"/>
              <a:t>summer.Weather</a:t>
            </a:r>
            <a:r>
              <a:rPr lang="en-US" dirty="0"/>
              <a:t> events affect rate of which crimes occur.</a:t>
            </a:r>
          </a:p>
        </p:txBody>
      </p:sp>
    </p:spTree>
    <p:extLst>
      <p:ext uri="{BB962C8B-B14F-4D97-AF65-F5344CB8AC3E}">
        <p14:creationId xmlns:p14="http://schemas.microsoft.com/office/powerpoint/2010/main" val="59285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1882-99BB-4365-A118-1C31F280A32D}"/>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62D072F-1554-4A17-BEAC-B62E922B4D85}"/>
              </a:ext>
            </a:extLst>
          </p:cNvPr>
          <p:cNvSpPr>
            <a:spLocks noGrp="1"/>
          </p:cNvSpPr>
          <p:nvPr>
            <p:ph idx="1"/>
          </p:nvPr>
        </p:nvSpPr>
        <p:spPr/>
        <p:txBody>
          <a:bodyPr/>
          <a:lstStyle/>
          <a:p>
            <a:pPr lvl="0"/>
            <a:r>
              <a:rPr lang="en-US" dirty="0"/>
              <a:t>Does weather affect crime incidence? Do crimes occur more often in areas experiencing extreme seasonal weather changes?</a:t>
            </a:r>
          </a:p>
          <a:p>
            <a:pPr lvl="0"/>
            <a:r>
              <a:rPr lang="en-US" dirty="0"/>
              <a:t>Does temperature affect crime?</a:t>
            </a:r>
          </a:p>
          <a:p>
            <a:pPr lvl="0"/>
            <a:r>
              <a:rPr lang="en-US" dirty="0"/>
              <a:t>What type of crime is affected the most by weather?</a:t>
            </a:r>
          </a:p>
          <a:p>
            <a:pPr lvl="0"/>
            <a:r>
              <a:rPr lang="en-US" dirty="0"/>
              <a:t>What contributes to crime occurrences?</a:t>
            </a:r>
          </a:p>
        </p:txBody>
      </p:sp>
    </p:spTree>
    <p:extLst>
      <p:ext uri="{BB962C8B-B14F-4D97-AF65-F5344CB8AC3E}">
        <p14:creationId xmlns:p14="http://schemas.microsoft.com/office/powerpoint/2010/main" val="28638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5016-C505-470E-B152-4100BA4DD519}"/>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BEE22DA4-9485-43B5-AA7C-37B594A52FF6}"/>
              </a:ext>
            </a:extLst>
          </p:cNvPr>
          <p:cNvSpPr>
            <a:spLocks noGrp="1"/>
          </p:cNvSpPr>
          <p:nvPr>
            <p:ph idx="1"/>
          </p:nvPr>
        </p:nvSpPr>
        <p:spPr/>
        <p:txBody>
          <a:bodyPr>
            <a:normAutofit/>
          </a:bodyPr>
          <a:lstStyle/>
          <a:p>
            <a:r>
              <a:rPr lang="en-US" b="1" dirty="0"/>
              <a:t>Data collection:</a:t>
            </a:r>
          </a:p>
          <a:p>
            <a:pPr lvl="1"/>
            <a:r>
              <a:rPr lang="en-US" dirty="0"/>
              <a:t>The crime data was collected from their respective city’s data source through data.gov and kaggle.com.</a:t>
            </a:r>
          </a:p>
          <a:p>
            <a:pPr lvl="1"/>
            <a:r>
              <a:rPr lang="en-US" dirty="0"/>
              <a:t>Weather data was collected from www.weatherunderground.com</a:t>
            </a:r>
          </a:p>
          <a:p>
            <a:r>
              <a:rPr lang="en-US" b="1" dirty="0"/>
              <a:t>Data clean up:</a:t>
            </a:r>
          </a:p>
          <a:p>
            <a:pPr lvl="1"/>
            <a:r>
              <a:rPr lang="en-US" dirty="0"/>
              <a:t>The crime data was cleaned up to only retain information needed for our analysis.</a:t>
            </a:r>
          </a:p>
          <a:p>
            <a:pPr lvl="1"/>
            <a:r>
              <a:rPr lang="en-US" dirty="0"/>
              <a:t>The weather data needed manipulations to fields such as the date field in order to properly merge the two data sets.</a:t>
            </a:r>
          </a:p>
          <a:p>
            <a:r>
              <a:rPr lang="en-US" b="1" dirty="0"/>
              <a:t>Data merging:</a:t>
            </a:r>
          </a:p>
          <a:p>
            <a:pPr lvl="1"/>
            <a:r>
              <a:rPr lang="en-US" dirty="0"/>
              <a:t>The data set were joined by date to create a completed population by city.</a:t>
            </a:r>
          </a:p>
          <a:p>
            <a:pPr lvl="1"/>
            <a:endParaRPr lang="en-US" dirty="0"/>
          </a:p>
          <a:p>
            <a:pPr lvl="1"/>
            <a:endParaRPr lang="en-US" dirty="0"/>
          </a:p>
        </p:txBody>
      </p:sp>
    </p:spTree>
    <p:extLst>
      <p:ext uri="{BB962C8B-B14F-4D97-AF65-F5344CB8AC3E}">
        <p14:creationId xmlns:p14="http://schemas.microsoft.com/office/powerpoint/2010/main" val="170947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94E2-91C9-45B4-AD19-711A37265B03}"/>
              </a:ext>
            </a:extLst>
          </p:cNvPr>
          <p:cNvSpPr>
            <a:spLocks noGrp="1"/>
          </p:cNvSpPr>
          <p:nvPr>
            <p:ph type="title"/>
          </p:nvPr>
        </p:nvSpPr>
        <p:spPr/>
        <p:txBody>
          <a:bodyPr/>
          <a:lstStyle/>
          <a:p>
            <a:pPr algn="ctr"/>
            <a:r>
              <a:rPr lang="en-US" dirty="0"/>
              <a:t>Data </a:t>
            </a:r>
            <a:br>
              <a:rPr lang="en-US" dirty="0"/>
            </a:br>
            <a:r>
              <a:rPr lang="en-US" dirty="0"/>
              <a:t>Analysis</a:t>
            </a:r>
          </a:p>
        </p:txBody>
      </p:sp>
      <p:sp>
        <p:nvSpPr>
          <p:cNvPr id="3" name="Content Placeholder 2">
            <a:extLst>
              <a:ext uri="{FF2B5EF4-FFF2-40B4-BE49-F238E27FC236}">
                <a16:creationId xmlns:a16="http://schemas.microsoft.com/office/drawing/2014/main" id="{92E63922-716A-4669-8E46-96915F4D1083}"/>
              </a:ext>
            </a:extLst>
          </p:cNvPr>
          <p:cNvSpPr>
            <a:spLocks noGrp="1"/>
          </p:cNvSpPr>
          <p:nvPr>
            <p:ph idx="1"/>
          </p:nvPr>
        </p:nvSpPr>
        <p:spPr/>
        <p:txBody>
          <a:bodyPr/>
          <a:lstStyle/>
          <a:p>
            <a:r>
              <a:rPr lang="en-US" dirty="0"/>
              <a:t>Our team wanted to standardize the two sets of crime data and have consistencies across both cities, we assigned all crimes within both cities to 1 of 5 main crime categories. Consensual, disturbance, property, violent, and white collar. </a:t>
            </a:r>
          </a:p>
          <a:p>
            <a:r>
              <a:rPr lang="en-US" dirty="0"/>
              <a:t>The cleaned data sets were plotted and analyzed to determine if any correlations existed </a:t>
            </a:r>
          </a:p>
        </p:txBody>
      </p:sp>
    </p:spTree>
    <p:extLst>
      <p:ext uri="{BB962C8B-B14F-4D97-AF65-F5344CB8AC3E}">
        <p14:creationId xmlns:p14="http://schemas.microsoft.com/office/powerpoint/2010/main" val="22287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A6E1-5E63-4B00-9358-0B0FCBB9F4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868B8F-9122-4E05-B45C-59D4FE2B2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21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C208-721D-4FB4-94B2-FD3E08DC28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A88265-B129-4D2F-85AC-086C2A4D1E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7592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E7B6-A2F1-4F3D-8F74-60E7CAF002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80E607-6CC0-4034-B895-5C6CAEA655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324988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132</TotalTime>
  <Words>442</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Corbel</vt:lpstr>
      <vt:lpstr>Wingdings 2</vt:lpstr>
      <vt:lpstr>Frame</vt:lpstr>
      <vt:lpstr>Weather and Crime</vt:lpstr>
      <vt:lpstr>Team</vt:lpstr>
      <vt:lpstr>Motivation</vt:lpstr>
      <vt:lpstr>Questions</vt:lpstr>
      <vt:lpstr>Data Cleanup</vt:lpstr>
      <vt:lpstr>Data  Analysis</vt:lpstr>
      <vt:lpstr>PowerPoint Presentation</vt:lpstr>
      <vt:lpstr>PowerPoint Presentation</vt:lpstr>
      <vt:lpstr>PowerPoint Presentation</vt:lpstr>
      <vt:lpstr>Discussion</vt:lpstr>
      <vt:lpstr>Post Mortem</vt:lpstr>
      <vt:lpstr>Questions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Weater and Crime</dc:title>
  <dc:creator>Michael Montoya</dc:creator>
  <cp:lastModifiedBy>Minny</cp:lastModifiedBy>
  <cp:revision>11</cp:revision>
  <dcterms:created xsi:type="dcterms:W3CDTF">2018-04-01T22:45:13Z</dcterms:created>
  <dcterms:modified xsi:type="dcterms:W3CDTF">2018-04-03T03:42:04Z</dcterms:modified>
</cp:coreProperties>
</file>