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89" r:id="rId3"/>
    <p:sldId id="293" r:id="rId4"/>
    <p:sldId id="301" r:id="rId5"/>
    <p:sldId id="305" r:id="rId6"/>
    <p:sldId id="300" r:id="rId7"/>
    <p:sldId id="307" r:id="rId8"/>
    <p:sldId id="306" r:id="rId9"/>
    <p:sldId id="30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혜림" initials="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91A"/>
    <a:srgbClr val="9ADED6"/>
    <a:srgbClr val="2CB9FF"/>
    <a:srgbClr val="F1900F"/>
    <a:srgbClr val="A3CFD5"/>
    <a:srgbClr val="84E7F4"/>
    <a:srgbClr val="FD5A5D"/>
    <a:srgbClr val="D9191E"/>
    <a:srgbClr val="FD6270"/>
    <a:srgbClr val="01C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6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5T19:27:55.187" idx="1">
    <p:pos x="7680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A94E-EDB0-4CEF-84FB-4E8061F12573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7C296-D8B4-4416-95FB-70E3216BB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5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Dialog design</a:t>
            </a:r>
            <a:r>
              <a:rPr lang="ko-KR" altLang="en-US" dirty="0"/>
              <a:t>을 보면 좌측 상단에 기간이라는 </a:t>
            </a:r>
            <a:r>
              <a:rPr lang="en-US" altLang="ko-KR" dirty="0"/>
              <a:t>static text </a:t>
            </a:r>
            <a:r>
              <a:rPr lang="ko-KR" altLang="en-US" dirty="0"/>
              <a:t>옆에 </a:t>
            </a:r>
            <a:r>
              <a:rPr lang="en-US" altLang="ko-KR" dirty="0" err="1"/>
              <a:t>ComboBox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개와 검색 </a:t>
            </a:r>
            <a:r>
              <a:rPr lang="en-US" altLang="ko-KR" dirty="0"/>
              <a:t>Button</a:t>
            </a:r>
            <a:r>
              <a:rPr lang="ko-KR" altLang="en-US" dirty="0"/>
              <a:t>이 있다</a:t>
            </a:r>
            <a:r>
              <a:rPr lang="en-US" altLang="ko-KR" dirty="0"/>
              <a:t>. </a:t>
            </a:r>
            <a:r>
              <a:rPr lang="ko-KR" altLang="en-US" dirty="0"/>
              <a:t>우측 상단에는 수입</a:t>
            </a:r>
            <a:r>
              <a:rPr lang="en-US" altLang="ko-KR" dirty="0"/>
              <a:t>, </a:t>
            </a:r>
            <a:r>
              <a:rPr lang="ko-KR" altLang="en-US" dirty="0"/>
              <a:t>지출</a:t>
            </a:r>
            <a:r>
              <a:rPr lang="en-US" altLang="ko-KR" dirty="0"/>
              <a:t>, </a:t>
            </a:r>
            <a:r>
              <a:rPr lang="ko-KR" altLang="en-US" dirty="0"/>
              <a:t>적자</a:t>
            </a:r>
            <a:r>
              <a:rPr lang="en-US" altLang="ko-KR" dirty="0"/>
              <a:t>, </a:t>
            </a:r>
            <a:r>
              <a:rPr lang="ko-KR" altLang="en-US" dirty="0"/>
              <a:t>흑자 라는 </a:t>
            </a:r>
            <a:r>
              <a:rPr lang="en-US" altLang="ko-KR" dirty="0" err="1"/>
              <a:t>CheckBox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개가 있다</a:t>
            </a:r>
            <a:r>
              <a:rPr lang="en-US" altLang="ko-KR" dirty="0"/>
              <a:t>. </a:t>
            </a:r>
            <a:r>
              <a:rPr lang="ko-KR" altLang="en-US" dirty="0"/>
              <a:t>가운데를 보면 </a:t>
            </a:r>
            <a:r>
              <a:rPr lang="en-US" altLang="ko-KR" dirty="0"/>
              <a:t>Tree Control, List Control </a:t>
            </a:r>
            <a:r>
              <a:rPr lang="ko-KR" altLang="en-US" dirty="0"/>
              <a:t>이 서로 연결되어 있고 하단에는 날짜</a:t>
            </a:r>
            <a:r>
              <a:rPr lang="en-US" altLang="ko-KR" dirty="0"/>
              <a:t>, </a:t>
            </a:r>
            <a:r>
              <a:rPr lang="ko-KR" altLang="en-US" dirty="0"/>
              <a:t>내역</a:t>
            </a:r>
            <a:r>
              <a:rPr lang="en-US" altLang="ko-KR" dirty="0"/>
              <a:t>, </a:t>
            </a:r>
            <a:r>
              <a:rPr lang="ko-KR" altLang="en-US" dirty="0"/>
              <a:t>수입</a:t>
            </a:r>
            <a:r>
              <a:rPr lang="en-US" altLang="ko-KR" dirty="0"/>
              <a:t>, </a:t>
            </a:r>
            <a:r>
              <a:rPr lang="ko-KR" altLang="en-US" dirty="0"/>
              <a:t>지출</a:t>
            </a:r>
            <a:r>
              <a:rPr lang="en-US" altLang="ko-KR" dirty="0"/>
              <a:t>, </a:t>
            </a:r>
            <a:r>
              <a:rPr lang="ko-KR" altLang="en-US" dirty="0"/>
              <a:t>비고 </a:t>
            </a:r>
            <a:r>
              <a:rPr lang="en-US" altLang="ko-KR" dirty="0"/>
              <a:t>Edit control</a:t>
            </a:r>
            <a:r>
              <a:rPr lang="ko-KR" altLang="en-US" dirty="0"/>
              <a:t>과 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라는 </a:t>
            </a:r>
            <a:r>
              <a:rPr lang="en-US" altLang="ko-KR" dirty="0"/>
              <a:t>Button</a:t>
            </a:r>
            <a:r>
              <a:rPr lang="ko-KR" altLang="en-US" dirty="0"/>
              <a:t>으로 이루어진 </a:t>
            </a:r>
            <a:r>
              <a:rPr lang="en-US" altLang="ko-KR" dirty="0"/>
              <a:t>design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7C296-D8B4-4416-95FB-70E3216BB17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13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3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5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1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9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9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4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4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4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9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9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CBAD-2184-41DC-B332-EB6DFEF3DCB3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6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CBAD-2184-41DC-B332-EB6DFEF3DCB3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752C-5C97-4502-8031-0722FB3D1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7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>
            <a:extLst>
              <a:ext uri="{FF2B5EF4-FFF2-40B4-BE49-F238E27FC236}">
                <a16:creationId xmlns:a16="http://schemas.microsoft.com/office/drawing/2014/main" id="{C1633874-6BE6-4B0F-899D-97339FC05A0D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84E7F4">
              <a:alpha val="6549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FCF9B9-5131-4403-AA3B-227042C28D8B}"/>
              </a:ext>
            </a:extLst>
          </p:cNvPr>
          <p:cNvGrpSpPr/>
          <p:nvPr/>
        </p:nvGrpSpPr>
        <p:grpSpPr>
          <a:xfrm>
            <a:off x="2416916" y="1527604"/>
            <a:ext cx="7465844" cy="3576757"/>
            <a:chOff x="2416916" y="1527604"/>
            <a:chExt cx="7465844" cy="3576757"/>
          </a:xfrm>
        </p:grpSpPr>
        <p:sp>
          <p:nvSpPr>
            <p:cNvPr id="6" name="직사각형 5"/>
            <p:cNvSpPr/>
            <p:nvPr/>
          </p:nvSpPr>
          <p:spPr>
            <a:xfrm>
              <a:off x="3100466" y="1672616"/>
              <a:ext cx="6098744" cy="3286734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i="1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EEB8568-8C0C-4CE3-B471-2063AE25E58E}"/>
                </a:ext>
              </a:extLst>
            </p:cNvPr>
            <p:cNvSpPr txBox="1"/>
            <p:nvPr/>
          </p:nvSpPr>
          <p:spPr>
            <a:xfrm>
              <a:off x="3773695" y="3040853"/>
              <a:ext cx="4752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bg1"/>
                  </a:solidFill>
                </a:rPr>
                <a:t>동아리 회계 프로그램</a:t>
              </a:r>
            </a:p>
          </p:txBody>
        </p:sp>
        <p:sp>
          <p:nvSpPr>
            <p:cNvPr id="46" name="자유형 45"/>
            <p:cNvSpPr/>
            <p:nvPr/>
          </p:nvSpPr>
          <p:spPr>
            <a:xfrm rot="16200000">
              <a:off x="4361459" y="-416939"/>
              <a:ext cx="3576757" cy="7465844"/>
            </a:xfrm>
            <a:custGeom>
              <a:avLst/>
              <a:gdLst>
                <a:gd name="connsiteX0" fmla="*/ 4129623 w 4291302"/>
                <a:gd name="connsiteY0" fmla="*/ 812926 h 8957330"/>
                <a:gd name="connsiteX1" fmla="*/ 161679 w 4291302"/>
                <a:gd name="connsiteY1" fmla="*/ 812926 h 8957330"/>
                <a:gd name="connsiteX2" fmla="*/ 161679 w 4291302"/>
                <a:gd name="connsiteY2" fmla="*/ 8144402 h 8957330"/>
                <a:gd name="connsiteX3" fmla="*/ 4129623 w 4291302"/>
                <a:gd name="connsiteY3" fmla="*/ 8144402 h 8957330"/>
                <a:gd name="connsiteX4" fmla="*/ 4291302 w 4291302"/>
                <a:gd name="connsiteY4" fmla="*/ 556281 h 8957330"/>
                <a:gd name="connsiteX5" fmla="*/ 4291302 w 4291302"/>
                <a:gd name="connsiteY5" fmla="*/ 8401049 h 8957330"/>
                <a:gd name="connsiteX6" fmla="*/ 3735021 w 4291302"/>
                <a:gd name="connsiteY6" fmla="*/ 8957330 h 8957330"/>
                <a:gd name="connsiteX7" fmla="*/ 556281 w 4291302"/>
                <a:gd name="connsiteY7" fmla="*/ 8957330 h 8957330"/>
                <a:gd name="connsiteX8" fmla="*/ 0 w 4291302"/>
                <a:gd name="connsiteY8" fmla="*/ 8401049 h 8957330"/>
                <a:gd name="connsiteX9" fmla="*/ 0 w 4291302"/>
                <a:gd name="connsiteY9" fmla="*/ 556281 h 8957330"/>
                <a:gd name="connsiteX10" fmla="*/ 556281 w 4291302"/>
                <a:gd name="connsiteY10" fmla="*/ 0 h 8957330"/>
                <a:gd name="connsiteX11" fmla="*/ 3735021 w 4291302"/>
                <a:gd name="connsiteY11" fmla="*/ 0 h 8957330"/>
                <a:gd name="connsiteX12" fmla="*/ 4291302 w 4291302"/>
                <a:gd name="connsiteY12" fmla="*/ 556281 h 895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91302" h="8957330">
                  <a:moveTo>
                    <a:pt x="4129623" y="812926"/>
                  </a:moveTo>
                  <a:lnTo>
                    <a:pt x="161679" y="812926"/>
                  </a:lnTo>
                  <a:lnTo>
                    <a:pt x="161679" y="8144402"/>
                  </a:lnTo>
                  <a:lnTo>
                    <a:pt x="4129623" y="8144402"/>
                  </a:lnTo>
                  <a:close/>
                  <a:moveTo>
                    <a:pt x="4291302" y="556281"/>
                  </a:moveTo>
                  <a:lnTo>
                    <a:pt x="4291302" y="8401049"/>
                  </a:lnTo>
                  <a:cubicBezTo>
                    <a:pt x="4291302" y="8708275"/>
                    <a:pt x="4042247" y="8957330"/>
                    <a:pt x="3735021" y="8957330"/>
                  </a:cubicBezTo>
                  <a:lnTo>
                    <a:pt x="556281" y="8957330"/>
                  </a:lnTo>
                  <a:cubicBezTo>
                    <a:pt x="249055" y="8957330"/>
                    <a:pt x="0" y="8708275"/>
                    <a:pt x="0" y="8401049"/>
                  </a:cubicBezTo>
                  <a:lnTo>
                    <a:pt x="0" y="556281"/>
                  </a:lnTo>
                  <a:cubicBezTo>
                    <a:pt x="0" y="249055"/>
                    <a:pt x="249055" y="0"/>
                    <a:pt x="556281" y="0"/>
                  </a:cubicBezTo>
                  <a:lnTo>
                    <a:pt x="3735021" y="0"/>
                  </a:lnTo>
                  <a:cubicBezTo>
                    <a:pt x="4042247" y="0"/>
                    <a:pt x="4291302" y="249055"/>
                    <a:pt x="4291302" y="556281"/>
                  </a:cubicBez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84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DD1DAD45-D05A-4F0C-B637-990A24E34B4F}"/>
              </a:ext>
            </a:extLst>
          </p:cNvPr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  <a:solidFill>
            <a:srgbClr val="9ADED6"/>
          </a:solidFill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F0CBC86-A065-4D3E-B569-7D3406486E02}"/>
                </a:ext>
              </a:extLst>
            </p:cNvPr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ABAE06-C9CC-4CAC-9F93-5483FA2AEE7D}"/>
                </a:ext>
              </a:extLst>
            </p:cNvPr>
            <p:cNvSpPr txBox="1"/>
            <p:nvPr/>
          </p:nvSpPr>
          <p:spPr>
            <a:xfrm>
              <a:off x="4929477" y="547632"/>
              <a:ext cx="189667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C06807F-918F-405C-A451-8DD29A53B2CF}"/>
              </a:ext>
            </a:extLst>
          </p:cNvPr>
          <p:cNvSpPr txBox="1"/>
          <p:nvPr/>
        </p:nvSpPr>
        <p:spPr>
          <a:xfrm>
            <a:off x="1663543" y="2615272"/>
            <a:ext cx="513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DIALOG </a:t>
            </a:r>
            <a:r>
              <a:rPr lang="ko-KR" altLang="en-US" sz="28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E8A8BB-6472-4E22-B23F-D1314597DA33}"/>
              </a:ext>
            </a:extLst>
          </p:cNvPr>
          <p:cNvSpPr txBox="1"/>
          <p:nvPr/>
        </p:nvSpPr>
        <p:spPr>
          <a:xfrm>
            <a:off x="1656972" y="3747020"/>
            <a:ext cx="662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8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endParaRPr lang="en-US" altLang="ko-KR" sz="28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6CBAB29-D062-4BF2-B256-246686DA0107}"/>
              </a:ext>
            </a:extLst>
          </p:cNvPr>
          <p:cNvSpPr/>
          <p:nvPr/>
        </p:nvSpPr>
        <p:spPr>
          <a:xfrm>
            <a:off x="9694416" y="1"/>
            <a:ext cx="2497584" cy="6858000"/>
          </a:xfrm>
          <a:prstGeom prst="rect">
            <a:avLst/>
          </a:prstGeom>
          <a:solidFill>
            <a:srgbClr val="9A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AE307-36C8-4871-81C9-FA1DCBBA5778}"/>
              </a:ext>
            </a:extLst>
          </p:cNvPr>
          <p:cNvSpPr txBox="1"/>
          <p:nvPr/>
        </p:nvSpPr>
        <p:spPr>
          <a:xfrm>
            <a:off x="1660079" y="4767167"/>
            <a:ext cx="662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28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시연</a:t>
            </a:r>
            <a:endParaRPr lang="en-US" altLang="ko-KR" sz="28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60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A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208" y="166558"/>
            <a:ext cx="330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1. DIALOG DESIGN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4EDC9C-E2D4-4D96-A770-E083CC303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8" y="668236"/>
            <a:ext cx="11527264" cy="58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5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119475"/>
            <a:ext cx="12192000" cy="1881615"/>
          </a:xfrm>
          <a:prstGeom prst="rect">
            <a:avLst/>
          </a:prstGeom>
          <a:solidFill>
            <a:srgbClr val="F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727434"/>
            <a:ext cx="12192000" cy="4392041"/>
          </a:xfrm>
          <a:prstGeom prst="rect">
            <a:avLst/>
          </a:prstGeom>
          <a:solidFill>
            <a:srgbClr val="9A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0590" y="157828"/>
            <a:ext cx="1003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E0E598-74AE-44AB-B4F7-86994911C684}"/>
              </a:ext>
            </a:extLst>
          </p:cNvPr>
          <p:cNvSpPr/>
          <p:nvPr/>
        </p:nvSpPr>
        <p:spPr>
          <a:xfrm>
            <a:off x="372710" y="927060"/>
            <a:ext cx="3480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①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Tree Control &amp; List Control 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80445D-CED7-4AE4-9EAE-184471E5300E}"/>
              </a:ext>
            </a:extLst>
          </p:cNvPr>
          <p:cNvSpPr txBox="1"/>
          <p:nvPr/>
        </p:nvSpPr>
        <p:spPr>
          <a:xfrm>
            <a:off x="3409026" y="5397623"/>
            <a:ext cx="5805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Tree Control</a:t>
            </a:r>
            <a:r>
              <a:rPr lang="ko-KR" altLang="en-US" b="1" dirty="0"/>
              <a:t>에는 </a:t>
            </a:r>
            <a:r>
              <a:rPr lang="en-US" altLang="ko-KR" b="1" dirty="0"/>
              <a:t>2</a:t>
            </a:r>
            <a:r>
              <a:rPr lang="ko-KR" altLang="en-US" b="1" dirty="0"/>
              <a:t>가지 연도가 들어있고</a:t>
            </a:r>
            <a:r>
              <a:rPr lang="en-US" altLang="ko-KR" b="1" dirty="0"/>
              <a:t> </a:t>
            </a:r>
            <a:r>
              <a:rPr lang="ko-KR" altLang="en-US" b="1" dirty="0"/>
              <a:t>서브 노드를 선택하면 해당되는 연도에 대한 데이터가 </a:t>
            </a:r>
            <a:r>
              <a:rPr lang="en-US" altLang="ko-KR" b="1" dirty="0"/>
              <a:t>List Control</a:t>
            </a:r>
            <a:r>
              <a:rPr lang="ko-KR" altLang="en-US" b="1" dirty="0"/>
              <a:t>에 저장되도록 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5560FF-079C-4309-B083-8F851A075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9" t="18390" r="2953" b="28299"/>
          <a:stretch/>
        </p:blipFill>
        <p:spPr>
          <a:xfrm>
            <a:off x="564205" y="1496018"/>
            <a:ext cx="10924161" cy="310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3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119475"/>
            <a:ext cx="12192000" cy="1881615"/>
          </a:xfrm>
          <a:prstGeom prst="rect">
            <a:avLst/>
          </a:prstGeom>
          <a:solidFill>
            <a:srgbClr val="F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727434"/>
            <a:ext cx="12192000" cy="4392041"/>
          </a:xfrm>
          <a:prstGeom prst="rect">
            <a:avLst/>
          </a:prstGeom>
          <a:solidFill>
            <a:srgbClr val="9A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0590" y="157828"/>
            <a:ext cx="1003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5718" y="943338"/>
            <a:ext cx="2496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②  추가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&amp;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수정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&amp;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삭제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28DBB-8E72-4FD5-B644-57F673DC20A4}"/>
              </a:ext>
            </a:extLst>
          </p:cNvPr>
          <p:cNvSpPr txBox="1"/>
          <p:nvPr/>
        </p:nvSpPr>
        <p:spPr>
          <a:xfrm>
            <a:off x="2803696" y="5273336"/>
            <a:ext cx="686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Tree</a:t>
            </a:r>
            <a:r>
              <a:rPr lang="ko-KR" altLang="en-US" b="1" dirty="0"/>
              <a:t> </a:t>
            </a:r>
            <a:r>
              <a:rPr lang="en-US" altLang="ko-KR" b="1" dirty="0"/>
              <a:t>Control</a:t>
            </a:r>
            <a:r>
              <a:rPr lang="ko-KR" altLang="en-US" b="1" dirty="0"/>
              <a:t>의 노드를 선택하면 해당되는 연도에 </a:t>
            </a:r>
            <a:r>
              <a:rPr lang="en-US" altLang="ko-KR" b="1" dirty="0"/>
              <a:t>Edit Control</a:t>
            </a:r>
            <a:r>
              <a:rPr lang="ko-KR" altLang="en-US" b="1" dirty="0"/>
              <a:t>을 이용하여 날짜</a:t>
            </a:r>
            <a:r>
              <a:rPr lang="en-US" altLang="ko-KR" b="1" dirty="0"/>
              <a:t>, </a:t>
            </a:r>
            <a:r>
              <a:rPr lang="ko-KR" altLang="en-US" b="1" dirty="0"/>
              <a:t>내역</a:t>
            </a:r>
            <a:r>
              <a:rPr lang="en-US" altLang="ko-KR" b="1" dirty="0"/>
              <a:t>, </a:t>
            </a:r>
            <a:r>
              <a:rPr lang="ko-KR" altLang="en-US" b="1" dirty="0"/>
              <a:t>수입</a:t>
            </a:r>
            <a:r>
              <a:rPr lang="en-US" altLang="ko-KR" b="1" dirty="0"/>
              <a:t>, </a:t>
            </a:r>
            <a:r>
              <a:rPr lang="ko-KR" altLang="en-US" b="1" dirty="0"/>
              <a:t>지출</a:t>
            </a:r>
            <a:r>
              <a:rPr lang="en-US" altLang="ko-KR" b="1" dirty="0"/>
              <a:t>, </a:t>
            </a:r>
            <a:r>
              <a:rPr lang="ko-KR" altLang="en-US" b="1" dirty="0"/>
              <a:t>비고의 내용을 추가하거나 </a:t>
            </a:r>
            <a:r>
              <a:rPr lang="en-US" altLang="ko-KR" b="1" dirty="0"/>
              <a:t>List Control</a:t>
            </a:r>
            <a:r>
              <a:rPr lang="ko-KR" altLang="en-US" b="1" dirty="0"/>
              <a:t>에 있는 데이터를 수정하거나 삭제가 가능하다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069718A0-9C3B-4364-98EB-812C43F66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8" y="1898857"/>
            <a:ext cx="11483388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4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130164"/>
            <a:ext cx="12192000" cy="1881615"/>
          </a:xfrm>
          <a:prstGeom prst="rect">
            <a:avLst/>
          </a:prstGeom>
          <a:solidFill>
            <a:srgbClr val="F6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738123"/>
            <a:ext cx="12192000" cy="4392041"/>
          </a:xfrm>
          <a:prstGeom prst="rect">
            <a:avLst/>
          </a:prstGeom>
          <a:solidFill>
            <a:srgbClr val="9A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0590" y="157828"/>
            <a:ext cx="1003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29383" y="5383014"/>
            <a:ext cx="4329343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bg2">
                    <a:lumMod val="10000"/>
                  </a:schemeClr>
                </a:solidFill>
              </a:rPr>
              <a:t>CheckBox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를 이용해 수입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지출에 해당되는 열을 색을 채워 구별한다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.(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체크를 해제하여 원하는 열의 색상을 없앨 수 있다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.)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1484785" y="5383014"/>
            <a:ext cx="3477834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Date time picker</a:t>
            </a:r>
            <a:r>
              <a:rPr lang="ko-KR" altLang="en-US" sz="1600" b="1" dirty="0">
                <a:solidFill>
                  <a:schemeClr val="bg2">
                    <a:lumMod val="10000"/>
                  </a:schemeClr>
                </a:solidFill>
              </a:rPr>
              <a:t>를 이용해 기간을 검색하도록 한다</a:t>
            </a:r>
            <a:r>
              <a:rPr lang="en-US" altLang="ko-KR" sz="16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33418" y="928869"/>
            <a:ext cx="443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③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1270" y="942724"/>
            <a:ext cx="179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날짜 검색 가능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6293B14-C8BC-4145-ACB2-51810E2167A2}"/>
              </a:ext>
            </a:extLst>
          </p:cNvPr>
          <p:cNvGrpSpPr/>
          <p:nvPr/>
        </p:nvGrpSpPr>
        <p:grpSpPr>
          <a:xfrm>
            <a:off x="6446688" y="928869"/>
            <a:ext cx="3114559" cy="383113"/>
            <a:chOff x="6446690" y="928869"/>
            <a:chExt cx="1367248" cy="513005"/>
          </a:xfrm>
        </p:grpSpPr>
        <p:sp>
          <p:nvSpPr>
            <p:cNvPr id="55" name="직사각형 54"/>
            <p:cNvSpPr/>
            <p:nvPr/>
          </p:nvSpPr>
          <p:spPr>
            <a:xfrm>
              <a:off x="6446690" y="928869"/>
              <a:ext cx="539785" cy="494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④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09160" y="947322"/>
              <a:ext cx="1204778" cy="494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수입</a:t>
              </a:r>
              <a:r>
                <a:rPr lang="en-US" altLang="ko-KR" b="1" dirty="0"/>
                <a:t>&amp;</a:t>
              </a:r>
              <a:r>
                <a:rPr lang="ko-KR" altLang="en-US" b="1" dirty="0"/>
                <a:t>지출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BADC61F-52E3-478A-BCC1-49E4F5394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68" t="13548" r="930" b="81721"/>
          <a:stretch/>
        </p:blipFill>
        <p:spPr>
          <a:xfrm>
            <a:off x="6949464" y="2306058"/>
            <a:ext cx="4463264" cy="993809"/>
          </a:xfrm>
          <a:prstGeom prst="rect">
            <a:avLst/>
          </a:prstGeom>
        </p:spPr>
      </p:pic>
      <p:pic>
        <p:nvPicPr>
          <p:cNvPr id="11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9D6C6EA-80A3-4A4A-989C-14E5D9927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18" y="1824565"/>
            <a:ext cx="5316875" cy="16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738123"/>
            <a:ext cx="12192000" cy="6119877"/>
          </a:xfrm>
          <a:prstGeom prst="rect">
            <a:avLst/>
          </a:prstGeom>
          <a:solidFill>
            <a:srgbClr val="9A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0590" y="157828"/>
            <a:ext cx="22252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 코드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7FFDC8F-4388-4960-8087-83DA7EDEDDDA}"/>
              </a:ext>
            </a:extLst>
          </p:cNvPr>
          <p:cNvGrpSpPr/>
          <p:nvPr/>
        </p:nvGrpSpPr>
        <p:grpSpPr>
          <a:xfrm>
            <a:off x="370590" y="844894"/>
            <a:ext cx="3114559" cy="383113"/>
            <a:chOff x="6446690" y="928869"/>
            <a:chExt cx="1367248" cy="5130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718E032-F631-4848-BC68-5CB4A341FA31}"/>
                </a:ext>
              </a:extLst>
            </p:cNvPr>
            <p:cNvSpPr/>
            <p:nvPr/>
          </p:nvSpPr>
          <p:spPr>
            <a:xfrm>
              <a:off x="6446690" y="928869"/>
              <a:ext cx="539785" cy="494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④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F3AA48-F03D-4DDE-A786-E0642F0F9623}"/>
                </a:ext>
              </a:extLst>
            </p:cNvPr>
            <p:cNvSpPr txBox="1"/>
            <p:nvPr/>
          </p:nvSpPr>
          <p:spPr>
            <a:xfrm>
              <a:off x="6609160" y="947322"/>
              <a:ext cx="1204778" cy="494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수입</a:t>
              </a:r>
              <a:r>
                <a:rPr lang="en-US" altLang="ko-KR" b="1" dirty="0"/>
                <a:t>&amp;</a:t>
              </a:r>
              <a:r>
                <a:rPr lang="ko-KR" altLang="en-US" b="1" dirty="0"/>
                <a:t>지출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FC4B404-971B-42E7-8B2E-278FC159E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" t="17670" r="63312" b="53045"/>
          <a:stretch/>
        </p:blipFill>
        <p:spPr>
          <a:xfrm>
            <a:off x="370590" y="1578213"/>
            <a:ext cx="6636700" cy="4197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9F7E6B-5756-4559-BCC9-96692665E9B7}"/>
              </a:ext>
            </a:extLst>
          </p:cNvPr>
          <p:cNvSpPr txBox="1"/>
          <p:nvPr/>
        </p:nvSpPr>
        <p:spPr>
          <a:xfrm>
            <a:off x="7164355" y="1750298"/>
            <a:ext cx="48705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afx_msg</a:t>
            </a:r>
            <a:r>
              <a:rPr lang="en-US" altLang="ko-KR" dirty="0"/>
              <a:t> void </a:t>
            </a:r>
            <a:r>
              <a:rPr lang="en-US" altLang="ko-KR" dirty="0" err="1"/>
              <a:t>OnCustomdrawList</a:t>
            </a:r>
            <a:r>
              <a:rPr lang="en-US" altLang="ko-KR" dirty="0"/>
              <a:t>(NMHDR* </a:t>
            </a:r>
            <a:r>
              <a:rPr lang="en-US" altLang="ko-KR" dirty="0" err="1"/>
              <a:t>pNMHDR,LRESULT</a:t>
            </a:r>
            <a:r>
              <a:rPr lang="en-US" altLang="ko-KR" dirty="0"/>
              <a:t>* </a:t>
            </a:r>
            <a:r>
              <a:rPr lang="en-US" altLang="ko-KR" dirty="0" err="1"/>
              <a:t>pResult</a:t>
            </a:r>
            <a:r>
              <a:rPr lang="en-US" altLang="ko-KR" dirty="0"/>
              <a:t>); </a:t>
            </a:r>
          </a:p>
          <a:p>
            <a:r>
              <a:rPr lang="en-US" altLang="ko-KR" dirty="0"/>
              <a:t>= </a:t>
            </a:r>
            <a:r>
              <a:rPr lang="en-US" altLang="ko-KR" dirty="0" err="1"/>
              <a:t>OnCustomdrawList</a:t>
            </a:r>
            <a:r>
              <a:rPr lang="en-US" altLang="ko-KR" dirty="0"/>
              <a:t> </a:t>
            </a:r>
            <a:r>
              <a:rPr lang="ko-KR" altLang="en-US" dirty="0"/>
              <a:t>라는 메시지 </a:t>
            </a:r>
            <a:r>
              <a:rPr lang="ko-KR" altLang="en-US" dirty="0" err="1"/>
              <a:t>핸들러</a:t>
            </a:r>
            <a:r>
              <a:rPr lang="ko-KR" altLang="en-US" dirty="0"/>
              <a:t> 함수를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E6C91A"/>
                </a:highlight>
              </a:rPr>
              <a:t>#CDDS_PREPAINT</a:t>
            </a:r>
            <a:r>
              <a:rPr lang="en-US" altLang="ko-KR" dirty="0"/>
              <a:t>(</a:t>
            </a:r>
            <a:r>
              <a:rPr lang="ko-KR" altLang="en-US" dirty="0"/>
              <a:t>아이템 외의 기본 설정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 *</a:t>
            </a:r>
            <a:r>
              <a:rPr lang="en-US" altLang="ko-KR" dirty="0" err="1"/>
              <a:t>pResult</a:t>
            </a:r>
            <a:r>
              <a:rPr lang="en-US" altLang="ko-KR" dirty="0"/>
              <a:t>=CDRF_NOTIFYITEMDRAW</a:t>
            </a:r>
          </a:p>
          <a:p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E6C91A"/>
                </a:highlight>
              </a:rPr>
              <a:t>#CDDS_ITEMPREPAINT</a:t>
            </a:r>
            <a:r>
              <a:rPr lang="en-US" altLang="ko-KR" dirty="0"/>
              <a:t>(</a:t>
            </a:r>
            <a:r>
              <a:rPr lang="ko-KR" altLang="en-US" dirty="0"/>
              <a:t>행 아이템에 대한 설정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 *</a:t>
            </a:r>
            <a:r>
              <a:rPr lang="en-US" altLang="ko-KR" dirty="0" err="1"/>
              <a:t>pResult</a:t>
            </a:r>
            <a:r>
              <a:rPr lang="en-US" altLang="ko-KR" dirty="0"/>
              <a:t>=CDRF_NOTIFYSUBITEMDRAW</a:t>
            </a:r>
          </a:p>
          <a:p>
            <a:r>
              <a:rPr lang="en-US" altLang="ko-KR" dirty="0"/>
              <a:t>(subitem</a:t>
            </a:r>
            <a:r>
              <a:rPr lang="ko-KR" altLang="en-US" dirty="0"/>
              <a:t>이 수정되도록 한다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55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738123"/>
            <a:ext cx="12192000" cy="6119877"/>
          </a:xfrm>
          <a:prstGeom prst="rect">
            <a:avLst/>
          </a:prstGeom>
          <a:solidFill>
            <a:srgbClr val="9ADE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0590" y="157828"/>
            <a:ext cx="22252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주요 코드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7FFDC8F-4388-4960-8087-83DA7EDEDDDA}"/>
              </a:ext>
            </a:extLst>
          </p:cNvPr>
          <p:cNvGrpSpPr/>
          <p:nvPr/>
        </p:nvGrpSpPr>
        <p:grpSpPr>
          <a:xfrm>
            <a:off x="370590" y="844894"/>
            <a:ext cx="3114559" cy="383113"/>
            <a:chOff x="6446690" y="928869"/>
            <a:chExt cx="1367248" cy="5130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718E032-F631-4848-BC68-5CB4A341FA31}"/>
                </a:ext>
              </a:extLst>
            </p:cNvPr>
            <p:cNvSpPr/>
            <p:nvPr/>
          </p:nvSpPr>
          <p:spPr>
            <a:xfrm>
              <a:off x="6446690" y="928869"/>
              <a:ext cx="539785" cy="494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bg2">
                      <a:lumMod val="10000"/>
                    </a:schemeClr>
                  </a:solidFill>
                </a:rPr>
                <a:t>④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F3AA48-F03D-4DDE-A786-E0642F0F9623}"/>
                </a:ext>
              </a:extLst>
            </p:cNvPr>
            <p:cNvSpPr txBox="1"/>
            <p:nvPr/>
          </p:nvSpPr>
          <p:spPr>
            <a:xfrm>
              <a:off x="6609160" y="947322"/>
              <a:ext cx="1204778" cy="494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수입</a:t>
              </a:r>
              <a:r>
                <a:rPr lang="en-US" altLang="ko-KR" b="1" dirty="0"/>
                <a:t>&amp;</a:t>
              </a:r>
              <a:r>
                <a:rPr lang="ko-KR" altLang="en-US" b="1" dirty="0"/>
                <a:t>지출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906F3020-53E7-451E-AFEC-D5B521C55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8" t="23402" r="63802" b="32807"/>
          <a:stretch/>
        </p:blipFill>
        <p:spPr>
          <a:xfrm>
            <a:off x="370590" y="1320997"/>
            <a:ext cx="5974226" cy="34935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66A31E-9357-4ED5-83D2-960E3DC73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8" t="25039" r="53861" b="48567"/>
          <a:stretch/>
        </p:blipFill>
        <p:spPr>
          <a:xfrm>
            <a:off x="370589" y="4721290"/>
            <a:ext cx="5974225" cy="19788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ADDE6B-4200-4349-9C34-953C279D40FA}"/>
              </a:ext>
            </a:extLst>
          </p:cNvPr>
          <p:cNvSpPr txBox="1"/>
          <p:nvPr/>
        </p:nvSpPr>
        <p:spPr>
          <a:xfrm>
            <a:off x="6755366" y="1912786"/>
            <a:ext cx="48892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★</a:t>
            </a:r>
            <a:r>
              <a:rPr lang="en-US" altLang="ko-KR" dirty="0">
                <a:highlight>
                  <a:srgbClr val="E6C91A"/>
                </a:highlight>
              </a:rPr>
              <a:t>CDDS_ITEMPREPAINT | CDDS_SUBITEM</a:t>
            </a:r>
          </a:p>
          <a:p>
            <a:r>
              <a:rPr lang="en-US" altLang="ko-KR" dirty="0"/>
              <a:t>= </a:t>
            </a:r>
            <a:r>
              <a:rPr lang="en-US" altLang="ko-KR" dirty="0">
                <a:highlight>
                  <a:srgbClr val="9ADED6"/>
                </a:highlight>
              </a:rPr>
              <a:t>*</a:t>
            </a:r>
            <a:r>
              <a:rPr lang="en-US" altLang="ko-KR" dirty="0" err="1">
                <a:highlight>
                  <a:srgbClr val="9ADED6"/>
                </a:highlight>
              </a:rPr>
              <a:t>pResult</a:t>
            </a:r>
            <a:r>
              <a:rPr lang="en-US" altLang="ko-KR" dirty="0">
                <a:highlight>
                  <a:srgbClr val="9ADED6"/>
                </a:highlight>
              </a:rPr>
              <a:t>=CDRF_NEWFONT</a:t>
            </a:r>
            <a:r>
              <a:rPr lang="en-US" altLang="ko-KR" dirty="0"/>
              <a:t>(</a:t>
            </a:r>
            <a:r>
              <a:rPr lang="ko-KR" altLang="en-US" dirty="0"/>
              <a:t>새롭게 지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정한 대로 그려진다</a:t>
            </a:r>
            <a:r>
              <a:rPr lang="en-US" altLang="ko-KR" dirty="0"/>
              <a:t>.)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★</a:t>
            </a:r>
            <a:r>
              <a:rPr lang="en-US" altLang="ko-KR" dirty="0" err="1"/>
              <a:t>iSubItem</a:t>
            </a:r>
            <a:r>
              <a:rPr lang="en-US" altLang="ko-KR" dirty="0"/>
              <a:t>==2(</a:t>
            </a:r>
            <a:r>
              <a:rPr lang="ko-KR" altLang="en-US" dirty="0"/>
              <a:t>수입이 칼럼으로 있는 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#</a:t>
            </a:r>
            <a:r>
              <a:rPr lang="ko-KR" altLang="en-US" dirty="0"/>
              <a:t>체크 되었을 때 </a:t>
            </a:r>
            <a:r>
              <a:rPr lang="en-US" altLang="ko-KR" dirty="0"/>
              <a:t>RGB(255,192,203)</a:t>
            </a:r>
            <a:r>
              <a:rPr lang="ko-KR" altLang="en-US" dirty="0"/>
              <a:t>의 색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으로 채우도록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★ </a:t>
            </a:r>
            <a:r>
              <a:rPr lang="en-US" altLang="ko-KR" dirty="0" err="1"/>
              <a:t>iSubItem</a:t>
            </a:r>
            <a:r>
              <a:rPr lang="en-US" altLang="ko-KR" dirty="0"/>
              <a:t>==3(</a:t>
            </a:r>
            <a:r>
              <a:rPr lang="ko-KR" altLang="en-US" dirty="0"/>
              <a:t>지출이 칼럼으로 있는 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#</a:t>
            </a:r>
            <a:r>
              <a:rPr lang="ko-KR" altLang="en-US" dirty="0"/>
              <a:t>체크 되었을 때 </a:t>
            </a:r>
            <a:r>
              <a:rPr lang="en-US" altLang="ko-KR" dirty="0"/>
              <a:t>RGB(152,251,152)</a:t>
            </a:r>
            <a:r>
              <a:rPr lang="ko-KR" altLang="en-US" dirty="0"/>
              <a:t>의 색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으로 채우도록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나머지 외는 기본 색으로 지정한다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509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b="1" i="1" dirty="0">
                <a:solidFill>
                  <a:srgbClr val="9ADED6"/>
                </a:solidFill>
              </a:rPr>
              <a:t>Thank you</a:t>
            </a:r>
            <a:endParaRPr lang="ko-KR" altLang="en-US" sz="8000" b="1" i="1" dirty="0">
              <a:solidFill>
                <a:srgbClr val="9ADE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88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361</Words>
  <Application>Microsoft Office PowerPoint</Application>
  <PresentationFormat>와이드스크린</PresentationFormat>
  <Paragraphs>51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최민영</cp:lastModifiedBy>
  <cp:revision>163</cp:revision>
  <dcterms:created xsi:type="dcterms:W3CDTF">2017-06-09T06:00:25Z</dcterms:created>
  <dcterms:modified xsi:type="dcterms:W3CDTF">2020-09-15T05:38:25Z</dcterms:modified>
</cp:coreProperties>
</file>