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7ce11c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저희 조는 이번 데이터 분석을 통해서 느낀점이 있습니다.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여태까지 많은 서비스가 이루어지고 있었지만 아동학대 사례와 더불어 재학대 사례도 줄어들지 않았음을 알게되었습니다.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사건 발생 후 이루어지는 서비스도 중요하지만 예방이 가장 중요하다고 생각합니다.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앞으로는 서비스와 더불어 아동학대 관련 정책도 더 강화되어서 아동학대가 사라졌으면 좋겠습니다.</a:t>
            </a:r>
            <a:endParaRPr sz="600"/>
          </a:p>
        </p:txBody>
      </p:sp>
      <p:sp>
        <p:nvSpPr>
          <p:cNvPr id="183" name="Google Shape;183;gd37ce11c9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37ce11c94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37ce11c94_7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66aeea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cd66aeea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7ce11c94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개요: 전체적인 우리 프로젝트 간단하게 요약한 것 </a:t>
            </a:r>
            <a:endParaRPr/>
          </a:p>
        </p:txBody>
      </p:sp>
      <p:sp>
        <p:nvSpPr>
          <p:cNvPr id="98" name="Google Shape;98;gd37ce11c94_3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주제 선정한 이유: 정인이 사건, 용인이모부부 사건, 구미3세여아 사건 등 해결해야 할 심각한 사회적 문제로 대두되었기 때문에  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원래 주제를 대구 내 코로나 확진자 증가에 따른 영화관 관람객수, 음식점 방문객 수 의 감소를 보려고 했으나.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아동학대로 넘어옴</a:t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신고건수와 검거건수를 비교하는 그래프를 보고 저희 조는 두 가지 경우를 생각했습니다. 첫 번째는 신고 건수에 비해 검거 건수가 현저히 낮다는 점입니다. 그리고 두번째로 2015년도에 비해서 2016년도 부터 급격히 신고 건수가 늘어났는데 그 점에서 단순히 아동학대 사례가 증가했다기 보다 신고할 수 있는 접근성이 좋아졌다고 생각했습니다. 왜나하면 2016년 2017년에 아동학대 근절 캠페인, 아이지킴이 앱, 신고의무자의 수 증가, 신고자 보호 등 사람들에게 아동학대에 대한 인식을 심어주고 신고에 접근성을 쉽게 만들어주었기 때문에 늘었다고 생각했습니다.</a:t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신고자 유형은 크게 신고의무자와 비신고의무자로 나뉩니다. 먼저 부모, 아동본인, 형제자매.경찰 등이 비신고 의무자이고 초중고교 직원, 의료인, 아동복지시설종사자,유치원교사 등이 의무신고자입니다. 약 41개의 신고자 유형이 있는데 년도 별로 가장많이 신고하는 유형을 꼽았을때 공통적으로 이렇게 여섯개의 직종이 높은 신고율을 차지했습니다.  이 그래프로 알 수 있는 점은 대체로 부모와 교직원이 신고하는 경우가 높았습니다.</a:t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7ce11c94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가족기능 강화 서비스: 저소득층 청소년 가정의 가족관계 증진 프로그램으로 가족미술상담, 가족문화활동, 가족 여가활동, 가족나눔활동 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그림 8은 실제 굿네이버스에서 4개의 시범사업 실시기관 233가정과 6개 시범사업 미실시기관 235가정과 함께 2년 9개월동안 연구한 끝에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나온 결과입니다. 서비스 미이용집단이 이용집단보다 재학대율이 두배 높은 것을 알 수 있었습니다.</a:t>
            </a:r>
            <a:endParaRPr/>
          </a:p>
        </p:txBody>
      </p:sp>
      <p:sp>
        <p:nvSpPr>
          <p:cNvPr id="164" name="Google Shape;164;gd37ce11c94_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ata.go.kr/tcs/dss/selectDataSetList.do?keyword=%EC%95%84%EB%8F%99%ED%95%99%EB%8C%80&amp;brm=&amp;svcType=&amp;instt=&amp;recmSe=N&amp;conditionType=init&amp;extsn=&amp;kwrdArray=" TargetMode="External"/><Relationship Id="rId4" Type="http://schemas.openxmlformats.org/officeDocument/2006/relationships/hyperlink" Target="https://kosis.kr/statisticsList/statisticsListIndex.do?vwcd=MT_ZTITLE&amp;menuId=M_01_01" TargetMode="External"/><Relationship Id="rId5" Type="http://schemas.openxmlformats.org/officeDocument/2006/relationships/hyperlink" Target="https://news.naver.com/main/read.nhn?mode=LSD&amp;mid=sec&amp;sid1=161&amp;oid=422&amp;aid=0000479859" TargetMode="External"/><Relationship Id="rId6" Type="http://schemas.openxmlformats.org/officeDocument/2006/relationships/hyperlink" Target="https://news.naver.com/main/read.nhn?mode=LSD&amp;mid=sec&amp;sid1=102&amp;oid=008&amp;aid=0004569760" TargetMode="External"/><Relationship Id="rId7" Type="http://schemas.openxmlformats.org/officeDocument/2006/relationships/hyperlink" Target="https://www.donga.com/news/article/all/20210415/106417500/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10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4706334" y="1714088"/>
            <a:ext cx="4433177" cy="222443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9225025" y="3938525"/>
            <a:ext cx="27393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간트차트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신고건수와 검거건수 비교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신고자유형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피해아동 &amp; 행위자 &amp; 부모를 위한 서비스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재학대 비율</a:t>
            </a:r>
            <a:endParaRPr sz="10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59960" y="3432611"/>
            <a:ext cx="2739293" cy="1304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</a:t>
            </a:r>
            <a:endParaRPr b="0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황민영</a:t>
            </a:r>
            <a:endParaRPr b="0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이재혁</a:t>
            </a:r>
            <a:endParaRPr b="0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온창민</a:t>
            </a:r>
            <a:endParaRPr b="0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최종현</a:t>
            </a:r>
            <a:endParaRPr b="0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rgbClr val="323F4F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1조</a:t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679738" y="1949140"/>
            <a:ext cx="5066854" cy="1754326"/>
          </a:xfrm>
          <a:prstGeom prst="rect">
            <a:avLst/>
          </a:prstGeom>
          <a:solidFill>
            <a:srgbClr val="53658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</a:t>
            </a:r>
            <a:endParaRPr b="1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실태조사</a:t>
            </a:r>
            <a:endParaRPr b="1" i="0" sz="54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944163" y="5324825"/>
            <a:ext cx="37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6월부터 보육교사가 아동학대를 했을 경우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처벌이 더 강화 될 예정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21146" y="458243"/>
            <a:ext cx="2886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9.마무리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Google Shape;187;p22"/>
          <p:cNvCxnSpPr/>
          <p:nvPr/>
        </p:nvCxnSpPr>
        <p:spPr>
          <a:xfrm>
            <a:off x="157295" y="152884"/>
            <a:ext cx="265800" cy="22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25" y="1360925"/>
            <a:ext cx="4114174" cy="38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24069" l="-802" r="-792" t="-458"/>
          <a:stretch/>
        </p:blipFill>
        <p:spPr>
          <a:xfrm>
            <a:off x="6250325" y="1360925"/>
            <a:ext cx="4286249" cy="38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0" y="0"/>
            <a:ext cx="59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6344638" y="5324825"/>
            <a:ext cx="37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영유아검진시 학대 여부가 있는지를 필수로 확인해야하는 법안을 발의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521159" y="458250"/>
            <a:ext cx="9509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참고문헌(출처)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157295" y="152884"/>
            <a:ext cx="265800" cy="22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271675" y="1504950"/>
            <a:ext cx="117276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공공데이터 포털웹사이트, 검색: 아동학대,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https://www.data.go.kr/tcs/dss/selectDataSetList.do?keyword=%EC%95%84%EB%8F%99%ED%95%99%EB%8C%80&amp;brm=&amp;svcType=&amp;instt=&amp;recmSe=N&amp;conditionType=init&amp;extsn=&amp;kwrdArray=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 통계 포털사이트 : </a:t>
            </a: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https://kosis.kr/statisticsList/statisticsListIndex.do?vwcd=MT_ZTITLE&amp;menuId=M_01_01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적극적인캠페인활동: 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http://www.hani.co.kr/arti/economy/marketing/819691.html 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사회전반적인 인식변화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http://www.mohw.go.kr/upload/viewer/skin/doc.html?fn=1460107492843_20160408182505.hwp&amp;rs=/upload/viewer/result/202104/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신고의무자 직군 확대 및 아동학대 전담인력 확대: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http://www.mohw.go.kr/upload/viewer/skin/doc.html?fn=1511392346132_20171123081226.pdf&amp;rs=/upload/viewer/result/202104/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http://www.mohw.go.kr/upload/viewer/skin/doc.html?fn=1463707334774_20160520102215.hwp&amp;rs=/upload/viewer/result/202104/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구미여아사망 사건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https://news.naver.com/main/read.nhn?mode=LSD&amp;mid=sec&amp;sid1=161&amp;oid=422&amp;aid=0000479859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용인이모부부 사건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https://news.naver.com/main/read.nhn?mode=LSD&amp;mid=sec&amp;sid1=102&amp;oid=008&amp;aid=0004569760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정인이 사건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https://www.donga.com/news/article/all/20210415/106417500/2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4"/>
          <p:cNvCxnSpPr/>
          <p:nvPr/>
        </p:nvCxnSpPr>
        <p:spPr>
          <a:xfrm>
            <a:off x="157295" y="152884"/>
            <a:ext cx="265800" cy="22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4"/>
          <p:cNvSpPr txBox="1"/>
          <p:nvPr/>
        </p:nvSpPr>
        <p:spPr>
          <a:xfrm>
            <a:off x="3799900" y="2498550"/>
            <a:ext cx="444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6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510896" y="468493"/>
            <a:ext cx="2886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 txBox="1"/>
          <p:nvPr/>
        </p:nvSpPr>
        <p:spPr>
          <a:xfrm>
            <a:off x="3995928" y="778664"/>
            <a:ext cx="77907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사례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 차트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핵심 개념 및 사용한 함수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건수와 검거 건수 비교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신고자 유형 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피해 아동&amp;행위자&amp;부모를 위한 서비스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재학대 비율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AutoNum type="arabicPeriod"/>
            </a:pPr>
            <a:r>
              <a:rPr b="0" i="0" lang="en-US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마무리</a:t>
            </a:r>
            <a:endParaRPr b="0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423142" y="439955"/>
            <a:ext cx="3209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157295" y="152884"/>
            <a:ext cx="265800" cy="22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1323450" y="2675875"/>
            <a:ext cx="24027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</a:t>
            </a:r>
            <a:endParaRPr sz="1100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서비스 현황 분석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심각한 국내 아동학대 실태와 이슈가 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아동학대 사례로 사회적 문제로 대두</a:t>
            </a:r>
            <a:endParaRPr b="1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317450" y="2627975"/>
            <a:ext cx="32574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b="0" i="0" sz="1100" u="none" cap="none" strike="noStrike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신고건수 및 검거건수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관계자에 대한 서비스 제공 데이터</a:t>
            </a:r>
            <a:endParaRPr sz="9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재학대 비율 데이터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874550" y="2627975"/>
            <a:ext cx="36537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</a:t>
            </a:r>
            <a:endParaRPr sz="1100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신고 건수와 검거 건수 비교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아동학대 관계자에 대한 서비스 제공 데이터와 재학대 비율 데이터 비교 분석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-서비스 제공의 효과성 분석</a:t>
            </a:r>
            <a:endParaRPr b="1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423142" y="439955"/>
            <a:ext cx="32096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2.아동학대 사례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819800" y="1326850"/>
            <a:ext cx="1531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정인이 사건</a:t>
            </a:r>
            <a:endParaRPr sz="1100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01" y="1651138"/>
            <a:ext cx="2682482" cy="484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000" y="1651150"/>
            <a:ext cx="2841998" cy="4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4675000" y="1326850"/>
            <a:ext cx="2018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용인 이모부부 사건</a:t>
            </a:r>
            <a:endParaRPr sz="1100">
              <a:solidFill>
                <a:srgbClr val="C5A4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050" y="1651150"/>
            <a:ext cx="3030862" cy="4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8548050" y="1326850"/>
            <a:ext cx="2018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5A4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구미 3세여아 사건</a:t>
            </a:r>
            <a:endParaRPr sz="9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521149" y="458250"/>
            <a:ext cx="6412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3.간트차트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7"/>
          <p:cNvSpPr txBox="1"/>
          <p:nvPr/>
        </p:nvSpPr>
        <p:spPr>
          <a:xfrm>
            <a:off x="168875" y="3975350"/>
            <a:ext cx="3590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간트차트</a:t>
            </a:r>
            <a:endParaRPr b="0" i="1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신고건수와 검거건수 비교</a:t>
            </a:r>
            <a:endParaRPr b="0" i="1" sz="900" u="none" cap="none" strike="noStrike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신고자 유형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피해아동 &amp; 행위자 &amp; 부모를 위한 서비스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재학대 비율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312207" y="3878634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8899B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275" y="963950"/>
            <a:ext cx="7979800" cy="4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핵심개념 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p18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565250" y="1333650"/>
            <a:ext cx="6509100" cy="47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기술통계학(Descriptive Statistics)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방대한자료를 그래프나 몇개의 숫자로 요약하여,그자료의 전반적인 내용을 쉽고 빠르게 파악할수 있는 기법을 다루는 통계학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수치형 자료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라인 그래프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범주형 자료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누적 막대 그래프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자료의 수집과 정리</a:t>
            </a:r>
            <a:endParaRPr b="1"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연구와 분석의 목적을 명확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분석의 목적에 부합하는 자료를 수집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백분율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 건수 대비 검거 되는 비율을 구하기 위해 백분율이라는 개념 사용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28794" r="32986" t="9966"/>
          <a:stretch/>
        </p:blipFill>
        <p:spPr>
          <a:xfrm>
            <a:off x="7961675" y="748800"/>
            <a:ext cx="3878275" cy="5139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 flipH="1" rot="10800000">
            <a:off x="6442925" y="4782650"/>
            <a:ext cx="1481100" cy="358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신고건수 와</a:t>
            </a:r>
            <a:endParaRPr b="1" i="0" sz="3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검거건수 비교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19"/>
          <p:cNvSpPr/>
          <p:nvPr/>
        </p:nvSpPr>
        <p:spPr>
          <a:xfrm>
            <a:off x="4345250" y="458250"/>
            <a:ext cx="6607200" cy="42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137" y="616750"/>
            <a:ext cx="5919025" cy="41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23150" y="4139125"/>
            <a:ext cx="3590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간트차트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신고건수와 검거건수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신고자유형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피해아동 &amp; 행위자 &amp; 부모를 위한 서비스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solidFill>
                  <a:srgbClr val="8899B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재학대 비율</a:t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rgbClr val="8899B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566482" y="4042409"/>
            <a:ext cx="360000" cy="0"/>
          </a:xfrm>
          <a:prstGeom prst="straightConnector1">
            <a:avLst/>
          </a:prstGeom>
          <a:noFill/>
          <a:ln cap="flat" cmpd="sng" w="9525">
            <a:solidFill>
              <a:srgbClr val="8899B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6" y="4899325"/>
            <a:ext cx="17430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475" y="4904086"/>
            <a:ext cx="17621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00" y="1743626"/>
            <a:ext cx="3644326" cy="45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900" y="1777712"/>
            <a:ext cx="3304725" cy="44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150" y="1777700"/>
            <a:ext cx="3374524" cy="44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4050" y="1751400"/>
            <a:ext cx="3590401" cy="4450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7075100" y="6068600"/>
            <a:ext cx="38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년도 신고건수 잘못됨!~!~!@~!@!~@!!!!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48600" y="4904088"/>
            <a:ext cx="3283607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521146" y="103018"/>
            <a:ext cx="2886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6.신고자 유형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20"/>
          <p:cNvCxnSpPr/>
          <p:nvPr/>
        </p:nvCxnSpPr>
        <p:spPr>
          <a:xfrm>
            <a:off x="157295" y="152884"/>
            <a:ext cx="265847" cy="22234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20"/>
          <p:cNvSpPr txBox="1"/>
          <p:nvPr/>
        </p:nvSpPr>
        <p:spPr>
          <a:xfrm>
            <a:off x="830225" y="5072400"/>
            <a:ext cx="106302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아동보호전문기관 종사자 신고율이 2016부터 나타났고 2019년까지 꾸준히 증가하는 반면 사회복지 관련 종사자는 점점 감소하는 것을 알 수 있으며 아동 본인의 신고율도 해마다 꾸준히 증가하는 것을 알 수 있다.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(※ 아동복지법 시행에 따라 아동보호전문기관이 아동복지시설로 편입되면서 신고의무자 직군에 속하였으나, 이후 아동학대처벌법 개정(2016.11.30.시행)으로 인해 아동보호전문기관의 장과 종사자는 제외한다는 내용이 추가되면서 신고의무자 직군에서 제외됨. 그래서 그 전해인 2015년은 0으로 처리되었다. )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/>
          </a:blip>
          <a:srcRect b="0" l="0" r="0" t="12945"/>
          <a:stretch/>
        </p:blipFill>
        <p:spPr>
          <a:xfrm>
            <a:off x="521150" y="757609"/>
            <a:ext cx="11118400" cy="2835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831575" y="3755563"/>
            <a:ext cx="1062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신고의무자 유형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신고의무자: 초중고 교직원, 의료인, 아동복지시설종사자(~2016), 유치원교사 등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비신고의무자: 부모, 아동본인, 형제자매,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아동복지시설종사자(2016~)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17695"/>
            </a:gs>
            <a:gs pos="30000">
              <a:srgbClr val="617695"/>
            </a:gs>
            <a:gs pos="100000">
              <a:srgbClr val="536580"/>
            </a:gs>
          </a:gsLst>
          <a:lin ang="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527155" y="392550"/>
            <a:ext cx="5842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en-US" sz="32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1" lang="en-US" sz="3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지원 &amp; 재학대 비율</a:t>
            </a:r>
            <a:endParaRPr b="0" i="0" sz="9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157295" y="152884"/>
            <a:ext cx="265800" cy="222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457200" y="1042950"/>
            <a:ext cx="5622000" cy="42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6501375" y="1042950"/>
            <a:ext cx="5538600" cy="42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4" y="1158363"/>
            <a:ext cx="5482102" cy="404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8019" y="1231863"/>
            <a:ext cx="5357725" cy="37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6570000" y="5663525"/>
            <a:ext cx="5622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2013년-&gt;2014에서 재학대 사례 ↓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2017년부터 학습 및 보호지원 ↑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가족기능강화 ↓  일때 재학대 사례 ↑대한 의문.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 flipH="1">
            <a:off x="1990650" y="4372475"/>
            <a:ext cx="6900" cy="2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 txBox="1"/>
          <p:nvPr/>
        </p:nvSpPr>
        <p:spPr>
          <a:xfrm>
            <a:off x="1818275" y="3967623"/>
            <a:ext cx="6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행위자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(가해자)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5" name="Google Shape;175;p21"/>
          <p:cNvCxnSpPr/>
          <p:nvPr/>
        </p:nvCxnSpPr>
        <p:spPr>
          <a:xfrm flipH="1">
            <a:off x="1153950" y="3324900"/>
            <a:ext cx="693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 txBox="1"/>
          <p:nvPr/>
        </p:nvSpPr>
        <p:spPr>
          <a:xfrm>
            <a:off x="1100675" y="3063713"/>
            <a:ext cx="54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피해자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2904675" y="3901600"/>
            <a:ext cx="102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 txBox="1"/>
          <p:nvPr/>
        </p:nvSpPr>
        <p:spPr>
          <a:xfrm>
            <a:off x="2610225" y="3505913"/>
            <a:ext cx="9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Malgun Gothic"/>
                <a:ea typeface="Malgun Gothic"/>
                <a:cs typeface="Malgun Gothic"/>
                <a:sym typeface="Malgun Gothic"/>
              </a:rPr>
              <a:t>부모 및 보호자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375" y="1042950"/>
            <a:ext cx="5538601" cy="42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457200" y="5663525"/>
            <a:ext cx="56220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상담,가족기능강화, 학습및 보호지원, 심리치료지원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아동본인:미술치료,집단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치료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,개인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치료</a:t>
            </a: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,놀이치료(상담)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가족:가족미술상담,가족문화활동,가족 여가활동, 가족나눔활동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Char char="-"/>
            </a:pPr>
            <a:r>
              <a:rPr lang="en-US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행위자: 상담, 심리치료, 정신교육</a:t>
            </a:r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