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5" r:id="rId2"/>
    <p:sldId id="396" r:id="rId3"/>
    <p:sldId id="397" r:id="rId4"/>
    <p:sldId id="398" r:id="rId5"/>
    <p:sldId id="399" r:id="rId6"/>
    <p:sldId id="394" r:id="rId7"/>
    <p:sldId id="400" r:id="rId8"/>
    <p:sldId id="370" r:id="rId9"/>
    <p:sldId id="371" r:id="rId10"/>
    <p:sldId id="372" r:id="rId11"/>
    <p:sldId id="39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>
        <p:scale>
          <a:sx n="66" d="100"/>
          <a:sy n="66" d="100"/>
        </p:scale>
        <p:origin x="-168" y="-344"/>
      </p:cViewPr>
      <p:guideLst>
        <p:guide orient="horz" pos="2160"/>
        <p:guide pos="3840"/>
        <p:guide orient="horz" pos="786"/>
        <p:guide orient="horz" pos="111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6" y="1400176"/>
            <a:ext cx="3607529" cy="312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2" y="1304925"/>
            <a:ext cx="3389340" cy="247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4673042"/>
            <a:ext cx="3818473" cy="176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62" y="3781169"/>
            <a:ext cx="4355938" cy="265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30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32" y="1657380"/>
            <a:ext cx="7554676" cy="461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87870" y="3225860"/>
            <a:ext cx="1741530" cy="1498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61614" y="3214400"/>
            <a:ext cx="3244135" cy="42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1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32" y="2916444"/>
            <a:ext cx="7534275" cy="36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(1) </a:t>
            </a:r>
            <a:r>
              <a:rPr lang="ko-KR" altLang="en-US" sz="1200" b="1" dirty="0" err="1">
                <a:latin typeface="+mn-ea"/>
              </a:rPr>
              <a:t>네이버</a:t>
            </a:r>
            <a:r>
              <a:rPr lang="ko-KR" altLang="en-US" sz="1200" b="1" dirty="0">
                <a:latin typeface="+mn-ea"/>
              </a:rPr>
              <a:t> 영화 사이트 </a:t>
            </a:r>
            <a:r>
              <a:rPr lang="ko-KR" altLang="en-US" sz="1200" b="1" dirty="0" err="1">
                <a:latin typeface="+mn-ea"/>
              </a:rPr>
              <a:t>댓글정보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err="1">
                <a:latin typeface="+mn-ea"/>
              </a:rPr>
              <a:t>스크래핑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영화 사이트의 데이터 중 영화제목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평점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리뷰만을 추출하여 </a:t>
            </a:r>
            <a:r>
              <a:rPr lang="en-US" altLang="ko-KR" sz="1200" dirty="0">
                <a:latin typeface="+mn-ea"/>
              </a:rPr>
              <a:t>CSV </a:t>
            </a:r>
            <a:r>
              <a:rPr lang="ko-KR" altLang="en-US" sz="1200" dirty="0">
                <a:latin typeface="+mn-ea"/>
              </a:rPr>
              <a:t>파일의 정형화된 형식으로 저장한다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(1) </a:t>
            </a:r>
            <a:r>
              <a:rPr lang="ko-KR" altLang="en-US" sz="1200" dirty="0" err="1">
                <a:latin typeface="+mn-ea"/>
              </a:rPr>
              <a:t>스크래핑하려는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웹페이지의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URL </a:t>
            </a:r>
            <a:r>
              <a:rPr lang="ko-KR" altLang="en-US" sz="1200" dirty="0">
                <a:latin typeface="+mn-ea"/>
              </a:rPr>
              <a:t>구조와 문서 구조를 파악해야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- URL </a:t>
            </a:r>
            <a:r>
              <a:rPr lang="ko-KR" altLang="en-US" sz="1200" dirty="0">
                <a:latin typeface="+mn-ea"/>
              </a:rPr>
              <a:t>구조 </a:t>
            </a:r>
            <a:r>
              <a:rPr lang="en-US" altLang="ko-KR" sz="1200" dirty="0">
                <a:latin typeface="+mn-ea"/>
              </a:rPr>
              <a:t>:  http://movie.naver.com/movie/point/af/list.nhn?page=1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70693" y="5241851"/>
            <a:ext cx="570230" cy="14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76771" y="3716169"/>
            <a:ext cx="2123918" cy="1398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52852" y="1681637"/>
            <a:ext cx="2123919" cy="280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3668" y="5244391"/>
            <a:ext cx="285115" cy="14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0693" y="5404337"/>
            <a:ext cx="2425207" cy="37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0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>
                <a:latin typeface="+mn-ea"/>
              </a:rPr>
              <a:t>문서 구조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200" b="1" dirty="0">
                <a:solidFill>
                  <a:srgbClr val="2718F0"/>
                </a:solidFill>
                <a:latin typeface="+mn-ea"/>
              </a:rPr>
              <a:t>영화 제목	</a:t>
            </a:r>
            <a:r>
              <a:rPr lang="en-US" altLang="ko-KR" sz="1200" b="1" dirty="0" err="1">
                <a:solidFill>
                  <a:srgbClr val="2718F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=”.movie”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718F0"/>
                </a:solidFill>
                <a:latin typeface="+mn-ea"/>
              </a:rPr>
              <a:t>  영화 평점	</a:t>
            </a:r>
            <a:r>
              <a:rPr lang="en-US" altLang="ko-KR" sz="1200" b="1" dirty="0" err="1">
                <a:solidFill>
                  <a:srgbClr val="2718F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=”.title </a:t>
            </a:r>
            <a:r>
              <a:rPr lang="en-US" altLang="ko-KR" sz="1200" b="1" dirty="0" err="1">
                <a:solidFill>
                  <a:srgbClr val="2718F0"/>
                </a:solidFill>
                <a:latin typeface="+mn-ea"/>
              </a:rPr>
              <a:t>em</a:t>
            </a: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718F0"/>
                </a:solidFill>
                <a:latin typeface="+mn-ea"/>
              </a:rPr>
              <a:t>  영화 리뷰	</a:t>
            </a:r>
            <a:r>
              <a:rPr lang="en-US" altLang="ko-KR" sz="1200" b="1" dirty="0" err="1">
                <a:solidFill>
                  <a:srgbClr val="2718F0"/>
                </a:solidFill>
                <a:latin typeface="+mn-ea"/>
              </a:rPr>
              <a:t>xpath</a:t>
            </a: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      ”//*[@id='</a:t>
            </a:r>
            <a:r>
              <a:rPr lang="en-US" altLang="ko-KR" sz="1200" b="1" dirty="0" err="1">
                <a:solidFill>
                  <a:srgbClr val="2718F0"/>
                </a:solidFill>
                <a:latin typeface="+mn-ea"/>
              </a:rPr>
              <a:t>old_content</a:t>
            </a: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']/table/</a:t>
            </a:r>
            <a:r>
              <a:rPr lang="en-US" altLang="ko-KR" sz="1200" b="1" dirty="0" err="1">
                <a:solidFill>
                  <a:srgbClr val="2718F0"/>
                </a:solidFill>
                <a:latin typeface="+mn-ea"/>
              </a:rPr>
              <a:t>tbody</a:t>
            </a: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/</a:t>
            </a:r>
            <a:r>
              <a:rPr lang="en-US" altLang="ko-KR" sz="1200" b="1" dirty="0" err="1">
                <a:solidFill>
                  <a:srgbClr val="2718F0"/>
                </a:solidFill>
                <a:latin typeface="+mn-ea"/>
              </a:rPr>
              <a:t>tr</a:t>
            </a:r>
            <a:r>
              <a:rPr lang="en-US" altLang="ko-KR" sz="1200" b="1" dirty="0">
                <a:solidFill>
                  <a:srgbClr val="2718F0"/>
                </a:solidFill>
                <a:latin typeface="+mn-ea"/>
              </a:rPr>
              <a:t>/td[2]/text()”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en-US" altLang="ko-KR" sz="1200" b="1" dirty="0" err="1">
                <a:latin typeface="+mn-ea"/>
              </a:rPr>
              <a:t>rvest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패키지의 주요 함수 </a:t>
            </a:r>
            <a:r>
              <a:rPr lang="en-US" altLang="ko-KR" sz="1200" b="1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html_nodes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xpath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html_node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css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xpath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html_text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trim=FALSE)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html_attrs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(x)	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html_attr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(x, name, default = "")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7868" y="1258958"/>
            <a:ext cx="5345140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(“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”);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rvest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NULL; title&lt;-NULL; point&lt;-NULL, review&lt;-NULL; page=NULL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&lt;- "http://movie.naver.com/movie/point/</a:t>
            </a:r>
            <a:r>
              <a:rPr lang="en-US" altLang="ko-KR" sz="1200" dirty="0" err="1">
                <a:latin typeface="+mn-ea"/>
              </a:rPr>
              <a:t>af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list.nhn?page</a:t>
            </a:r>
            <a:r>
              <a:rPr lang="en-US" altLang="ko-KR" sz="1200" dirty="0">
                <a:latin typeface="+mn-ea"/>
              </a:rPr>
              <a:t>=1"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 encoding="CP949"); text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영화제목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".movie")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(nodes); title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영화평점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point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(nodes); point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영화리뷰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="//*[@id='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nodes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(nodes, trim=TRUE)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review &lt;- nodes[</a:t>
            </a:r>
            <a:r>
              <a:rPr lang="en-US" altLang="ko-KR" sz="1200" dirty="0" err="1">
                <a:latin typeface="+mn-ea"/>
              </a:rPr>
              <a:t>nchar</a:t>
            </a:r>
            <a:r>
              <a:rPr lang="en-US" altLang="ko-KR" sz="1200" dirty="0">
                <a:latin typeface="+mn-ea"/>
              </a:rPr>
              <a:t>(nodes) &gt; 0]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page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(title, point,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write.csv(page, "movie_reviews.csv")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0438" y="1258958"/>
            <a:ext cx="18111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[ 1</a:t>
            </a:r>
            <a:r>
              <a:rPr lang="ko-KR" altLang="en-US" sz="1400" b="1" dirty="0">
                <a:latin typeface="+mn-ea"/>
              </a:rPr>
              <a:t>페이지 </a:t>
            </a:r>
            <a:r>
              <a:rPr lang="ko-KR" altLang="en-US" sz="1400" b="1" dirty="0" err="1">
                <a:latin typeface="+mn-ea"/>
              </a:rPr>
              <a:t>스크래핑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038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33751" y="897629"/>
            <a:ext cx="6572249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site&lt;- "http://movie.naver.com/movie/point/</a:t>
            </a:r>
            <a:r>
              <a:rPr lang="en-US" altLang="ko-KR" sz="1200" dirty="0" err="1">
                <a:latin typeface="+mn-ea"/>
              </a:rPr>
              <a:t>af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list.nhn?page</a:t>
            </a:r>
            <a:r>
              <a:rPr lang="en-US" altLang="ko-KR" sz="1200" dirty="0">
                <a:latin typeface="+mn-ea"/>
              </a:rPr>
              <a:t>="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 &lt;- NULL; 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 &lt;- NULL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for(i in 1: 100)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paste(site, i,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text &lt;-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 encoding="CP949")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".movie")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title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".title </a:t>
            </a:r>
            <a:r>
              <a:rPr lang="en-US" altLang="ko-KR" sz="1200" dirty="0" err="1">
                <a:latin typeface="+mn-ea"/>
              </a:rPr>
              <a:t>em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point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nodes &lt;-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(text, </a:t>
            </a:r>
            <a:r>
              <a:rPr lang="en-US" altLang="ko-KR" sz="1200" dirty="0" err="1">
                <a:latin typeface="+mn-ea"/>
              </a:rPr>
              <a:t>xpath</a:t>
            </a:r>
            <a:r>
              <a:rPr lang="en-US" altLang="ko-KR" sz="1200" dirty="0">
                <a:latin typeface="+mn-ea"/>
              </a:rPr>
              <a:t>="//*[@id='</a:t>
            </a:r>
            <a:r>
              <a:rPr lang="en-US" altLang="ko-KR" sz="1200" dirty="0" err="1">
                <a:latin typeface="+mn-ea"/>
              </a:rPr>
              <a:t>old_content</a:t>
            </a:r>
            <a:r>
              <a:rPr lang="en-US" altLang="ko-KR" sz="1200" dirty="0">
                <a:latin typeface="+mn-ea"/>
              </a:rPr>
              <a:t>']/table/</a:t>
            </a:r>
            <a:r>
              <a:rPr lang="en-US" altLang="ko-KR" sz="1200" dirty="0" err="1">
                <a:latin typeface="+mn-ea"/>
              </a:rPr>
              <a:t>tbody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tr</a:t>
            </a:r>
            <a:r>
              <a:rPr lang="en-US" altLang="ko-KR" sz="1200" dirty="0">
                <a:latin typeface="+mn-ea"/>
              </a:rPr>
              <a:t>/td[2]/text()")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(nodes, trim=TRUE)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review &lt;- 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nchar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) &gt; 0]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if(length(review) == 10)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#page &lt;- </a:t>
            </a:r>
            <a:r>
              <a:rPr lang="en-US" altLang="ko-KR" sz="1200" dirty="0" err="1">
                <a:latin typeface="+mn-ea"/>
              </a:rPr>
              <a:t>cbind</a:t>
            </a:r>
            <a:r>
              <a:rPr lang="en-US" altLang="ko-KR" sz="1200" dirty="0">
                <a:latin typeface="+mn-ea"/>
              </a:rPr>
              <a:t>(title, point)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#page &lt;- </a:t>
            </a:r>
            <a:r>
              <a:rPr lang="en-US" altLang="ko-KR" sz="1200" dirty="0" err="1">
                <a:latin typeface="+mn-ea"/>
              </a:rPr>
              <a:t>cbind</a:t>
            </a:r>
            <a:r>
              <a:rPr lang="en-US" altLang="ko-KR" sz="1200" dirty="0">
                <a:latin typeface="+mn-ea"/>
              </a:rPr>
              <a:t>(page,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page &lt;- </a:t>
            </a:r>
            <a:r>
              <a:rPr lang="en-US" altLang="ko-KR" sz="1200" dirty="0" err="1">
                <a:latin typeface="+mn-ea"/>
              </a:rPr>
              <a:t>data.frame</a:t>
            </a:r>
            <a:r>
              <a:rPr lang="en-US" altLang="ko-KR" sz="1200" dirty="0">
                <a:latin typeface="+mn-ea"/>
              </a:rPr>
              <a:t>(title, point, review)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rbind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, page)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} else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cat(paste(i," </a:t>
            </a:r>
            <a:r>
              <a:rPr lang="ko-KR" altLang="en-US" sz="1200" dirty="0">
                <a:latin typeface="+mn-ea"/>
              </a:rPr>
              <a:t>페이지에는 </a:t>
            </a:r>
            <a:r>
              <a:rPr lang="ko-KR" altLang="en-US" sz="1200" dirty="0" err="1">
                <a:latin typeface="+mn-ea"/>
              </a:rPr>
              <a:t>리뷰글이</a:t>
            </a:r>
            <a:r>
              <a:rPr lang="ko-KR" altLang="en-US" sz="1200" dirty="0">
                <a:latin typeface="+mn-ea"/>
              </a:rPr>
              <a:t> 생략된 데이터가 있어서 수집하지 않습니다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 err="1">
                <a:latin typeface="+mn-ea"/>
              </a:rPr>
              <a:t>ㅜㅜ</a:t>
            </a:r>
            <a:r>
              <a:rPr lang="en-US" altLang="ko-KR" sz="1200" dirty="0">
                <a:latin typeface="+mn-ea"/>
              </a:rPr>
              <a:t>\n"))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write.csv(</a:t>
            </a:r>
            <a:r>
              <a:rPr lang="en-US" altLang="ko-KR" sz="1200" dirty="0" err="1">
                <a:latin typeface="+mn-ea"/>
              </a:rPr>
              <a:t>movie.review</a:t>
            </a:r>
            <a:r>
              <a:rPr lang="en-US" altLang="ko-KR" sz="1200" dirty="0">
                <a:latin typeface="+mn-ea"/>
              </a:rPr>
              <a:t>, "movie_reviews2.csv")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5065" y="1673628"/>
            <a:ext cx="25837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 </a:t>
            </a:r>
            <a:r>
              <a:rPr lang="ko-KR" altLang="en-US" sz="1400" b="1" dirty="0">
                <a:latin typeface="+mn-ea"/>
              </a:rPr>
              <a:t>여러 페이지 </a:t>
            </a:r>
            <a:r>
              <a:rPr lang="ko-KR" altLang="en-US" sz="1400" b="1" dirty="0" err="1">
                <a:latin typeface="+mn-ea"/>
              </a:rPr>
              <a:t>스크래핑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95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8" y="1533702"/>
            <a:ext cx="7553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502" y="1475689"/>
            <a:ext cx="81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 err="1">
                <a:latin typeface="+mn-ea"/>
              </a:rPr>
              <a:t>한겨례신문</a:t>
            </a:r>
            <a:r>
              <a:rPr lang="ko-KR" altLang="en-US" sz="1200" b="1" dirty="0">
                <a:latin typeface="+mn-ea"/>
              </a:rPr>
              <a:t> 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>
                <a:latin typeface="+mn-ea"/>
              </a:rPr>
              <a:t>기사 제목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  </a:t>
            </a:r>
            <a:r>
              <a:rPr lang="ko-KR" altLang="en-US" sz="1200" b="1" dirty="0" err="1">
                <a:latin typeface="+mn-ea"/>
              </a:rPr>
              <a:t>스크래핑</a:t>
            </a: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0606" y="2254448"/>
            <a:ext cx="2744184" cy="250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22662" y="2252136"/>
            <a:ext cx="2744184" cy="2001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3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8" y="1771649"/>
            <a:ext cx="4357687" cy="382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558567"/>
            <a:ext cx="817682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XML </a:t>
            </a:r>
            <a:r>
              <a:rPr lang="ko-KR" altLang="en-US" sz="1200" dirty="0">
                <a:latin typeface="+mn-ea"/>
              </a:rPr>
              <a:t>패키지의 주요 함수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 (file, encoding="…")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(doc, path, fun)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fun : </a:t>
            </a:r>
            <a:r>
              <a:rPr lang="en-US" altLang="ko-KR" sz="1200" b="1" dirty="0" err="1">
                <a:latin typeface="+mn-ea"/>
              </a:rPr>
              <a:t>xmlValue</a:t>
            </a:r>
            <a:r>
              <a:rPr lang="en-US" altLang="ko-KR" sz="1200" b="1" dirty="0">
                <a:latin typeface="+mn-ea"/>
              </a:rPr>
              <a:t>,   </a:t>
            </a:r>
            <a:r>
              <a:rPr lang="en-US" altLang="ko-KR" sz="1200" b="1" dirty="0" err="1">
                <a:latin typeface="+mn-ea"/>
              </a:rPr>
              <a:t>xmlGetAttr</a:t>
            </a:r>
            <a:r>
              <a:rPr lang="en-US" altLang="ko-KR" sz="1200" b="1" dirty="0">
                <a:latin typeface="+mn-ea"/>
              </a:rPr>
              <a:t>,   </a:t>
            </a:r>
            <a:r>
              <a:rPr lang="en-US" altLang="ko-KR" sz="1200" b="1" dirty="0" err="1">
                <a:latin typeface="+mn-ea"/>
              </a:rPr>
              <a:t>xmlAttrs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("XML")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library(XML)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("http://www.hani.co.kr/")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imsi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(t,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'//*[@id="main-top01-scroll-in"]/div/div/h4/a',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:]]", "", content)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26514" y="2230180"/>
            <a:ext cx="4260361" cy="2017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그 외의 웹 </a:t>
            </a:r>
            <a:r>
              <a:rPr lang="ko-KR" altLang="en-US" sz="1200" b="1" dirty="0" err="1">
                <a:latin typeface="+mn-ea"/>
              </a:rPr>
              <a:t>스크래핑시</a:t>
            </a:r>
            <a:r>
              <a:rPr lang="ko-KR" altLang="en-US" sz="1200" b="1" dirty="0">
                <a:latin typeface="+mn-ea"/>
              </a:rPr>
              <a:t> 알고 있으면 도움되는 내용들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R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GET</a:t>
            </a:r>
            <a:r>
              <a:rPr lang="ko-KR" altLang="en-US" sz="1200" dirty="0">
                <a:latin typeface="+mn-ea"/>
              </a:rPr>
              <a:t>으로 사이트 내용 가져오기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http.standard</a:t>
            </a:r>
            <a:r>
              <a:rPr lang="en-US" altLang="ko-KR" sz="1200" dirty="0">
                <a:latin typeface="+mn-ea"/>
              </a:rPr>
              <a:t> &lt;- GET('http://www.worg/Protocols/rfc2616/rfc261html')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title2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http.standard</a:t>
            </a:r>
            <a:r>
              <a:rPr lang="en-US" altLang="ko-KR" sz="1200" dirty="0">
                <a:latin typeface="+mn-ea"/>
              </a:rPr>
              <a:t>), '</a:t>
            </a:r>
            <a:r>
              <a:rPr lang="en-US" altLang="ko-KR" sz="1200" dirty="0" err="1">
                <a:latin typeface="+mn-ea"/>
              </a:rPr>
              <a:t>div.toc</a:t>
            </a:r>
            <a:r>
              <a:rPr lang="en-US" altLang="ko-KR" sz="1200" dirty="0">
                <a:latin typeface="+mn-ea"/>
              </a:rPr>
              <a:t> h2')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title2 = </a:t>
            </a:r>
            <a:r>
              <a:rPr lang="en-US" altLang="ko-KR" sz="1200" dirty="0" err="1">
                <a:latin typeface="+mn-ea"/>
              </a:rPr>
              <a:t>html_text</a:t>
            </a:r>
            <a:r>
              <a:rPr lang="en-US" altLang="ko-KR" sz="1200" dirty="0">
                <a:latin typeface="+mn-ea"/>
              </a:rPr>
              <a:t>(title2)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R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POST</a:t>
            </a:r>
            <a:r>
              <a:rPr lang="ko-KR" altLang="en-US" sz="1200" dirty="0">
                <a:latin typeface="+mn-ea"/>
              </a:rPr>
              <a:t>로 사이트 내용 가져오기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download_url</a:t>
            </a:r>
            <a:r>
              <a:rPr lang="en-US" altLang="ko-KR" sz="1200" dirty="0">
                <a:latin typeface="+mn-ea"/>
              </a:rPr>
              <a:t> = 'http://file.krx.co.kr/</a:t>
            </a:r>
            <a:r>
              <a:rPr lang="en-US" altLang="ko-KR" sz="1200" dirty="0" err="1">
                <a:latin typeface="+mn-ea"/>
              </a:rPr>
              <a:t>download.jspx</a:t>
            </a:r>
            <a:r>
              <a:rPr lang="en-US" altLang="ko-KR" sz="1200" dirty="0">
                <a:latin typeface="+mn-ea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data = POST(</a:t>
            </a:r>
            <a:r>
              <a:rPr lang="en-US" altLang="ko-KR" sz="1200" dirty="0" err="1">
                <a:latin typeface="+mn-ea"/>
              </a:rPr>
              <a:t>download_url</a:t>
            </a:r>
            <a:r>
              <a:rPr lang="en-US" altLang="ko-KR" sz="1200" dirty="0">
                <a:latin typeface="+mn-ea"/>
              </a:rPr>
              <a:t>, query = list(code = </a:t>
            </a:r>
            <a:r>
              <a:rPr lang="en-US" altLang="ko-KR" sz="1200" dirty="0" err="1">
                <a:latin typeface="+mn-ea"/>
              </a:rPr>
              <a:t>my_otp</a:t>
            </a:r>
            <a:r>
              <a:rPr lang="en-US" altLang="ko-KR" sz="1200" dirty="0">
                <a:latin typeface="+mn-ea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add_headers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referer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otp_url</a:t>
            </a:r>
            <a:r>
              <a:rPr lang="en-US" altLang="ko-KR" sz="1200" dirty="0">
                <a:latin typeface="+mn-ea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77685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뉴스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게시판 등 글 목록에서 글의 </a:t>
            </a:r>
            <a:r>
              <a:rPr lang="en-US" altLang="ko-KR" sz="1200" dirty="0">
                <a:latin typeface="+mn-ea"/>
              </a:rPr>
              <a:t>URL</a:t>
            </a:r>
            <a:r>
              <a:rPr lang="ko-KR" altLang="en-US" sz="1200" dirty="0">
                <a:latin typeface="+mn-ea"/>
              </a:rPr>
              <a:t>만 뽑아내기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 = GET('https://news.naver.com/main/</a:t>
            </a:r>
            <a:r>
              <a:rPr lang="en-US" altLang="ko-KR" sz="1200" dirty="0" err="1">
                <a:latin typeface="+mn-ea"/>
              </a:rPr>
              <a:t>list.nhn?mode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LSD&amp;mid</a:t>
            </a:r>
            <a:r>
              <a:rPr lang="en-US" altLang="ko-KR" sz="1200" dirty="0">
                <a:latin typeface="+mn-ea"/>
              </a:rPr>
              <a:t>=sec&amp;sid1=001')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htxt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(res)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link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htxt</a:t>
            </a:r>
            <a:r>
              <a:rPr lang="en-US" altLang="ko-KR" sz="1200" dirty="0">
                <a:latin typeface="+mn-ea"/>
              </a:rPr>
              <a:t>, '</a:t>
            </a:r>
            <a:r>
              <a:rPr lang="en-US" altLang="ko-KR" sz="1200" dirty="0" err="1">
                <a:latin typeface="+mn-ea"/>
              </a:rPr>
              <a:t>div.list_body</a:t>
            </a:r>
            <a:r>
              <a:rPr lang="en-US" altLang="ko-KR" sz="1200" dirty="0">
                <a:latin typeface="+mn-ea"/>
              </a:rPr>
              <a:t> a')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article.href</a:t>
            </a:r>
            <a:r>
              <a:rPr lang="en-US" altLang="ko-KR" sz="1200" dirty="0">
                <a:latin typeface="+mn-ea"/>
              </a:rPr>
              <a:t> = unique(</a:t>
            </a:r>
            <a:r>
              <a:rPr lang="en-US" altLang="ko-KR" sz="1200" dirty="0" err="1">
                <a:latin typeface="+mn-ea"/>
              </a:rPr>
              <a:t>html_attr</a:t>
            </a:r>
            <a:r>
              <a:rPr lang="en-US" altLang="ko-KR" sz="1200" dirty="0">
                <a:latin typeface="+mn-ea"/>
              </a:rPr>
              <a:t>(link, '</a:t>
            </a:r>
            <a:r>
              <a:rPr lang="en-US" altLang="ko-KR" sz="1200" dirty="0" err="1">
                <a:latin typeface="+mn-ea"/>
              </a:rPr>
              <a:t>href</a:t>
            </a:r>
            <a:r>
              <a:rPr lang="en-US" altLang="ko-KR" sz="1200" dirty="0">
                <a:latin typeface="+mn-ea"/>
              </a:rPr>
              <a:t>'))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>
                <a:latin typeface="+mn-ea"/>
              </a:rPr>
              <a:t>이미지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첨부파일 다운 받기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en-US" altLang="ko-KR" sz="1200" dirty="0" err="1">
                <a:latin typeface="+mn-ea"/>
              </a:rPr>
              <a:t>pdf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 = GET('http://cran.r-project.org/web/packages/</a:t>
            </a:r>
            <a:r>
              <a:rPr lang="en-US" altLang="ko-KR" sz="1200" dirty="0" err="1">
                <a:latin typeface="+mn-ea"/>
              </a:rPr>
              <a:t>httr</a:t>
            </a:r>
            <a:r>
              <a:rPr lang="en-US" altLang="ko-KR" sz="1200" dirty="0">
                <a:latin typeface="+mn-ea"/>
              </a:rPr>
              <a:t>/httr.pdf')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writeBin</a:t>
            </a:r>
            <a:r>
              <a:rPr lang="en-US" altLang="ko-KR" sz="1200" dirty="0">
                <a:latin typeface="+mn-ea"/>
              </a:rPr>
              <a:t>(content(res, 'raw'), 'c:/Temp/httr.pdf')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jpg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h = </a:t>
            </a:r>
            <a:r>
              <a:rPr lang="en-US" altLang="ko-KR" sz="1200" dirty="0" err="1">
                <a:latin typeface="+mn-ea"/>
              </a:rPr>
              <a:t>read_html</a:t>
            </a:r>
            <a:r>
              <a:rPr lang="en-US" altLang="ko-KR" sz="1200" dirty="0">
                <a:latin typeface="+mn-ea"/>
              </a:rPr>
              <a:t>('http://unico201dothome.co.kr/productlog.html')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imgs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html_nodes</a:t>
            </a:r>
            <a:r>
              <a:rPr lang="en-US" altLang="ko-KR" sz="1200" dirty="0">
                <a:latin typeface="+mn-ea"/>
              </a:rPr>
              <a:t>(h, '</a:t>
            </a:r>
            <a:r>
              <a:rPr lang="en-US" altLang="ko-KR" sz="1200" dirty="0" err="1">
                <a:latin typeface="+mn-ea"/>
              </a:rPr>
              <a:t>img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html_attr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imgs</a:t>
            </a:r>
            <a:r>
              <a:rPr lang="en-US" altLang="ko-KR" sz="1200" dirty="0">
                <a:latin typeface="+mn-ea"/>
              </a:rPr>
              <a:t>, '</a:t>
            </a:r>
            <a:r>
              <a:rPr lang="en-US" altLang="ko-KR" sz="1200" dirty="0" err="1">
                <a:latin typeface="+mn-ea"/>
              </a:rPr>
              <a:t>src</a:t>
            </a:r>
            <a:r>
              <a:rPr lang="en-US" altLang="ko-KR" sz="1200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for(i in 1:length(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)){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res = GET(paste('http://unico201dothome.co.kr/',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[i],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writeBin</a:t>
            </a:r>
            <a:r>
              <a:rPr lang="en-US" altLang="ko-KR" sz="1200" dirty="0">
                <a:latin typeface="+mn-ea"/>
              </a:rPr>
              <a:t>(content(res, 'raw'), paste('c:/Temp/', </a:t>
            </a:r>
            <a:r>
              <a:rPr lang="en-US" altLang="ko-KR" sz="1200" dirty="0" err="1">
                <a:latin typeface="+mn-ea"/>
              </a:rPr>
              <a:t>img.src</a:t>
            </a:r>
            <a:r>
              <a:rPr lang="en-US" altLang="ko-KR" sz="1200" dirty="0">
                <a:latin typeface="+mn-ea"/>
              </a:rPr>
              <a:t>[i],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678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 </a:t>
            </a:r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6" y="1701660"/>
            <a:ext cx="4845050" cy="89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16" y="3284905"/>
            <a:ext cx="6103089" cy="10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4416609"/>
            <a:ext cx="6188149" cy="15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70568" y="2775373"/>
            <a:ext cx="52205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https://developers.naver.com/docs/search/blog/ </a:t>
            </a:r>
            <a:r>
              <a:rPr lang="ko-KR" altLang="en-US" sz="1200" b="1" dirty="0">
                <a:latin typeface="+mn-ea"/>
              </a:rPr>
              <a:t>에서 내용 검토</a:t>
            </a:r>
          </a:p>
        </p:txBody>
      </p:sp>
    </p:spTree>
    <p:extLst>
      <p:ext uri="{BB962C8B-B14F-4D97-AF65-F5344CB8AC3E}">
        <p14:creationId xmlns:p14="http://schemas.microsoft.com/office/powerpoint/2010/main" val="252329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 </a:t>
            </a:r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블로그에서</a:t>
            </a:r>
            <a:r>
              <a:rPr lang="ko-KR" altLang="en-US" sz="1200" dirty="0">
                <a:latin typeface="+mn-ea"/>
              </a:rPr>
              <a:t> “여름추천요리”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 검색하여 </a:t>
            </a:r>
            <a:r>
              <a:rPr lang="ko-KR" altLang="en-US" sz="1200" dirty="0" err="1">
                <a:latin typeface="+mn-ea"/>
              </a:rPr>
              <a:t>블로그에</a:t>
            </a:r>
            <a:r>
              <a:rPr lang="ko-KR" altLang="en-US" sz="1200" dirty="0">
                <a:latin typeface="+mn-ea"/>
              </a:rPr>
              <a:t> 올려진 데이터를 수집해본다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연동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Rcurl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RCurl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RCurl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library(XML)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&lt;- "https://openapi.naver.com/v1/search/blog.xml"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 &lt;- “……………………………"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 &lt;- “……………………………"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query &lt;- </a:t>
            </a:r>
            <a:r>
              <a:rPr lang="en-US" altLang="ko-KR" sz="1200" dirty="0" err="1">
                <a:latin typeface="+mn-ea"/>
              </a:rPr>
              <a:t>URLencode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iconv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여름추천요리</a:t>
            </a:r>
            <a:r>
              <a:rPr lang="en-US" altLang="ko-KR" sz="1200" dirty="0">
                <a:latin typeface="+mn-ea"/>
              </a:rPr>
              <a:t>","euc-kr","UTF-8"))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&lt;- paste(</a:t>
            </a: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, "?query=", query, "&amp;display=20",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doc&lt;- </a:t>
            </a:r>
            <a:r>
              <a:rPr lang="en-US" altLang="ko-KR" sz="1200" dirty="0" err="1">
                <a:latin typeface="+mn-ea"/>
              </a:rPr>
              <a:t>getURL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httpheader</a:t>
            </a:r>
            <a:r>
              <a:rPr lang="en-US" altLang="ko-KR" sz="1200" dirty="0">
                <a:latin typeface="+mn-ea"/>
              </a:rPr>
              <a:t> = c('Content-Type' = "application/xml",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'X-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-Client-Id' = </a:t>
            </a:r>
            <a:r>
              <a:rPr lang="en-US" altLang="ko-KR" sz="1200" dirty="0" err="1">
                <a:latin typeface="+mn-ea"/>
              </a:rPr>
              <a:t>Client_ID,'X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-Client-Secret' = </a:t>
            </a: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내용에 대한 리스트 만들기	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doc2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(doc, encoding="UTF-8")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(doc2, "//item/description",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529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32" y="1104900"/>
            <a:ext cx="3359237" cy="527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257300"/>
            <a:ext cx="3443605" cy="474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502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 </a:t>
            </a:r>
            <a:r>
              <a:rPr lang="ko-KR" altLang="en-US" b="1" dirty="0" err="1"/>
              <a:t>네이버의</a:t>
            </a:r>
            <a:r>
              <a:rPr lang="ko-KR" altLang="en-US" b="1" dirty="0"/>
              <a:t> 뉴스와 </a:t>
            </a:r>
            <a:r>
              <a:rPr lang="ko-KR" altLang="en-US" b="1" dirty="0" err="1"/>
              <a:t>블로그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뉴스에서 “미세먼지”</a:t>
            </a:r>
            <a:r>
              <a:rPr lang="ko-KR" altLang="en-US" sz="1200" dirty="0" err="1">
                <a:latin typeface="+mn-ea"/>
              </a:rPr>
              <a:t>로</a:t>
            </a:r>
            <a:r>
              <a:rPr lang="ko-KR" altLang="en-US" sz="1200" dirty="0">
                <a:latin typeface="+mn-ea"/>
              </a:rPr>
              <a:t>  검색하여 뉴스에 올려진 데이터를 수집해본다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</a:t>
            </a:r>
            <a:r>
              <a:rPr lang="ko-KR" altLang="en-US" sz="1200" dirty="0" err="1">
                <a:latin typeface="+mn-ea"/>
              </a:rPr>
              <a:t>네이버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연동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Rcurl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패키지 사용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RCurl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RCurl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library(XML)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&lt;- "https://openapi.naver.com/v1/search/news.xml"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Client_ID</a:t>
            </a:r>
            <a:r>
              <a:rPr lang="en-US" altLang="ko-KR" sz="1200" dirty="0">
                <a:latin typeface="+mn-ea"/>
              </a:rPr>
              <a:t> &lt;- "izGsqP2exeThwwEUVU3x"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 &lt;- "WrwbQ1l6ZI"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query &lt;- </a:t>
            </a:r>
            <a:r>
              <a:rPr lang="en-US" altLang="ko-KR" sz="1200" dirty="0" err="1">
                <a:latin typeface="+mn-ea"/>
              </a:rPr>
              <a:t>URLencode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iconv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미세먼지</a:t>
            </a:r>
            <a:r>
              <a:rPr lang="en-US" altLang="ko-KR" sz="1200" dirty="0">
                <a:latin typeface="+mn-ea"/>
              </a:rPr>
              <a:t>","euc-kr","UTF-8"))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&lt;- paste(</a:t>
            </a:r>
            <a:r>
              <a:rPr lang="en-US" altLang="ko-KR" sz="1200" dirty="0" err="1">
                <a:latin typeface="+mn-ea"/>
              </a:rPr>
              <a:t>searchUrl</a:t>
            </a:r>
            <a:r>
              <a:rPr lang="en-US" altLang="ko-KR" sz="1200" dirty="0">
                <a:latin typeface="+mn-ea"/>
              </a:rPr>
              <a:t>, "?query=", query, "&amp;display=20", </a:t>
            </a:r>
            <a:r>
              <a:rPr lang="en-US" altLang="ko-KR" sz="1200" dirty="0" err="1">
                <a:latin typeface="+mn-ea"/>
              </a:rPr>
              <a:t>sep</a:t>
            </a:r>
            <a:r>
              <a:rPr lang="en-US" altLang="ko-KR" sz="1200" dirty="0">
                <a:latin typeface="+mn-ea"/>
              </a:rPr>
              <a:t>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doc&lt;- </a:t>
            </a:r>
            <a:r>
              <a:rPr lang="en-US" altLang="ko-KR" sz="1200" dirty="0" err="1">
                <a:latin typeface="+mn-ea"/>
              </a:rPr>
              <a:t>getURL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httpheader</a:t>
            </a:r>
            <a:r>
              <a:rPr lang="en-US" altLang="ko-KR" sz="1200" dirty="0">
                <a:latin typeface="+mn-ea"/>
              </a:rPr>
              <a:t> = c('Content-Type' = "application/xml",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                  'X-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-Client-Id' = </a:t>
            </a:r>
            <a:r>
              <a:rPr lang="en-US" altLang="ko-KR" sz="1200" dirty="0" err="1">
                <a:latin typeface="+mn-ea"/>
              </a:rPr>
              <a:t>Client_ID,'X</a:t>
            </a:r>
            <a:r>
              <a:rPr lang="en-US" altLang="ko-KR" sz="1200" dirty="0">
                <a:latin typeface="+mn-ea"/>
              </a:rPr>
              <a:t>-</a:t>
            </a:r>
            <a:r>
              <a:rPr lang="en-US" altLang="ko-KR" sz="1200" dirty="0" err="1">
                <a:latin typeface="+mn-ea"/>
              </a:rPr>
              <a:t>Naver</a:t>
            </a:r>
            <a:r>
              <a:rPr lang="en-US" altLang="ko-KR" sz="1200" dirty="0">
                <a:latin typeface="+mn-ea"/>
              </a:rPr>
              <a:t>-Client-Secret' = </a:t>
            </a:r>
            <a:r>
              <a:rPr lang="en-US" altLang="ko-KR" sz="1200" dirty="0" err="1">
                <a:latin typeface="+mn-ea"/>
              </a:rPr>
              <a:t>Client_Secret</a:t>
            </a:r>
            <a:r>
              <a:rPr lang="en-US" altLang="ko-KR" sz="1200" dirty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 err="1">
                <a:latin typeface="+mn-ea"/>
              </a:rPr>
              <a:t>블로그</a:t>
            </a:r>
            <a:r>
              <a:rPr lang="ko-KR" altLang="en-US" sz="1200" dirty="0">
                <a:latin typeface="+mn-ea"/>
              </a:rPr>
              <a:t> 내용에 대한 리스트 만들기		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doc2 &lt;- </a:t>
            </a:r>
            <a:r>
              <a:rPr lang="en-US" altLang="ko-KR" sz="1200" dirty="0" err="1">
                <a:latin typeface="+mn-ea"/>
              </a:rPr>
              <a:t>htmlParse</a:t>
            </a:r>
            <a:r>
              <a:rPr lang="en-US" altLang="ko-KR" sz="1200" dirty="0">
                <a:latin typeface="+mn-ea"/>
              </a:rPr>
              <a:t>(doc, encoding="UTF-8")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text&lt;- </a:t>
            </a:r>
            <a:r>
              <a:rPr lang="en-US" altLang="ko-KR" sz="1200" dirty="0" err="1">
                <a:latin typeface="+mn-ea"/>
              </a:rPr>
              <a:t>xpathSApply</a:t>
            </a:r>
            <a:r>
              <a:rPr lang="en-US" altLang="ko-KR" sz="1200" dirty="0">
                <a:latin typeface="+mn-ea"/>
              </a:rPr>
              <a:t>(doc2, "//item/description", </a:t>
            </a:r>
            <a:r>
              <a:rPr lang="en-US" altLang="ko-KR" sz="1200" dirty="0" err="1">
                <a:latin typeface="+mn-ea"/>
              </a:rPr>
              <a:t>xmlValue</a:t>
            </a:r>
            <a:r>
              <a:rPr lang="en-US" altLang="ko-KR" sz="1200" dirty="0">
                <a:latin typeface="+mn-ea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8104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 </a:t>
            </a:r>
            <a:r>
              <a:rPr lang="ko-KR" altLang="en-US" b="1" dirty="0" err="1"/>
              <a:t>트위터</a:t>
            </a:r>
            <a:r>
              <a:rPr lang="ko-KR" altLang="en-US" b="1" dirty="0"/>
              <a:t> 글 읽어오기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n-ea"/>
              </a:rPr>
              <a:t>트위터에서는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twitteR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이라는 패키지를 제공하여 </a:t>
            </a:r>
            <a:r>
              <a:rPr lang="ko-KR" altLang="en-US" sz="1200" dirty="0" err="1">
                <a:latin typeface="+mn-ea"/>
              </a:rPr>
              <a:t>트위터에</a:t>
            </a:r>
            <a:r>
              <a:rPr lang="ko-KR" altLang="en-US" sz="1200" dirty="0">
                <a:latin typeface="+mn-ea"/>
              </a:rPr>
              <a:t> 올려진 글을 수집하는데 도움을 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twitteR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twitteR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api_key</a:t>
            </a:r>
            <a:r>
              <a:rPr lang="en-US" altLang="ko-KR" sz="1200" dirty="0">
                <a:latin typeface="+mn-ea"/>
              </a:rPr>
              <a:t> &lt;- “……………………………"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api_secret</a:t>
            </a:r>
            <a:r>
              <a:rPr lang="en-US" altLang="ko-KR" sz="1200" dirty="0">
                <a:latin typeface="+mn-ea"/>
              </a:rPr>
              <a:t> &lt;- “……………………………"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access_token</a:t>
            </a:r>
            <a:r>
              <a:rPr lang="en-US" altLang="ko-KR" sz="1200" dirty="0">
                <a:latin typeface="+mn-ea"/>
              </a:rPr>
              <a:t> &lt;- “……………………………"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access_token_secret</a:t>
            </a:r>
            <a:r>
              <a:rPr lang="en-US" altLang="ko-KR" sz="1200" dirty="0">
                <a:latin typeface="+mn-ea"/>
              </a:rPr>
              <a:t> &lt;- “……………………………"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setup_twitter_oauth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api_key,api_secret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access_token,access_token_secret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key &lt;- "</a:t>
            </a:r>
            <a:r>
              <a:rPr lang="ko-KR" altLang="en-US" sz="1200" dirty="0">
                <a:latin typeface="+mn-ea"/>
              </a:rPr>
              <a:t>취업</a:t>
            </a:r>
            <a:r>
              <a:rPr lang="en-US" altLang="ko-KR" sz="1200" dirty="0">
                <a:latin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key &lt;- enc2utf8(key)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result &lt;- </a:t>
            </a:r>
            <a:r>
              <a:rPr lang="en-US" altLang="ko-KR" sz="1200" dirty="0" err="1">
                <a:latin typeface="+mn-ea"/>
              </a:rPr>
              <a:t>searchTwitter</a:t>
            </a:r>
            <a:r>
              <a:rPr lang="en-US" altLang="ko-KR" sz="1200" dirty="0">
                <a:latin typeface="+mn-ea"/>
              </a:rPr>
              <a:t>(key, n=100)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DF &lt;- </a:t>
            </a:r>
            <a:r>
              <a:rPr lang="en-US" altLang="ko-KR" sz="1200" dirty="0" err="1">
                <a:latin typeface="+mn-ea"/>
              </a:rPr>
              <a:t>twListToDF</a:t>
            </a:r>
            <a:r>
              <a:rPr lang="en-US" altLang="ko-KR" sz="1200" dirty="0">
                <a:latin typeface="+mn-ea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DF$text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 &lt;- </a:t>
            </a:r>
            <a:r>
              <a:rPr lang="en-US" altLang="ko-KR" sz="1200" dirty="0" err="1">
                <a:latin typeface="+mn-ea"/>
              </a:rPr>
              <a:t>gsub</a:t>
            </a:r>
            <a:r>
              <a:rPr lang="en-US" altLang="ko-KR" sz="1200" dirty="0">
                <a:latin typeface="+mn-ea"/>
              </a:rPr>
              <a:t>("[[:lower:][:upper:][:digit:][:</a:t>
            </a:r>
            <a:r>
              <a:rPr lang="en-US" altLang="ko-KR" sz="1200" dirty="0" err="1">
                <a:latin typeface="+mn-ea"/>
              </a:rPr>
              <a:t>punct</a:t>
            </a:r>
            <a:r>
              <a:rPr lang="en-US" altLang="ko-KR" sz="1200" dirty="0">
                <a:latin typeface="+mn-ea"/>
              </a:rPr>
              <a:t>:][:</a:t>
            </a:r>
            <a:r>
              <a:rPr lang="en-US" altLang="ko-KR" sz="1200" dirty="0" err="1">
                <a:latin typeface="+mn-ea"/>
              </a:rPr>
              <a:t>cntrl</a:t>
            </a:r>
            <a:r>
              <a:rPr lang="en-US" altLang="ko-KR" sz="1200" dirty="0">
                <a:latin typeface="+mn-ea"/>
              </a:rPr>
              <a:t>:]]", "", content);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content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14090" y="4391247"/>
          <a:ext cx="5831929" cy="9458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3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setup_twitter_oauth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api_key,api_secret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access_token,access_token_secret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현재의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R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세션에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인증키를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내려받는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기능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3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result&lt;-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searchTwitter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(key, n=100)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key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에 해당되는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트위터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 글 읽어 오기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8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DF &lt;- </a:t>
                      </a: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twListToDF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(result)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응답 내용을 데이터 프레임으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로 변환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8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0" y="1292512"/>
            <a:ext cx="4328179" cy="447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38" y="1123950"/>
            <a:ext cx="4315658" cy="527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26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3" y="1257300"/>
            <a:ext cx="3764817" cy="352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53" y="1323976"/>
            <a:ext cx="4741662" cy="218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27" y="3637685"/>
            <a:ext cx="2220747" cy="279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49" y="5239265"/>
            <a:ext cx="6166281" cy="119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8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언어의 구문 정리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3" y="1200151"/>
            <a:ext cx="8805467" cy="514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01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4206" y="1236958"/>
            <a:ext cx="817682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패키지라는 것은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를 가지고 할 수 있는 통계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분석 그리고 시각화와 관련하여 기능을 정의한 함수들의 묶음이라  할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을 설치할 때 함께 설치되는 기본 패키지가 있고 만약 찾는 기능이 없다면 원하는 기능을 처리해주는 패키지를 찾아서 추가로 설치 한 후 사용하면 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 </a:t>
            </a:r>
            <a:r>
              <a:rPr lang="ko-KR" altLang="en-US" sz="1200" dirty="0">
                <a:latin typeface="+mn-ea"/>
              </a:rPr>
              <a:t>패키지는 </a:t>
            </a:r>
            <a:r>
              <a:rPr lang="en-US" altLang="ko-KR" sz="1200" dirty="0">
                <a:latin typeface="+mn-ea"/>
              </a:rPr>
              <a:t>CRAN(https://cran.r-project.org/) </a:t>
            </a:r>
            <a:r>
              <a:rPr lang="ko-KR" altLang="en-US" sz="1200" dirty="0">
                <a:latin typeface="+mn-ea"/>
              </a:rPr>
              <a:t>사이트에서 모두 검색 가능하고 다운로드 받을 수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R</a:t>
            </a:r>
            <a:r>
              <a:rPr lang="ko-KR" altLang="en-US" sz="1200" dirty="0">
                <a:latin typeface="+mn-ea"/>
              </a:rPr>
              <a:t>은 무료라는 장점 외에 일정 규칙에 맞춰 누구나 제작하고 배포할 수 있는 </a:t>
            </a:r>
            <a:r>
              <a:rPr lang="en-US" altLang="ko-KR" sz="1200" dirty="0">
                <a:latin typeface="+mn-ea"/>
              </a:rPr>
              <a:t>Package</a:t>
            </a:r>
            <a:r>
              <a:rPr lang="ko-KR" altLang="en-US" sz="1200" dirty="0">
                <a:latin typeface="+mn-ea"/>
              </a:rPr>
              <a:t>를 통해 기능 확장을 유연하게 할 수 있는 큰 장점을 갖고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07026"/>
            <a:ext cx="8061883" cy="256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51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R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패키지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456" y="1248578"/>
            <a:ext cx="817682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새로운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패키지의 설치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en-US" altLang="ko-KR" sz="1200" dirty="0" err="1">
                <a:latin typeface="+mj-ea"/>
                <a:ea typeface="+mj-ea"/>
              </a:rPr>
              <a:t>install.packages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j-ea"/>
                <a:ea typeface="+mj-ea"/>
              </a:rPr>
              <a:t>이미 설치된 </a:t>
            </a:r>
            <a:r>
              <a:rPr lang="en-US" altLang="ko-KR" sz="1200" dirty="0">
                <a:latin typeface="+mj-ea"/>
                <a:ea typeface="+mj-ea"/>
              </a:rPr>
              <a:t>R </a:t>
            </a:r>
            <a:r>
              <a:rPr lang="ko-KR" altLang="en-US" sz="1200" dirty="0">
                <a:latin typeface="+mj-ea"/>
                <a:ea typeface="+mj-ea"/>
              </a:rPr>
              <a:t>패키지 확인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installed.packages</a:t>
            </a:r>
            <a:r>
              <a:rPr lang="en-US" altLang="ko-KR" sz="1200" dirty="0">
                <a:latin typeface="+mj-ea"/>
                <a:ea typeface="+mj-ea"/>
              </a:rPr>
              <a:t>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삭제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remove.packages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확인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업데이트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update.packages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 로드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library(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 require(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</a:t>
            </a:r>
            <a:r>
              <a:rPr lang="ko-KR" altLang="en-US" sz="1200" dirty="0" err="1">
                <a:latin typeface="+mj-ea"/>
                <a:ea typeface="+mj-ea"/>
              </a:rPr>
              <a:t>언로드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  </a:t>
            </a:r>
            <a:r>
              <a:rPr lang="en-US" altLang="ko-KR" sz="1200" dirty="0">
                <a:latin typeface="+mj-ea"/>
                <a:ea typeface="+mj-ea"/>
              </a:rPr>
              <a:t>detach("package: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")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 err="1">
                <a:latin typeface="+mj-ea"/>
                <a:ea typeface="+mj-ea"/>
              </a:rPr>
              <a:t>로드된</a:t>
            </a:r>
            <a:r>
              <a:rPr lang="ko-KR" altLang="en-US" sz="1200" dirty="0">
                <a:latin typeface="+mj-ea"/>
                <a:ea typeface="+mj-ea"/>
              </a:rPr>
              <a:t> 패키지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search()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- </a:t>
            </a:r>
            <a:r>
              <a:rPr lang="ko-KR" altLang="en-US" sz="1200" dirty="0">
                <a:latin typeface="+mj-ea"/>
                <a:ea typeface="+mj-ea"/>
              </a:rPr>
              <a:t>설치된 패키지의 버전 점검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en-US" altLang="ko-KR" sz="1200" dirty="0" err="1">
                <a:latin typeface="+mj-ea"/>
                <a:ea typeface="+mj-ea"/>
              </a:rPr>
              <a:t>packageVersion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 err="1">
                <a:latin typeface="+mj-ea"/>
                <a:ea typeface="+mj-ea"/>
              </a:rPr>
              <a:t>패키지명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 </a:t>
            </a:r>
            <a:r>
              <a:rPr lang="ko-KR" altLang="en-US" sz="1200" b="1" dirty="0" err="1">
                <a:latin typeface="+mn-ea"/>
              </a:rPr>
              <a:t>스크래핑</a:t>
            </a:r>
            <a:r>
              <a:rPr lang="en-US" altLang="ko-KR" sz="1200" b="1" dirty="0">
                <a:latin typeface="+mn-ea"/>
              </a:rPr>
              <a:t>(web scraping)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웹 사이트 상에서 원하는 부분에 위치한 정보를 컴퓨터로 하여금 자동으로 추출하여 수집하는 기술</a:t>
            </a:r>
          </a:p>
          <a:p>
            <a:pPr>
              <a:lnSpc>
                <a:spcPct val="150000"/>
              </a:lnSpc>
            </a:pP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[ </a:t>
            </a:r>
            <a:r>
              <a:rPr lang="ko-KR" altLang="en-US" sz="1200" b="1" dirty="0">
                <a:latin typeface="+mn-ea"/>
              </a:rPr>
              <a:t>웹 </a:t>
            </a:r>
            <a:r>
              <a:rPr lang="ko-KR" altLang="en-US" sz="1200" b="1" dirty="0" err="1">
                <a:latin typeface="+mn-ea"/>
              </a:rPr>
              <a:t>크롤링</a:t>
            </a:r>
            <a:r>
              <a:rPr lang="en-US" altLang="ko-KR" sz="1200" b="1" dirty="0">
                <a:latin typeface="+mn-ea"/>
              </a:rPr>
              <a:t>(web crawling) ]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자동화 </a:t>
            </a:r>
            <a:r>
              <a:rPr lang="ko-KR" altLang="en-US" sz="1200" b="1" dirty="0" err="1">
                <a:latin typeface="+mn-ea"/>
              </a:rPr>
              <a:t>봇</a:t>
            </a:r>
            <a:r>
              <a:rPr lang="en-US" altLang="ko-KR" sz="1200" b="1" dirty="0">
                <a:latin typeface="+mn-ea"/>
              </a:rPr>
              <a:t>(bot)</a:t>
            </a:r>
            <a:r>
              <a:rPr lang="ko-KR" altLang="en-US" sz="1200" b="1" dirty="0">
                <a:latin typeface="+mn-ea"/>
              </a:rPr>
              <a:t>인 웹 </a:t>
            </a:r>
            <a:r>
              <a:rPr lang="ko-KR" altLang="en-US" sz="1200" b="1" dirty="0" err="1">
                <a:latin typeface="+mn-ea"/>
              </a:rPr>
              <a:t>크롤러가</a:t>
            </a:r>
            <a:r>
              <a:rPr lang="ko-KR" altLang="en-US" sz="1200" b="1" dirty="0">
                <a:latin typeface="+mn-ea"/>
              </a:rPr>
              <a:t> 정해진 규칙에 따라 복수 개의 웹 페이지를 </a:t>
            </a:r>
            <a:r>
              <a:rPr lang="ko-KR" altLang="en-US" sz="1200" b="1" dirty="0" err="1">
                <a:latin typeface="+mn-ea"/>
              </a:rPr>
              <a:t>브라우징</a:t>
            </a:r>
            <a:r>
              <a:rPr lang="ko-KR" altLang="en-US" sz="1200" b="1" dirty="0">
                <a:latin typeface="+mn-ea"/>
              </a:rPr>
              <a:t> 하는 행위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1" y="3316593"/>
            <a:ext cx="58293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13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정적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79197"/>
            <a:ext cx="8724900" cy="46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06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2022</Words>
  <Application>Microsoft Office PowerPoint</Application>
  <PresentationFormat>A4 용지(210x297mm)</PresentationFormat>
  <Paragraphs>261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 ExtraBold</vt:lpstr>
      <vt:lpstr>맑은 고딕</vt:lpstr>
      <vt:lpstr>옥션고딕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김민영</cp:lastModifiedBy>
  <cp:revision>248</cp:revision>
  <cp:lastPrinted>2017-01-31T10:03:44Z</cp:lastPrinted>
  <dcterms:created xsi:type="dcterms:W3CDTF">2017-01-06T09:07:17Z</dcterms:created>
  <dcterms:modified xsi:type="dcterms:W3CDTF">2020-09-16T01:17:32Z</dcterms:modified>
</cp:coreProperties>
</file>