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7" r:id="rId2"/>
    <p:sldId id="320" r:id="rId3"/>
    <p:sldId id="323" r:id="rId4"/>
    <p:sldId id="324" r:id="rId5"/>
    <p:sldId id="325" r:id="rId6"/>
    <p:sldId id="322" r:id="rId7"/>
    <p:sldId id="326" r:id="rId8"/>
    <p:sldId id="329" r:id="rId9"/>
    <p:sldId id="328" r:id="rId10"/>
    <p:sldId id="330" r:id="rId11"/>
    <p:sldId id="327" r:id="rId12"/>
    <p:sldId id="331" r:id="rId13"/>
    <p:sldId id="321" r:id="rId14"/>
    <p:sldId id="341" r:id="rId15"/>
    <p:sldId id="339" r:id="rId16"/>
    <p:sldId id="332" r:id="rId17"/>
    <p:sldId id="340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1050" y="-504"/>
      </p:cViewPr>
      <p:guideLst>
        <p:guide orient="horz" pos="2160"/>
        <p:guide orient="horz" pos="786"/>
        <p:guide orient="horz" pos="1110"/>
        <p:guide pos="384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시각화 함수의 종류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고수준 함수 </a:t>
            </a:r>
            <a:r>
              <a:rPr lang="en-US" altLang="ko-KR" sz="1200" dirty="0">
                <a:latin typeface="+mn-ea"/>
              </a:rPr>
              <a:t>– plot(), boxplot(), </a:t>
            </a: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(), pie(), </a:t>
            </a: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저수준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함수 </a:t>
            </a:r>
            <a:r>
              <a:rPr lang="en-US" altLang="ko-KR" sz="1200" dirty="0">
                <a:latin typeface="+mn-ea"/>
              </a:rPr>
              <a:t>– title(),  lines(), axis(), legend(), </a:t>
            </a:r>
            <a:r>
              <a:rPr lang="en-US" altLang="ko-KR" sz="1200" dirty="0" smtClean="0">
                <a:latin typeface="+mn-ea"/>
              </a:rPr>
              <a:t>points(), text()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칼라팔레트 함수 </a:t>
            </a:r>
            <a:r>
              <a:rPr lang="en-US" altLang="ko-KR" sz="1200" dirty="0" smtClean="0">
                <a:latin typeface="+mn-ea"/>
              </a:rPr>
              <a:t>– rainbow(), </a:t>
            </a:r>
            <a:r>
              <a:rPr lang="en-US" altLang="ko-KR" sz="1200" dirty="0" err="1" smtClean="0">
                <a:latin typeface="+mn-ea"/>
              </a:rPr>
              <a:t>cm.colors</a:t>
            </a:r>
            <a:r>
              <a:rPr lang="en-US" altLang="ko-KR" sz="1200" dirty="0" smtClean="0">
                <a:latin typeface="+mn-ea"/>
              </a:rPr>
              <a:t>(), </a:t>
            </a:r>
            <a:r>
              <a:rPr lang="en-US" altLang="ko-KR" sz="1200" dirty="0" err="1" smtClean="0">
                <a:latin typeface="+mn-ea"/>
              </a:rPr>
              <a:t>topo.colors</a:t>
            </a:r>
            <a:r>
              <a:rPr lang="en-US" altLang="ko-KR" sz="1200" dirty="0" smtClean="0">
                <a:latin typeface="+mn-ea"/>
              </a:rPr>
              <a:t>(), </a:t>
            </a:r>
            <a:r>
              <a:rPr lang="en-US" altLang="ko-KR" sz="1200" dirty="0" err="1" smtClean="0">
                <a:latin typeface="+mn-ea"/>
              </a:rPr>
              <a:t>terrian.colors</a:t>
            </a:r>
            <a:r>
              <a:rPr lang="en-US" altLang="ko-KR" sz="1200" dirty="0" smtClean="0">
                <a:latin typeface="+mn-ea"/>
              </a:rPr>
              <a:t>(), </a:t>
            </a:r>
            <a:r>
              <a:rPr lang="en-US" altLang="ko-KR" sz="1200" dirty="0" err="1" smtClean="0">
                <a:latin typeface="+mn-ea"/>
              </a:rPr>
              <a:t>heat.colors</a:t>
            </a:r>
            <a:r>
              <a:rPr lang="en-US" altLang="ko-KR" sz="1200" dirty="0" smtClean="0">
                <a:latin typeface="+mn-ea"/>
              </a:rPr>
              <a:t>()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25" y="2531763"/>
            <a:ext cx="3098071" cy="418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6757" y="2570661"/>
            <a:ext cx="748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+mn-ea"/>
              </a:rPr>
              <a:t>pch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71" y="3472249"/>
            <a:ext cx="42005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87869" y="3164472"/>
            <a:ext cx="748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+mn-ea"/>
              </a:rPr>
              <a:t>lty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2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히스토그램그리기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nums</a:t>
            </a:r>
            <a:r>
              <a:rPr lang="en-US" altLang="ko-KR" sz="1200" dirty="0">
                <a:latin typeface="+mn-ea"/>
              </a:rPr>
              <a:t> &lt;- sample(1:100</a:t>
            </a:r>
            <a:r>
              <a:rPr lang="en-US" altLang="ko-KR" sz="1200">
                <a:latin typeface="+mn-ea"/>
              </a:rPr>
              <a:t>, </a:t>
            </a:r>
            <a:r>
              <a:rPr lang="en-US" altLang="ko-KR" sz="1200" smtClean="0">
                <a:latin typeface="+mn-ea"/>
              </a:rPr>
              <a:t>30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nums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nums</a:t>
            </a:r>
            <a:r>
              <a:rPr lang="en-US" altLang="ko-KR" sz="1200">
                <a:latin typeface="+mn-ea"/>
              </a:rPr>
              <a:t>, </a:t>
            </a:r>
            <a:r>
              <a:rPr lang="en-US" altLang="ko-KR" sz="1200" smtClean="0">
                <a:latin typeface="+mn-ea"/>
              </a:rPr>
              <a:t>breaks=c(0,33,66,100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91" y="1166886"/>
            <a:ext cx="3410628" cy="32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81" y="4003589"/>
            <a:ext cx="2858466" cy="26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0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파이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8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pie(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labels=paste(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, "-",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), col=rainbow(10))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pie(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labels=paste(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, "-",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), col=rainbow(10), main="</a:t>
            </a:r>
            <a:r>
              <a:rPr lang="ko-KR" altLang="en-US" sz="1200" dirty="0">
                <a:latin typeface="+mn-ea"/>
              </a:rPr>
              <a:t>국어성적</a:t>
            </a:r>
            <a:r>
              <a:rPr lang="en-US" altLang="ko-KR" sz="1200" dirty="0">
                <a:latin typeface="+mn-ea"/>
              </a:rPr>
              <a:t>", edges=10)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pie(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labels=paste(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,"\n","(",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,")"), col=rainbow(10))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6183" y="3120082"/>
            <a:ext cx="7475838" cy="2587579"/>
            <a:chOff x="1809750" y="4725040"/>
            <a:chExt cx="6286500" cy="1952625"/>
          </a:xfrm>
        </p:grpSpPr>
        <p:pic>
          <p:nvPicPr>
            <p:cNvPr id="10" name="그림 9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0" y="4758060"/>
              <a:ext cx="2162175" cy="174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그림 1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0" y="4725040"/>
              <a:ext cx="2039620" cy="195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그림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300" y="4725040"/>
              <a:ext cx="1885950" cy="17754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0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박스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summary(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col="yellow",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=c(0,10),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 smtClean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2 &lt;- </a:t>
            </a:r>
            <a:r>
              <a:rPr lang="ko-KR" altLang="en-US" sz="1200">
                <a:latin typeface="+mn-ea"/>
              </a:rPr>
              <a:t>성적</a:t>
            </a:r>
            <a:r>
              <a:rPr lang="en-US" altLang="ko-KR" sz="1200" smtClean="0">
                <a:latin typeface="+mn-ea"/>
              </a:rPr>
              <a:t>[3:5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>
                <a:latin typeface="+mn-ea"/>
              </a:rPr>
              <a:t>, </a:t>
            </a:r>
            <a:r>
              <a:rPr lang="en-US" altLang="ko-KR" sz="1200" smtClean="0">
                <a:latin typeface="+mn-ea"/>
              </a:rPr>
              <a:t>col=rainbow(3),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=c(0,10),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 smtClean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130" y="1292512"/>
            <a:ext cx="3133153" cy="318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9" y="3707486"/>
            <a:ext cx="3793058" cy="268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3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박스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583827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read.table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온도</a:t>
            </a:r>
            <a:r>
              <a:rPr lang="en-US" altLang="ko-KR" sz="1200" dirty="0">
                <a:latin typeface="+mn-ea"/>
              </a:rPr>
              <a:t>.txt", header=TRUE,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=",")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head(data, n=5);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boxplot(data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boxplot(data,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 = 2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boxplot(data,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 = 2, at = </a:t>
            </a:r>
            <a:r>
              <a:rPr lang="en-US" altLang="ko-KR" sz="1200" dirty="0" smtClean="0">
                <a:latin typeface="+mn-ea"/>
              </a:rPr>
              <a:t>c(1,2,3,4</a:t>
            </a:r>
            <a:r>
              <a:rPr lang="en-US" altLang="ko-KR" sz="1200" dirty="0">
                <a:latin typeface="+mn-ea"/>
              </a:rPr>
              <a:t>, 6,7,8,9, </a:t>
            </a:r>
            <a:r>
              <a:rPr lang="en-US" altLang="ko-KR" sz="1200" dirty="0" smtClean="0">
                <a:latin typeface="+mn-ea"/>
              </a:rPr>
              <a:t>11,12,13,14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chtcols</a:t>
            </a:r>
            <a:r>
              <a:rPr lang="en-US" altLang="ko-KR" sz="1200" dirty="0">
                <a:latin typeface="+mn-ea"/>
              </a:rPr>
              <a:t> = rep(c("red","sienna","palevioletred1","royalblue2"), </a:t>
            </a:r>
            <a:r>
              <a:rPr lang="en-US" altLang="ko-KR" sz="1200" dirty="0" smtClean="0">
                <a:latin typeface="+mn-ea"/>
              </a:rPr>
              <a:t>times=3);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boxplot(data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 = 2, at = </a:t>
            </a:r>
            <a:r>
              <a:rPr lang="en-US" altLang="ko-KR" sz="1200" dirty="0" smtClean="0">
                <a:latin typeface="+mn-ea"/>
              </a:rPr>
              <a:t>c(1,2,3,4</a:t>
            </a:r>
            <a:r>
              <a:rPr lang="en-US" altLang="ko-KR" sz="1200" dirty="0">
                <a:latin typeface="+mn-ea"/>
              </a:rPr>
              <a:t>, 6,7,8,9, </a:t>
            </a:r>
            <a:r>
              <a:rPr lang="en-US" altLang="ko-KR" sz="1200" dirty="0" smtClean="0">
                <a:latin typeface="+mn-ea"/>
              </a:rPr>
              <a:t>11,12,13,14</a:t>
            </a:r>
            <a:r>
              <a:rPr lang="en-US" altLang="ko-KR" sz="1200" dirty="0">
                <a:latin typeface="+mn-ea"/>
              </a:rPr>
              <a:t>), col=</a:t>
            </a:r>
            <a:r>
              <a:rPr lang="en-US" altLang="ko-KR" sz="1200" dirty="0" err="1">
                <a:latin typeface="+mn-ea"/>
              </a:rPr>
              <a:t>chtcols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grid(col="gray",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</a:t>
            </a:r>
            <a:r>
              <a:rPr lang="en-US" altLang="ko-KR" sz="1200" dirty="0" err="1">
                <a:latin typeface="+mn-ea"/>
              </a:rPr>
              <a:t>lwd</a:t>
            </a:r>
            <a:r>
              <a:rPr lang="en-US" altLang="ko-KR" sz="1200" dirty="0">
                <a:latin typeface="+mn-ea"/>
              </a:rPr>
              <a:t>=1)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0" y="1107846"/>
            <a:ext cx="316281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5" y="3793522"/>
            <a:ext cx="2915679" cy="26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84" y="3872425"/>
            <a:ext cx="2740368" cy="24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0" y="4169150"/>
            <a:ext cx="2939296" cy="241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1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이상치 판단</a:t>
            </a:r>
            <a:endParaRPr lang="en-US" altLang="ko-KR" b="1" dirty="0"/>
          </a:p>
        </p:txBody>
      </p:sp>
      <p:pic>
        <p:nvPicPr>
          <p:cNvPr id="12" name="그림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54" y="1567814"/>
            <a:ext cx="3877971" cy="4566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8480" y="1755277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IQR = Q3 - </a:t>
            </a:r>
            <a:r>
              <a:rPr lang="en-US" altLang="ko-KR" sz="1200" dirty="0" smtClean="0"/>
              <a:t>Q1   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사분 범위</a:t>
            </a:r>
            <a:endParaRPr lang="ko-KR" altLang="ko-KR" sz="1200" dirty="0"/>
          </a:p>
          <a:p>
            <a:r>
              <a:rPr lang="en-US" altLang="ko-KR" sz="1200" b="1" dirty="0"/>
              <a:t>Q1(=1</a:t>
            </a:r>
            <a:r>
              <a:rPr lang="ko-KR" altLang="ko-KR" sz="1200" b="1" dirty="0" err="1"/>
              <a:t>분위수</a:t>
            </a:r>
            <a:r>
              <a:rPr lang="en-US" altLang="ko-KR" sz="1200" b="1" dirty="0"/>
              <a:t>)-1.5×IQR </a:t>
            </a:r>
            <a:r>
              <a:rPr lang="ko-KR" altLang="ko-KR" sz="1200" b="1" dirty="0"/>
              <a:t>보다 작거나</a:t>
            </a:r>
            <a:endParaRPr lang="ko-KR" altLang="ko-KR" sz="1200" dirty="0"/>
          </a:p>
          <a:p>
            <a:r>
              <a:rPr lang="en-US" altLang="ko-KR" sz="1200" b="1" dirty="0"/>
              <a:t>Q3(=3</a:t>
            </a:r>
            <a:r>
              <a:rPr lang="ko-KR" altLang="ko-KR" sz="1200" b="1" dirty="0" err="1"/>
              <a:t>분위수</a:t>
            </a:r>
            <a:r>
              <a:rPr lang="en-US" altLang="ko-KR" sz="1200" b="1" dirty="0"/>
              <a:t>)+1.5×IQR </a:t>
            </a:r>
            <a:r>
              <a:rPr lang="ko-KR" altLang="ko-KR" sz="1200" b="1" dirty="0"/>
              <a:t>보다 큰 관측 값들을 </a:t>
            </a:r>
            <a:r>
              <a:rPr lang="ko-KR" altLang="ko-KR" sz="1200" b="1" dirty="0" err="1"/>
              <a:t>이상치라고</a:t>
            </a:r>
            <a:r>
              <a:rPr lang="ko-KR" altLang="ko-KR" sz="1200" b="1" dirty="0"/>
              <a:t> 한다</a:t>
            </a:r>
            <a:r>
              <a:rPr lang="en-US" altLang="ko-KR" sz="1200" b="1" dirty="0"/>
              <a:t>.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7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그래프를 파일에 저장하기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583827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그려지는 그래프를 파일에 저장하는 방법</a:t>
            </a:r>
            <a:r>
              <a:rPr lang="en-US" altLang="ko-KR" sz="1200" dirty="0">
                <a:latin typeface="+mn-ea"/>
              </a:rPr>
              <a:t>1 ]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("mytest.png", 500, 400)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그래프를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dev.off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그래프를 그린 후에 파일에도 저장하는 방법</a:t>
            </a:r>
            <a:r>
              <a:rPr lang="en-US" altLang="ko-KR" sz="1200" dirty="0">
                <a:latin typeface="+mn-ea"/>
              </a:rPr>
              <a:t>2 ]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그래프를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dev.copy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, “mytest.png”)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 err="1">
                <a:latin typeface="+mn-ea"/>
              </a:rPr>
              <a:t>dev.copy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pdf</a:t>
            </a:r>
            <a:r>
              <a:rPr lang="en-US" altLang="ko-KR" sz="1200" dirty="0">
                <a:latin typeface="+mn-ea"/>
              </a:rPr>
              <a:t>, “mytest.pdf”)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dev.off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94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Built-in </a:t>
            </a:r>
            <a:r>
              <a:rPr lang="ko-KR" altLang="en-US" b="1" dirty="0" smtClean="0"/>
              <a:t>칼라 </a:t>
            </a:r>
            <a:r>
              <a:rPr lang="ko-KR" altLang="en-US" b="1" dirty="0" err="1" smtClean="0"/>
              <a:t>팔렛트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583827"/>
            <a:ext cx="8176827" cy="19956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이 디폴트로 내장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grDevices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하고 있는 칼라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ko-KR" altLang="en-US" sz="1200" dirty="0">
                <a:latin typeface="+mn-ea"/>
              </a:rPr>
              <a:t> 함수는 다음과 같다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rainbow()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heat.colors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terrain.colors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topo.colors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cm.colors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gray.colors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  <p:pic>
        <p:nvPicPr>
          <p:cNvPr id="12" name="그림 11" descr="http://www.dataanalytics.org.uk/Publications/Writers%20Bloc/ColorWheel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45870"/>
            <a:ext cx="6363729" cy="4477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RColorBrewer</a:t>
            </a:r>
            <a:r>
              <a:rPr lang="en-US" altLang="ko-KR" b="1" dirty="0" smtClean="0"/>
              <a:t> </a:t>
            </a:r>
            <a:r>
              <a:rPr lang="ko-KR" altLang="en-US" b="1" dirty="0"/>
              <a:t>패키지를 설치하면 사용 가능한 칼라 </a:t>
            </a:r>
            <a:r>
              <a:rPr lang="ko-KR" altLang="en-US" b="1" dirty="0" err="1" smtClean="0"/>
              <a:t>팔렛트</a:t>
            </a:r>
            <a:endParaRPr lang="en-US" altLang="ko-KR" b="1" dirty="0"/>
          </a:p>
        </p:txBody>
      </p:sp>
      <p:pic>
        <p:nvPicPr>
          <p:cNvPr id="7" name="그림 6" descr="RColorBrew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2" y="1477178"/>
            <a:ext cx="8353167" cy="512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&lt;- c(4,7,6,8,5,5,9,10,4,10)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수학 </a:t>
            </a:r>
            <a:r>
              <a:rPr lang="en-US" altLang="ko-KR" sz="1200">
                <a:latin typeface="+mn-ea"/>
              </a:rPr>
              <a:t>&lt;- </a:t>
            </a:r>
            <a:r>
              <a:rPr lang="en-US" altLang="ko-KR" sz="1200" smtClean="0">
                <a:latin typeface="+mn-ea"/>
              </a:rPr>
              <a:t>c(7,4,7,3,8,10,4,10,5,7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type="o",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=16,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col="red")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</a:t>
            </a:r>
          </a:p>
        </p:txBody>
      </p:sp>
      <p:pic>
        <p:nvPicPr>
          <p:cNvPr id="12" name="그림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29" y="1122257"/>
            <a:ext cx="3043281" cy="17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89" y="2749190"/>
            <a:ext cx="3161107" cy="173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7" y="4466196"/>
            <a:ext cx="3904736" cy="2033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5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49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par(mar=c(1,1,1,1), </a:t>
            </a:r>
            <a:r>
              <a:rPr lang="en-US" altLang="ko-KR" sz="1200" dirty="0" err="1">
                <a:latin typeface="+mn-ea"/>
              </a:rPr>
              <a:t>mfrow</a:t>
            </a:r>
            <a:r>
              <a:rPr lang="en-US" altLang="ko-KR" sz="1200" dirty="0">
                <a:latin typeface="+mn-ea"/>
              </a:rPr>
              <a:t>=c(4,2))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type="p", col="blue", main="type = p",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type="l", col="blue", main="type = l",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type="b", col="blue", main="type = b",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type="c", col="blue", main="type = c",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col="blue", main="type = o",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type="h", col="blue", main="type = h",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type="s", col="blue", main="type = s",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type="S", col="blue", main="type = S",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</p:txBody>
      </p:sp>
      <p:pic>
        <p:nvPicPr>
          <p:cNvPr id="10" name="그림 9" descr="http://postfiles9.naver.net/20141203_72/easternsun_1417597010812HM2lJ_JPEG/00-type.jpg?type=w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6" y="2073229"/>
            <a:ext cx="3588634" cy="416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6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par(mar=c(5,5,5,5), </a:t>
            </a:r>
            <a:r>
              <a:rPr lang="en-US" altLang="ko-KR" sz="1200" dirty="0" err="1">
                <a:latin typeface="+mn-ea"/>
              </a:rPr>
              <a:t>mfrow</a:t>
            </a:r>
            <a:r>
              <a:rPr lang="en-US" altLang="ko-KR" sz="1200" dirty="0">
                <a:latin typeface="+mn-ea"/>
              </a:rPr>
              <a:t>=c(1,1))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=c(0,12),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axes=F,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ann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=F</a:t>
            </a:r>
            <a:r>
              <a:rPr lang="en-US" altLang="ko-KR" sz="1200" dirty="0" smtClean="0">
                <a:latin typeface="+mn-ea"/>
              </a:rPr>
              <a:t>)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axis(1, at=1:10, lab=c("01","02","</a:t>
            </a:r>
            <a:r>
              <a:rPr lang="en-US" altLang="ko-KR" sz="1200" dirty="0" smtClean="0">
                <a:latin typeface="+mn-ea"/>
              </a:rPr>
              <a:t>03","</a:t>
            </a:r>
            <a:r>
              <a:rPr lang="en-US" altLang="ko-KR" sz="1200" dirty="0">
                <a:latin typeface="+mn-ea"/>
              </a:rPr>
              <a:t>04", "05","06","07","08","09","10")) # x</a:t>
            </a:r>
            <a:r>
              <a:rPr lang="ko-KR" altLang="en-US" sz="1200" dirty="0">
                <a:latin typeface="+mn-ea"/>
              </a:rPr>
              <a:t>축 추가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axis(2, at=c(0,2,4,6,8,10))  # y</a:t>
            </a:r>
            <a:r>
              <a:rPr lang="ko-KR" altLang="en-US" sz="1200" dirty="0">
                <a:latin typeface="+mn-ea"/>
              </a:rPr>
              <a:t>축 </a:t>
            </a:r>
            <a:r>
              <a:rPr lang="ko-KR" altLang="en-US" sz="1200" dirty="0" smtClean="0">
                <a:latin typeface="+mn-ea"/>
              </a:rPr>
              <a:t>추가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type="o",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=16,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col="red")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box() 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(0,1,0))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(1,0,0))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legend(1, 10, c("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","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"),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=0.8, col=c("</a:t>
            </a:r>
            <a:r>
              <a:rPr lang="en-US" altLang="ko-KR" sz="1200" dirty="0" err="1">
                <a:latin typeface="+mn-ea"/>
              </a:rPr>
              <a:t>blue","red</a:t>
            </a:r>
            <a:r>
              <a:rPr lang="en-US" altLang="ko-KR" sz="1200" dirty="0">
                <a:latin typeface="+mn-ea"/>
              </a:rPr>
              <a:t>"),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=c(16,21),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=c(1,2))</a:t>
            </a:r>
          </a:p>
        </p:txBody>
      </p:sp>
      <p:pic>
        <p:nvPicPr>
          <p:cNvPr id="10" name="그림 9" descr="http://postfiles3.naver.net/20141125_210/easternsun_1416912117210m5DXz_JPEG/04-%C3%E0%BE%F8%B4%C2_%B1%D7%B7%A1%C7%C1%B1%D7%B8%AE%B1%E2.jpg?type=w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27" y="1167499"/>
            <a:ext cx="2501196" cy="138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http://postfiles4.naver.net/20141125_115/easternsun_1416912117343g3Sem_JPEG/05-%C3%E0%C0%BB_%C3%DF%B0%A1%C7%CF%B1%E2.jpg?type=w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30" y="2656702"/>
            <a:ext cx="2402385" cy="159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http://postfiles6.naver.net/20141125_165/easternsun_1416912117518vse2y_JPEG/06-%B1%D7%B7%A1%C7%C1_%C3%DF%B0%A1%C7%CF%B1%E2.jpg?type=w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54" y="3455326"/>
            <a:ext cx="2444381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http://postfiles3.naver.net/20141125_178/easternsun_1416912118132QxbJL_JPEG/07-%C1%A6%B8%F1_%B9%FC%B7%CA_%C3%DF%B0%A1%C7%CF%B1%E2.jpg?type=w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2" y="4418065"/>
            <a:ext cx="2827663" cy="1991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7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765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read.table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.txt", header=TRUE</a:t>
            </a:r>
            <a:r>
              <a:rPr lang="en-US" altLang="ko-KR" sz="1200" dirty="0" smtClean="0">
                <a:latin typeface="+mn-ea"/>
              </a:rPr>
              <a:t>));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 </a:t>
            </a:r>
            <a:r>
              <a:rPr lang="en-US" altLang="ko-KR" sz="1200" dirty="0" err="1">
                <a:latin typeface="+mn-ea"/>
              </a:rPr>
              <a:t>xlim</a:t>
            </a:r>
            <a:r>
              <a:rPr lang="en-US" altLang="ko-KR" sz="1200" dirty="0">
                <a:latin typeface="+mn-ea"/>
              </a:rPr>
              <a:t>=c(0, 11),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 11))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이미지 파일로 출력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ymax</a:t>
            </a:r>
            <a:r>
              <a:rPr lang="en-US" altLang="ko-KR" sz="1200" dirty="0">
                <a:latin typeface="+mn-ea"/>
              </a:rPr>
              <a:t> &lt;- max(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 #</a:t>
            </a:r>
            <a:r>
              <a:rPr lang="ko-KR" altLang="en-US" sz="1200" dirty="0">
                <a:latin typeface="+mn-ea"/>
              </a:rPr>
              <a:t>성적 데이터 중에서 최대값을 찾는다</a:t>
            </a:r>
            <a:r>
              <a:rPr lang="en-US" altLang="ko-KR" sz="1200" dirty="0">
                <a:latin typeface="+mn-ea"/>
              </a:rPr>
              <a:t>(y </a:t>
            </a:r>
            <a:r>
              <a:rPr lang="ko-KR" altLang="en-US" sz="1200" dirty="0">
                <a:latin typeface="+mn-ea"/>
              </a:rPr>
              <a:t>축의 크기 제한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 dirty="0">
                <a:latin typeface="+mn-ea"/>
              </a:rPr>
              <a:t>&lt;- c("</a:t>
            </a:r>
            <a:r>
              <a:rPr lang="en-US" altLang="ko-KR" sz="1200" dirty="0" err="1">
                <a:latin typeface="+mn-ea"/>
              </a:rPr>
              <a:t>red","blue","green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(filename="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", height=400, width=700, </a:t>
            </a:r>
            <a:r>
              <a:rPr lang="en-US" altLang="ko-KR" sz="1200" dirty="0" err="1">
                <a:latin typeface="+mn-ea"/>
              </a:rPr>
              <a:t>bg</a:t>
            </a:r>
            <a:r>
              <a:rPr lang="en-US" altLang="ko-KR" sz="1200" dirty="0">
                <a:latin typeface="+mn-ea"/>
              </a:rPr>
              <a:t>="white") # </a:t>
            </a:r>
            <a:r>
              <a:rPr lang="ko-KR" altLang="en-US" sz="1200" dirty="0">
                <a:latin typeface="+mn-ea"/>
              </a:rPr>
              <a:t>출력을 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ko-KR" altLang="en-US" sz="1200" dirty="0">
                <a:latin typeface="+mn-ea"/>
              </a:rPr>
              <a:t>파일로 설정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</a:t>
            </a: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 dirty="0">
                <a:latin typeface="+mn-ea"/>
              </a:rPr>
              <a:t>[1],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 </a:t>
            </a:r>
            <a:r>
              <a:rPr lang="en-US" altLang="ko-KR" sz="1200" dirty="0" err="1">
                <a:latin typeface="+mn-ea"/>
              </a:rPr>
              <a:t>ymax</a:t>
            </a:r>
            <a:r>
              <a:rPr lang="en-US" altLang="ko-KR" sz="1200" dirty="0">
                <a:latin typeface="+mn-ea"/>
              </a:rPr>
              <a:t>), axes=FALSE, </a:t>
            </a:r>
            <a:r>
              <a:rPr lang="en-US" altLang="ko-KR" sz="1200" dirty="0" err="1">
                <a:latin typeface="+mn-ea"/>
              </a:rPr>
              <a:t>ann</a:t>
            </a:r>
            <a:r>
              <a:rPr lang="en-US" altLang="ko-KR" sz="1200" dirty="0">
                <a:latin typeface="+mn-ea"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axis(1, at=1:10, lab=c("01","02</a:t>
            </a:r>
            <a:r>
              <a:rPr lang="en-US" altLang="ko-KR" sz="1200">
                <a:latin typeface="+mn-ea"/>
              </a:rPr>
              <a:t>","</a:t>
            </a:r>
            <a:r>
              <a:rPr lang="en-US" altLang="ko-KR" sz="1200" smtClean="0">
                <a:latin typeface="+mn-ea"/>
              </a:rPr>
              <a:t>03","</a:t>
            </a:r>
            <a:r>
              <a:rPr lang="en-US" altLang="ko-KR" sz="1200" dirty="0">
                <a:latin typeface="+mn-ea"/>
              </a:rPr>
              <a:t>04","05","06","07","08","09","10"))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axis(2, at=0:5, lab=c(0,2,4,6,8,10))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type="o",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=16,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col=</a:t>
            </a: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 dirty="0">
                <a:latin typeface="+mn-ea"/>
              </a:rPr>
              <a:t>[2])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영어</a:t>
            </a:r>
            <a:r>
              <a:rPr lang="en-US" altLang="ko-KR" sz="1200" dirty="0">
                <a:latin typeface="+mn-ea"/>
              </a:rPr>
              <a:t>, type="o</a:t>
            </a:r>
            <a:r>
              <a:rPr lang="en-US" altLang="ko-KR" sz="1200">
                <a:latin typeface="+mn-ea"/>
              </a:rPr>
              <a:t>", </a:t>
            </a:r>
            <a:r>
              <a:rPr lang="en-US" altLang="ko-KR" sz="1200" smtClean="0">
                <a:latin typeface="+mn-ea"/>
              </a:rPr>
              <a:t>pch=23, lty=3, col=pcols[3] 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(1,0,0))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(0,0,1))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legend(1, </a:t>
            </a:r>
            <a:r>
              <a:rPr lang="en-US" altLang="ko-KR" sz="1200" dirty="0" err="1">
                <a:latin typeface="+mn-ea"/>
              </a:rPr>
              <a:t>ymax</a:t>
            </a:r>
            <a:r>
              <a:rPr lang="en-US" altLang="ko-KR" sz="1200" dirty="0">
                <a:latin typeface="+mn-ea"/>
              </a:rPr>
              <a:t>, names(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)[-1],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=0.8, col=</a:t>
            </a: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>
                <a:latin typeface="+mn-ea"/>
              </a:rPr>
              <a:t>, </a:t>
            </a:r>
            <a:r>
              <a:rPr lang="en-US" altLang="ko-KR" sz="1200" smtClean="0">
                <a:latin typeface="+mn-ea"/>
              </a:rPr>
              <a:t>pch=c(21,16,23), lty=c(1,2,3))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dev.off</a:t>
            </a:r>
            <a:r>
              <a:rPr lang="en-US" altLang="ko-KR" sz="1200" dirty="0">
                <a:latin typeface="+mn-ea"/>
              </a:rPr>
              <a:t>() #</a:t>
            </a:r>
            <a:r>
              <a:rPr lang="ko-KR" altLang="en-US" sz="1200" dirty="0">
                <a:latin typeface="+mn-ea"/>
              </a:rPr>
              <a:t>출력 종료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89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바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coldens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seq</a:t>
            </a:r>
            <a:r>
              <a:rPr lang="en-US" altLang="ko-KR" sz="1200" dirty="0">
                <a:latin typeface="+mn-ea"/>
              </a:rPr>
              <a:t>(from=10, to=100, by=10)   # </a:t>
            </a:r>
            <a:r>
              <a:rPr lang="ko-KR" altLang="en-US" sz="1200" dirty="0">
                <a:latin typeface="+mn-ea"/>
              </a:rPr>
              <a:t>막대그래프의 </a:t>
            </a:r>
            <a:r>
              <a:rPr lang="ko-KR" altLang="en-US" sz="1200" dirty="0" err="1">
                <a:latin typeface="+mn-ea"/>
              </a:rPr>
              <a:t>색밀도</a:t>
            </a:r>
            <a:r>
              <a:rPr lang="ko-KR" altLang="en-US" sz="1200" dirty="0">
                <a:latin typeface="+mn-ea"/>
              </a:rPr>
              <a:t> 설정을 위한 벡터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학번                     </a:t>
            </a:r>
            <a:r>
              <a:rPr lang="en-US" altLang="ko-KR" sz="1200" dirty="0">
                <a:latin typeface="+mn-ea"/>
              </a:rPr>
              <a:t># X </a:t>
            </a:r>
            <a:r>
              <a:rPr lang="ko-KR" altLang="en-US" sz="1200" dirty="0">
                <a:latin typeface="+mn-ea"/>
              </a:rPr>
              <a:t>축 값 </a:t>
            </a:r>
            <a:r>
              <a:rPr lang="ko-KR" altLang="en-US" sz="1200" dirty="0" err="1">
                <a:latin typeface="+mn-ea"/>
              </a:rPr>
              <a:t>설정위한</a:t>
            </a:r>
            <a:r>
              <a:rPr lang="ko-KR" altLang="en-US" sz="1200" dirty="0">
                <a:latin typeface="+mn-ea"/>
              </a:rPr>
              <a:t>  벡터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border="red", col="green", density=</a:t>
            </a:r>
            <a:r>
              <a:rPr lang="en-US" altLang="ko-KR" sz="1200" dirty="0" err="1">
                <a:latin typeface="+mn-ea"/>
              </a:rPr>
              <a:t>coldens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names.arg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43" y="1604177"/>
            <a:ext cx="3038475" cy="141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40" y="4322033"/>
            <a:ext cx="405701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5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바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1&lt;- </a:t>
            </a:r>
            <a:r>
              <a:rPr lang="ko-KR" altLang="en-US" sz="1200">
                <a:latin typeface="+mn-ea"/>
              </a:rPr>
              <a:t>성적</a:t>
            </a:r>
            <a:r>
              <a:rPr lang="en-US" altLang="ko-KR" sz="1200" smtClean="0">
                <a:latin typeface="+mn-ea"/>
              </a:rPr>
              <a:t>[3:5</a:t>
            </a:r>
            <a:r>
              <a:rPr lang="en-US" altLang="ko-KR" sz="1200" dirty="0">
                <a:latin typeface="+mn-ea"/>
              </a:rPr>
              <a:t>]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beside=TRUE</a:t>
            </a:r>
            <a:r>
              <a:rPr lang="en-US" altLang="ko-KR" sz="1200" dirty="0">
                <a:latin typeface="+mn-ea"/>
              </a:rPr>
              <a:t>, col=rainbow(10))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xname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;    #  x</a:t>
            </a:r>
            <a:r>
              <a:rPr lang="ko-KR" altLang="en-US" sz="1200" dirty="0">
                <a:latin typeface="+mn-ea"/>
              </a:rPr>
              <a:t>축 레이블용 벡터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>
                <a:latin typeface="+mn-ea"/>
              </a:rPr>
              <a:t>", </a:t>
            </a:r>
            <a:r>
              <a:rPr lang="en-US" altLang="ko-KR" sz="1200" smtClean="0">
                <a:latin typeface="+mn-ea"/>
              </a:rPr>
              <a:t>col=rainbow(3),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space=0.1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cex.axis</a:t>
            </a:r>
            <a:r>
              <a:rPr lang="en-US" altLang="ko-KR" sz="1200" dirty="0">
                <a:latin typeface="+mn-ea"/>
              </a:rPr>
              <a:t>=0.8, </a:t>
            </a:r>
            <a:r>
              <a:rPr lang="en-US" altLang="ko-KR" sz="1200" dirty="0" err="1">
                <a:latin typeface="+mn-ea"/>
              </a:rPr>
              <a:t>names.arg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legend(0,28, names(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</a:t>
            </a:r>
            <a:r>
              <a:rPr lang="en-US" altLang="ko-KR" sz="1200">
                <a:latin typeface="+mn-ea"/>
              </a:rPr>
              <a:t>, </a:t>
            </a:r>
            <a:r>
              <a:rPr lang="en-US" altLang="ko-KR" sz="1200" smtClean="0">
                <a:latin typeface="+mn-ea"/>
              </a:rPr>
              <a:t>fill=rainbow(3));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>
                <a:latin typeface="+mn-ea"/>
              </a:rPr>
              <a:t>", </a:t>
            </a:r>
            <a:r>
              <a:rPr lang="en-US" altLang="ko-KR" sz="1200" smtClean="0">
                <a:latin typeface="+mn-ea"/>
              </a:rPr>
              <a:t>col=rainbow(3),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space=0.1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cex.axis</a:t>
            </a:r>
            <a:r>
              <a:rPr lang="en-US" altLang="ko-KR" sz="1200" dirty="0">
                <a:latin typeface="+mn-ea"/>
              </a:rPr>
              <a:t>=0.8, </a:t>
            </a:r>
            <a:r>
              <a:rPr lang="en-US" altLang="ko-KR" sz="1200" dirty="0" err="1">
                <a:latin typeface="+mn-ea"/>
              </a:rPr>
              <a:t>names.arg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cex</a:t>
            </a:r>
            <a:r>
              <a:rPr lang="en-US" altLang="ko-KR" sz="1200" dirty="0" smtClean="0">
                <a:latin typeface="+mn-ea"/>
              </a:rPr>
              <a:t>=0.8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horiz</a:t>
            </a:r>
            <a:r>
              <a:rPr lang="en-US" altLang="ko-KR" sz="1200" dirty="0">
                <a:latin typeface="+mn-ea"/>
              </a:rPr>
              <a:t>=T)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legend(22, 4, </a:t>
            </a:r>
            <a:r>
              <a:rPr lang="en-US" altLang="ko-KR" sz="1200" dirty="0">
                <a:latin typeface="+mn-ea"/>
              </a:rPr>
              <a:t>names(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+mn-ea"/>
              </a:rPr>
              <a:t>fill=rainbow(3));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96" y="1107845"/>
            <a:ext cx="3838122" cy="253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7" y="3645725"/>
            <a:ext cx="2749971" cy="266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43" y="4028303"/>
            <a:ext cx="2743441" cy="248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1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 </a:t>
            </a:r>
            <a:r>
              <a:rPr lang="ko-KR" altLang="en-US" b="1" dirty="0" err="1" smtClean="0"/>
              <a:t>히스토그램그리기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col = "</a:t>
            </a:r>
            <a:r>
              <a:rPr lang="en-US" altLang="ko-KR" sz="1200" dirty="0" err="1">
                <a:latin typeface="+mn-ea"/>
              </a:rPr>
              <a:t>lightblue</a:t>
            </a:r>
            <a:r>
              <a:rPr lang="en-US" altLang="ko-KR" sz="1200" dirty="0">
                <a:latin typeface="+mn-ea"/>
              </a:rPr>
              <a:t>",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border </a:t>
            </a:r>
            <a:r>
              <a:rPr lang="en-US" altLang="ko-KR" sz="1200" dirty="0">
                <a:latin typeface="+mn-ea"/>
              </a:rPr>
              <a:t>= "pink")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도수</a:t>
            </a:r>
            <a:r>
              <a:rPr lang="en-US" altLang="ko-KR" sz="1200" dirty="0">
                <a:latin typeface="+mn-ea"/>
              </a:rPr>
              <a:t>",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breaks=6, </a:t>
            </a:r>
            <a:r>
              <a:rPr lang="en-US" altLang="ko-KR" sz="1200" dirty="0">
                <a:latin typeface="+mn-ea"/>
              </a:rPr>
              <a:t>col=rainbow(12), border = "pink</a:t>
            </a:r>
            <a:r>
              <a:rPr lang="en-US" altLang="ko-KR" sz="1200" dirty="0" smtClean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도수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+mn-ea"/>
              </a:rPr>
              <a:t>breaks=3, </a:t>
            </a:r>
            <a:r>
              <a:rPr lang="en-US" altLang="ko-KR" sz="1200" dirty="0">
                <a:latin typeface="+mn-ea"/>
              </a:rPr>
              <a:t>col=rainbow(12), border = "pink")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00" y="1107846"/>
            <a:ext cx="2824272" cy="27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57" y="3918921"/>
            <a:ext cx="2860202" cy="272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61" y="4187061"/>
            <a:ext cx="2628257" cy="24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히스토그램그리기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도수</a:t>
            </a:r>
            <a:r>
              <a:rPr lang="en-US" altLang="ko-KR" sz="1200" dirty="0">
                <a:latin typeface="+mn-ea"/>
              </a:rPr>
              <a:t>",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breaks=6, </a:t>
            </a:r>
            <a:r>
              <a:rPr lang="en-US" altLang="ko-KR" sz="1200" dirty="0">
                <a:latin typeface="+mn-ea"/>
              </a:rPr>
              <a:t>col=rainbow(12), border = "pink", </a:t>
            </a:r>
            <a:r>
              <a:rPr lang="en-US" altLang="ko-KR" sz="1200" dirty="0" err="1">
                <a:latin typeface="+mn-ea"/>
              </a:rPr>
              <a:t>prob</a:t>
            </a:r>
            <a:r>
              <a:rPr lang="en-US" altLang="ko-KR" sz="1200" dirty="0">
                <a:latin typeface="+mn-ea"/>
              </a:rPr>
              <a:t>=T)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lines(density(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bw</a:t>
            </a:r>
            <a:r>
              <a:rPr lang="en-US" altLang="ko-KR" sz="1200" dirty="0">
                <a:latin typeface="+mn-ea"/>
              </a:rPr>
              <a:t>=0.5), col="blue</a:t>
            </a:r>
            <a:r>
              <a:rPr lang="en-US" altLang="ko-KR" sz="1200">
                <a:latin typeface="+mn-ea"/>
              </a:rPr>
              <a:t>", </a:t>
            </a:r>
            <a:r>
              <a:rPr lang="en-US" altLang="ko-KR" sz="1200" smtClean="0">
                <a:latin typeface="+mn-ea"/>
              </a:rPr>
              <a:t>lwd=3)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53" y="1107846"/>
            <a:ext cx="3318931" cy="292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19" y="4193756"/>
            <a:ext cx="3154589" cy="240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4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1493</Words>
  <Application>Microsoft Office PowerPoint</Application>
  <PresentationFormat>A4 용지(210x297mm)</PresentationFormat>
  <Paragraphs>206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i</cp:lastModifiedBy>
  <cp:revision>247</cp:revision>
  <cp:lastPrinted>2017-01-31T10:03:44Z</cp:lastPrinted>
  <dcterms:created xsi:type="dcterms:W3CDTF">2017-01-06T09:07:17Z</dcterms:created>
  <dcterms:modified xsi:type="dcterms:W3CDTF">2020-09-23T05:39:00Z</dcterms:modified>
</cp:coreProperties>
</file>