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8" r:id="rId2"/>
    <p:sldId id="341" r:id="rId3"/>
    <p:sldId id="342" r:id="rId4"/>
    <p:sldId id="350" r:id="rId5"/>
    <p:sldId id="343" r:id="rId6"/>
    <p:sldId id="344" r:id="rId7"/>
    <p:sldId id="345" r:id="rId8"/>
    <p:sldId id="346" r:id="rId9"/>
    <p:sldId id="347" r:id="rId10"/>
    <p:sldId id="349" r:id="rId11"/>
    <p:sldId id="351" r:id="rId12"/>
    <p:sldId id="348" r:id="rId13"/>
    <p:sldId id="352" r:id="rId14"/>
    <p:sldId id="353" r:id="rId15"/>
    <p:sldId id="356" r:id="rId16"/>
    <p:sldId id="354" r:id="rId17"/>
    <p:sldId id="355" r:id="rId18"/>
    <p:sldId id="357" r:id="rId19"/>
    <p:sldId id="358" r:id="rId20"/>
    <p:sldId id="359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1050" y="-504"/>
      </p:cViewPr>
      <p:guideLst>
        <p:guide orient="horz" pos="2160"/>
        <p:guide orient="horz" pos="786"/>
        <p:guide orient="horz" pos="1110"/>
        <p:guide pos="384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패키지란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데이터프레임에 담겨진 데이터들의 </a:t>
            </a:r>
            <a:r>
              <a:rPr lang="ko-KR" altLang="en-US" sz="1200" dirty="0" err="1" smtClean="0">
                <a:latin typeface="+mn-ea"/>
              </a:rPr>
              <a:t>전처리에</a:t>
            </a:r>
            <a:r>
              <a:rPr lang="ko-KR" altLang="en-US" sz="1200" dirty="0" smtClean="0">
                <a:latin typeface="+mn-ea"/>
              </a:rPr>
              <a:t> 가장 많이 사용되는 패키지이다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데이터를 빨리 쉽게 가공할 수 있도록 도와주는 </a:t>
            </a:r>
            <a:r>
              <a:rPr lang="en-US" altLang="ko-KR" sz="1200" dirty="0">
                <a:latin typeface="+mn-ea"/>
              </a:rPr>
              <a:t>R </a:t>
            </a:r>
            <a:r>
              <a:rPr lang="ko-KR" altLang="en-US" sz="1200" dirty="0">
                <a:latin typeface="+mn-ea"/>
              </a:rPr>
              <a:t>패키지이며 데이터 전처리 작업에 가장 많이 사용되는 패키지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dplyr</a:t>
            </a:r>
            <a:r>
              <a:rPr lang="ko-KR" altLang="en-US" sz="1200" dirty="0">
                <a:latin typeface="+mn-ea"/>
              </a:rPr>
              <a:t>은 </a:t>
            </a:r>
            <a:r>
              <a:rPr lang="en-US" altLang="ko-KR" sz="1200" dirty="0" err="1">
                <a:latin typeface="+mn-ea"/>
              </a:rPr>
              <a:t>plyr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차기작으로서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유연한 데이터 조작의 </a:t>
            </a:r>
            <a:r>
              <a:rPr lang="ko-KR" altLang="en-US" sz="1200" dirty="0" smtClean="0">
                <a:latin typeface="+mn-ea"/>
              </a:rPr>
              <a:t>문법을 </a:t>
            </a:r>
            <a:r>
              <a:rPr lang="ko-KR" altLang="en-US" sz="1200" dirty="0">
                <a:latin typeface="+mn-ea"/>
              </a:rPr>
              <a:t>제공하며 데이터프레임을 집중적으로 다루는 툴입니다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데이터 </a:t>
            </a:r>
            <a:r>
              <a:rPr lang="ko-KR" altLang="en-US" sz="1200" dirty="0">
                <a:latin typeface="+mn-ea"/>
              </a:rPr>
              <a:t>조작을 위한 문법으로 체계화를 해서 한번 배워놓으면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쉽다는 </a:t>
            </a:r>
            <a:r>
              <a:rPr lang="ko-KR" altLang="en-US" sz="1200" dirty="0">
                <a:latin typeface="+mn-ea"/>
              </a:rPr>
              <a:t>점과 더불어</a:t>
            </a:r>
            <a:r>
              <a:rPr lang="en-US" altLang="ko-KR" sz="1200" dirty="0">
                <a:latin typeface="+mn-ea"/>
              </a:rPr>
              <a:t>, C</a:t>
            </a:r>
            <a:r>
              <a:rPr lang="ko-KR" altLang="en-US" sz="1200" dirty="0">
                <a:latin typeface="+mn-ea"/>
              </a:rPr>
              <a:t>언어로 만들어서 매우 빠르다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dirty="0" err="1" smtClean="0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dplyr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	library(</a:t>
            </a:r>
            <a:r>
              <a:rPr lang="en-US" altLang="ko-KR" sz="1200" dirty="0" err="1" smtClean="0">
                <a:latin typeface="+mn-ea"/>
              </a:rPr>
              <a:t>dplyr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[ </a:t>
            </a:r>
            <a:r>
              <a:rPr lang="ko-KR" altLang="en-US" sz="1200" dirty="0" smtClean="0">
                <a:latin typeface="+mn-ea"/>
              </a:rPr>
              <a:t>데이터 전처리란</a:t>
            </a:r>
            <a:r>
              <a:rPr lang="en-US" altLang="ko-KR" sz="1200" dirty="0" smtClean="0">
                <a:latin typeface="+mn-ea"/>
              </a:rPr>
              <a:t>? ]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주어진 </a:t>
            </a:r>
            <a:r>
              <a:rPr lang="ko-KR" altLang="en-US" sz="1200" dirty="0" err="1">
                <a:latin typeface="+mn-ea"/>
              </a:rPr>
              <a:t>원데이터를</a:t>
            </a:r>
            <a:r>
              <a:rPr lang="ko-KR" altLang="en-US" sz="1200" dirty="0">
                <a:latin typeface="+mn-ea"/>
              </a:rPr>
              <a:t> 그대로 사용하기보다는 원하는 형태로 변형해서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분석하는 경우가 </a:t>
            </a:r>
            <a:r>
              <a:rPr lang="ko-KR" altLang="en-US" sz="1200" dirty="0">
                <a:latin typeface="+mn-ea"/>
              </a:rPr>
              <a:t>굉장히 많다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따라서 </a:t>
            </a:r>
            <a:r>
              <a:rPr lang="ko-KR" altLang="en-US" sz="1200" dirty="0">
                <a:latin typeface="+mn-ea"/>
              </a:rPr>
              <a:t>분석에 적합하게 데이터를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가공하는 작업을 ’</a:t>
            </a:r>
            <a:r>
              <a:rPr lang="ko-KR" altLang="en-US" sz="1200" dirty="0">
                <a:latin typeface="+mn-ea"/>
              </a:rPr>
              <a:t>데이터 전처리’라고 한다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유사한 </a:t>
            </a:r>
            <a:r>
              <a:rPr lang="ko-KR" altLang="en-US" sz="1200" dirty="0">
                <a:latin typeface="+mn-ea"/>
              </a:rPr>
              <a:t>말로 데이터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가공</a:t>
            </a:r>
            <a:r>
              <a:rPr lang="en-US" altLang="ko-KR" sz="1200" dirty="0">
                <a:latin typeface="+mn-ea"/>
              </a:rPr>
              <a:t>(Data Manipulation), </a:t>
            </a:r>
            <a:r>
              <a:rPr lang="ko-KR" altLang="en-US" sz="1200" dirty="0" smtClean="0">
                <a:latin typeface="+mn-ea"/>
              </a:rPr>
              <a:t>데이터 </a:t>
            </a:r>
            <a:r>
              <a:rPr lang="ko-KR" altLang="en-US" sz="1200" dirty="0">
                <a:latin typeface="+mn-ea"/>
              </a:rPr>
              <a:t>핸들링</a:t>
            </a:r>
            <a:r>
              <a:rPr lang="en-US" altLang="ko-KR" sz="1200" dirty="0">
                <a:latin typeface="+mn-ea"/>
              </a:rPr>
              <a:t>(Data Handling), </a:t>
            </a:r>
            <a:r>
              <a:rPr lang="ko-KR" altLang="en-US" sz="1200" dirty="0" smtClean="0">
                <a:latin typeface="+mn-ea"/>
              </a:rPr>
              <a:t>데이터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클리닝</a:t>
            </a:r>
            <a:r>
              <a:rPr lang="en-US" altLang="ko-KR" sz="1200" dirty="0">
                <a:latin typeface="+mn-ea"/>
              </a:rPr>
              <a:t>(Data </a:t>
            </a:r>
            <a:r>
              <a:rPr lang="en-US" altLang="ko-KR" sz="1200" dirty="0" err="1">
                <a:latin typeface="+mn-ea"/>
              </a:rPr>
              <a:t>Cleanging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등이 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데이터의 </a:t>
            </a:r>
            <a:r>
              <a:rPr lang="ko-KR" altLang="en-US" sz="1200" dirty="0" err="1" smtClean="0">
                <a:latin typeface="+mn-ea"/>
              </a:rPr>
              <a:t>이상치나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결측치에</a:t>
            </a:r>
            <a:r>
              <a:rPr lang="ko-KR" altLang="en-US" sz="1200" dirty="0" smtClean="0">
                <a:latin typeface="+mn-ea"/>
              </a:rPr>
              <a:t> 대한 처리도 이 단계에서 처리한다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330" y="2496066"/>
            <a:ext cx="4068500" cy="391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0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chain</a:t>
            </a:r>
            <a:r>
              <a:rPr lang="en-US" altLang="ko-KR" b="1" dirty="0"/>
              <a:t>() </a:t>
            </a:r>
            <a:r>
              <a:rPr lang="ko-KR" altLang="en-US" b="1" dirty="0"/>
              <a:t>함수 </a:t>
            </a:r>
            <a:r>
              <a:rPr lang="en-US" altLang="ko-KR" b="1" dirty="0"/>
              <a:t>- %&gt;% (</a:t>
            </a:r>
            <a:r>
              <a:rPr lang="ko-KR" altLang="en-US" b="1" dirty="0"/>
              <a:t>단축키 </a:t>
            </a:r>
            <a:r>
              <a:rPr lang="en-US" altLang="ko-KR" b="1" dirty="0" err="1"/>
              <a:t>shift+ctrl+M</a:t>
            </a:r>
            <a:r>
              <a:rPr lang="en-US" altLang="ko-KR" b="1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454" y="1516410"/>
            <a:ext cx="857214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함수 </a:t>
            </a:r>
            <a:r>
              <a:rPr lang="en-US" altLang="ko-KR" sz="1200" dirty="0">
                <a:latin typeface="+mn-ea"/>
              </a:rPr>
              <a:t>chain() </a:t>
            </a:r>
            <a:r>
              <a:rPr lang="ko-KR" altLang="en-US" sz="1200" dirty="0">
                <a:latin typeface="+mn-ea"/>
              </a:rPr>
              <a:t>혹은 간단히 </a:t>
            </a:r>
            <a:r>
              <a:rPr lang="en-US" altLang="ko-KR" sz="1200" dirty="0">
                <a:latin typeface="+mn-ea"/>
              </a:rPr>
              <a:t>%&gt;%</a:t>
            </a:r>
            <a:r>
              <a:rPr lang="ko-KR" altLang="en-US" sz="1200" dirty="0">
                <a:latin typeface="+mn-ea"/>
              </a:rPr>
              <a:t>를 이용함으로써 각 조작을 연결해서 한 번에 수행할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%&gt;%</a:t>
            </a:r>
            <a:r>
              <a:rPr lang="ko-KR" altLang="en-US" sz="1200" dirty="0">
                <a:latin typeface="+mn-ea"/>
              </a:rPr>
              <a:t>로 연결하면 가장 먼저 데이터 프레임을 지정하면 그 다음부터는 인수를 생략할 수 있을 뿐 아니라 앞선 함수의 결과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데이터 프레임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뒤에 오는 함수의 </a:t>
            </a:r>
            <a:r>
              <a:rPr lang="ko-KR" altLang="en-US" sz="1200" dirty="0" smtClean="0">
                <a:latin typeface="+mn-ea"/>
              </a:rPr>
              <a:t>입력 값으로 </a:t>
            </a:r>
            <a:r>
              <a:rPr lang="ko-KR" altLang="en-US" sz="1200" dirty="0">
                <a:latin typeface="+mn-ea"/>
              </a:rPr>
              <a:t>사용하게  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"Cars93 </a:t>
            </a:r>
            <a:r>
              <a:rPr lang="ko-KR" altLang="en-US" sz="1200" b="1" dirty="0">
                <a:latin typeface="+mn-ea"/>
              </a:rPr>
              <a:t>데이터프레임에서 </a:t>
            </a:r>
            <a:r>
              <a:rPr lang="ko-KR" altLang="en-US" sz="1200" b="1" dirty="0" err="1">
                <a:latin typeface="+mn-ea"/>
              </a:rPr>
              <a:t>차생산국가</a:t>
            </a:r>
            <a:r>
              <a:rPr lang="en-US" altLang="ko-KR" sz="1200" b="1" dirty="0">
                <a:latin typeface="+mn-ea"/>
              </a:rPr>
              <a:t>(Origin), </a:t>
            </a:r>
            <a:r>
              <a:rPr lang="ko-KR" altLang="en-US" sz="1200" b="1" dirty="0">
                <a:latin typeface="+mn-ea"/>
              </a:rPr>
              <a:t>차종</a:t>
            </a:r>
            <a:r>
              <a:rPr lang="en-US" altLang="ko-KR" sz="1200" b="1" dirty="0">
                <a:latin typeface="+mn-ea"/>
              </a:rPr>
              <a:t>(Type), </a:t>
            </a:r>
            <a:r>
              <a:rPr lang="ko-KR" altLang="en-US" sz="1200" b="1" dirty="0">
                <a:latin typeface="+mn-ea"/>
              </a:rPr>
              <a:t>실린더개수</a:t>
            </a:r>
            <a:r>
              <a:rPr lang="en-US" altLang="ko-KR" sz="1200" b="1" dirty="0">
                <a:latin typeface="+mn-ea"/>
              </a:rPr>
              <a:t>(Cylinders)</a:t>
            </a:r>
            <a:r>
              <a:rPr lang="ko-KR" altLang="en-US" sz="1200" b="1" dirty="0">
                <a:latin typeface="+mn-ea"/>
              </a:rPr>
              <a:t>별로 </a:t>
            </a:r>
            <a:r>
              <a:rPr lang="ko-KR" altLang="en-US" sz="1200" b="1" dirty="0" err="1">
                <a:latin typeface="+mn-ea"/>
              </a:rPr>
              <a:t>차가격</a:t>
            </a:r>
            <a:r>
              <a:rPr lang="en-US" altLang="ko-KR" sz="1200" b="1" dirty="0">
                <a:latin typeface="+mn-ea"/>
              </a:rPr>
              <a:t>(Price)</a:t>
            </a:r>
            <a:r>
              <a:rPr lang="ko-KR" altLang="en-US" sz="1200" b="1" dirty="0">
                <a:latin typeface="+mn-ea"/>
              </a:rPr>
              <a:t>과 고속도로연비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MPG.highway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의 평균을 구하되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 err="1">
                <a:latin typeface="+mn-ea"/>
              </a:rPr>
              <a:t>차가격</a:t>
            </a:r>
            <a:r>
              <a:rPr lang="ko-KR" altLang="en-US" sz="1200" b="1" dirty="0">
                <a:latin typeface="+mn-ea"/>
              </a:rPr>
              <a:t> 평균 </a:t>
            </a:r>
            <a:r>
              <a:rPr lang="en-US" altLang="ko-KR" sz="1200" b="1" dirty="0">
                <a:latin typeface="+mn-ea"/>
              </a:rPr>
              <a:t>10 </a:t>
            </a:r>
            <a:r>
              <a:rPr lang="ko-KR" altLang="en-US" sz="1200" b="1" dirty="0">
                <a:latin typeface="+mn-ea"/>
              </a:rPr>
              <a:t>초과 </a:t>
            </a:r>
            <a:r>
              <a:rPr lang="en-US" altLang="ko-KR" sz="1200" b="1" dirty="0">
                <a:latin typeface="+mn-ea"/>
              </a:rPr>
              <a:t>&amp; </a:t>
            </a:r>
            <a:r>
              <a:rPr lang="ko-KR" altLang="en-US" sz="1200" b="1" dirty="0">
                <a:latin typeface="+mn-ea"/>
              </a:rPr>
              <a:t>고속도로연비 </a:t>
            </a:r>
            <a:r>
              <a:rPr lang="en-US" altLang="ko-KR" sz="1200" b="1" dirty="0">
                <a:latin typeface="+mn-ea"/>
              </a:rPr>
              <a:t>25 </a:t>
            </a:r>
            <a:r>
              <a:rPr lang="ko-KR" altLang="en-US" sz="1200" b="1" dirty="0">
                <a:latin typeface="+mn-ea"/>
              </a:rPr>
              <a:t>초과하는 경우만 선별해서 </a:t>
            </a:r>
            <a:r>
              <a:rPr lang="ko-KR" altLang="en-US" sz="1200" b="1" dirty="0" smtClean="0">
                <a:latin typeface="+mn-ea"/>
              </a:rPr>
              <a:t>제시하시오</a:t>
            </a:r>
            <a:r>
              <a:rPr lang="en-US" altLang="ko-KR" sz="1200" b="1" dirty="0" smtClean="0">
                <a:latin typeface="+mn-ea"/>
              </a:rPr>
              <a:t>"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5525" y="3778567"/>
            <a:ext cx="398433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filter</a:t>
            </a:r>
            <a:r>
              <a:rPr lang="en-US" altLang="ko-KR" sz="1200" b="1" dirty="0">
                <a:latin typeface="+mn-ea"/>
              </a:rPr>
              <a:t>(</a:t>
            </a:r>
          </a:p>
          <a:p>
            <a:r>
              <a:rPr lang="en-US" altLang="ko-KR" sz="1200" b="1" dirty="0">
                <a:latin typeface="+mn-ea"/>
              </a:rPr>
              <a:t>  </a:t>
            </a:r>
            <a:r>
              <a:rPr lang="en-US" altLang="ko-KR" sz="1200" b="1" dirty="0" err="1">
                <a:latin typeface="+mn-ea"/>
              </a:rPr>
              <a:t>summarise</a:t>
            </a:r>
            <a:r>
              <a:rPr lang="en-US" altLang="ko-KR" sz="1200" b="1" dirty="0">
                <a:latin typeface="+mn-ea"/>
              </a:rPr>
              <a:t>(</a:t>
            </a:r>
          </a:p>
          <a:p>
            <a:r>
              <a:rPr lang="en-US" altLang="ko-KR" sz="1200" b="1" dirty="0">
                <a:latin typeface="+mn-ea"/>
              </a:rPr>
              <a:t>    select(</a:t>
            </a:r>
          </a:p>
          <a:p>
            <a:r>
              <a:rPr lang="en-US" altLang="ko-KR" sz="1200" b="1" dirty="0">
                <a:latin typeface="+mn-ea"/>
              </a:rPr>
              <a:t>      </a:t>
            </a:r>
            <a:r>
              <a:rPr lang="en-US" altLang="ko-KR" sz="1200" b="1" dirty="0" err="1">
                <a:latin typeface="+mn-ea"/>
              </a:rPr>
              <a:t>group_by</a:t>
            </a:r>
            <a:r>
              <a:rPr lang="en-US" altLang="ko-KR" sz="1200" b="1" dirty="0">
                <a:latin typeface="+mn-ea"/>
              </a:rPr>
              <a:t>(Cars93, Origin, Type, Cylinders),</a:t>
            </a:r>
          </a:p>
          <a:p>
            <a:r>
              <a:rPr lang="en-US" altLang="ko-KR" sz="1200" b="1" dirty="0">
                <a:latin typeface="+mn-ea"/>
              </a:rPr>
              <a:t>      Price, </a:t>
            </a:r>
            <a:r>
              <a:rPr lang="en-US" altLang="ko-KR" sz="1200" b="1" dirty="0" err="1">
                <a:latin typeface="+mn-ea"/>
              </a:rPr>
              <a:t>MPG.highway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   ),</a:t>
            </a:r>
          </a:p>
          <a:p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b="1" dirty="0" err="1">
                <a:latin typeface="+mn-ea"/>
              </a:rPr>
              <a:t>Price_m</a:t>
            </a:r>
            <a:r>
              <a:rPr lang="en-US" altLang="ko-KR" sz="1200" b="1" dirty="0">
                <a:latin typeface="+mn-ea"/>
              </a:rPr>
              <a:t> = mean(Price, na.rm = TRUE),</a:t>
            </a:r>
          </a:p>
          <a:p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b="1" dirty="0" err="1">
                <a:latin typeface="+mn-ea"/>
              </a:rPr>
              <a:t>MPG.highway_m</a:t>
            </a:r>
            <a:r>
              <a:rPr lang="en-US" altLang="ko-KR" sz="1200" b="1" dirty="0">
                <a:latin typeface="+mn-ea"/>
              </a:rPr>
              <a:t> = mean(</a:t>
            </a:r>
            <a:r>
              <a:rPr lang="en-US" altLang="ko-KR" sz="1200" b="1" dirty="0" err="1">
                <a:latin typeface="+mn-ea"/>
              </a:rPr>
              <a:t>MPG.highway</a:t>
            </a:r>
            <a:r>
              <a:rPr lang="en-US" altLang="ko-KR" sz="1200" b="1" dirty="0">
                <a:latin typeface="+mn-ea"/>
              </a:rPr>
              <a:t>, na.rm = TRUE)</a:t>
            </a:r>
          </a:p>
          <a:p>
            <a:r>
              <a:rPr lang="en-US" altLang="ko-KR" sz="1200" b="1" dirty="0">
                <a:latin typeface="+mn-ea"/>
              </a:rPr>
              <a:t>  ),</a:t>
            </a:r>
          </a:p>
          <a:p>
            <a:r>
              <a:rPr lang="en-US" altLang="ko-KR" sz="1200" b="1" dirty="0">
                <a:latin typeface="+mn-ea"/>
              </a:rPr>
              <a:t>  </a:t>
            </a:r>
            <a:r>
              <a:rPr lang="en-US" altLang="ko-KR" sz="1200" b="1" dirty="0" err="1">
                <a:latin typeface="+mn-ea"/>
              </a:rPr>
              <a:t>Price_m</a:t>
            </a:r>
            <a:r>
              <a:rPr lang="en-US" altLang="ko-KR" sz="1200" b="1" dirty="0">
                <a:latin typeface="+mn-ea"/>
              </a:rPr>
              <a:t> &gt; 10 | </a:t>
            </a:r>
            <a:r>
              <a:rPr lang="en-US" altLang="ko-KR" sz="1200" b="1" dirty="0" err="1">
                <a:latin typeface="+mn-ea"/>
              </a:rPr>
              <a:t>MPG.highway_m</a:t>
            </a:r>
            <a:r>
              <a:rPr lang="en-US" altLang="ko-KR" sz="1200" b="1" dirty="0">
                <a:latin typeface="+mn-ea"/>
              </a:rPr>
              <a:t> &gt; 25</a:t>
            </a:r>
          </a:p>
          <a:p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9454" y="3778567"/>
            <a:ext cx="4088416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a1 &lt;- </a:t>
            </a:r>
            <a:r>
              <a:rPr lang="en-US" altLang="ko-KR" sz="1200" b="1" dirty="0" err="1">
                <a:latin typeface="+mn-ea"/>
              </a:rPr>
              <a:t>group_by</a:t>
            </a:r>
            <a:r>
              <a:rPr lang="en-US" altLang="ko-KR" sz="1200" b="1" dirty="0">
                <a:latin typeface="+mn-ea"/>
              </a:rPr>
              <a:t>(Cars93, Origin, Type, Cylinders)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a2 &lt;- select(a1, Price, </a:t>
            </a:r>
            <a:r>
              <a:rPr lang="en-US" altLang="ko-KR" sz="1200" b="1" dirty="0" err="1">
                <a:latin typeface="+mn-ea"/>
              </a:rPr>
              <a:t>MPG.highway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a3 &lt;- </a:t>
            </a:r>
            <a:r>
              <a:rPr lang="en-US" altLang="ko-KR" sz="1200" b="1" dirty="0" err="1">
                <a:latin typeface="+mn-ea"/>
              </a:rPr>
              <a:t>summarise</a:t>
            </a:r>
            <a:r>
              <a:rPr lang="en-US" altLang="ko-KR" sz="1200" b="1" dirty="0">
                <a:latin typeface="+mn-ea"/>
              </a:rPr>
              <a:t>(a2,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        </a:t>
            </a:r>
            <a:r>
              <a:rPr lang="en-US" altLang="ko-KR" sz="1200" b="1" dirty="0" err="1">
                <a:latin typeface="+mn-ea"/>
              </a:rPr>
              <a:t>Price_m</a:t>
            </a:r>
            <a:r>
              <a:rPr lang="en-US" altLang="ko-KR" sz="1200" b="1" dirty="0">
                <a:latin typeface="+mn-ea"/>
              </a:rPr>
              <a:t> = mean(Price, na.rm = TRUE),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        </a:t>
            </a:r>
            <a:r>
              <a:rPr lang="en-US" altLang="ko-KR" sz="1200" b="1" dirty="0" err="1">
                <a:latin typeface="+mn-ea"/>
              </a:rPr>
              <a:t>MPG.highway_m</a:t>
            </a:r>
            <a:r>
              <a:rPr lang="en-US" altLang="ko-KR" sz="1200" b="1" dirty="0">
                <a:latin typeface="+mn-ea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        mean(</a:t>
            </a:r>
            <a:r>
              <a:rPr lang="en-US" altLang="ko-KR" sz="1200" b="1" dirty="0" err="1">
                <a:latin typeface="+mn-ea"/>
              </a:rPr>
              <a:t>MPG.highway</a:t>
            </a:r>
            <a:r>
              <a:rPr lang="en-US" altLang="ko-KR" sz="1200" b="1" dirty="0">
                <a:latin typeface="+mn-ea"/>
              </a:rPr>
              <a:t>, na.rm = TRUE))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a4 &lt;- filter(a3, </a:t>
            </a:r>
            <a:r>
              <a:rPr lang="en-US" altLang="ko-KR" sz="1200" b="1" dirty="0" err="1">
                <a:latin typeface="+mn-ea"/>
              </a:rPr>
              <a:t>Price_m</a:t>
            </a:r>
            <a:r>
              <a:rPr lang="en-US" altLang="ko-KR" sz="1200" b="1" dirty="0">
                <a:latin typeface="+mn-ea"/>
              </a:rPr>
              <a:t> &gt; 10 | </a:t>
            </a:r>
            <a:r>
              <a:rPr lang="en-US" altLang="ko-KR" sz="1200" b="1" dirty="0" err="1">
                <a:latin typeface="+mn-ea"/>
              </a:rPr>
              <a:t>MPG.highway_m</a:t>
            </a:r>
            <a:r>
              <a:rPr lang="en-US" altLang="ko-KR" sz="1200" b="1" dirty="0">
                <a:latin typeface="+mn-ea"/>
              </a:rPr>
              <a:t> &gt; 25)</a:t>
            </a:r>
          </a:p>
          <a:p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09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chain</a:t>
            </a:r>
            <a:r>
              <a:rPr lang="en-US" altLang="ko-KR" b="1" dirty="0"/>
              <a:t>() </a:t>
            </a:r>
            <a:r>
              <a:rPr lang="ko-KR" altLang="en-US" b="1" dirty="0"/>
              <a:t>함수 </a:t>
            </a:r>
            <a:r>
              <a:rPr lang="en-US" altLang="ko-KR" b="1" dirty="0"/>
              <a:t>- %&gt;% (</a:t>
            </a:r>
            <a:r>
              <a:rPr lang="ko-KR" altLang="en-US" b="1" dirty="0"/>
              <a:t>단축키 </a:t>
            </a:r>
            <a:r>
              <a:rPr lang="en-US" altLang="ko-KR" b="1" dirty="0" err="1"/>
              <a:t>shift+ctrl+M</a:t>
            </a:r>
            <a:r>
              <a:rPr lang="en-US" altLang="ko-KR" b="1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453" y="1615264"/>
            <a:ext cx="8176827" cy="14416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lphaLcParenBoth"/>
            </a:pPr>
            <a:r>
              <a:rPr lang="en-US" altLang="ko-KR" sz="1200" dirty="0" smtClean="0">
                <a:latin typeface="+mn-ea"/>
              </a:rPr>
              <a:t>Cars93 </a:t>
            </a:r>
            <a:r>
              <a:rPr lang="ko-KR" altLang="en-US" sz="1200" dirty="0">
                <a:latin typeface="+mn-ea"/>
              </a:rPr>
              <a:t>데이터프레임에서  </a:t>
            </a:r>
            <a:r>
              <a:rPr lang="en-US" altLang="ko-KR" sz="1200" dirty="0">
                <a:latin typeface="+mn-ea"/>
              </a:rPr>
              <a:t>%&gt;%  (b) </a:t>
            </a:r>
            <a:r>
              <a:rPr lang="ko-KR" altLang="en-US" sz="1200" dirty="0">
                <a:latin typeface="+mn-ea"/>
              </a:rPr>
              <a:t>제조생산국</a:t>
            </a:r>
            <a:r>
              <a:rPr lang="en-US" altLang="ko-KR" sz="1200" dirty="0">
                <a:latin typeface="+mn-ea"/>
              </a:rPr>
              <a:t>(Origin), </a:t>
            </a:r>
            <a:r>
              <a:rPr lang="ko-KR" altLang="en-US" sz="1200" dirty="0">
                <a:latin typeface="+mn-ea"/>
              </a:rPr>
              <a:t>차종</a:t>
            </a:r>
            <a:r>
              <a:rPr lang="en-US" altLang="ko-KR" sz="1200" dirty="0">
                <a:latin typeface="+mn-ea"/>
              </a:rPr>
              <a:t>(Type), </a:t>
            </a:r>
            <a:r>
              <a:rPr lang="ko-KR" altLang="en-US" sz="1200" dirty="0">
                <a:latin typeface="+mn-ea"/>
              </a:rPr>
              <a:t>실린더개수</a:t>
            </a:r>
            <a:r>
              <a:rPr lang="en-US" altLang="ko-KR" sz="1200" dirty="0">
                <a:latin typeface="+mn-ea"/>
              </a:rPr>
              <a:t>(Cylinders)</a:t>
            </a:r>
            <a:r>
              <a:rPr lang="ko-KR" altLang="en-US" sz="1200" dirty="0">
                <a:latin typeface="+mn-ea"/>
              </a:rPr>
              <a:t>별로   </a:t>
            </a:r>
            <a:r>
              <a:rPr lang="en-US" altLang="ko-KR" sz="1200" dirty="0">
                <a:latin typeface="+mn-ea"/>
              </a:rPr>
              <a:t>%&gt;%   (c) </a:t>
            </a:r>
            <a:r>
              <a:rPr lang="ko-KR" altLang="en-US" sz="1200" dirty="0">
                <a:latin typeface="+mn-ea"/>
              </a:rPr>
              <a:t>차 가격</a:t>
            </a:r>
            <a:r>
              <a:rPr lang="en-US" altLang="ko-KR" sz="1200" dirty="0">
                <a:latin typeface="+mn-ea"/>
              </a:rPr>
              <a:t>(Price)</a:t>
            </a:r>
            <a:r>
              <a:rPr lang="ko-KR" altLang="en-US" sz="1200" dirty="0">
                <a:latin typeface="+mn-ea"/>
              </a:rPr>
              <a:t>과 고속도로 연비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MPG.highway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변수에 대해   </a:t>
            </a:r>
            <a:r>
              <a:rPr lang="en-US" altLang="ko-KR" sz="1200" dirty="0">
                <a:latin typeface="+mn-ea"/>
              </a:rPr>
              <a:t>%&gt;%   (d)  (</a:t>
            </a:r>
            <a:r>
              <a:rPr lang="ko-KR" altLang="en-US" sz="1200" dirty="0" err="1">
                <a:latin typeface="+mn-ea"/>
              </a:rPr>
              <a:t>결측값은</a:t>
            </a:r>
            <a:r>
              <a:rPr lang="ko-KR" altLang="en-US" sz="1200" dirty="0">
                <a:latin typeface="+mn-ea"/>
              </a:rPr>
              <a:t> 제외하고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평균을 구하는데</a:t>
            </a:r>
            <a:r>
              <a:rPr lang="en-US" altLang="ko-KR" sz="1200" dirty="0">
                <a:latin typeface="+mn-ea"/>
              </a:rPr>
              <a:t>,   %&gt;%   (e) </a:t>
            </a:r>
            <a:r>
              <a:rPr lang="ko-KR" altLang="en-US" sz="1200" dirty="0">
                <a:latin typeface="+mn-ea"/>
              </a:rPr>
              <a:t>단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가격 평균은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을 넘고 </a:t>
            </a:r>
            <a:r>
              <a:rPr lang="en-US" altLang="ko-KR" sz="1200" dirty="0">
                <a:latin typeface="+mn-ea"/>
              </a:rPr>
              <a:t>&amp; </a:t>
            </a:r>
            <a:r>
              <a:rPr lang="ko-KR" altLang="en-US" sz="1200" dirty="0">
                <a:latin typeface="+mn-ea"/>
              </a:rPr>
              <a:t>고속도로 연비는 </a:t>
            </a:r>
            <a:r>
              <a:rPr lang="en-US" altLang="ko-KR" sz="1200" dirty="0">
                <a:latin typeface="+mn-ea"/>
              </a:rPr>
              <a:t>25</a:t>
            </a:r>
            <a:r>
              <a:rPr lang="ko-KR" altLang="en-US" sz="1200" dirty="0">
                <a:latin typeface="+mn-ea"/>
              </a:rPr>
              <a:t>를 넘는 것만 알고 </a:t>
            </a:r>
            <a:r>
              <a:rPr lang="ko-KR" altLang="en-US" sz="1200" dirty="0" smtClean="0">
                <a:latin typeface="+mn-ea"/>
              </a:rPr>
              <a:t>싶다</a:t>
            </a:r>
            <a:r>
              <a:rPr lang="en-US" altLang="ko-KR" sz="1200" dirty="0" smtClean="0">
                <a:latin typeface="+mn-ea"/>
              </a:rPr>
              <a:t>“</a:t>
            </a:r>
          </a:p>
          <a:p>
            <a:pPr marL="228600" indent="-228600">
              <a:lnSpc>
                <a:spcPct val="150000"/>
              </a:lnSpc>
              <a:buAutoNum type="alphaLcParenBoth"/>
            </a:pP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lphaLcParenBoth"/>
            </a:pPr>
            <a:endParaRPr lang="en-US" altLang="ko-KR" sz="1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8623" y="2753641"/>
            <a:ext cx="567893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Cars93 %&gt;% 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 smtClean="0">
                <a:latin typeface="+mn-ea"/>
              </a:rPr>
              <a:t>group_by</a:t>
            </a:r>
            <a:r>
              <a:rPr lang="en-US" altLang="ko-KR" sz="1200" b="1" dirty="0" smtClean="0">
                <a:latin typeface="+mn-ea"/>
              </a:rPr>
              <a:t>(Origin</a:t>
            </a:r>
            <a:r>
              <a:rPr lang="en-US" altLang="ko-KR" sz="1200" b="1" dirty="0">
                <a:latin typeface="+mn-ea"/>
              </a:rPr>
              <a:t>, Type, Cylinders) %&gt;% 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select(Price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en-US" altLang="ko-KR" sz="1200" b="1" dirty="0" err="1">
                <a:latin typeface="+mn-ea"/>
              </a:rPr>
              <a:t>MPG.highway</a:t>
            </a:r>
            <a:r>
              <a:rPr lang="en-US" altLang="ko-KR" sz="1200" b="1" dirty="0">
                <a:latin typeface="+mn-ea"/>
              </a:rPr>
              <a:t>) %&gt;% 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 smtClean="0">
                <a:latin typeface="+mn-ea"/>
              </a:rPr>
              <a:t>summarise</a:t>
            </a:r>
            <a:r>
              <a:rPr lang="en-US" altLang="ko-KR" sz="1200" b="1" dirty="0">
                <a:latin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b="1" dirty="0" err="1">
                <a:latin typeface="+mn-ea"/>
              </a:rPr>
              <a:t>Price_m</a:t>
            </a:r>
            <a:r>
              <a:rPr lang="en-US" altLang="ko-KR" sz="1200" b="1" dirty="0">
                <a:latin typeface="+mn-ea"/>
              </a:rPr>
              <a:t> = mean(Price, na.rm = TRUE),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b="1" dirty="0" err="1">
                <a:latin typeface="+mn-ea"/>
              </a:rPr>
              <a:t>MPG.highway_m</a:t>
            </a:r>
            <a:r>
              <a:rPr lang="en-US" altLang="ko-KR" sz="1200" b="1" dirty="0">
                <a:latin typeface="+mn-ea"/>
              </a:rPr>
              <a:t> = mean(</a:t>
            </a:r>
            <a:r>
              <a:rPr lang="en-US" altLang="ko-KR" sz="1200" b="1" dirty="0" err="1">
                <a:latin typeface="+mn-ea"/>
              </a:rPr>
              <a:t>MPG.highway</a:t>
            </a:r>
            <a:r>
              <a:rPr lang="en-US" altLang="ko-KR" sz="1200" b="1" dirty="0">
                <a:latin typeface="+mn-ea"/>
              </a:rPr>
              <a:t>, na.rm = TRUE</a:t>
            </a:r>
            <a:r>
              <a:rPr lang="en-US" altLang="ko-KR" sz="1200" b="1" dirty="0" smtClean="0">
                <a:latin typeface="+mn-ea"/>
              </a:rPr>
              <a:t>)) </a:t>
            </a:r>
            <a:r>
              <a:rPr lang="en-US" altLang="ko-KR" sz="1200" b="1" dirty="0">
                <a:latin typeface="+mn-ea"/>
              </a:rPr>
              <a:t>%&gt;%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filter(</a:t>
            </a:r>
            <a:r>
              <a:rPr lang="en-US" altLang="ko-KR" sz="1200" b="1" dirty="0" err="1" smtClean="0">
                <a:latin typeface="+mn-ea"/>
              </a:rPr>
              <a:t>Price_m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&gt; 10 | </a:t>
            </a:r>
            <a:r>
              <a:rPr lang="en-US" altLang="ko-KR" sz="1200" b="1" dirty="0" err="1">
                <a:latin typeface="+mn-ea"/>
              </a:rPr>
              <a:t>MPG.highway_m</a:t>
            </a:r>
            <a:r>
              <a:rPr lang="en-US" altLang="ko-KR" sz="1200" b="1" dirty="0">
                <a:latin typeface="+mn-ea"/>
              </a:rPr>
              <a:t> &gt; 25)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8100" y="5091632"/>
            <a:ext cx="81768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Cars93 %&gt;% select(Manufacturer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Max.Price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MPG.highway</a:t>
            </a:r>
            <a:r>
              <a:rPr lang="en-US" altLang="ko-KR" sz="1200" dirty="0" smtClean="0">
                <a:latin typeface="+mn-ea"/>
              </a:rPr>
              <a:t>) %&gt;% head()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Cars93 %&gt;% filter(Type </a:t>
            </a:r>
            <a:r>
              <a:rPr lang="en-US" altLang="ko-KR" sz="1200" dirty="0">
                <a:latin typeface="+mn-ea"/>
              </a:rPr>
              <a:t>== c("Compact") | </a:t>
            </a:r>
            <a:r>
              <a:rPr lang="en-US" altLang="ko-KR" sz="1200" dirty="0" err="1">
                <a:latin typeface="+mn-ea"/>
              </a:rPr>
              <a:t>Max.Price</a:t>
            </a:r>
            <a:r>
              <a:rPr lang="en-US" altLang="ko-KR" sz="1200" dirty="0">
                <a:latin typeface="+mn-ea"/>
              </a:rPr>
              <a:t> &lt;= 20 | </a:t>
            </a:r>
            <a:r>
              <a:rPr lang="en-US" altLang="ko-KR" sz="1200" dirty="0" err="1">
                <a:latin typeface="+mn-ea"/>
              </a:rPr>
              <a:t>MPG.highway</a:t>
            </a:r>
            <a:r>
              <a:rPr lang="en-US" altLang="ko-KR" sz="1200" dirty="0">
                <a:latin typeface="+mn-ea"/>
              </a:rPr>
              <a:t> &gt;= 30</a:t>
            </a:r>
            <a:r>
              <a:rPr lang="en-US" altLang="ko-KR" sz="1200" dirty="0" smtClean="0">
                <a:latin typeface="+mn-ea"/>
              </a:rPr>
              <a:t>) %&gt;%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select(Manufacturer, Model, Price) %&gt;% tail()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Cars93 %&gt;% filter(Manufacturer == 'Honda') %&gt;% select(Manufacturer, Model, Price) %&gt;% arrange(</a:t>
            </a:r>
            <a:r>
              <a:rPr lang="en-US" altLang="ko-KR" sz="1200" dirty="0" err="1">
                <a:latin typeface="+mn-ea"/>
              </a:rPr>
              <a:t>desc</a:t>
            </a:r>
            <a:r>
              <a:rPr lang="en-US" altLang="ko-KR" sz="1200" dirty="0">
                <a:latin typeface="+mn-ea"/>
              </a:rPr>
              <a:t>(Price)) </a:t>
            </a:r>
          </a:p>
        </p:txBody>
      </p:sp>
    </p:spTree>
    <p:extLst>
      <p:ext uri="{BB962C8B-B14F-4D97-AF65-F5344CB8AC3E}">
        <p14:creationId xmlns:p14="http://schemas.microsoft.com/office/powerpoint/2010/main" val="31065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그룹별 요약 처리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group_by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summarise</a:t>
            </a:r>
            <a:r>
              <a:rPr lang="en-US" altLang="ko-KR" b="1" dirty="0" smtClean="0"/>
              <a:t>())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9455" y="1583827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Cars93 </a:t>
            </a:r>
            <a:r>
              <a:rPr lang="en-US" altLang="ko-KR" sz="1200" dirty="0">
                <a:latin typeface="+mn-ea"/>
              </a:rPr>
              <a:t>%&gt;%  </a:t>
            </a:r>
            <a:r>
              <a:rPr lang="en-US" altLang="ko-KR" sz="1200" dirty="0" err="1">
                <a:latin typeface="+mn-ea"/>
              </a:rPr>
              <a:t>group_by</a:t>
            </a:r>
            <a:r>
              <a:rPr lang="en-US" altLang="ko-KR" sz="1200" dirty="0">
                <a:latin typeface="+mn-ea"/>
              </a:rPr>
              <a:t>(Manufacturer) %&gt;%  </a:t>
            </a:r>
            <a:r>
              <a:rPr lang="en-US" altLang="ko-KR" sz="1200" dirty="0" err="1">
                <a:latin typeface="+mn-ea"/>
              </a:rPr>
              <a:t>summarise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mean_price</a:t>
            </a:r>
            <a:r>
              <a:rPr lang="en-US" altLang="ko-KR" sz="1200" dirty="0">
                <a:latin typeface="+mn-ea"/>
              </a:rPr>
              <a:t> = mean(Price</a:t>
            </a:r>
            <a:r>
              <a:rPr lang="en-US" altLang="ko-KR" sz="1200" dirty="0" smtClean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Cars93 %&gt;%  </a:t>
            </a:r>
            <a:r>
              <a:rPr lang="en-US" altLang="ko-KR" sz="1200" dirty="0" err="1">
                <a:latin typeface="+mn-ea"/>
              </a:rPr>
              <a:t>group_by</a:t>
            </a:r>
            <a:r>
              <a:rPr lang="en-US" altLang="ko-KR" sz="1200" dirty="0">
                <a:latin typeface="+mn-ea"/>
              </a:rPr>
              <a:t>(Manufacturer) %&gt;% 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                	</a:t>
            </a:r>
            <a:r>
              <a:rPr lang="en-US" altLang="ko-KR" sz="1200" dirty="0" err="1" smtClean="0">
                <a:latin typeface="+mn-ea"/>
              </a:rPr>
              <a:t>summarise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mean_price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mean(Price), </a:t>
            </a:r>
            <a:r>
              <a:rPr lang="en-US" altLang="ko-KR" sz="1200" dirty="0" err="1">
                <a:latin typeface="+mn-ea"/>
              </a:rPr>
              <a:t>max_price</a:t>
            </a:r>
            <a:r>
              <a:rPr lang="en-US" altLang="ko-KR" sz="1200" dirty="0">
                <a:latin typeface="+mn-ea"/>
              </a:rPr>
              <a:t> = max(Price), </a:t>
            </a:r>
            <a:r>
              <a:rPr lang="en-US" altLang="ko-KR" sz="1200" dirty="0" err="1">
                <a:latin typeface="+mn-ea"/>
              </a:rPr>
              <a:t>min_price</a:t>
            </a:r>
            <a:r>
              <a:rPr lang="en-US" altLang="ko-KR" sz="1200" dirty="0">
                <a:latin typeface="+mn-ea"/>
              </a:rPr>
              <a:t> = mean(Price</a:t>
            </a:r>
            <a:r>
              <a:rPr lang="en-US" altLang="ko-KR" sz="1200" dirty="0" smtClean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Cars93 </a:t>
            </a:r>
            <a:r>
              <a:rPr lang="en-US" altLang="ko-KR" sz="1200" dirty="0">
                <a:latin typeface="+mn-ea"/>
              </a:rPr>
              <a:t>%&gt;%  </a:t>
            </a:r>
            <a:r>
              <a:rPr lang="en-US" altLang="ko-KR" sz="1200" dirty="0" err="1">
                <a:latin typeface="+mn-ea"/>
              </a:rPr>
              <a:t>group_by</a:t>
            </a:r>
            <a:r>
              <a:rPr lang="en-US" altLang="ko-KR" sz="1200" dirty="0">
                <a:latin typeface="+mn-ea"/>
              </a:rPr>
              <a:t>(Manufacturer, Model) %&gt;% 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dirty="0" err="1" smtClean="0">
                <a:latin typeface="+mn-ea"/>
              </a:rPr>
              <a:t>summarise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mean_price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mean(Price), </a:t>
            </a:r>
            <a:r>
              <a:rPr lang="en-US" altLang="ko-KR" sz="1200" dirty="0" err="1">
                <a:latin typeface="+mn-ea"/>
              </a:rPr>
              <a:t>max_price</a:t>
            </a:r>
            <a:r>
              <a:rPr lang="en-US" altLang="ko-KR" sz="1200" dirty="0">
                <a:latin typeface="+mn-ea"/>
              </a:rPr>
              <a:t> = max(Price), </a:t>
            </a:r>
            <a:r>
              <a:rPr lang="en-US" altLang="ko-KR" sz="1200" dirty="0" err="1">
                <a:latin typeface="+mn-ea"/>
              </a:rPr>
              <a:t>min_price</a:t>
            </a:r>
            <a:r>
              <a:rPr lang="en-US" altLang="ko-KR" sz="1200" dirty="0">
                <a:latin typeface="+mn-ea"/>
              </a:rPr>
              <a:t> = mean(Price))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자주 사용하는 요약통계량 함수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함수	의미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mean()	</a:t>
            </a:r>
            <a:r>
              <a:rPr lang="ko-KR" altLang="en-US" sz="1200" dirty="0">
                <a:latin typeface="+mn-ea"/>
              </a:rPr>
              <a:t>평균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sd</a:t>
            </a:r>
            <a:r>
              <a:rPr lang="en-US" altLang="ko-KR" sz="1200" dirty="0">
                <a:latin typeface="+mn-ea"/>
              </a:rPr>
              <a:t>()	</a:t>
            </a:r>
            <a:r>
              <a:rPr lang="ko-KR" altLang="en-US" sz="1200" dirty="0">
                <a:latin typeface="+mn-ea"/>
              </a:rPr>
              <a:t>표준편차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sum()	</a:t>
            </a:r>
            <a:r>
              <a:rPr lang="ko-KR" altLang="en-US" sz="1200" dirty="0">
                <a:latin typeface="+mn-ea"/>
              </a:rPr>
              <a:t>합계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median()	</a:t>
            </a:r>
            <a:r>
              <a:rPr lang="ko-KR" altLang="en-US" sz="1200" dirty="0">
                <a:latin typeface="+mn-ea"/>
              </a:rPr>
              <a:t>중앙값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min()	</a:t>
            </a:r>
            <a:r>
              <a:rPr lang="ko-KR" altLang="en-US" sz="1200" dirty="0">
                <a:latin typeface="+mn-ea"/>
              </a:rPr>
              <a:t>최솟값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max()	</a:t>
            </a:r>
            <a:r>
              <a:rPr lang="ko-KR" altLang="en-US" sz="1200" dirty="0">
                <a:latin typeface="+mn-ea"/>
              </a:rPr>
              <a:t>최댓값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n()	</a:t>
            </a:r>
            <a:r>
              <a:rPr lang="ko-KR" altLang="en-US" sz="1200" dirty="0">
                <a:latin typeface="+mn-ea"/>
              </a:rPr>
              <a:t>빈도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7332" y="4553569"/>
            <a:ext cx="47522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Cars93 %&gt;% </a:t>
            </a:r>
            <a:r>
              <a:rPr lang="en-US" altLang="ko-KR" sz="1200" dirty="0" err="1">
                <a:latin typeface="+mn-ea"/>
              </a:rPr>
              <a:t>group_by</a:t>
            </a:r>
            <a:r>
              <a:rPr lang="en-US" altLang="ko-KR" sz="1200" dirty="0">
                <a:latin typeface="+mn-ea"/>
              </a:rPr>
              <a:t>(Type) %&gt;% </a:t>
            </a:r>
            <a:r>
              <a:rPr lang="en-US" altLang="ko-KR" sz="1200" dirty="0" err="1">
                <a:latin typeface="+mn-ea"/>
              </a:rPr>
              <a:t>summarise</a:t>
            </a:r>
            <a:r>
              <a:rPr lang="en-US" altLang="ko-KR" sz="1200" dirty="0">
                <a:latin typeface="+mn-ea"/>
              </a:rPr>
              <a:t>(count = n())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95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파생변수 추가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9455" y="1583827"/>
            <a:ext cx="817682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score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en-US" altLang="ko-KR" sz="1200" dirty="0" err="1">
                <a:latin typeface="+mn-ea"/>
              </a:rPr>
              <a:t>read.table</a:t>
            </a:r>
            <a:r>
              <a:rPr lang="en-US" altLang="ko-KR" sz="1200" dirty="0">
                <a:latin typeface="+mn-ea"/>
              </a:rPr>
              <a:t>("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.txt", header=T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score %&gt;% mutate(</a:t>
            </a:r>
            <a:r>
              <a:rPr lang="ko-KR" altLang="en-US" sz="1200" dirty="0">
                <a:latin typeface="+mn-ea"/>
              </a:rPr>
              <a:t>총점 </a:t>
            </a:r>
            <a:r>
              <a:rPr lang="en-US" altLang="ko-KR" sz="1200" dirty="0">
                <a:latin typeface="+mn-ea"/>
              </a:rPr>
              <a:t>= </a:t>
            </a:r>
            <a:r>
              <a:rPr lang="ko-KR" altLang="en-US" sz="1200" dirty="0">
                <a:latin typeface="+mn-ea"/>
              </a:rPr>
              <a:t>국어 </a:t>
            </a:r>
            <a:r>
              <a:rPr lang="en-US" altLang="ko-KR" sz="1200" dirty="0">
                <a:latin typeface="+mn-ea"/>
              </a:rPr>
              <a:t>+ </a:t>
            </a:r>
            <a:r>
              <a:rPr lang="ko-KR" altLang="en-US" sz="1200" dirty="0">
                <a:latin typeface="+mn-ea"/>
              </a:rPr>
              <a:t>영어 </a:t>
            </a:r>
            <a:r>
              <a:rPr lang="en-US" altLang="ko-KR" sz="1200" dirty="0">
                <a:latin typeface="+mn-ea"/>
              </a:rPr>
              <a:t>+ 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,  </a:t>
            </a:r>
            <a:r>
              <a:rPr lang="ko-KR" altLang="en-US" sz="1200" dirty="0">
                <a:latin typeface="+mn-ea"/>
              </a:rPr>
              <a:t>평균 </a:t>
            </a:r>
            <a:r>
              <a:rPr lang="en-US" altLang="ko-KR" sz="1200" dirty="0">
                <a:latin typeface="+mn-ea"/>
              </a:rPr>
              <a:t>= </a:t>
            </a:r>
            <a:r>
              <a:rPr lang="ko-KR" altLang="en-US" sz="1200" dirty="0">
                <a:latin typeface="+mn-ea"/>
              </a:rPr>
              <a:t>총점</a:t>
            </a:r>
            <a:r>
              <a:rPr lang="en-US" altLang="ko-KR" sz="1200" dirty="0">
                <a:latin typeface="+mn-ea"/>
              </a:rPr>
              <a:t>/3)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score </a:t>
            </a:r>
            <a:r>
              <a:rPr lang="en-US" altLang="ko-KR" sz="1200" dirty="0">
                <a:latin typeface="+mn-ea"/>
              </a:rPr>
              <a:t>%&gt;%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mutate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총점 </a:t>
            </a:r>
            <a:r>
              <a:rPr lang="en-US" altLang="ko-KR" sz="1200" dirty="0">
                <a:latin typeface="+mn-ea"/>
              </a:rPr>
              <a:t>= </a:t>
            </a:r>
            <a:r>
              <a:rPr lang="ko-KR" altLang="en-US" sz="1200" dirty="0">
                <a:latin typeface="+mn-ea"/>
              </a:rPr>
              <a:t>국어 </a:t>
            </a:r>
            <a:r>
              <a:rPr lang="en-US" altLang="ko-KR" sz="1200" dirty="0">
                <a:latin typeface="+mn-ea"/>
              </a:rPr>
              <a:t>+ </a:t>
            </a:r>
            <a:r>
              <a:rPr lang="ko-KR" altLang="en-US" sz="1200" dirty="0">
                <a:latin typeface="+mn-ea"/>
              </a:rPr>
              <a:t>영어 </a:t>
            </a:r>
            <a:r>
              <a:rPr lang="en-US" altLang="ko-KR" sz="1200" dirty="0">
                <a:latin typeface="+mn-ea"/>
              </a:rPr>
              <a:t>+ 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,  </a:t>
            </a:r>
            <a:r>
              <a:rPr lang="ko-KR" altLang="en-US" sz="1200" dirty="0">
                <a:latin typeface="+mn-ea"/>
              </a:rPr>
              <a:t>평균 </a:t>
            </a:r>
            <a:r>
              <a:rPr lang="en-US" altLang="ko-KR" sz="1200" dirty="0">
                <a:latin typeface="+mn-ea"/>
              </a:rPr>
              <a:t>= </a:t>
            </a:r>
            <a:r>
              <a:rPr lang="ko-KR" altLang="en-US" sz="1200" dirty="0">
                <a:latin typeface="+mn-ea"/>
              </a:rPr>
              <a:t>총점</a:t>
            </a:r>
            <a:r>
              <a:rPr lang="en-US" altLang="ko-KR" sz="1200" dirty="0">
                <a:latin typeface="+mn-ea"/>
              </a:rPr>
              <a:t>/3) %&gt;%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arrange(</a:t>
            </a:r>
            <a:r>
              <a:rPr lang="en-US" altLang="ko-KR" sz="1200" dirty="0" err="1" smtClean="0">
                <a:latin typeface="+mn-ea"/>
              </a:rPr>
              <a:t>desc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총점</a:t>
            </a:r>
            <a:r>
              <a:rPr lang="en-US" altLang="ko-KR" sz="1200" dirty="0">
                <a:latin typeface="+mn-ea"/>
              </a:rPr>
              <a:t>))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34" y="1107846"/>
            <a:ext cx="2871246" cy="188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05" y="4956775"/>
            <a:ext cx="36480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127804"/>
            <a:ext cx="3930607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6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파생변수 추가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9456" y="1583827"/>
            <a:ext cx="81768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score %&gt;%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mutate(</a:t>
            </a:r>
            <a:r>
              <a:rPr lang="ko-KR" altLang="en-US" sz="1200" dirty="0">
                <a:latin typeface="+mn-ea"/>
              </a:rPr>
              <a:t>총점 </a:t>
            </a:r>
            <a:r>
              <a:rPr lang="en-US" altLang="ko-KR" sz="1200" dirty="0">
                <a:latin typeface="+mn-ea"/>
              </a:rPr>
              <a:t>= </a:t>
            </a:r>
            <a:r>
              <a:rPr lang="ko-KR" altLang="en-US" sz="1200" dirty="0">
                <a:latin typeface="+mn-ea"/>
              </a:rPr>
              <a:t>국어 </a:t>
            </a:r>
            <a:r>
              <a:rPr lang="en-US" altLang="ko-KR" sz="1200" dirty="0">
                <a:latin typeface="+mn-ea"/>
              </a:rPr>
              <a:t>+ </a:t>
            </a:r>
            <a:r>
              <a:rPr lang="ko-KR" altLang="en-US" sz="1200" dirty="0">
                <a:latin typeface="+mn-ea"/>
              </a:rPr>
              <a:t>영어 </a:t>
            </a:r>
            <a:r>
              <a:rPr lang="en-US" altLang="ko-KR" sz="1200" dirty="0">
                <a:latin typeface="+mn-ea"/>
              </a:rPr>
              <a:t>+ 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결과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err="1">
                <a:latin typeface="+mn-ea"/>
              </a:rPr>
              <a:t>ifelse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총점 </a:t>
            </a:r>
            <a:r>
              <a:rPr lang="en-US" altLang="ko-KR" sz="1200" dirty="0">
                <a:latin typeface="+mn-ea"/>
              </a:rPr>
              <a:t>&gt;= 20, "pass", "fail"))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71" y="1642456"/>
            <a:ext cx="31718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1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err="1"/>
              <a:t>bind_rows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와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bind_cols</a:t>
            </a:r>
            <a:r>
              <a:rPr lang="en-US" altLang="ko-KR" b="1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456" y="1583827"/>
            <a:ext cx="81768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bind_rows</a:t>
            </a:r>
            <a:r>
              <a:rPr lang="en-US" altLang="ko-KR" sz="1200" dirty="0">
                <a:latin typeface="+mn-ea"/>
              </a:rPr>
              <a:t>() </a:t>
            </a:r>
            <a:r>
              <a:rPr lang="en-US" altLang="ko-KR" sz="1200" dirty="0" smtClean="0">
                <a:latin typeface="+mn-ea"/>
              </a:rPr>
              <a:t>:</a:t>
            </a:r>
            <a:r>
              <a:rPr lang="ko-KR" altLang="en-US" sz="1200" dirty="0" smtClean="0">
                <a:latin typeface="+mn-ea"/>
              </a:rPr>
              <a:t> 두 개 </a:t>
            </a:r>
            <a:r>
              <a:rPr lang="ko-KR" altLang="en-US" sz="1200" dirty="0">
                <a:latin typeface="+mn-ea"/>
              </a:rPr>
              <a:t>이상의 데이터 프레임을 행 기준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위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아래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아래 </a:t>
            </a:r>
            <a:r>
              <a:rPr lang="en-US" altLang="ko-KR" sz="1200" dirty="0">
                <a:latin typeface="+mn-ea"/>
              </a:rPr>
              <a:t>...)</a:t>
            </a:r>
            <a:r>
              <a:rPr lang="ko-KR" altLang="en-US" sz="1200" dirty="0">
                <a:latin typeface="+mn-ea"/>
              </a:rPr>
              <a:t>로 합칠 때 사용하는 함수이며</a:t>
            </a:r>
            <a:r>
              <a:rPr lang="en-US" altLang="ko-KR" sz="1200" dirty="0">
                <a:latin typeface="+mn-ea"/>
              </a:rPr>
              <a:t>, {base] </a:t>
            </a:r>
            <a:r>
              <a:rPr lang="ko-KR" altLang="en-US" sz="1200" dirty="0">
                <a:latin typeface="+mn-ea"/>
              </a:rPr>
              <a:t>패키지의 </a:t>
            </a:r>
            <a:r>
              <a:rPr lang="en-US" altLang="ko-KR" sz="1200" dirty="0" err="1">
                <a:latin typeface="+mn-ea"/>
              </a:rPr>
              <a:t>rbind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함수와 유사한 기능을 수행한다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bind_cols</a:t>
            </a:r>
            <a:r>
              <a:rPr lang="en-US" altLang="ko-KR" sz="1200" dirty="0">
                <a:latin typeface="+mn-ea"/>
              </a:rPr>
              <a:t>() </a:t>
            </a:r>
            <a:r>
              <a:rPr lang="en-US" altLang="ko-KR" sz="1200" dirty="0" smtClean="0">
                <a:latin typeface="+mn-ea"/>
              </a:rPr>
              <a:t>:</a:t>
            </a:r>
            <a:r>
              <a:rPr lang="ko-KR" altLang="en-US" sz="1200" dirty="0" smtClean="0">
                <a:latin typeface="+mn-ea"/>
              </a:rPr>
              <a:t> 두 개 </a:t>
            </a:r>
            <a:r>
              <a:rPr lang="ko-KR" altLang="en-US" sz="1200" dirty="0">
                <a:latin typeface="+mn-ea"/>
              </a:rPr>
              <a:t>이상의 데이터 프레임을 열 기준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왼쪽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오른쪽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오른쪽 </a:t>
            </a:r>
            <a:r>
              <a:rPr lang="en-US" altLang="ko-KR" sz="1200" dirty="0">
                <a:latin typeface="+mn-ea"/>
              </a:rPr>
              <a:t>...)</a:t>
            </a:r>
            <a:r>
              <a:rPr lang="ko-KR" altLang="en-US" sz="1200" dirty="0">
                <a:latin typeface="+mn-ea"/>
              </a:rPr>
              <a:t>로 합칠 때 사용하는 함수이며</a:t>
            </a:r>
            <a:r>
              <a:rPr lang="en-US" altLang="ko-KR" sz="1200" dirty="0">
                <a:latin typeface="+mn-ea"/>
              </a:rPr>
              <a:t>, {base} </a:t>
            </a:r>
            <a:r>
              <a:rPr lang="ko-KR" altLang="en-US" sz="1200" dirty="0">
                <a:latin typeface="+mn-ea"/>
              </a:rPr>
              <a:t>패키지의 </a:t>
            </a:r>
            <a:r>
              <a:rPr lang="en-US" altLang="ko-KR" sz="1200" dirty="0" err="1">
                <a:latin typeface="+mn-ea"/>
              </a:rPr>
              <a:t>cbind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함수와 유사한 기능을 수행한다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[ </a:t>
            </a:r>
            <a:r>
              <a:rPr lang="ko-KR" altLang="en-US" sz="1200" dirty="0" smtClean="0">
                <a:latin typeface="+mn-ea"/>
              </a:rPr>
              <a:t>특징 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열</a:t>
            </a:r>
            <a:r>
              <a:rPr lang="en-US" altLang="ko-KR" sz="1200" dirty="0">
                <a:latin typeface="+mn-ea"/>
              </a:rPr>
              <a:t>(columns)</a:t>
            </a:r>
            <a:r>
              <a:rPr lang="ko-KR" altLang="en-US" sz="1200" dirty="0">
                <a:latin typeface="+mn-ea"/>
              </a:rPr>
              <a:t>이 서로 동일하지 않아도 행</a:t>
            </a:r>
            <a:r>
              <a:rPr lang="en-US" altLang="ko-KR" sz="1200" dirty="0">
                <a:latin typeface="+mn-ea"/>
              </a:rPr>
              <a:t>(rows) </a:t>
            </a:r>
            <a:r>
              <a:rPr lang="ko-KR" altLang="en-US" sz="1200" dirty="0">
                <a:latin typeface="+mn-ea"/>
              </a:rPr>
              <a:t>기준으로 합칠 수 있음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'id' </a:t>
            </a:r>
            <a:r>
              <a:rPr lang="ko-KR" altLang="en-US" sz="1200" dirty="0">
                <a:latin typeface="+mn-ea"/>
              </a:rPr>
              <a:t>매개변수를 사용해 합쳐지기 전 데이터 프레임의 원천을 알 수 있음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dplyr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패키지의 처리 속도가 기본 패키지의 </a:t>
            </a:r>
            <a:r>
              <a:rPr lang="en-US" altLang="ko-KR" sz="1200" dirty="0" err="1">
                <a:latin typeface="+mn-ea"/>
              </a:rPr>
              <a:t>rbind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대비 상대적으로 빠름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33" y="4560288"/>
            <a:ext cx="4978228" cy="180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4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조인</a:t>
            </a:r>
            <a:endParaRPr lang="en-US" altLang="ko-KR" b="1" dirty="0"/>
          </a:p>
        </p:txBody>
      </p:sp>
      <p:sp>
        <p:nvSpPr>
          <p:cNvPr id="3" name="AutoShape 2" descr="join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join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join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9456" y="1583827"/>
            <a:ext cx="4636915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두 개의 </a:t>
            </a:r>
            <a:r>
              <a:rPr lang="en-US" altLang="ko-KR" sz="1200" dirty="0" err="1">
                <a:latin typeface="+mn-ea"/>
              </a:rPr>
              <a:t>dataframe</a:t>
            </a:r>
            <a:r>
              <a:rPr lang="ko-KR" altLang="en-US" sz="1200" dirty="0">
                <a:latin typeface="+mn-ea"/>
              </a:rPr>
              <a:t>을  선택된 공통의 변수에 기반하여 결합한다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결합하는 경우 두 개의 인자의 위치에 따른 </a:t>
            </a:r>
            <a:r>
              <a:rPr lang="en-US" altLang="ko-KR" sz="1200" dirty="0">
                <a:latin typeface="+mn-ea"/>
              </a:rPr>
              <a:t>4</a:t>
            </a:r>
            <a:r>
              <a:rPr lang="ko-KR" altLang="en-US" sz="1200" dirty="0">
                <a:latin typeface="+mn-ea"/>
              </a:rPr>
              <a:t>가지의 결합기준을 이용할 수 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left_join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왼쪽 자료의 항목을 기준으로 결합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right_join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오른쪽 쪽 자료의 항목을 기준으로 결합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inner_join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두 자료의 공통 항목만을 결합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full_join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두 자료의 모든 항목을 결합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1034" name="Picture 10" descr="ê¸°ë³¸ ë³í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52" y="2211859"/>
            <a:ext cx="5161948" cy="385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2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조인</a:t>
            </a:r>
            <a:endParaRPr lang="en-US" altLang="ko-KR" b="1" dirty="0"/>
          </a:p>
        </p:txBody>
      </p:sp>
      <p:sp>
        <p:nvSpPr>
          <p:cNvPr id="3" name="AutoShape 2" descr="join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join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join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9456" y="1583827"/>
            <a:ext cx="8572140" cy="29084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R</a:t>
            </a:r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400" b="1" dirty="0" smtClean="0">
                <a:latin typeface="+mn-ea"/>
              </a:rPr>
              <a:t>	SQL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inner_join</a:t>
            </a:r>
            <a:r>
              <a:rPr lang="en-US" altLang="ko-KR" sz="1200" dirty="0">
                <a:latin typeface="+mn-ea"/>
              </a:rPr>
              <a:t>()	</a:t>
            </a:r>
            <a:r>
              <a:rPr lang="en-US" altLang="ko-KR" sz="1200" dirty="0" smtClean="0">
                <a:latin typeface="+mn-ea"/>
              </a:rPr>
              <a:t>	SELECT </a:t>
            </a:r>
            <a:r>
              <a:rPr lang="en-US" altLang="ko-KR" sz="1200" dirty="0">
                <a:latin typeface="+mn-ea"/>
              </a:rPr>
              <a:t>* FROM x JOIN y ON </a:t>
            </a:r>
            <a:r>
              <a:rPr lang="en-US" altLang="ko-KR" sz="1200" dirty="0" err="1">
                <a:latin typeface="+mn-ea"/>
              </a:rPr>
              <a:t>x.a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y.a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left_join</a:t>
            </a:r>
            <a:r>
              <a:rPr lang="en-US" altLang="ko-KR" sz="1200" dirty="0">
                <a:latin typeface="+mn-ea"/>
              </a:rPr>
              <a:t>()	</a:t>
            </a:r>
            <a:r>
              <a:rPr lang="en-US" altLang="ko-KR" sz="1200" dirty="0" smtClean="0">
                <a:latin typeface="+mn-ea"/>
              </a:rPr>
              <a:t>	SELECT </a:t>
            </a:r>
            <a:r>
              <a:rPr lang="en-US" altLang="ko-KR" sz="1200" dirty="0">
                <a:latin typeface="+mn-ea"/>
              </a:rPr>
              <a:t>* FROM x LEFT JOIN y ON </a:t>
            </a:r>
            <a:r>
              <a:rPr lang="en-US" altLang="ko-KR" sz="1200" dirty="0" err="1">
                <a:latin typeface="+mn-ea"/>
              </a:rPr>
              <a:t>x.a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y.a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right_join</a:t>
            </a:r>
            <a:r>
              <a:rPr lang="en-US" altLang="ko-KR" sz="1200" dirty="0">
                <a:latin typeface="+mn-ea"/>
              </a:rPr>
              <a:t>()	</a:t>
            </a:r>
            <a:r>
              <a:rPr lang="en-US" altLang="ko-KR" sz="1200" dirty="0" smtClean="0">
                <a:latin typeface="+mn-ea"/>
              </a:rPr>
              <a:t>	SELECT </a:t>
            </a:r>
            <a:r>
              <a:rPr lang="en-US" altLang="ko-KR" sz="1200" dirty="0">
                <a:latin typeface="+mn-ea"/>
              </a:rPr>
              <a:t>* FROM x RIGHT JOIN y ON </a:t>
            </a:r>
            <a:r>
              <a:rPr lang="en-US" altLang="ko-KR" sz="1200" dirty="0" err="1">
                <a:latin typeface="+mn-ea"/>
              </a:rPr>
              <a:t>x.a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y.a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full_join</a:t>
            </a:r>
            <a:r>
              <a:rPr lang="en-US" altLang="ko-KR" sz="1200" dirty="0">
                <a:latin typeface="+mn-ea"/>
              </a:rPr>
              <a:t>()	</a:t>
            </a:r>
            <a:r>
              <a:rPr lang="en-US" altLang="ko-KR" sz="1200" dirty="0" smtClean="0">
                <a:latin typeface="+mn-ea"/>
              </a:rPr>
              <a:t>	SELECT </a:t>
            </a:r>
            <a:r>
              <a:rPr lang="en-US" altLang="ko-KR" sz="1200" dirty="0">
                <a:latin typeface="+mn-ea"/>
              </a:rPr>
              <a:t>* FROM x FULL JOIN y ON </a:t>
            </a:r>
            <a:r>
              <a:rPr lang="en-US" altLang="ko-KR" sz="1200" dirty="0" err="1">
                <a:latin typeface="+mn-ea"/>
              </a:rPr>
              <a:t>x.a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y.a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semi_join</a:t>
            </a:r>
            <a:r>
              <a:rPr lang="en-US" altLang="ko-KR" sz="1200" dirty="0">
                <a:latin typeface="+mn-ea"/>
              </a:rPr>
              <a:t>()	</a:t>
            </a:r>
            <a:r>
              <a:rPr lang="en-US" altLang="ko-KR" sz="1200" dirty="0" smtClean="0">
                <a:latin typeface="+mn-ea"/>
              </a:rPr>
              <a:t>	SELECT </a:t>
            </a:r>
            <a:r>
              <a:rPr lang="en-US" altLang="ko-KR" sz="1200" dirty="0">
                <a:latin typeface="+mn-ea"/>
              </a:rPr>
              <a:t>* FROM x WHERE EXISTS (SELECT 1 FROM y WHERE </a:t>
            </a:r>
            <a:r>
              <a:rPr lang="en-US" altLang="ko-KR" sz="1200" dirty="0" err="1">
                <a:latin typeface="+mn-ea"/>
              </a:rPr>
              <a:t>x.a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y.a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anti_join</a:t>
            </a:r>
            <a:r>
              <a:rPr lang="en-US" altLang="ko-KR" sz="1200" dirty="0">
                <a:latin typeface="+mn-ea"/>
              </a:rPr>
              <a:t>()	</a:t>
            </a:r>
            <a:r>
              <a:rPr lang="en-US" altLang="ko-KR" sz="1200" dirty="0" smtClean="0">
                <a:latin typeface="+mn-ea"/>
              </a:rPr>
              <a:t>	SELECT </a:t>
            </a:r>
            <a:r>
              <a:rPr lang="en-US" altLang="ko-KR" sz="1200" dirty="0">
                <a:latin typeface="+mn-ea"/>
              </a:rPr>
              <a:t>* FROM x WHERE NOT EXISTS (SELECT 1 FROM y WHERE </a:t>
            </a:r>
            <a:r>
              <a:rPr lang="en-US" altLang="ko-KR" sz="1200" dirty="0" err="1">
                <a:latin typeface="+mn-ea"/>
              </a:rPr>
              <a:t>x.a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y.a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intersect(</a:t>
            </a:r>
            <a:r>
              <a:rPr lang="en-US" altLang="ko-KR" sz="1200" dirty="0" err="1">
                <a:latin typeface="+mn-ea"/>
              </a:rPr>
              <a:t>x,y</a:t>
            </a:r>
            <a:r>
              <a:rPr lang="en-US" altLang="ko-KR" sz="1200" dirty="0">
                <a:latin typeface="+mn-ea"/>
              </a:rPr>
              <a:t>)	</a:t>
            </a:r>
            <a:r>
              <a:rPr lang="en-US" altLang="ko-KR" sz="1200" dirty="0" smtClean="0">
                <a:latin typeface="+mn-ea"/>
              </a:rPr>
              <a:t>	SELECT </a:t>
            </a:r>
            <a:r>
              <a:rPr lang="en-US" altLang="ko-KR" sz="1200" dirty="0">
                <a:latin typeface="+mn-ea"/>
              </a:rPr>
              <a:t>* FROM x INTERSECT SELECT * FROM y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union(x, y)	</a:t>
            </a:r>
            <a:r>
              <a:rPr lang="en-US" altLang="ko-KR" sz="1200" dirty="0" smtClean="0">
                <a:latin typeface="+mn-ea"/>
              </a:rPr>
              <a:t>	SELECT </a:t>
            </a:r>
            <a:r>
              <a:rPr lang="en-US" altLang="ko-KR" sz="1200" dirty="0">
                <a:latin typeface="+mn-ea"/>
              </a:rPr>
              <a:t>* FROM x UNION SELECT * FROM y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setdiff</a:t>
            </a:r>
            <a:r>
              <a:rPr lang="en-US" altLang="ko-KR" sz="1200" dirty="0">
                <a:latin typeface="+mn-ea"/>
              </a:rPr>
              <a:t>(x, y)	</a:t>
            </a:r>
            <a:r>
              <a:rPr lang="en-US" altLang="ko-KR" sz="1200" dirty="0" smtClean="0">
                <a:latin typeface="+mn-ea"/>
              </a:rPr>
              <a:t>	SELECT </a:t>
            </a:r>
            <a:r>
              <a:rPr lang="en-US" altLang="ko-KR" sz="1200" dirty="0">
                <a:latin typeface="+mn-ea"/>
              </a:rPr>
              <a:t>* FROM x EXCEPT SELECT * FROM y</a:t>
            </a:r>
          </a:p>
        </p:txBody>
      </p:sp>
    </p:spTree>
    <p:extLst>
      <p:ext uri="{BB962C8B-B14F-4D97-AF65-F5344CB8AC3E}">
        <p14:creationId xmlns:p14="http://schemas.microsoft.com/office/powerpoint/2010/main" val="1972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ko-KR" b="1" dirty="0"/>
              <a:t>데이터 정제 </a:t>
            </a:r>
            <a:endParaRPr lang="en-US" altLang="ko-KR" b="1" dirty="0"/>
          </a:p>
        </p:txBody>
      </p:sp>
      <p:sp>
        <p:nvSpPr>
          <p:cNvPr id="3" name="AutoShape 2" descr="join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join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join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9456" y="1583827"/>
            <a:ext cx="8572140" cy="48474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빠진 데이터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 err="1">
                <a:latin typeface="+mn-ea"/>
              </a:rPr>
              <a:t>결측치</a:t>
            </a:r>
            <a:r>
              <a:rPr lang="en-US" altLang="ko-KR" sz="1400" b="1" dirty="0">
                <a:latin typeface="+mn-ea"/>
              </a:rPr>
              <a:t>), </a:t>
            </a:r>
            <a:r>
              <a:rPr lang="ko-KR" altLang="en-US" sz="1400" b="1" dirty="0">
                <a:latin typeface="+mn-ea"/>
              </a:rPr>
              <a:t>이상한 데이터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이상치</a:t>
            </a:r>
            <a:r>
              <a:rPr lang="en-US" altLang="ko-KR" sz="1400" b="1" dirty="0">
                <a:latin typeface="+mn-ea"/>
              </a:rPr>
              <a:t>) </a:t>
            </a:r>
            <a:r>
              <a:rPr lang="ko-KR" altLang="en-US" sz="1400" b="1" dirty="0">
                <a:latin typeface="+mn-ea"/>
              </a:rPr>
              <a:t>제거하기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</a:rPr>
              <a:t>결측치</a:t>
            </a:r>
            <a:r>
              <a:rPr lang="en-US" altLang="ko-KR" sz="1200" dirty="0">
                <a:latin typeface="+mn-ea"/>
              </a:rPr>
              <a:t>(Missing Value) : </a:t>
            </a:r>
            <a:r>
              <a:rPr lang="ko-KR" altLang="en-US" sz="1200" dirty="0">
                <a:latin typeface="+mn-ea"/>
              </a:rPr>
              <a:t>누락된 값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비어있는 값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함수 적용 불가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분석 결과 왜곡하므로 제거 후 분석 실시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결측치</a:t>
            </a:r>
            <a:r>
              <a:rPr lang="ko-KR" altLang="en-US" sz="1200" dirty="0">
                <a:latin typeface="+mn-ea"/>
              </a:rPr>
              <a:t> 표기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대문자 </a:t>
            </a:r>
            <a:r>
              <a:rPr lang="en-US" altLang="ko-KR" sz="1200" dirty="0">
                <a:latin typeface="+mn-ea"/>
              </a:rPr>
              <a:t>NA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df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data.frame</a:t>
            </a:r>
            <a:r>
              <a:rPr lang="en-US" altLang="ko-KR" sz="1200" dirty="0">
                <a:latin typeface="+mn-ea"/>
              </a:rPr>
              <a:t>(sex = c("M", "F", NA, "M", "F"),  score = c(5, 4, 3, 4, NA))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# </a:t>
            </a:r>
            <a:r>
              <a:rPr lang="ko-KR" altLang="en-US" sz="1200" dirty="0" err="1">
                <a:latin typeface="+mn-ea"/>
              </a:rPr>
              <a:t>결측치</a:t>
            </a:r>
            <a:r>
              <a:rPr lang="ko-KR" altLang="en-US" sz="1200" dirty="0">
                <a:latin typeface="+mn-ea"/>
              </a:rPr>
              <a:t> 확인하기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is.na(</a:t>
            </a:r>
            <a:r>
              <a:rPr lang="en-US" altLang="ko-KR" sz="1200" dirty="0" err="1">
                <a:latin typeface="+mn-ea"/>
              </a:rPr>
              <a:t>df</a:t>
            </a:r>
            <a:r>
              <a:rPr lang="en-US" altLang="ko-KR" sz="1200" dirty="0" smtClean="0">
                <a:latin typeface="+mn-ea"/>
              </a:rPr>
              <a:t>); table(is.na(</a:t>
            </a:r>
            <a:r>
              <a:rPr lang="en-US" altLang="ko-KR" sz="1200" dirty="0" err="1" smtClean="0">
                <a:latin typeface="+mn-ea"/>
              </a:rPr>
              <a:t>df</a:t>
            </a:r>
            <a:r>
              <a:rPr lang="en-US" altLang="ko-KR" sz="1200" dirty="0">
                <a:latin typeface="+mn-ea"/>
              </a:rPr>
              <a:t>))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# </a:t>
            </a:r>
            <a:r>
              <a:rPr lang="ko-KR" altLang="en-US" sz="1200" dirty="0" err="1">
                <a:latin typeface="+mn-ea"/>
              </a:rPr>
              <a:t>변수별로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결측치</a:t>
            </a:r>
            <a:r>
              <a:rPr lang="ko-KR" altLang="en-US" sz="1200" dirty="0">
                <a:latin typeface="+mn-ea"/>
              </a:rPr>
              <a:t> 확인하기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table(is.na(</a:t>
            </a:r>
            <a:r>
              <a:rPr lang="en-US" altLang="ko-KR" sz="1200" dirty="0" err="1">
                <a:latin typeface="+mn-ea"/>
              </a:rPr>
              <a:t>df$sex</a:t>
            </a:r>
            <a:r>
              <a:rPr lang="en-US" altLang="ko-KR" sz="1200" dirty="0" smtClean="0">
                <a:latin typeface="+mn-ea"/>
              </a:rPr>
              <a:t>)); table(is.na(</a:t>
            </a:r>
            <a:r>
              <a:rPr lang="en-US" altLang="ko-KR" sz="1200" dirty="0" err="1" smtClean="0">
                <a:latin typeface="+mn-ea"/>
              </a:rPr>
              <a:t>df$score</a:t>
            </a:r>
            <a:r>
              <a:rPr lang="en-US" altLang="ko-KR" sz="1200" dirty="0" smtClean="0">
                <a:latin typeface="+mn-ea"/>
              </a:rPr>
              <a:t>))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err="1">
                <a:latin typeface="+mn-ea"/>
              </a:rPr>
              <a:t>결측치</a:t>
            </a:r>
            <a:r>
              <a:rPr lang="ko-KR" altLang="en-US" sz="1200" dirty="0">
                <a:latin typeface="+mn-ea"/>
              </a:rPr>
              <a:t> 포함된 상태로 분석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mean(</a:t>
            </a:r>
            <a:r>
              <a:rPr lang="en-US" altLang="ko-KR" sz="1200" dirty="0" err="1">
                <a:latin typeface="+mn-ea"/>
              </a:rPr>
              <a:t>df$score</a:t>
            </a:r>
            <a:r>
              <a:rPr lang="en-US" altLang="ko-KR" sz="1200" dirty="0" smtClean="0">
                <a:latin typeface="+mn-ea"/>
              </a:rPr>
              <a:t>); sum(</a:t>
            </a:r>
            <a:r>
              <a:rPr lang="en-US" altLang="ko-KR" sz="1200" dirty="0" err="1" smtClean="0">
                <a:latin typeface="+mn-ea"/>
              </a:rPr>
              <a:t>df$score</a:t>
            </a:r>
            <a:r>
              <a:rPr lang="en-US" altLang="ko-KR" sz="1200" dirty="0">
                <a:latin typeface="+mn-ea"/>
              </a:rPr>
              <a:t>)   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err="1">
                <a:latin typeface="+mn-ea"/>
              </a:rPr>
              <a:t>결측치</a:t>
            </a:r>
            <a:r>
              <a:rPr lang="ko-KR" altLang="en-US" sz="1200" dirty="0">
                <a:latin typeface="+mn-ea"/>
              </a:rPr>
              <a:t> 있는 행 제거하기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df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%&gt;% filter(is.na(score</a:t>
            </a:r>
            <a:r>
              <a:rPr lang="en-US" altLang="ko-KR" sz="1200" dirty="0" smtClean="0">
                <a:latin typeface="+mn-ea"/>
              </a:rPr>
              <a:t>))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df</a:t>
            </a:r>
            <a:r>
              <a:rPr lang="en-US" altLang="ko-KR" sz="1200" dirty="0">
                <a:latin typeface="+mn-ea"/>
              </a:rPr>
              <a:t> %&gt;% filter(!is.na(score</a:t>
            </a:r>
            <a:r>
              <a:rPr lang="en-US" altLang="ko-KR" sz="1200" dirty="0" smtClean="0">
                <a:latin typeface="+mn-ea"/>
              </a:rPr>
              <a:t>))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err="1">
                <a:latin typeface="+mn-ea"/>
              </a:rPr>
              <a:t>결측치</a:t>
            </a:r>
            <a:r>
              <a:rPr lang="ko-KR" altLang="en-US" sz="1200" dirty="0">
                <a:latin typeface="+mn-ea"/>
              </a:rPr>
              <a:t> 제외한 데이터로 분석하기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df_nomiss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df</a:t>
            </a:r>
            <a:r>
              <a:rPr lang="en-US" altLang="ko-KR" sz="1200" dirty="0">
                <a:latin typeface="+mn-ea"/>
              </a:rPr>
              <a:t> %&gt;% filter(!is.na(score</a:t>
            </a:r>
            <a:r>
              <a:rPr lang="en-US" altLang="ko-KR" sz="1200" dirty="0" smtClean="0">
                <a:latin typeface="+mn-ea"/>
              </a:rPr>
              <a:t>))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mean(</a:t>
            </a:r>
            <a:r>
              <a:rPr lang="en-US" altLang="ko-KR" sz="1200" dirty="0" err="1">
                <a:latin typeface="+mn-ea"/>
              </a:rPr>
              <a:t>df_nomiss$score</a:t>
            </a:r>
            <a:r>
              <a:rPr lang="en-US" altLang="ko-KR" sz="1200" dirty="0" smtClean="0">
                <a:latin typeface="+mn-ea"/>
              </a:rPr>
              <a:t>); sum(</a:t>
            </a:r>
            <a:r>
              <a:rPr lang="en-US" altLang="ko-KR" sz="1200" dirty="0" err="1" smtClean="0">
                <a:latin typeface="+mn-ea"/>
              </a:rPr>
              <a:t>df_nomiss$score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ko-KR" b="1" dirty="0"/>
              <a:t>데이터 정제 </a:t>
            </a:r>
            <a:endParaRPr lang="en-US" altLang="ko-KR" b="1" dirty="0"/>
          </a:p>
        </p:txBody>
      </p:sp>
      <p:sp>
        <p:nvSpPr>
          <p:cNvPr id="3" name="AutoShape 2" descr="join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join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join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9456" y="1583827"/>
            <a:ext cx="857214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df_nomiss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df</a:t>
            </a:r>
            <a:r>
              <a:rPr lang="en-US" altLang="ko-KR" sz="1200" dirty="0">
                <a:latin typeface="+mn-ea"/>
              </a:rPr>
              <a:t> %&gt;% filter(!is.na(score) &amp; !is.na(sex))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df_nomiss2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en-US" altLang="ko-KR" sz="1200" dirty="0" err="1">
                <a:latin typeface="+mn-ea"/>
              </a:rPr>
              <a:t>na.omit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df</a:t>
            </a:r>
            <a:r>
              <a:rPr lang="en-US" altLang="ko-KR" sz="1200" dirty="0">
                <a:latin typeface="+mn-ea"/>
              </a:rPr>
              <a:t>)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mean(</a:t>
            </a:r>
            <a:r>
              <a:rPr lang="en-US" altLang="ko-KR" sz="1200" dirty="0" err="1" smtClean="0">
                <a:latin typeface="+mn-ea"/>
              </a:rPr>
              <a:t>df$score</a:t>
            </a:r>
            <a:r>
              <a:rPr lang="en-US" altLang="ko-KR" sz="1200" dirty="0">
                <a:latin typeface="+mn-ea"/>
              </a:rPr>
              <a:t>, na.rm = T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sum(</a:t>
            </a:r>
            <a:r>
              <a:rPr lang="en-US" altLang="ko-KR" sz="1200" dirty="0" err="1">
                <a:latin typeface="+mn-ea"/>
              </a:rPr>
              <a:t>df$score</a:t>
            </a:r>
            <a:r>
              <a:rPr lang="en-US" altLang="ko-KR" sz="1200" dirty="0">
                <a:latin typeface="+mn-ea"/>
              </a:rPr>
              <a:t>, na.rm = T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summarise</a:t>
            </a:r>
            <a:r>
              <a:rPr lang="en-US" altLang="ko-KR" sz="1200" dirty="0">
                <a:latin typeface="+mn-ea"/>
              </a:rPr>
              <a:t>()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na.rm = T</a:t>
            </a:r>
            <a:r>
              <a:rPr lang="ko-KR" altLang="en-US" sz="1200" dirty="0">
                <a:latin typeface="+mn-ea"/>
              </a:rPr>
              <a:t>사용하기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exam </a:t>
            </a:r>
            <a:r>
              <a:rPr lang="en-US" altLang="ko-KR" sz="1200" dirty="0">
                <a:latin typeface="+mn-ea"/>
              </a:rPr>
              <a:t>%&gt;% </a:t>
            </a:r>
            <a:r>
              <a:rPr lang="en-US" altLang="ko-KR" sz="1200" dirty="0" err="1">
                <a:latin typeface="+mn-ea"/>
              </a:rPr>
              <a:t>summarise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mean_math</a:t>
            </a:r>
            <a:r>
              <a:rPr lang="en-US" altLang="ko-KR" sz="1200" dirty="0">
                <a:latin typeface="+mn-ea"/>
              </a:rPr>
              <a:t> = mean(math))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exam </a:t>
            </a:r>
            <a:r>
              <a:rPr lang="en-US" altLang="ko-KR" sz="1200" dirty="0">
                <a:latin typeface="+mn-ea"/>
              </a:rPr>
              <a:t>%&gt;% </a:t>
            </a:r>
            <a:r>
              <a:rPr lang="en-US" altLang="ko-KR" sz="1200" dirty="0" err="1">
                <a:latin typeface="+mn-ea"/>
              </a:rPr>
              <a:t>summarise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mean_math</a:t>
            </a:r>
            <a:r>
              <a:rPr lang="en-US" altLang="ko-KR" sz="1200" dirty="0">
                <a:latin typeface="+mn-ea"/>
              </a:rPr>
              <a:t> = mean(math, na.rm = T</a:t>
            </a:r>
            <a:r>
              <a:rPr lang="en-US" altLang="ko-KR" sz="1200" dirty="0" smtClean="0">
                <a:latin typeface="+mn-ea"/>
              </a:rPr>
              <a:t>))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exam </a:t>
            </a:r>
            <a:r>
              <a:rPr lang="en-US" altLang="ko-KR" sz="1200" dirty="0">
                <a:latin typeface="+mn-ea"/>
              </a:rPr>
              <a:t>%&gt;% </a:t>
            </a:r>
            <a:r>
              <a:rPr lang="en-US" altLang="ko-KR" sz="1200" dirty="0" err="1">
                <a:latin typeface="+mn-ea"/>
              </a:rPr>
              <a:t>summarise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mean_math</a:t>
            </a:r>
            <a:r>
              <a:rPr lang="en-US" altLang="ko-KR" sz="1200" dirty="0">
                <a:latin typeface="+mn-ea"/>
              </a:rPr>
              <a:t> = mean(math, na.rm = T), 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                 </a:t>
            </a:r>
            <a:r>
              <a:rPr lang="en-US" altLang="ko-KR" sz="1200" dirty="0" err="1">
                <a:latin typeface="+mn-ea"/>
              </a:rPr>
              <a:t>sum_math</a:t>
            </a:r>
            <a:r>
              <a:rPr lang="en-US" altLang="ko-KR" sz="1200" dirty="0">
                <a:latin typeface="+mn-ea"/>
              </a:rPr>
              <a:t> = sum(math, na.rm = T),        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                 </a:t>
            </a:r>
            <a:r>
              <a:rPr lang="en-US" altLang="ko-KR" sz="1200" dirty="0" err="1">
                <a:latin typeface="+mn-ea"/>
              </a:rPr>
              <a:t>median_math</a:t>
            </a:r>
            <a:r>
              <a:rPr lang="en-US" altLang="ko-KR" sz="1200" dirty="0">
                <a:latin typeface="+mn-ea"/>
              </a:rPr>
              <a:t> = median(math, na.rm = T</a:t>
            </a:r>
            <a:r>
              <a:rPr lang="en-US" altLang="ko-KR" sz="1200" dirty="0" smtClean="0">
                <a:latin typeface="+mn-ea"/>
              </a:rPr>
              <a:t>))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mean(</a:t>
            </a:r>
            <a:r>
              <a:rPr lang="en-US" altLang="ko-KR" sz="1200" dirty="0" err="1" smtClean="0">
                <a:latin typeface="+mn-ea"/>
              </a:rPr>
              <a:t>exam$math</a:t>
            </a:r>
            <a:r>
              <a:rPr lang="en-US" altLang="ko-KR" sz="1200" dirty="0">
                <a:latin typeface="+mn-ea"/>
              </a:rPr>
              <a:t>, na.rm = T) 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exam$math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en-US" altLang="ko-KR" sz="1200" dirty="0" err="1">
                <a:latin typeface="+mn-ea"/>
              </a:rPr>
              <a:t>ifelse</a:t>
            </a:r>
            <a:r>
              <a:rPr lang="en-US" altLang="ko-KR" sz="1200" dirty="0">
                <a:latin typeface="+mn-ea"/>
              </a:rPr>
              <a:t>(is.na(</a:t>
            </a:r>
            <a:r>
              <a:rPr lang="en-US" altLang="ko-KR" sz="1200" dirty="0" err="1">
                <a:latin typeface="+mn-ea"/>
              </a:rPr>
              <a:t>exam$math</a:t>
            </a:r>
            <a:r>
              <a:rPr lang="en-US" altLang="ko-KR" sz="1200" dirty="0">
                <a:latin typeface="+mn-ea"/>
              </a:rPr>
              <a:t>), 55, </a:t>
            </a:r>
            <a:r>
              <a:rPr lang="en-US" altLang="ko-KR" sz="1200" dirty="0" err="1">
                <a:latin typeface="+mn-ea"/>
              </a:rPr>
              <a:t>exam$math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table(is.na(</a:t>
            </a:r>
            <a:r>
              <a:rPr lang="en-US" altLang="ko-KR" sz="1200" dirty="0" err="1">
                <a:latin typeface="+mn-ea"/>
              </a:rPr>
              <a:t>exam$math</a:t>
            </a:r>
            <a:r>
              <a:rPr lang="en-US" altLang="ko-KR" sz="1200" dirty="0" smtClean="0">
                <a:latin typeface="+mn-ea"/>
              </a:rPr>
              <a:t>))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mean(</a:t>
            </a:r>
            <a:r>
              <a:rPr lang="en-US" altLang="ko-KR" sz="1200" dirty="0" err="1">
                <a:latin typeface="+mn-ea"/>
              </a:rPr>
              <a:t>exam$math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9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패키지의 주요 함수</a:t>
            </a:r>
            <a:endParaRPr lang="en-US" altLang="ko-KR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18" y="1690687"/>
            <a:ext cx="8241225" cy="44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1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ko-KR" b="1" dirty="0"/>
              <a:t>데이터 정제 </a:t>
            </a:r>
            <a:endParaRPr lang="en-US" altLang="ko-KR" b="1" dirty="0"/>
          </a:p>
        </p:txBody>
      </p:sp>
      <p:sp>
        <p:nvSpPr>
          <p:cNvPr id="3" name="AutoShape 2" descr="join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join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join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9456" y="1583827"/>
            <a:ext cx="857214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이상치</a:t>
            </a:r>
            <a:r>
              <a:rPr lang="en-US" altLang="ko-KR" sz="1200" b="1" dirty="0">
                <a:latin typeface="+mn-ea"/>
              </a:rPr>
              <a:t>(Outlier) - </a:t>
            </a:r>
            <a:r>
              <a:rPr lang="ko-KR" altLang="en-US" sz="1200" b="1" dirty="0">
                <a:latin typeface="+mn-ea"/>
              </a:rPr>
              <a:t>정상범주에서 크게 벗어난 값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outlier &lt;- </a:t>
            </a:r>
            <a:r>
              <a:rPr lang="en-US" altLang="ko-KR" sz="1200" dirty="0" err="1">
                <a:latin typeface="+mn-ea"/>
              </a:rPr>
              <a:t>data.frame</a:t>
            </a:r>
            <a:r>
              <a:rPr lang="en-US" altLang="ko-KR" sz="1200" dirty="0">
                <a:latin typeface="+mn-ea"/>
              </a:rPr>
              <a:t>(sex = c(1, 2, 1, 3, 2, 1),  score = c(5, 4, 3, 4, 2, 6))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이상치 확인하기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table(</a:t>
            </a:r>
            <a:r>
              <a:rPr lang="en-US" altLang="ko-KR" sz="1200" dirty="0" err="1">
                <a:latin typeface="+mn-ea"/>
              </a:rPr>
              <a:t>outlier$sex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table(</a:t>
            </a:r>
            <a:r>
              <a:rPr lang="en-US" altLang="ko-KR" sz="1200" dirty="0" err="1"/>
              <a:t>outlier$score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outlier$sex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en-US" altLang="ko-KR" sz="1200" dirty="0" err="1">
                <a:latin typeface="+mn-ea"/>
              </a:rPr>
              <a:t>ifelse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outlier$sex</a:t>
            </a:r>
            <a:r>
              <a:rPr lang="en-US" altLang="ko-KR" sz="1200" dirty="0">
                <a:latin typeface="+mn-ea"/>
              </a:rPr>
              <a:t> == 3, NA, </a:t>
            </a:r>
            <a:r>
              <a:rPr lang="en-US" altLang="ko-KR" sz="1200" dirty="0" err="1">
                <a:latin typeface="+mn-ea"/>
              </a:rPr>
              <a:t>outlier$sex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outlier$score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ifelse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outlier$score</a:t>
            </a:r>
            <a:r>
              <a:rPr lang="en-US" altLang="ko-KR" sz="1200" dirty="0">
                <a:latin typeface="+mn-ea"/>
              </a:rPr>
              <a:t> &gt; 5, NA, </a:t>
            </a:r>
            <a:r>
              <a:rPr lang="en-US" altLang="ko-KR" sz="1200" dirty="0" err="1">
                <a:latin typeface="+mn-ea"/>
              </a:rPr>
              <a:t>outlier$score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# </a:t>
            </a:r>
            <a:r>
              <a:rPr lang="ko-KR" altLang="en-US" sz="1200" dirty="0" smtClean="0">
                <a:latin typeface="+mn-ea"/>
              </a:rPr>
              <a:t>이상치를 제외하고 분석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outlier %&gt;%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filter(!is.na(sex) &amp; !is.na(score)) %&gt;%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group_by</a:t>
            </a:r>
            <a:r>
              <a:rPr lang="en-US" altLang="ko-KR" sz="1200" dirty="0">
                <a:latin typeface="+mn-ea"/>
              </a:rPr>
              <a:t>(sex) %&gt;%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summarise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mean_score</a:t>
            </a:r>
            <a:r>
              <a:rPr lang="en-US" altLang="ko-KR" sz="1200" dirty="0">
                <a:latin typeface="+mn-ea"/>
              </a:rPr>
              <a:t> = mean(score))</a:t>
            </a:r>
          </a:p>
        </p:txBody>
      </p:sp>
    </p:spTree>
    <p:extLst>
      <p:ext uri="{BB962C8B-B14F-4D97-AF65-F5344CB8AC3E}">
        <p14:creationId xmlns:p14="http://schemas.microsoft.com/office/powerpoint/2010/main" val="34981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패키지의 주요 함수</a:t>
            </a:r>
            <a:endParaRPr lang="en-US" altLang="ko-KR" b="1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9" y="1695578"/>
            <a:ext cx="7997972" cy="44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2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29" y="1136822"/>
            <a:ext cx="7699289" cy="521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filter(), slice()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9455" y="1583827"/>
            <a:ext cx="8176827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filter(</a:t>
            </a:r>
            <a:r>
              <a:rPr lang="en-US" altLang="ko-KR" sz="1200" b="1" dirty="0" err="1" smtClean="0">
                <a:latin typeface="+mn-ea"/>
              </a:rPr>
              <a:t>dataframe</a:t>
            </a:r>
            <a:r>
              <a:rPr lang="en-US" altLang="ko-KR" sz="1200" b="1" dirty="0">
                <a:latin typeface="+mn-ea"/>
              </a:rPr>
              <a:t>, filter condition 1, filter condition 2, ...)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&amp;(</a:t>
            </a:r>
            <a:r>
              <a:rPr lang="en-US" altLang="ko-KR" sz="1200" dirty="0">
                <a:latin typeface="+mn-ea"/>
              </a:rPr>
              <a:t>AND) </a:t>
            </a:r>
            <a:r>
              <a:rPr lang="ko-KR" altLang="en-US" sz="1200" dirty="0">
                <a:latin typeface="+mn-ea"/>
              </a:rPr>
              <a:t>조건으로 </a:t>
            </a:r>
            <a:r>
              <a:rPr lang="en-US" altLang="ko-KR" sz="1200" dirty="0">
                <a:latin typeface="+mn-ea"/>
              </a:rPr>
              <a:t>row </a:t>
            </a:r>
            <a:r>
              <a:rPr lang="ko-KR" altLang="en-US" sz="1200" dirty="0">
                <a:latin typeface="+mn-ea"/>
              </a:rPr>
              <a:t>데이터 부분집합 선별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library(MASS)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table(Cars93$Type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filter(Cars93, </a:t>
            </a:r>
            <a:r>
              <a:rPr lang="en-US" altLang="ko-KR" sz="1200" dirty="0">
                <a:latin typeface="+mn-ea"/>
              </a:rPr>
              <a:t>Type == c("Compact"), </a:t>
            </a:r>
            <a:r>
              <a:rPr lang="en-US" altLang="ko-KR" sz="1200" dirty="0" err="1">
                <a:latin typeface="+mn-ea"/>
              </a:rPr>
              <a:t>Max.Price</a:t>
            </a:r>
            <a:r>
              <a:rPr lang="en-US" altLang="ko-KR" sz="1200" dirty="0">
                <a:latin typeface="+mn-ea"/>
              </a:rPr>
              <a:t> &lt;= 20, </a:t>
            </a:r>
            <a:r>
              <a:rPr lang="en-US" altLang="ko-KR" sz="1200" dirty="0" err="1">
                <a:latin typeface="+mn-ea"/>
              </a:rPr>
              <a:t>MPG.highway</a:t>
            </a:r>
            <a:r>
              <a:rPr lang="en-US" altLang="ko-KR" sz="1200" dirty="0">
                <a:latin typeface="+mn-ea"/>
              </a:rPr>
              <a:t> &gt;= 30)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filter(</a:t>
            </a:r>
            <a:r>
              <a:rPr lang="en-US" altLang="ko-KR" sz="1200" b="1" dirty="0" err="1" smtClean="0">
                <a:latin typeface="+mn-ea"/>
              </a:rPr>
              <a:t>dataframe</a:t>
            </a:r>
            <a:r>
              <a:rPr lang="en-US" altLang="ko-KR" sz="1200" b="1" dirty="0">
                <a:latin typeface="+mn-ea"/>
              </a:rPr>
              <a:t>, filter condition 1 | filter condition 2 | </a:t>
            </a:r>
            <a:r>
              <a:rPr lang="en-US" altLang="ko-KR" sz="1200" b="1" dirty="0" smtClean="0">
                <a:latin typeface="+mn-ea"/>
              </a:rPr>
              <a:t>...)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filter(Cars93, </a:t>
            </a:r>
            <a:r>
              <a:rPr lang="en-US" altLang="ko-KR" sz="1200" dirty="0">
                <a:latin typeface="+mn-ea"/>
              </a:rPr>
              <a:t>Type == c("Compact") | </a:t>
            </a:r>
            <a:r>
              <a:rPr lang="en-US" altLang="ko-KR" sz="1200" dirty="0" err="1">
                <a:latin typeface="+mn-ea"/>
              </a:rPr>
              <a:t>Max.Price</a:t>
            </a:r>
            <a:r>
              <a:rPr lang="en-US" altLang="ko-KR" sz="1200" dirty="0">
                <a:latin typeface="+mn-ea"/>
              </a:rPr>
              <a:t> &lt;= 20 | </a:t>
            </a:r>
            <a:r>
              <a:rPr lang="en-US" altLang="ko-KR" sz="1200" dirty="0" err="1">
                <a:latin typeface="+mn-ea"/>
              </a:rPr>
              <a:t>MPG.highway</a:t>
            </a:r>
            <a:r>
              <a:rPr lang="en-US" altLang="ko-KR" sz="1200" dirty="0">
                <a:latin typeface="+mn-ea"/>
              </a:rPr>
              <a:t> &gt;= 30)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slice(</a:t>
            </a:r>
            <a:r>
              <a:rPr lang="en-US" altLang="ko-KR" sz="1200" b="1" dirty="0" err="1">
                <a:latin typeface="+mn-ea"/>
              </a:rPr>
              <a:t>dataframe</a:t>
            </a:r>
            <a:r>
              <a:rPr lang="en-US" altLang="ko-KR" sz="1200" b="1" dirty="0">
                <a:latin typeface="+mn-ea"/>
              </a:rPr>
              <a:t>, from, to) : </a:t>
            </a:r>
            <a:r>
              <a:rPr lang="ko-KR" altLang="en-US" sz="1200" b="1" dirty="0">
                <a:latin typeface="+mn-ea"/>
              </a:rPr>
              <a:t>위치를 지정해서 </a:t>
            </a:r>
            <a:r>
              <a:rPr lang="en-US" altLang="ko-KR" sz="1200" b="1" dirty="0">
                <a:latin typeface="+mn-ea"/>
              </a:rPr>
              <a:t>row </a:t>
            </a:r>
            <a:r>
              <a:rPr lang="ko-KR" altLang="en-US" sz="1200" b="1" dirty="0">
                <a:latin typeface="+mn-ea"/>
              </a:rPr>
              <a:t>데이터 부분집합 선별하기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filter</a:t>
            </a:r>
            <a:r>
              <a:rPr lang="en-US" altLang="ko-KR" sz="1200" dirty="0">
                <a:latin typeface="+mn-ea"/>
              </a:rPr>
              <a:t>()</a:t>
            </a:r>
            <a:r>
              <a:rPr lang="ko-KR" altLang="en-US" sz="1200" dirty="0">
                <a:latin typeface="+mn-ea"/>
              </a:rPr>
              <a:t>가 조건에 의한 선별이었다면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위치</a:t>
            </a:r>
            <a:r>
              <a:rPr lang="en-US" altLang="ko-KR" sz="1200" dirty="0">
                <a:latin typeface="+mn-ea"/>
              </a:rPr>
              <a:t>(position)</a:t>
            </a:r>
            <a:r>
              <a:rPr lang="ko-KR" altLang="en-US" sz="1200" dirty="0">
                <a:latin typeface="+mn-ea"/>
              </a:rPr>
              <a:t>를 사용해서 부분집합 선별은 </a:t>
            </a:r>
            <a:r>
              <a:rPr lang="en-US" altLang="ko-KR" sz="1200" dirty="0">
                <a:latin typeface="+mn-ea"/>
              </a:rPr>
              <a:t>slice() </a:t>
            </a:r>
            <a:r>
              <a:rPr lang="ko-KR" altLang="en-US" sz="1200" dirty="0">
                <a:latin typeface="+mn-ea"/>
              </a:rPr>
              <a:t>함수를 </a:t>
            </a:r>
            <a:r>
              <a:rPr lang="ko-KR" altLang="en-US" sz="1200" dirty="0" smtClean="0">
                <a:latin typeface="+mn-ea"/>
              </a:rPr>
              <a:t>사용</a:t>
            </a:r>
            <a:r>
              <a:rPr lang="ko-KR" altLang="en-US" sz="1200" dirty="0">
                <a:latin typeface="+mn-ea"/>
              </a:rPr>
              <a:t>한</a:t>
            </a:r>
            <a:r>
              <a:rPr lang="ko-KR" altLang="en-US" sz="1200" dirty="0" smtClean="0">
                <a:latin typeface="+mn-ea"/>
              </a:rPr>
              <a:t>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slice(Cars93, </a:t>
            </a:r>
            <a:r>
              <a:rPr lang="en-US" altLang="ko-KR" sz="1200" dirty="0">
                <a:latin typeface="+mn-ea"/>
              </a:rPr>
              <a:t>6:10) </a:t>
            </a:r>
          </a:p>
        </p:txBody>
      </p:sp>
    </p:spTree>
    <p:extLst>
      <p:ext uri="{BB962C8B-B14F-4D97-AF65-F5344CB8AC3E}">
        <p14:creationId xmlns:p14="http://schemas.microsoft.com/office/powerpoint/2010/main" val="42865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arrange(), select()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9455" y="1583827"/>
            <a:ext cx="8176827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데이터 </a:t>
            </a:r>
            <a:r>
              <a:rPr lang="ko-KR" altLang="en-US" sz="1200" b="1" dirty="0">
                <a:latin typeface="+mn-ea"/>
              </a:rPr>
              <a:t>프레임 행 정렬하기 </a:t>
            </a:r>
            <a:r>
              <a:rPr lang="en-US" altLang="ko-KR" sz="1200" b="1" dirty="0">
                <a:latin typeface="+mn-ea"/>
              </a:rPr>
              <a:t>(arrange rows of data frame) : arrange()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arrange(</a:t>
            </a:r>
            <a:r>
              <a:rPr lang="en-US" altLang="ko-KR" sz="1200" dirty="0" err="1" smtClean="0">
                <a:latin typeface="+mn-ea"/>
              </a:rPr>
              <a:t>dataframe</a:t>
            </a:r>
            <a:r>
              <a:rPr lang="en-US" altLang="ko-KR" sz="1200" dirty="0">
                <a:latin typeface="+mn-ea"/>
              </a:rPr>
              <a:t>, order criterion 1, order criterion 2, ...)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</a:rPr>
              <a:t>여러개의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기준에 의해서 정렬을 하고 싶으면 기준 변수를 순서대로 나열한다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기본 </a:t>
            </a:r>
            <a:r>
              <a:rPr lang="ko-KR" altLang="en-US" sz="1200" dirty="0">
                <a:latin typeface="+mn-ea"/>
              </a:rPr>
              <a:t>정렬 </a:t>
            </a:r>
            <a:r>
              <a:rPr lang="ko-KR" altLang="en-US" sz="1200" dirty="0" err="1">
                <a:latin typeface="+mn-ea"/>
              </a:rPr>
              <a:t>옵셥은</a:t>
            </a:r>
            <a:r>
              <a:rPr lang="ko-KR" altLang="en-US" sz="1200" dirty="0">
                <a:latin typeface="+mn-ea"/>
              </a:rPr>
              <a:t> 오름차순</a:t>
            </a:r>
            <a:r>
              <a:rPr lang="en-US" altLang="ko-KR" sz="1200" dirty="0">
                <a:latin typeface="+mn-ea"/>
              </a:rPr>
              <a:t>(ascending)</a:t>
            </a:r>
            <a:r>
              <a:rPr lang="ko-KR" altLang="en-US" sz="1200" dirty="0">
                <a:latin typeface="+mn-ea"/>
              </a:rPr>
              <a:t>이며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만약 내림차순</a:t>
            </a:r>
            <a:r>
              <a:rPr lang="en-US" altLang="ko-KR" sz="1200" dirty="0">
                <a:latin typeface="+mn-ea"/>
              </a:rPr>
              <a:t>(descending) </a:t>
            </a:r>
            <a:r>
              <a:rPr lang="ko-KR" altLang="en-US" sz="1200" dirty="0">
                <a:latin typeface="+mn-ea"/>
              </a:rPr>
              <a:t>으로 정렬을 하고 싶다면 </a:t>
            </a:r>
            <a:r>
              <a:rPr lang="en-US" altLang="ko-KR" sz="1200" dirty="0" err="1">
                <a:latin typeface="+mn-ea"/>
              </a:rPr>
              <a:t>desc</a:t>
            </a:r>
            <a:r>
              <a:rPr lang="en-US" altLang="ko-KR" sz="1200" dirty="0">
                <a:latin typeface="+mn-ea"/>
              </a:rPr>
              <a:t>()</a:t>
            </a:r>
            <a:r>
              <a:rPr lang="ko-KR" altLang="en-US" sz="1200" dirty="0">
                <a:latin typeface="+mn-ea"/>
              </a:rPr>
              <a:t>를 입력한다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arrange(Cars93, </a:t>
            </a:r>
            <a:r>
              <a:rPr lang="en-US" altLang="ko-KR" sz="1200" dirty="0" err="1">
                <a:latin typeface="+mn-ea"/>
              </a:rPr>
              <a:t>desc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MPG.highway</a:t>
            </a:r>
            <a:r>
              <a:rPr lang="en-US" altLang="ko-KR" sz="1200" dirty="0">
                <a:latin typeface="+mn-ea"/>
              </a:rPr>
              <a:t>), </a:t>
            </a:r>
            <a:r>
              <a:rPr lang="en-US" altLang="ko-KR" sz="1200" dirty="0" err="1">
                <a:latin typeface="+mn-ea"/>
              </a:rPr>
              <a:t>Max.Price</a:t>
            </a:r>
            <a:r>
              <a:rPr lang="en-US" altLang="ko-KR" sz="1200" dirty="0" smtClean="0">
                <a:latin typeface="+mn-ea"/>
              </a:rPr>
              <a:t>)  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데이터 프레임 변수 선별하기 </a:t>
            </a:r>
            <a:r>
              <a:rPr lang="en-US" altLang="ko-KR" sz="1200" b="1" dirty="0">
                <a:latin typeface="+mn-ea"/>
              </a:rPr>
              <a:t>: select</a:t>
            </a:r>
            <a:r>
              <a:rPr lang="en-US" altLang="ko-KR" sz="1200" b="1" dirty="0" smtClean="0">
                <a:latin typeface="+mn-ea"/>
              </a:rPr>
              <a:t>()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select(</a:t>
            </a:r>
            <a:r>
              <a:rPr lang="en-US" altLang="ko-KR" sz="1200" dirty="0" err="1">
                <a:latin typeface="+mn-ea"/>
              </a:rPr>
              <a:t>dataframe</a:t>
            </a:r>
            <a:r>
              <a:rPr lang="en-US" altLang="ko-KR" sz="1200" dirty="0">
                <a:latin typeface="+mn-ea"/>
              </a:rPr>
              <a:t>, VAR1, VAR2, ...) : </a:t>
            </a:r>
            <a:r>
              <a:rPr lang="ko-KR" altLang="en-US" sz="1200" dirty="0">
                <a:latin typeface="+mn-ea"/>
              </a:rPr>
              <a:t>선별하고자 하는 변수 이름을 기입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select(Cars93, </a:t>
            </a:r>
            <a:r>
              <a:rPr lang="en-US" altLang="ko-KR" sz="1200" dirty="0">
                <a:latin typeface="+mn-ea"/>
              </a:rPr>
              <a:t>Manufacturer, </a:t>
            </a:r>
            <a:r>
              <a:rPr lang="en-US" altLang="ko-KR" sz="1200" dirty="0" err="1">
                <a:latin typeface="+mn-ea"/>
              </a:rPr>
              <a:t>Max.Price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MPG.highway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select(Cars93, </a:t>
            </a:r>
            <a:r>
              <a:rPr lang="en-US" altLang="ko-KR" sz="1200" dirty="0" err="1">
                <a:latin typeface="+mn-ea"/>
              </a:rPr>
              <a:t>Manufacturer:Price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select(Cars93, </a:t>
            </a:r>
            <a:r>
              <a:rPr lang="en-US" altLang="ko-KR" sz="1200" dirty="0">
                <a:latin typeface="+mn-ea"/>
              </a:rPr>
              <a:t>1:5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select(Cars93, </a:t>
            </a:r>
            <a:r>
              <a:rPr lang="en-US" altLang="ko-KR" sz="1200" dirty="0">
                <a:latin typeface="+mn-ea"/>
              </a:rPr>
              <a:t>-(</a:t>
            </a:r>
            <a:r>
              <a:rPr lang="en-US" altLang="ko-KR" sz="1200" dirty="0" err="1">
                <a:latin typeface="+mn-ea"/>
              </a:rPr>
              <a:t>Manufacturer:Price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44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select()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9454" y="1583827"/>
            <a:ext cx="817682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select(</a:t>
            </a:r>
            <a:r>
              <a:rPr lang="en-US" altLang="ko-KR" sz="1200" dirty="0" err="1" smtClean="0">
                <a:latin typeface="+mn-ea"/>
              </a:rPr>
              <a:t>dataframe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starts_with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xx_name</a:t>
            </a:r>
            <a:r>
              <a:rPr lang="en-US" altLang="ko-KR" sz="1200" dirty="0">
                <a:latin typeface="+mn-ea"/>
              </a:rPr>
              <a:t>")) : "</a:t>
            </a:r>
            <a:r>
              <a:rPr lang="en-US" altLang="ko-KR" sz="1200" dirty="0" err="1">
                <a:latin typeface="+mn-ea"/>
              </a:rPr>
              <a:t>xx_name</a:t>
            </a:r>
            <a:r>
              <a:rPr lang="en-US" altLang="ko-KR" sz="1200" dirty="0"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으로 시작하는 모든 변수 선별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select(Cars93, </a:t>
            </a:r>
            <a:r>
              <a:rPr lang="en-US" altLang="ko-KR" sz="1200" dirty="0" err="1">
                <a:latin typeface="+mn-ea"/>
              </a:rPr>
              <a:t>starts_with</a:t>
            </a:r>
            <a:r>
              <a:rPr lang="en-US" altLang="ko-KR" sz="1200" dirty="0">
                <a:latin typeface="+mn-ea"/>
              </a:rPr>
              <a:t>("MPG"))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select(</a:t>
            </a:r>
            <a:r>
              <a:rPr lang="en-US" altLang="ko-KR" sz="1200" dirty="0" err="1" smtClean="0">
                <a:latin typeface="+mn-ea"/>
              </a:rPr>
              <a:t>dataframe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ends_with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xx_name</a:t>
            </a:r>
            <a:r>
              <a:rPr lang="en-US" altLang="ko-KR" sz="1200" dirty="0">
                <a:latin typeface="+mn-ea"/>
              </a:rPr>
              <a:t>")) : "</a:t>
            </a:r>
            <a:r>
              <a:rPr lang="en-US" altLang="ko-KR" sz="1200" dirty="0" err="1">
                <a:latin typeface="+mn-ea"/>
              </a:rPr>
              <a:t>xx_name</a:t>
            </a:r>
            <a:r>
              <a:rPr lang="en-US" altLang="ko-KR" sz="1200" dirty="0"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으로 끝나는 모든 변수 선별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select(Cars93, </a:t>
            </a:r>
            <a:r>
              <a:rPr lang="en-US" altLang="ko-KR" sz="1200" dirty="0" err="1">
                <a:latin typeface="+mn-ea"/>
              </a:rPr>
              <a:t>ends_with</a:t>
            </a:r>
            <a:r>
              <a:rPr lang="en-US" altLang="ko-KR" sz="1200" dirty="0">
                <a:latin typeface="+mn-ea"/>
              </a:rPr>
              <a:t>("Price"))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select(</a:t>
            </a:r>
            <a:r>
              <a:rPr lang="en-US" altLang="ko-KR" sz="1200" dirty="0" err="1" smtClean="0">
                <a:latin typeface="+mn-ea"/>
              </a:rPr>
              <a:t>dataframe</a:t>
            </a:r>
            <a:r>
              <a:rPr lang="en-US" altLang="ko-KR" sz="1200" dirty="0">
                <a:latin typeface="+mn-ea"/>
              </a:rPr>
              <a:t>, contains("</a:t>
            </a:r>
            <a:r>
              <a:rPr lang="en-US" altLang="ko-KR" sz="1200" dirty="0" err="1">
                <a:latin typeface="+mn-ea"/>
              </a:rPr>
              <a:t>xx_name</a:t>
            </a:r>
            <a:r>
              <a:rPr lang="en-US" altLang="ko-KR" sz="1200" dirty="0">
                <a:latin typeface="+mn-ea"/>
              </a:rPr>
              <a:t>")) : "</a:t>
            </a:r>
            <a:r>
              <a:rPr lang="en-US" altLang="ko-KR" sz="1200" dirty="0" err="1">
                <a:latin typeface="+mn-ea"/>
              </a:rPr>
              <a:t>xx_name</a:t>
            </a:r>
            <a:r>
              <a:rPr lang="en-US" altLang="ko-KR" sz="1200" dirty="0"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을 포함하는 모든 변수 선별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select(Cars93, </a:t>
            </a:r>
            <a:r>
              <a:rPr lang="en-US" altLang="ko-KR" sz="1200" dirty="0">
                <a:latin typeface="+mn-ea"/>
              </a:rPr>
              <a:t>contains("P"))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select(</a:t>
            </a:r>
            <a:r>
              <a:rPr lang="en-US" altLang="ko-KR" sz="1200" dirty="0" err="1" smtClean="0">
                <a:latin typeface="+mn-ea"/>
              </a:rPr>
              <a:t>dataframe</a:t>
            </a:r>
            <a:r>
              <a:rPr lang="en-US" altLang="ko-KR" sz="1200" dirty="0">
                <a:latin typeface="+mn-ea"/>
              </a:rPr>
              <a:t>, matches(".</a:t>
            </a:r>
            <a:r>
              <a:rPr lang="en-US" altLang="ko-KR" sz="1200" dirty="0" err="1">
                <a:latin typeface="+mn-ea"/>
              </a:rPr>
              <a:t>xx_string</a:t>
            </a:r>
            <a:r>
              <a:rPr lang="en-US" altLang="ko-KR" sz="1200" dirty="0">
                <a:latin typeface="+mn-ea"/>
              </a:rPr>
              <a:t>.")) : </a:t>
            </a:r>
            <a:r>
              <a:rPr lang="ko-KR" altLang="en-US" sz="1200" dirty="0">
                <a:latin typeface="+mn-ea"/>
              </a:rPr>
              <a:t>정규 표현과 일치하는 문자열이 포함된 모든 변수 선별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head(select(Cars93, </a:t>
            </a:r>
            <a:r>
              <a:rPr lang="en-US" altLang="ko-KR" sz="1200" dirty="0">
                <a:latin typeface="+mn-ea"/>
              </a:rPr>
              <a:t>matches(".P.")))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head(select(Cars93, </a:t>
            </a:r>
            <a:r>
              <a:rPr lang="en-US" altLang="ko-KR" sz="1200" dirty="0">
                <a:latin typeface="+mn-ea"/>
              </a:rPr>
              <a:t>matches("P")))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select(</a:t>
            </a:r>
            <a:r>
              <a:rPr lang="en-US" altLang="ko-KR" sz="1200" dirty="0" err="1" smtClean="0">
                <a:latin typeface="+mn-ea"/>
              </a:rPr>
              <a:t>dataframe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one_of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vars</a:t>
            </a:r>
            <a:r>
              <a:rPr lang="en-US" altLang="ko-KR" sz="1200" dirty="0">
                <a:latin typeface="+mn-ea"/>
              </a:rPr>
              <a:t>)) : </a:t>
            </a:r>
            <a:r>
              <a:rPr lang="ko-KR" altLang="en-US" sz="1200" dirty="0">
                <a:latin typeface="+mn-ea"/>
              </a:rPr>
              <a:t>변수 이름 그룹에 포함된 모든 변수 선별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</a:t>
            </a:r>
            <a:r>
              <a:rPr lang="en-US" altLang="ko-KR" sz="1200" dirty="0" err="1" smtClean="0">
                <a:latin typeface="+mn-ea"/>
              </a:rPr>
              <a:t>vars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&lt;- c("Manufacturer", "</a:t>
            </a:r>
            <a:r>
              <a:rPr lang="en-US" altLang="ko-KR" sz="1200" dirty="0" err="1">
                <a:latin typeface="+mn-ea"/>
              </a:rPr>
              <a:t>MAX.Price</a:t>
            </a:r>
            <a:r>
              <a:rPr lang="en-US" altLang="ko-KR" sz="1200" dirty="0">
                <a:latin typeface="+mn-ea"/>
              </a:rPr>
              <a:t>", "</a:t>
            </a:r>
            <a:r>
              <a:rPr lang="en-US" altLang="ko-KR" sz="1200" dirty="0" err="1">
                <a:latin typeface="+mn-ea"/>
              </a:rPr>
              <a:t>MPG.highway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head(select(Cars93, </a:t>
            </a:r>
            <a:r>
              <a:rPr lang="en-US" altLang="ko-KR" sz="1200" dirty="0" err="1">
                <a:latin typeface="+mn-ea"/>
              </a:rPr>
              <a:t>one_of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vars</a:t>
            </a:r>
            <a:r>
              <a:rPr lang="en-US" altLang="ko-KR" sz="1200" dirty="0">
                <a:latin typeface="+mn-ea"/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select(</a:t>
            </a:r>
            <a:r>
              <a:rPr lang="en-US" altLang="ko-KR" sz="1200" dirty="0" err="1" smtClean="0">
                <a:latin typeface="+mn-ea"/>
              </a:rPr>
              <a:t>dataframe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num_range</a:t>
            </a:r>
            <a:r>
              <a:rPr lang="en-US" altLang="ko-KR" sz="1200" dirty="0">
                <a:latin typeface="+mn-ea"/>
              </a:rPr>
              <a:t>("V", a:n)) : </a:t>
            </a:r>
            <a:r>
              <a:rPr lang="ko-KR" altLang="en-US" sz="1200" dirty="0">
                <a:latin typeface="+mn-ea"/>
              </a:rPr>
              <a:t>접두사와 숫자 범위를 조합해서 변수 선별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V1 </a:t>
            </a:r>
            <a:r>
              <a:rPr lang="en-US" altLang="ko-KR" sz="1200" dirty="0">
                <a:latin typeface="+mn-ea"/>
              </a:rPr>
              <a:t>&lt;- c(rep(1, 10</a:t>
            </a:r>
            <a:r>
              <a:rPr lang="en-US" altLang="ko-KR" sz="1200" dirty="0" smtClean="0">
                <a:latin typeface="+mn-ea"/>
              </a:rPr>
              <a:t>)); V2 </a:t>
            </a:r>
            <a:r>
              <a:rPr lang="en-US" altLang="ko-KR" sz="1200" dirty="0">
                <a:latin typeface="+mn-ea"/>
              </a:rPr>
              <a:t>&lt;- c(rep(1:2, 5</a:t>
            </a:r>
            <a:r>
              <a:rPr lang="en-US" altLang="ko-KR" sz="1200" dirty="0" smtClean="0">
                <a:latin typeface="+mn-ea"/>
              </a:rPr>
              <a:t>)); V3 </a:t>
            </a:r>
            <a:r>
              <a:rPr lang="en-US" altLang="ko-KR" sz="1200" dirty="0">
                <a:latin typeface="+mn-ea"/>
              </a:rPr>
              <a:t>&lt;- c(rep(1:5, 2</a:t>
            </a:r>
            <a:r>
              <a:rPr lang="en-US" altLang="ko-KR" sz="1200" dirty="0" smtClean="0">
                <a:latin typeface="+mn-ea"/>
              </a:rPr>
              <a:t>)); V4 </a:t>
            </a:r>
            <a:r>
              <a:rPr lang="en-US" altLang="ko-KR" sz="1200" dirty="0">
                <a:latin typeface="+mn-ea"/>
              </a:rPr>
              <a:t>&lt;- c(rep(1:10))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</a:t>
            </a:r>
            <a:r>
              <a:rPr lang="en-US" altLang="ko-KR" sz="1200" dirty="0" err="1" smtClean="0">
                <a:latin typeface="+mn-ea"/>
              </a:rPr>
              <a:t>df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en-US" altLang="ko-KR" sz="1200" dirty="0" err="1">
                <a:latin typeface="+mn-ea"/>
              </a:rPr>
              <a:t>data.frame</a:t>
            </a:r>
            <a:r>
              <a:rPr lang="en-US" altLang="ko-KR" sz="1200" dirty="0">
                <a:latin typeface="+mn-ea"/>
              </a:rPr>
              <a:t>(V1, V2, V3, V4)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select(</a:t>
            </a:r>
            <a:r>
              <a:rPr lang="en-US" altLang="ko-KR" sz="1200" dirty="0" err="1" smtClean="0">
                <a:latin typeface="+mn-ea"/>
              </a:rPr>
              <a:t>df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num_range</a:t>
            </a:r>
            <a:r>
              <a:rPr lang="en-US" altLang="ko-KR" sz="1200" dirty="0">
                <a:latin typeface="+mn-ea"/>
              </a:rPr>
              <a:t>("V", 2:3)) </a:t>
            </a:r>
          </a:p>
        </p:txBody>
      </p:sp>
    </p:spTree>
    <p:extLst>
      <p:ext uri="{BB962C8B-B14F-4D97-AF65-F5344CB8AC3E}">
        <p14:creationId xmlns:p14="http://schemas.microsoft.com/office/powerpoint/2010/main" val="3482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rename(), distinct()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9455" y="1583827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데이터 </a:t>
            </a:r>
            <a:r>
              <a:rPr lang="ko-KR" altLang="en-US" sz="1200" b="1" dirty="0">
                <a:latin typeface="+mn-ea"/>
              </a:rPr>
              <a:t>프레임 변수 이름 변경하기 </a:t>
            </a:r>
            <a:r>
              <a:rPr lang="en-US" altLang="ko-KR" sz="1200" b="1" dirty="0">
                <a:latin typeface="+mn-ea"/>
              </a:rPr>
              <a:t>: rename()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dpylr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패키지의 </a:t>
            </a:r>
            <a:r>
              <a:rPr lang="en-US" altLang="ko-KR" sz="1200" dirty="0">
                <a:latin typeface="+mn-ea"/>
              </a:rPr>
              <a:t>rename() </a:t>
            </a:r>
            <a:r>
              <a:rPr lang="ko-KR" altLang="en-US" sz="1200" dirty="0">
                <a:latin typeface="+mn-ea"/>
              </a:rPr>
              <a:t>함수는 </a:t>
            </a:r>
            <a:r>
              <a:rPr lang="en-US" altLang="ko-KR" sz="1200" dirty="0">
                <a:latin typeface="+mn-ea"/>
              </a:rPr>
              <a:t>rename(</a:t>
            </a:r>
            <a:r>
              <a:rPr lang="en-US" altLang="ko-KR" sz="1200" dirty="0" err="1">
                <a:latin typeface="+mn-ea"/>
              </a:rPr>
              <a:t>dataframe</a:t>
            </a:r>
            <a:r>
              <a:rPr lang="en-US" altLang="ko-KR" sz="1200" dirty="0">
                <a:latin typeface="+mn-ea"/>
              </a:rPr>
              <a:t>, new_var1 = old_var1, new_var2 = old_var2, ...) </a:t>
            </a:r>
            <a:r>
              <a:rPr lang="ko-KR" altLang="en-US" sz="1200" dirty="0">
                <a:latin typeface="+mn-ea"/>
              </a:rPr>
              <a:t>의 형식으로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사용한다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names(Cars93)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Cars93_1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en-US" altLang="ko-KR" sz="1200" dirty="0" smtClean="0">
                <a:latin typeface="+mn-ea"/>
              </a:rPr>
              <a:t>rename(Cars93, </a:t>
            </a:r>
            <a:r>
              <a:rPr lang="ko-KR" altLang="en-US" sz="1200" dirty="0" smtClean="0">
                <a:latin typeface="+mn-ea"/>
              </a:rPr>
              <a:t>제조사</a:t>
            </a:r>
            <a:r>
              <a:rPr lang="en-US" altLang="ko-KR" sz="1200" dirty="0" smtClean="0">
                <a:latin typeface="+mn-ea"/>
              </a:rPr>
              <a:t>=Manufacturer, </a:t>
            </a:r>
            <a:r>
              <a:rPr lang="ko-KR" altLang="en-US" sz="1200" dirty="0" smtClean="0">
                <a:latin typeface="+mn-ea"/>
              </a:rPr>
              <a:t>모델</a:t>
            </a:r>
            <a:r>
              <a:rPr lang="en-US" altLang="ko-KR" sz="1200" dirty="0" smtClean="0">
                <a:latin typeface="+mn-ea"/>
              </a:rPr>
              <a:t>=Model)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latin typeface="+mn-ea"/>
              </a:rPr>
              <a:t>중복없는</a:t>
            </a:r>
            <a:r>
              <a:rPr lang="ko-KR" altLang="en-US" sz="1200" b="1" dirty="0">
                <a:latin typeface="+mn-ea"/>
              </a:rPr>
              <a:t> 유일한 값 추출 </a:t>
            </a:r>
            <a:r>
              <a:rPr lang="en-US" altLang="ko-KR" sz="1200" b="1" dirty="0">
                <a:latin typeface="+mn-ea"/>
              </a:rPr>
              <a:t>: distinct()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distinct(</a:t>
            </a:r>
            <a:r>
              <a:rPr lang="en-US" altLang="ko-KR" sz="1200" dirty="0" err="1">
                <a:latin typeface="+mn-ea"/>
              </a:rPr>
              <a:t>dataframe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기준 </a:t>
            </a:r>
            <a:r>
              <a:rPr lang="en-US" altLang="ko-KR" sz="1200" dirty="0">
                <a:latin typeface="+mn-ea"/>
              </a:rPr>
              <a:t>var1, </a:t>
            </a:r>
            <a:r>
              <a:rPr lang="ko-KR" altLang="en-US" sz="1200" dirty="0">
                <a:latin typeface="+mn-ea"/>
              </a:rPr>
              <a:t>기준 </a:t>
            </a:r>
            <a:r>
              <a:rPr lang="en-US" altLang="ko-KR" sz="1200" dirty="0">
                <a:latin typeface="+mn-ea"/>
              </a:rPr>
              <a:t>var2, ...) </a:t>
            </a:r>
            <a:r>
              <a:rPr lang="ko-KR" altLang="en-US" sz="1200" dirty="0">
                <a:latin typeface="+mn-ea"/>
              </a:rPr>
              <a:t>의 형식으로 </a:t>
            </a:r>
            <a:r>
              <a:rPr lang="ko-KR" altLang="en-US" sz="1200" dirty="0" err="1">
                <a:latin typeface="+mn-ea"/>
              </a:rPr>
              <a:t>중복없는</a:t>
            </a:r>
            <a:r>
              <a:rPr lang="ko-KR" altLang="en-US" sz="1200" dirty="0">
                <a:latin typeface="+mn-ea"/>
              </a:rPr>
              <a:t> 유일한</a:t>
            </a:r>
            <a:r>
              <a:rPr lang="en-US" altLang="ko-KR" sz="1200" dirty="0">
                <a:latin typeface="+mn-ea"/>
              </a:rPr>
              <a:t>(distinct, unique) </a:t>
            </a:r>
            <a:r>
              <a:rPr lang="ko-KR" altLang="en-US" sz="1200" dirty="0">
                <a:latin typeface="+mn-ea"/>
              </a:rPr>
              <a:t>값을 추출하고자 하는 기준 변수를 기입해주면 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names(Cars93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distinct(Cars93</a:t>
            </a:r>
            <a:r>
              <a:rPr lang="en-US" altLang="ko-KR" sz="1200" dirty="0">
                <a:latin typeface="+mn-ea"/>
              </a:rPr>
              <a:t>, Origin)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distinct(Cars93</a:t>
            </a:r>
            <a:r>
              <a:rPr lang="en-US" altLang="ko-KR" sz="1200" dirty="0">
                <a:latin typeface="+mn-ea"/>
              </a:rPr>
              <a:t>, Type)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distinct(Cars93</a:t>
            </a:r>
            <a:r>
              <a:rPr lang="en-US" altLang="ko-KR" sz="1200" dirty="0">
                <a:latin typeface="+mn-ea"/>
              </a:rPr>
              <a:t>, Origin, Type)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5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dplyr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패키지를 이용한 데이터 전처리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b="1" dirty="0" err="1"/>
              <a:t>sample_n</a:t>
            </a:r>
            <a:r>
              <a:rPr lang="en-US" altLang="ko-KR" b="1" dirty="0"/>
              <a:t>(), </a:t>
            </a:r>
            <a:r>
              <a:rPr lang="en-US" altLang="ko-KR" b="1" dirty="0" err="1"/>
              <a:t>sample_frac</a:t>
            </a:r>
            <a:r>
              <a:rPr lang="en-US" altLang="ko-KR" b="1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455" y="1583827"/>
            <a:ext cx="817682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무작위 </a:t>
            </a:r>
            <a:r>
              <a:rPr lang="ko-KR" altLang="en-US" sz="1200" b="1" dirty="0">
                <a:latin typeface="+mn-ea"/>
              </a:rPr>
              <a:t>표본 데이터 추출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en-US" altLang="ko-KR" sz="1200" b="1" dirty="0" err="1">
                <a:latin typeface="+mn-ea"/>
              </a:rPr>
              <a:t>sample_n</a:t>
            </a:r>
            <a:r>
              <a:rPr lang="en-US" altLang="ko-KR" sz="1200" b="1" dirty="0">
                <a:latin typeface="+mn-ea"/>
              </a:rPr>
              <a:t>(), </a:t>
            </a:r>
            <a:r>
              <a:rPr lang="en-US" altLang="ko-KR" sz="1200" b="1" dirty="0" err="1">
                <a:latin typeface="+mn-ea"/>
              </a:rPr>
              <a:t>sample_frac</a:t>
            </a:r>
            <a:r>
              <a:rPr lang="en-US" altLang="ko-KR" sz="1200" b="1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sample_n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dataframe</a:t>
            </a:r>
            <a:r>
              <a:rPr lang="en-US" altLang="ko-KR" sz="1200" dirty="0">
                <a:latin typeface="+mn-ea"/>
              </a:rPr>
              <a:t>, a fixed number) : </a:t>
            </a:r>
            <a:r>
              <a:rPr lang="ko-KR" altLang="en-US" sz="1200" dirty="0">
                <a:latin typeface="+mn-ea"/>
              </a:rPr>
              <a:t>특정 개수만큼 무작위 추출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</a:t>
            </a:r>
            <a:r>
              <a:rPr lang="en-US" altLang="ko-KR" sz="1200" dirty="0" err="1" smtClean="0">
                <a:latin typeface="+mn-ea"/>
              </a:rPr>
              <a:t>sample_n</a:t>
            </a:r>
            <a:r>
              <a:rPr lang="en-US" altLang="ko-KR" sz="1200" dirty="0" smtClean="0">
                <a:latin typeface="+mn-ea"/>
              </a:rPr>
              <a:t>(Cars93</a:t>
            </a:r>
            <a:r>
              <a:rPr lang="en-US" altLang="ko-KR" sz="1200" dirty="0">
                <a:latin typeface="+mn-ea"/>
              </a:rPr>
              <a:t>[, 1:5], 10)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</a:t>
            </a:r>
            <a:r>
              <a:rPr lang="en-US" altLang="ko-KR" sz="1200" dirty="0" err="1" smtClean="0">
                <a:latin typeface="+mn-ea"/>
              </a:rPr>
              <a:t>sample_n</a:t>
            </a:r>
            <a:r>
              <a:rPr lang="en-US" altLang="ko-KR" sz="1200" dirty="0" smtClean="0">
                <a:latin typeface="+mn-ea"/>
              </a:rPr>
              <a:t>(Cars93</a:t>
            </a:r>
            <a:r>
              <a:rPr lang="en-US" altLang="ko-KR" sz="1200" dirty="0">
                <a:latin typeface="+mn-ea"/>
              </a:rPr>
              <a:t>[, 1:5], 10)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sample_frac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dataframe</a:t>
            </a:r>
            <a:r>
              <a:rPr lang="en-US" altLang="ko-KR" sz="1200" b="1" dirty="0">
                <a:latin typeface="+mn-ea"/>
              </a:rPr>
              <a:t>, a fixed fraction) : </a:t>
            </a:r>
            <a:r>
              <a:rPr lang="ko-KR" altLang="en-US" sz="1200" b="1" dirty="0">
                <a:latin typeface="+mn-ea"/>
              </a:rPr>
              <a:t>특정 비율만큼 무작위 추출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</a:t>
            </a:r>
            <a:r>
              <a:rPr lang="en-US" altLang="ko-KR" sz="1200" dirty="0" err="1" smtClean="0">
                <a:latin typeface="+mn-ea"/>
              </a:rPr>
              <a:t>nrow</a:t>
            </a:r>
            <a:r>
              <a:rPr lang="en-US" altLang="ko-KR" sz="1200" dirty="0" smtClean="0">
                <a:latin typeface="+mn-ea"/>
              </a:rPr>
              <a:t>(Cars93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</a:t>
            </a:r>
            <a:r>
              <a:rPr lang="en-US" altLang="ko-KR" sz="1200" dirty="0" err="1" smtClean="0">
                <a:latin typeface="+mn-ea"/>
              </a:rPr>
              <a:t>nrow</a:t>
            </a:r>
            <a:r>
              <a:rPr lang="en-US" altLang="ko-KR" sz="1200" dirty="0" smtClean="0">
                <a:latin typeface="+mn-ea"/>
              </a:rPr>
              <a:t>(Cars93</a:t>
            </a:r>
            <a:r>
              <a:rPr lang="en-US" altLang="ko-KR" sz="1200" dirty="0">
                <a:latin typeface="+mn-ea"/>
              </a:rPr>
              <a:t>)*0.1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</a:t>
            </a:r>
            <a:r>
              <a:rPr lang="en-US" altLang="ko-KR" sz="1200" dirty="0" err="1" smtClean="0">
                <a:latin typeface="+mn-ea"/>
              </a:rPr>
              <a:t>sample_frac</a:t>
            </a:r>
            <a:r>
              <a:rPr lang="en-US" altLang="ko-KR" sz="1200" dirty="0" smtClean="0">
                <a:latin typeface="+mn-ea"/>
              </a:rPr>
              <a:t>(Cars93</a:t>
            </a:r>
            <a:r>
              <a:rPr lang="en-US" altLang="ko-KR" sz="1200" dirty="0">
                <a:latin typeface="+mn-ea"/>
              </a:rPr>
              <a:t>[ , 1:5], 0.1)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smaple_n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dataframe</a:t>
            </a:r>
            <a:r>
              <a:rPr lang="en-US" altLang="ko-KR" sz="1200" b="1" dirty="0">
                <a:latin typeface="+mn-ea"/>
              </a:rPr>
              <a:t>, n, replace = TRUE) : </a:t>
            </a:r>
            <a:r>
              <a:rPr lang="ko-KR" altLang="en-US" sz="1200" b="1" dirty="0">
                <a:latin typeface="+mn-ea"/>
              </a:rPr>
              <a:t>복원 추출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</a:t>
            </a:r>
            <a:r>
              <a:rPr lang="en-US" altLang="ko-KR" sz="1200" dirty="0" err="1" smtClean="0">
                <a:latin typeface="+mn-ea"/>
              </a:rPr>
              <a:t>sample_n</a:t>
            </a:r>
            <a:r>
              <a:rPr lang="en-US" altLang="ko-KR" sz="1200" dirty="0" smtClean="0">
                <a:latin typeface="+mn-ea"/>
              </a:rPr>
              <a:t>(Cars93</a:t>
            </a:r>
            <a:r>
              <a:rPr lang="en-US" altLang="ko-KR" sz="1200" dirty="0">
                <a:latin typeface="+mn-ea"/>
              </a:rPr>
              <a:t>[, 1:5], 20, replace = TRUE) # a bootstrap sample of 20 records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18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7205</TotalTime>
  <Words>1822</Words>
  <Application>Microsoft Office PowerPoint</Application>
  <PresentationFormat>A4 용지(210x297mm)</PresentationFormat>
  <Paragraphs>293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i</cp:lastModifiedBy>
  <cp:revision>244</cp:revision>
  <cp:lastPrinted>2017-01-31T10:03:44Z</cp:lastPrinted>
  <dcterms:created xsi:type="dcterms:W3CDTF">2017-01-06T09:07:17Z</dcterms:created>
  <dcterms:modified xsi:type="dcterms:W3CDTF">2020-09-24T04:39:15Z</dcterms:modified>
</cp:coreProperties>
</file>