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5" r:id="rId2"/>
    <p:sldId id="396" r:id="rId3"/>
    <p:sldId id="397" r:id="rId4"/>
    <p:sldId id="398" r:id="rId5"/>
    <p:sldId id="399" r:id="rId6"/>
    <p:sldId id="394" r:id="rId7"/>
    <p:sldId id="400" r:id="rId8"/>
    <p:sldId id="370" r:id="rId9"/>
    <p:sldId id="371" r:id="rId10"/>
    <p:sldId id="372" r:id="rId11"/>
    <p:sldId id="39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11" r:id="rId31"/>
    <p:sldId id="409" r:id="rId32"/>
    <p:sldId id="410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1" autoAdjust="0"/>
    <p:restoredTop sz="94660"/>
  </p:normalViewPr>
  <p:slideViewPr>
    <p:cSldViewPr snapToGrid="0">
      <p:cViewPr>
        <p:scale>
          <a:sx n="52" d="100"/>
          <a:sy n="52" d="100"/>
        </p:scale>
        <p:origin x="-20" y="336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6" y="1400176"/>
            <a:ext cx="3607529" cy="312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1304925"/>
            <a:ext cx="3389340" cy="247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673042"/>
            <a:ext cx="3818473" cy="176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3781169"/>
            <a:ext cx="4355938" cy="265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0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7870" y="3225860"/>
            <a:ext cx="1741530" cy="14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32" y="2916444"/>
            <a:ext cx="7534275" cy="36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(1) </a:t>
            </a:r>
            <a:r>
              <a:rPr lang="ko-KR" altLang="en-US" sz="1200" b="1" dirty="0" err="1">
                <a:latin typeface="+mn-ea"/>
              </a:rPr>
              <a:t>네이버</a:t>
            </a:r>
            <a:r>
              <a:rPr lang="ko-KR" altLang="en-US" sz="1200" b="1" dirty="0">
                <a:latin typeface="+mn-ea"/>
              </a:rPr>
              <a:t> 영화 사이트 </a:t>
            </a:r>
            <a:r>
              <a:rPr lang="ko-KR" altLang="en-US" sz="1200" b="1" dirty="0" err="1">
                <a:latin typeface="+mn-ea"/>
              </a:rPr>
              <a:t>댓글정보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영화 사이트의 데이터 중 영화제목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리뷰만을 추출하여 </a:t>
            </a:r>
            <a:r>
              <a:rPr lang="en-US" altLang="ko-KR" sz="1200" dirty="0">
                <a:latin typeface="+mn-ea"/>
              </a:rPr>
              <a:t>CSV </a:t>
            </a:r>
            <a:r>
              <a:rPr lang="ko-KR" altLang="en-US" sz="1200" dirty="0">
                <a:latin typeface="+mn-ea"/>
              </a:rPr>
              <a:t>파일의 정형화된 형식으로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(1) </a:t>
            </a:r>
            <a:r>
              <a:rPr lang="ko-KR" altLang="en-US" sz="1200" dirty="0" err="1">
                <a:latin typeface="+mn-ea"/>
              </a:rPr>
              <a:t>스크래핑하려는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웹페이지의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URL </a:t>
            </a:r>
            <a:r>
              <a:rPr lang="ko-KR" altLang="en-US" sz="1200" dirty="0">
                <a:latin typeface="+mn-ea"/>
              </a:rPr>
              <a:t>구조와 문서 구조를 파악해야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- URL </a:t>
            </a:r>
            <a:r>
              <a:rPr lang="ko-KR" altLang="en-US" sz="1200" dirty="0">
                <a:latin typeface="+mn-ea"/>
              </a:rPr>
              <a:t>구조 </a:t>
            </a:r>
            <a:r>
              <a:rPr lang="en-US" altLang="ko-KR" sz="1200" dirty="0">
                <a:latin typeface="+mn-ea"/>
              </a:rPr>
              <a:t>:  http://movie.naver.com/movie/point/af/list.nhn?page=1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70693" y="5241851"/>
            <a:ext cx="570230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76771" y="3716169"/>
            <a:ext cx="2123918" cy="13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2852" y="1681637"/>
            <a:ext cx="2123919" cy="280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3668" y="5244391"/>
            <a:ext cx="285115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0693" y="5404337"/>
            <a:ext cx="2425207" cy="37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문서 구조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제목	</a:t>
            </a:r>
            <a:r>
              <a:rPr lang="en-US" altLang="ko-KR" sz="1200" dirty="0">
                <a:latin typeface="+mn-ea"/>
              </a:rPr>
              <a:t>class=”movie”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평점	</a:t>
            </a:r>
            <a:r>
              <a:rPr lang="en-US" altLang="ko-KR" sz="1200" dirty="0">
                <a:latin typeface="+mn-ea"/>
              </a:rPr>
              <a:t>class=”.title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리뷰	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”//*[@id='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/td[2]/text()”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주요 함수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html_node</a:t>
            </a:r>
            <a:r>
              <a:rPr lang="en-US" altLang="ko-KR" sz="1200" dirty="0">
                <a:latin typeface="+mn-ea"/>
              </a:rPr>
              <a:t>(x, 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trim=FALSE)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html_attrs</a:t>
            </a:r>
            <a:r>
              <a:rPr lang="en-US" altLang="ko-KR" sz="1200" dirty="0">
                <a:latin typeface="+mn-ea"/>
              </a:rPr>
              <a:t>(x)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name, default = "")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7868" y="1258958"/>
            <a:ext cx="534514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(“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”);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NULL; title&lt;-NULL; point&lt;-NULL, review&lt;-NULL; page=NULL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=1"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encoding="CP949"); 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영화제목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title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영화평점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point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영화리뷰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 &lt;- nodes[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(nodes)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write.csv(page, "movie_reviews.csv")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0438" y="1258958"/>
            <a:ext cx="18111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[ 1</a:t>
            </a:r>
            <a:r>
              <a:rPr lang="ko-KR" altLang="en-US" sz="1400" b="1" dirty="0">
                <a:latin typeface="+mn-ea"/>
              </a:rPr>
              <a:t>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38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3751" y="897629"/>
            <a:ext cx="6572249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site&lt;-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NULL;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 100)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paste(site, i,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review &lt;-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if(length(review) == 10)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(title, point)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(page,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rbind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page)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 else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cat(paste(i," </a:t>
            </a:r>
            <a:r>
              <a:rPr lang="ko-KR" altLang="en-US" sz="1200" dirty="0">
                <a:latin typeface="+mn-ea"/>
              </a:rPr>
              <a:t>페이지에는 </a:t>
            </a:r>
            <a:r>
              <a:rPr lang="ko-KR" altLang="en-US" sz="1200" dirty="0" err="1">
                <a:latin typeface="+mn-ea"/>
              </a:rPr>
              <a:t>리뷰글이</a:t>
            </a:r>
            <a:r>
              <a:rPr lang="ko-KR" altLang="en-US" sz="1200" dirty="0">
                <a:latin typeface="+mn-ea"/>
              </a:rPr>
              <a:t> 생략된 데이터가 있어서 수집하지 않습니다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 err="1">
                <a:latin typeface="+mn-ea"/>
              </a:rPr>
              <a:t>ㅜㅜ</a:t>
            </a:r>
            <a:r>
              <a:rPr lang="en-US" altLang="ko-KR" sz="1200" dirty="0">
                <a:latin typeface="+mn-ea"/>
              </a:rPr>
              <a:t>\n"))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"movie_reviews2.csv")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065" y="1673628"/>
            <a:ext cx="25837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여러 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95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1533702"/>
            <a:ext cx="7553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502" y="1475689"/>
            <a:ext cx="81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 err="1">
                <a:latin typeface="+mn-ea"/>
              </a:rPr>
              <a:t>한겨례신문</a:t>
            </a:r>
            <a:r>
              <a:rPr lang="ko-KR" altLang="en-US" sz="1200" b="1" dirty="0">
                <a:latin typeface="+mn-ea"/>
              </a:rPr>
              <a:t> 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기사 제목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0606" y="2254448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2662" y="2252136"/>
            <a:ext cx="2744184" cy="2001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771649"/>
            <a:ext cx="4357687" cy="382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558567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XML </a:t>
            </a:r>
            <a:r>
              <a:rPr lang="ko-KR" altLang="en-US" sz="1200" dirty="0">
                <a:latin typeface="+mn-ea"/>
              </a:rPr>
              <a:t>패키지의 주요 함수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htmlParse</a:t>
            </a:r>
            <a:r>
              <a:rPr lang="en-US" altLang="ko-KR" sz="1200" b="1" dirty="0">
                <a:latin typeface="+mn-ea"/>
              </a:rPr>
              <a:t> (file, encoding="…")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xpathSApply</a:t>
            </a:r>
            <a:r>
              <a:rPr lang="en-US" altLang="ko-KR" sz="1200" b="1" dirty="0">
                <a:latin typeface="+mn-ea"/>
              </a:rPr>
              <a:t>(doc, path,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fun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fun : </a:t>
            </a:r>
            <a:r>
              <a:rPr lang="en-US" altLang="ko-KR" sz="1200" b="1" dirty="0" err="1">
                <a:latin typeface="+mn-ea"/>
              </a:rPr>
              <a:t>xmlValue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xmlGetAttr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xmlAttrs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("XML")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library(XML)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read_html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("http://www.hani.co.kr/")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(t,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'//*[@id="main-top01-scroll-in"]/div/div/h4/a',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[[: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punct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:]]</a:t>
            </a:r>
            <a:r>
              <a:rPr lang="en-US" altLang="ko-KR" sz="1200" dirty="0">
                <a:latin typeface="+mn-ea"/>
              </a:rPr>
              <a:t>", "", content)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6514" y="2230180"/>
            <a:ext cx="4260361" cy="2017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그 외의 웹 </a:t>
            </a:r>
            <a:r>
              <a:rPr lang="ko-KR" altLang="en-US" sz="1200" b="1" dirty="0" err="1">
                <a:latin typeface="+mn-ea"/>
              </a:rPr>
              <a:t>스크래핑시</a:t>
            </a:r>
            <a:r>
              <a:rPr lang="ko-KR" altLang="en-US" sz="1200" b="1" dirty="0">
                <a:latin typeface="+mn-ea"/>
              </a:rPr>
              <a:t> 알고 있으면 도움되는 내용들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GET</a:t>
            </a:r>
            <a:r>
              <a:rPr lang="ko-KR" altLang="en-US" sz="1200" dirty="0">
                <a:latin typeface="+mn-ea"/>
              </a:rPr>
              <a:t>으로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httr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 &lt;- GET('http://www.worg/Protocols/rfc2616/rfc261html')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), '</a:t>
            </a:r>
            <a:r>
              <a:rPr lang="en-US" altLang="ko-KR" sz="1200" dirty="0" err="1">
                <a:latin typeface="+mn-ea"/>
              </a:rPr>
              <a:t>div.toc</a:t>
            </a:r>
            <a:r>
              <a:rPr lang="en-US" altLang="ko-KR" sz="1200" dirty="0">
                <a:latin typeface="+mn-ea"/>
              </a:rPr>
              <a:t> h2')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(title2)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POST</a:t>
            </a:r>
            <a:r>
              <a:rPr lang="ko-KR" altLang="en-US" sz="1200" dirty="0">
                <a:latin typeface="+mn-ea"/>
              </a:rPr>
              <a:t>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 = 'http://file.krx.co.kr/</a:t>
            </a:r>
            <a:r>
              <a:rPr lang="en-US" altLang="ko-KR" sz="1200" dirty="0" err="1">
                <a:latin typeface="+mn-ea"/>
              </a:rPr>
              <a:t>download.jspx</a:t>
            </a:r>
            <a:r>
              <a:rPr lang="en-US" altLang="ko-KR" sz="1200" dirty="0">
                <a:latin typeface="+mn-ea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= POST(</a:t>
            </a: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, query = list(code = </a:t>
            </a:r>
            <a:r>
              <a:rPr lang="en-US" altLang="ko-KR" sz="1200" dirty="0" err="1">
                <a:latin typeface="+mn-ea"/>
              </a:rPr>
              <a:t>my_otp</a:t>
            </a:r>
            <a:r>
              <a:rPr lang="en-US" altLang="ko-KR" sz="1200" dirty="0">
                <a:latin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referer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otp_url</a:t>
            </a:r>
            <a:r>
              <a:rPr lang="en-US" altLang="ko-KR" sz="1200" dirty="0">
                <a:latin typeface="+mn-ea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77685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뉴스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게시판 등 글 목록에서 글의 </a:t>
            </a:r>
            <a:r>
              <a:rPr lang="en-US" altLang="ko-KR" sz="1200" dirty="0">
                <a:latin typeface="+mn-ea"/>
              </a:rPr>
              <a:t>URL</a:t>
            </a:r>
            <a:r>
              <a:rPr lang="ko-KR" altLang="en-US" sz="1200" dirty="0">
                <a:latin typeface="+mn-ea"/>
              </a:rPr>
              <a:t>만 뽑아내기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GET('https://news.naver.com/main/</a:t>
            </a:r>
            <a:r>
              <a:rPr lang="en-US" altLang="ko-KR" sz="1200" dirty="0" err="1">
                <a:latin typeface="+mn-ea"/>
              </a:rPr>
              <a:t>list.nhn?mode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LSD&amp;mid</a:t>
            </a:r>
            <a:r>
              <a:rPr lang="en-US" altLang="ko-KR" sz="1200" dirty="0">
                <a:latin typeface="+mn-ea"/>
              </a:rPr>
              <a:t>=sec&amp;sid1=001')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(res)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link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div.list_body</a:t>
            </a:r>
            <a:r>
              <a:rPr lang="en-US" altLang="ko-KR" sz="1200" dirty="0">
                <a:latin typeface="+mn-ea"/>
              </a:rPr>
              <a:t> a')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article.href</a:t>
            </a:r>
            <a:r>
              <a:rPr lang="en-US" altLang="ko-KR" sz="1200" dirty="0">
                <a:latin typeface="+mn-ea"/>
              </a:rPr>
              <a:t> = unique(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(link, '</a:t>
            </a:r>
            <a:r>
              <a:rPr lang="en-US" altLang="ko-KR" sz="1200" dirty="0" err="1">
                <a:latin typeface="+mn-ea"/>
              </a:rPr>
              <a:t>href</a:t>
            </a:r>
            <a:r>
              <a:rPr lang="en-US" altLang="ko-KR" sz="1200" dirty="0">
                <a:latin typeface="+mn-ea"/>
              </a:rPr>
              <a:t>'))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이미지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첨부파일 다운 받기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en-US" altLang="ko-KR" sz="1200" dirty="0" err="1">
                <a:latin typeface="+mn-ea"/>
              </a:rPr>
              <a:t>pdf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GET('http://cran.r-project.org/web/packages/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'c:/Temp/httr.pdf')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jpg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('http://unico201dothome.co.kr/productlog.html')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(h, '</a:t>
            </a:r>
            <a:r>
              <a:rPr lang="en-US" altLang="ko-KR" sz="1200" dirty="0" err="1">
                <a:latin typeface="+mn-ea"/>
              </a:rPr>
              <a:t>img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src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1:length(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res = GET(paste('http://unico201dothome.co.kr/',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paste('c:/Temp/', 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678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https://developers.naver.com/docs/search/blog/ </a:t>
            </a:r>
            <a:r>
              <a:rPr lang="ko-KR" altLang="en-US" sz="1200" b="1" dirty="0">
                <a:latin typeface="+mn-ea"/>
              </a:rPr>
              <a:t>에서 내용 검토</a:t>
            </a: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블로그에서</a:t>
            </a:r>
            <a:r>
              <a:rPr lang="ko-KR" altLang="en-US" sz="1200" dirty="0">
                <a:latin typeface="+mn-ea"/>
              </a:rPr>
              <a:t> “봄”을  검색하여 </a:t>
            </a:r>
            <a:r>
              <a:rPr lang="ko-KR" altLang="en-US" sz="1200" dirty="0" err="1">
                <a:latin typeface="+mn-ea"/>
              </a:rPr>
              <a:t>블로그에</a:t>
            </a:r>
            <a:r>
              <a:rPr lang="ko-KR" altLang="en-US" sz="1200" dirty="0">
                <a:latin typeface="+mn-ea"/>
              </a:rPr>
              <a:t>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"https://openapi.naver.com/v1/search/blog.xml"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"izGsqP2exeThwwEUVU3x"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"WrwbQ1l6ZI"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봄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paste0(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"&amp;display=100")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 &lt;-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Content_Type</a:t>
            </a:r>
            <a:r>
              <a:rPr lang="en-US" altLang="ko-KR" sz="1200" dirty="0">
                <a:latin typeface="+mn-ea"/>
              </a:rPr>
              <a:t>"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   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-client-Id" = </a:t>
            </a: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,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-Client-Secret"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("&lt;/?b&gt;", "", text) # &lt;/?b&gt; --&gt; &lt;b&gt;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&lt;/b&gt;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("&amp;.+t;", "", text) # &amp;.+t; --&gt; &amp;at;, &amp;</a:t>
            </a:r>
            <a:r>
              <a:rPr lang="en-US" altLang="ko-KR" sz="1200" dirty="0" err="1">
                <a:latin typeface="+mn-ea"/>
              </a:rPr>
              <a:t>abct</a:t>
            </a:r>
            <a:r>
              <a:rPr lang="en-US" altLang="ko-KR" sz="1200" dirty="0">
                <a:latin typeface="+mn-ea"/>
              </a:rPr>
              <a:t>;, &amp;1t;, &amp;111t;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29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32" y="1104900"/>
            <a:ext cx="3359237" cy="527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257300"/>
            <a:ext cx="3443605" cy="474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50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뉴스에서 “코로나”</a:t>
            </a:r>
            <a:r>
              <a:rPr lang="ko-KR" altLang="en-US" sz="1200" dirty="0" err="1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 검색하여 뉴스에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"https://openapi.naver.com/v1/search/news.xml"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"izGsqP2exeThwwEUVU3x"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"WrwbQ1l6ZI"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코로나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paste0(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"&amp;display=100")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 &lt;-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Content_Type</a:t>
            </a:r>
            <a:r>
              <a:rPr lang="en-US" altLang="ko-KR" sz="1200" dirty="0">
                <a:latin typeface="+mn-ea"/>
              </a:rPr>
              <a:t>"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-client-Id" = </a:t>
            </a: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,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-Client-Secret"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뉴스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("&lt;/?b&gt;", "", text)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("&amp;.+t;", "", text)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104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트위터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트위터에서는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rtweet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이라는 패키지를 제공하여 </a:t>
            </a:r>
            <a:r>
              <a:rPr lang="ko-KR" altLang="en-US" sz="1200" dirty="0" err="1">
                <a:latin typeface="+mn-ea"/>
              </a:rPr>
              <a:t>트위터에</a:t>
            </a:r>
            <a:r>
              <a:rPr lang="ko-KR" altLang="en-US" sz="1200" dirty="0">
                <a:latin typeface="+mn-ea"/>
              </a:rPr>
              <a:t> 올려진 글을 수집하는데 도움을 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install.packages</a:t>
            </a:r>
            <a:r>
              <a:rPr lang="en-US" altLang="ko-KR" sz="1200" b="1" dirty="0">
                <a:latin typeface="+mn-ea"/>
              </a:rPr>
              <a:t>("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library(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 &lt;- "</a:t>
            </a:r>
            <a:r>
              <a:rPr lang="en-US" altLang="ko-KR" sz="1200" dirty="0" err="1">
                <a:latin typeface="+mn-ea"/>
              </a:rPr>
              <a:t>edu_data_collection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 &lt;- “…“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create_token</a:t>
            </a:r>
            <a:r>
              <a:rPr lang="en-US" altLang="ko-KR" sz="1200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app = </a:t>
            </a: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consumer_key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>
                <a:latin typeface="+mn-ea"/>
              </a:rPr>
              <a:t>취업</a:t>
            </a:r>
            <a:r>
              <a:rPr lang="en-US" altLang="ko-KR" sz="1200" dirty="0">
                <a:latin typeface="+mn-ea"/>
              </a:rPr>
              <a:t>“;  key 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search_tweets</a:t>
            </a:r>
            <a:r>
              <a:rPr lang="en-US" altLang="ko-KR" sz="1200" dirty="0">
                <a:latin typeface="+mn-ea"/>
              </a:rPr>
              <a:t>(key, n=100, token = </a:t>
            </a: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5950"/>
              </p:ext>
            </p:extLst>
          </p:nvPr>
        </p:nvGraphicFramePr>
        <p:xfrm>
          <a:off x="3269896" y="3279336"/>
          <a:ext cx="6207798" cy="7068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create_token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appname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인증</a:t>
                      </a:r>
                      <a:r>
                        <a:rPr lang="ko-KR" altLang="en-US" sz="1200" kern="100" dirty="0" err="1">
                          <a:effectLst/>
                          <a:latin typeface="+mj-ea"/>
                          <a:ea typeface="+mj-ea"/>
                        </a:rPr>
                        <a:t>토큰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search_tweets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(key, n=100, token)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정규표현식</a:t>
            </a:r>
            <a:r>
              <a:rPr lang="ko-KR" altLang="en-US" b="1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 활용</a:t>
            </a:r>
            <a:endParaRPr lang="ko-KR" altLang="en-US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정규 </a:t>
            </a:r>
            <a:r>
              <a:rPr lang="ko-KR" altLang="en-US" b="1" dirty="0" err="1">
                <a:latin typeface="+mn-ea"/>
              </a:rPr>
              <a:t>표현식</a:t>
            </a:r>
            <a:r>
              <a:rPr lang="ko-KR" altLang="en-US" b="1" dirty="0">
                <a:latin typeface="+mn-ea"/>
              </a:rPr>
              <a:t> 활용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732360"/>
            <a:ext cx="8176827" cy="4016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word &lt;- "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JAVA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javascript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가나다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123 %^&amp;*</a:t>
            </a:r>
            <a:r>
              <a:rPr lang="en-US" altLang="ko-KR" sz="1200" b="1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en-US" altLang="ko-KR" sz="1200" dirty="0" err="1">
                <a:latin typeface="+mn-ea"/>
              </a:rPr>
              <a:t>Aa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("[&amp;^%*]",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("[1234567890]",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("[[:digit:]]",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94" y="3062177"/>
            <a:ext cx="3274827" cy="335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8" y="1488227"/>
            <a:ext cx="31146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98" y="2433527"/>
            <a:ext cx="2952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6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932" y="1559602"/>
            <a:ext cx="8176827" cy="3657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다음의 경우에는 웹 페이지의 내용이 동적으로 생성되는 경우에는 지금까지의 방법으로 </a:t>
            </a:r>
            <a:r>
              <a:rPr lang="ko-KR" altLang="en-US" sz="1200" dirty="0" err="1">
                <a:latin typeface="+mn-ea"/>
              </a:rPr>
              <a:t>스크래핑</a:t>
            </a:r>
            <a:r>
              <a:rPr lang="ko-KR" altLang="en-US" sz="1200" dirty="0">
                <a:latin typeface="+mn-ea"/>
              </a:rPr>
              <a:t> 할 수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사용자의 선택과 같은 이벤트에 의해서 자바스크립트의 수행 결과로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생성한다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페이지의 </a:t>
            </a:r>
            <a:r>
              <a:rPr lang="ko-KR" altLang="en-US" sz="1200" dirty="0" err="1">
                <a:latin typeface="+mn-ea"/>
              </a:rPr>
              <a:t>랜더링을</a:t>
            </a:r>
            <a:r>
              <a:rPr lang="ko-KR" altLang="en-US" sz="1200" dirty="0">
                <a:latin typeface="+mn-ea"/>
              </a:rPr>
              <a:t> 끝낸 후에 </a:t>
            </a:r>
            <a:r>
              <a:rPr lang="en-US" altLang="ko-KR" sz="1200" dirty="0">
                <a:latin typeface="+mn-ea"/>
              </a:rPr>
              <a:t>Ajax </a:t>
            </a:r>
            <a:r>
              <a:rPr lang="ko-KR" altLang="en-US" sz="1200" dirty="0">
                <a:latin typeface="+mn-ea"/>
              </a:rPr>
              <a:t>기술을 이용하여 서버로 부터 </a:t>
            </a:r>
            <a:r>
              <a:rPr lang="ko-KR" altLang="en-US" sz="1200" dirty="0" err="1">
                <a:latin typeface="+mn-ea"/>
              </a:rPr>
              <a:t>컨텐트의</a:t>
            </a:r>
            <a:r>
              <a:rPr lang="ko-KR" altLang="en-US" sz="1200" dirty="0">
                <a:latin typeface="+mn-ea"/>
              </a:rPr>
              <a:t> 일부를 </a:t>
            </a:r>
            <a:r>
              <a:rPr lang="ko-KR" altLang="en-US" sz="1200" dirty="0" err="1">
                <a:latin typeface="+mn-ea"/>
              </a:rPr>
              <a:t>전송받아</a:t>
            </a:r>
            <a:r>
              <a:rPr lang="ko-KR" altLang="en-US" sz="1200" dirty="0">
                <a:latin typeface="+mn-ea"/>
              </a:rPr>
              <a:t> 동적으로 구성한다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이러한 경우에는 </a:t>
            </a:r>
            <a:r>
              <a:rPr lang="en-US" altLang="ko-KR" sz="1200" dirty="0">
                <a:latin typeface="+mn-ea"/>
              </a:rPr>
              <a:t>Selenium </a:t>
            </a:r>
            <a:r>
              <a:rPr lang="ko-KR" altLang="en-US" sz="1200" dirty="0">
                <a:latin typeface="+mn-ea"/>
              </a:rPr>
              <a:t>을 사용하면 제어되는 브라우저에 페이지를 </a:t>
            </a:r>
            <a:r>
              <a:rPr lang="ko-KR" altLang="en-US" sz="1200" dirty="0" err="1">
                <a:latin typeface="+mn-ea"/>
              </a:rPr>
              <a:t>랜더링</a:t>
            </a:r>
            <a:r>
              <a:rPr lang="ko-KR" altLang="en-US" sz="1200" dirty="0">
                <a:latin typeface="+mn-ea"/>
              </a:rPr>
              <a:t> 해놓고 </a:t>
            </a:r>
            <a:r>
              <a:rPr lang="ko-KR" altLang="en-US" sz="1200" dirty="0" err="1">
                <a:latin typeface="+mn-ea"/>
              </a:rPr>
              <a:t>랜더링된</a:t>
            </a:r>
            <a:r>
              <a:rPr lang="ko-KR" altLang="en-US" sz="1200" dirty="0">
                <a:latin typeface="+mn-ea"/>
              </a:rPr>
              <a:t> 결과에서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읽어올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뿐만 아니라 </a:t>
            </a:r>
            <a:r>
              <a:rPr lang="ko-KR" altLang="en-US" sz="1200" dirty="0" err="1">
                <a:latin typeface="+mn-ea"/>
              </a:rPr>
              <a:t>컨텐츠내에서</a:t>
            </a:r>
            <a:r>
              <a:rPr lang="ko-KR" altLang="en-US" sz="1200" dirty="0">
                <a:latin typeface="+mn-ea"/>
              </a:rPr>
              <a:t> 클릭이벤트를 발생할 수도 있으며 로그인과 같은 데이터를 입력하는 것도 가능하다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Selenium </a:t>
            </a:r>
            <a:r>
              <a:rPr lang="ko-KR" altLang="en-US" sz="1200" dirty="0">
                <a:latin typeface="+mn-ea"/>
              </a:rPr>
              <a:t>서버 기동 과정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200" b="1" dirty="0">
                <a:solidFill>
                  <a:srgbClr val="FF0000"/>
                </a:solidFill>
              </a:rPr>
              <a:t>selenium-server-standalone-4.0.0-alpha-1.jar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chromedriver.exe </a:t>
            </a:r>
            <a:r>
              <a:rPr lang="ko-KR" altLang="en-US" sz="1200" dirty="0">
                <a:latin typeface="+mn-ea"/>
              </a:rPr>
              <a:t>를 네이버 클라우드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에서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다운로드 하여 </a:t>
            </a:r>
            <a:r>
              <a:rPr lang="en-US" altLang="ko-KR" sz="1200" dirty="0">
                <a:latin typeface="+mn-ea"/>
              </a:rPr>
              <a:t>c:\Rexam\selenium </a:t>
            </a:r>
            <a:r>
              <a:rPr lang="ko-KR" altLang="en-US" sz="1200" dirty="0">
                <a:latin typeface="+mn-ea"/>
              </a:rPr>
              <a:t>폴더에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(2) </a:t>
            </a:r>
            <a:r>
              <a:rPr lang="en-US" altLang="ko-KR" sz="1200" b="1" dirty="0">
                <a:solidFill>
                  <a:srgbClr val="FF0000"/>
                </a:solidFill>
              </a:rPr>
              <a:t>selenium-server-standalone-4.0.0-alpha-1.jar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chromedriver.exe 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동일폴더에</a:t>
            </a:r>
            <a:r>
              <a:rPr lang="ko-KR" altLang="en-US" sz="1200" dirty="0">
                <a:latin typeface="+mn-ea"/>
              </a:rPr>
              <a:t> 저장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(3) Selenium </a:t>
            </a:r>
            <a:r>
              <a:rPr lang="ko-KR" altLang="en-US" sz="1200" dirty="0">
                <a:latin typeface="+mn-ea"/>
              </a:rPr>
              <a:t>을 기동시킨다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 err="1">
                <a:latin typeface="+mn-ea"/>
              </a:rPr>
              <a:t>박스속의</a:t>
            </a:r>
            <a:r>
              <a:rPr lang="ko-KR" altLang="en-US" sz="1200" dirty="0">
                <a:latin typeface="+mn-ea"/>
              </a:rPr>
              <a:t> 명령을 </a:t>
            </a:r>
            <a:r>
              <a:rPr lang="en-US" altLang="ko-KR" sz="1200" dirty="0">
                <a:latin typeface="+mn-ea"/>
              </a:rPr>
              <a:t>CMD </a:t>
            </a:r>
            <a:r>
              <a:rPr lang="ko-KR" altLang="en-US" sz="1200" dirty="0">
                <a:latin typeface="+mn-ea"/>
              </a:rPr>
              <a:t>창에서 실행시켜야 한다</a:t>
            </a:r>
            <a:r>
              <a:rPr lang="en-US" altLang="ko-KR" sz="1200" dirty="0">
                <a:latin typeface="+mn-ea"/>
              </a:rPr>
              <a:t>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800" y="5473155"/>
            <a:ext cx="85721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java -</a:t>
            </a:r>
            <a:r>
              <a:rPr lang="en-US" altLang="ko-KR" sz="1200" b="1" dirty="0" err="1">
                <a:solidFill>
                  <a:srgbClr val="FF0000"/>
                </a:solidFill>
              </a:rPr>
              <a:t>Dwebdriver.chrome.driver</a:t>
            </a:r>
            <a:r>
              <a:rPr lang="en-US" altLang="ko-KR" sz="1200" b="1" dirty="0">
                <a:solidFill>
                  <a:srgbClr val="FF0000"/>
                </a:solidFill>
              </a:rPr>
              <a:t>="chromedriver.exe" -jar selenium-server-standalone-4.0.0-alpha-1.jar -port 4445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설명선 1 3"/>
          <p:cNvSpPr/>
          <p:nvPr/>
        </p:nvSpPr>
        <p:spPr>
          <a:xfrm>
            <a:off x="6823075" y="3388404"/>
            <a:ext cx="3082925" cy="1743076"/>
          </a:xfrm>
          <a:prstGeom prst="borderCallout1">
            <a:avLst>
              <a:gd name="adj1" fmla="val 100353"/>
              <a:gd name="adj2" fmla="val -506"/>
              <a:gd name="adj3" fmla="val 120167"/>
              <a:gd name="adj4" fmla="val -4241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네이버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클라우드에서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chromedriver.exe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와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xxxx.jar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파일을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다운로드하여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폴더에 저장한다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</a:p>
          <a:p>
            <a:pPr algn="ctr"/>
            <a:r>
              <a:rPr lang="en-US" altLang="ko-KR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cmd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창을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기동하고 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폴더로 옮겨 가서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다음 명령을 실행한다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만일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java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명령을 찾지 못한다는 오류가 발생한다면 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환경 변수 설정에 문제가 있는 것이니 강사에게 꼭 알려서 해결해야 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2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3501028"/>
            <a:ext cx="817682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remoteDriver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remoteServerAddr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"localhost" 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         port = 4445,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browserName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("http://www.google.com/")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5" y="1239349"/>
            <a:ext cx="3288937" cy="24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70" y="3828054"/>
            <a:ext cx="3610684" cy="2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" y="1563613"/>
            <a:ext cx="4567569" cy="19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85298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(list("JAVA", key = "enter"))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3" y="2658474"/>
            <a:ext cx="4128859" cy="31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6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8208"/>
              </p:ext>
            </p:extLst>
          </p:nvPr>
        </p:nvGraphicFramePr>
        <p:xfrm>
          <a:off x="623215" y="2151912"/>
          <a:ext cx="8529310" cy="38757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 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remoteServerAddr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localhost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",port=4445,browserName="chrome")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Selenium </a:t>
                      </a:r>
                      <a:r>
                        <a:rPr lang="ko-KR" sz="1200" kern="100">
                          <a:effectLst/>
                          <a:latin typeface="+mj-ea"/>
                          <a:ea typeface="+mj-ea"/>
                        </a:rPr>
                        <a:t>서버에 접속하고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remoteDriver </a:t>
                      </a:r>
                      <a:r>
                        <a:rPr lang="ko-KR" sz="1200" kern="100">
                          <a:effectLst/>
                          <a:latin typeface="+mj-ea"/>
                          <a:ea typeface="+mj-ea"/>
                        </a:rPr>
                        <a:t>객체 리턴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remDr$open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크롬브라우저 오픈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remDr$navigate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랜더링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 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    selector","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컨텐트를추출하려는태그의선택자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태그를 찾자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doms,function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x$getElementText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태그들의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컨텐트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추출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more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(using='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selector','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클릭이벤트를강제발생시키려는태그의선택자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')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태그를 찾자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1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more,function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x$clickElement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태그에 클릭 이벤트 발생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45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"body")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remDr$executeScript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scrollTo</a:t>
                      </a:r>
                      <a:r>
                        <a:rPr lang="en-US" sz="1200" b="1" kern="1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(0, 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document.body.scrollHeight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)",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=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                                            list(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페이지를 아래로 내리는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스크롤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효과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14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링크 클릭으로 </a:t>
            </a:r>
            <a:r>
              <a:rPr lang="en-US" altLang="ko-KR" sz="1200" b="1" dirty="0">
                <a:latin typeface="+mn-ea"/>
              </a:rPr>
              <a:t>AJAX </a:t>
            </a:r>
            <a:r>
              <a:rPr lang="ko-KR" altLang="en-US" sz="1200" b="1" dirty="0">
                <a:latin typeface="+mn-ea"/>
              </a:rPr>
              <a:t>로 처리되는 </a:t>
            </a:r>
            <a:r>
              <a:rPr lang="ko-KR" altLang="en-US" sz="1200" b="1" dirty="0" err="1">
                <a:latin typeface="+mn-ea"/>
              </a:rPr>
              <a:t>네이버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웹툰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remoteDriver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remoteServerAddr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localhost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, port = 4445,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browserName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remDr$open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&lt;-'http://comic.naver.com/comment/</a:t>
            </a:r>
            <a:r>
              <a:rPr lang="en-US" altLang="ko-KR" sz="1200" dirty="0" err="1">
                <a:latin typeface="+mn-ea"/>
              </a:rPr>
              <a:t>comment.nhn?titleId</a:t>
            </a:r>
            <a:r>
              <a:rPr lang="en-US" altLang="ko-KR" sz="1200" dirty="0">
                <a:latin typeface="+mn-ea"/>
              </a:rPr>
              <a:t>=570503&amp;no=135'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베스트 </a:t>
            </a:r>
            <a:r>
              <a:rPr lang="ko-KR" altLang="en-US" sz="1200" dirty="0" err="1">
                <a:latin typeface="+mn-ea"/>
              </a:rPr>
              <a:t>댓글</a:t>
            </a:r>
            <a:r>
              <a:rPr lang="ko-KR" altLang="en-US" sz="1200" dirty="0">
                <a:latin typeface="+mn-ea"/>
              </a:rPr>
              <a:t> 내용 읽어오기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doms1&lt;-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","</a:t>
            </a:r>
            <a:r>
              <a:rPr lang="en-US" altLang="ko-KR" sz="1200" dirty="0" err="1">
                <a:latin typeface="+mn-ea"/>
              </a:rPr>
              <a:t>ul.u_cbox_list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span.u_cbox_contents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vest_repl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sapply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(doms1,function(x){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x$getElementText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vest_repl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toralReview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','</a:t>
            </a:r>
            <a:r>
              <a:rPr lang="en-US" altLang="ko-KR" sz="1200" dirty="0" err="1">
                <a:latin typeface="+mn-ea"/>
              </a:rPr>
              <a:t>span.u_cbox_in_view_comment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toralReview$clickElement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전체 </a:t>
            </a:r>
            <a:r>
              <a:rPr lang="ko-KR" altLang="en-US" sz="1200" dirty="0" err="1">
                <a:latin typeface="+mn-ea"/>
              </a:rPr>
              <a:t>댓글의</a:t>
            </a:r>
            <a:r>
              <a:rPr lang="ko-KR" altLang="en-US" sz="1200" dirty="0">
                <a:latin typeface="+mn-ea"/>
              </a:rPr>
              <a:t> 첫 페이지 내용 읽어오기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doms2&lt;-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selector","</a:t>
            </a:r>
            <a:r>
              <a:rPr lang="en-US" altLang="ko-KR" sz="1200" dirty="0" err="1">
                <a:latin typeface="+mn-ea"/>
              </a:rPr>
              <a:t>ul.u_cbox_list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span.u_cbox_contents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 &lt;-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(doms2,function(x){</a:t>
            </a:r>
            <a:r>
              <a:rPr lang="en-US" altLang="ko-KR" sz="1200" dirty="0" err="1">
                <a:latin typeface="+mn-ea"/>
              </a:rPr>
              <a:t>x$getElementText</a:t>
            </a:r>
            <a:r>
              <a:rPr lang="en-US" altLang="ko-KR" sz="1200" dirty="0">
                <a:latin typeface="+mn-ea"/>
              </a:rPr>
              <a:t>()})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4509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자바스크립트가 자동 생성하는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latin typeface="+mn-ea"/>
              </a:rPr>
              <a:t>신라스테이</a:t>
            </a:r>
            <a:r>
              <a:rPr lang="ko-KR" altLang="en-US" sz="1200" b="1" dirty="0">
                <a:latin typeface="+mn-ea"/>
              </a:rPr>
              <a:t> 호텔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curr_PageOldNum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&lt;- 0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repeat{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doms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selector", ".Review-comment-</a:t>
            </a:r>
            <a:r>
              <a:rPr lang="en-US" altLang="ko-KR" sz="1200" dirty="0" err="1">
                <a:latin typeface="+mn-ea"/>
              </a:rPr>
              <a:t>bodyText</a:t>
            </a:r>
            <a:r>
              <a:rPr lang="en-US" altLang="ko-KR" sz="1200" dirty="0">
                <a:latin typeface="+mn-ea"/>
              </a:rPr>
              <a:t>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(1)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reple_v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sapply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doms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function (x) {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x$getElementText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()})</a:t>
            </a:r>
          </a:p>
          <a:p>
            <a:r>
              <a:rPr lang="en-US" altLang="ko-KR" sz="1200" dirty="0">
                <a:latin typeface="+mn-ea"/>
              </a:rPr>
              <a:t>  print(</a:t>
            </a:r>
            <a:r>
              <a:rPr lang="en-US" altLang="ko-KR" sz="1200" dirty="0" err="1">
                <a:latin typeface="+mn-ea"/>
              </a:rPr>
              <a:t>reple_v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 &lt;- append(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reple_v</a:t>
            </a:r>
            <a:r>
              <a:rPr lang="en-US" altLang="ko-KR" sz="1200" dirty="0">
                <a:latin typeface="+mn-ea"/>
              </a:rPr>
              <a:t>))</a:t>
            </a:r>
          </a:p>
          <a:p>
            <a:r>
              <a:rPr lang="en-US" altLang="ko-KR" sz="1200" dirty="0">
                <a:latin typeface="+mn-ea"/>
              </a:rPr>
              <a:t>  cat(length(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), "\n")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pageLink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',"#</a:t>
            </a:r>
            <a:r>
              <a:rPr lang="en-US" altLang="ko-KR" sz="1200" dirty="0" err="1">
                <a:latin typeface="+mn-ea"/>
              </a:rPr>
              <a:t>reviewSection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(6) &gt; div &gt; </a:t>
            </a:r>
            <a:r>
              <a:rPr lang="en-US" altLang="ko-KR" sz="1200" dirty="0" err="1">
                <a:latin typeface="+mn-ea"/>
              </a:rPr>
              <a:t>span:nth-child</a:t>
            </a:r>
            <a:r>
              <a:rPr lang="en-US" altLang="ko-KR" sz="1200" dirty="0">
                <a:latin typeface="+mn-ea"/>
              </a:rPr>
              <a:t>(3) &gt; i 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("arguments[0].click();",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pageLink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(2)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','#</a:t>
            </a:r>
            <a:r>
              <a:rPr lang="en-US" altLang="ko-KR" sz="1200" dirty="0" err="1">
                <a:latin typeface="+mn-ea"/>
              </a:rPr>
              <a:t>reviewSection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(6) &gt; div &gt; </a:t>
            </a:r>
          </a:p>
          <a:p>
            <a:r>
              <a:rPr lang="en-US" altLang="ko-KR" sz="1200" dirty="0">
                <a:latin typeface="+mn-ea"/>
              </a:rPr>
              <a:t>                   </a:t>
            </a:r>
            <a:r>
              <a:rPr lang="en-US" altLang="ko-KR" sz="1200" dirty="0" err="1">
                <a:latin typeface="+mn-ea"/>
              </a:rPr>
              <a:t>span.Review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-numbers &gt; </a:t>
            </a:r>
            <a:r>
              <a:rPr lang="en-US" altLang="ko-KR" sz="1200" dirty="0" err="1">
                <a:latin typeface="+mn-ea"/>
              </a:rPr>
              <a:t>span.Review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number.Review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-number--current')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as.numeric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curr_PageElem$getElementText</a:t>
            </a:r>
            <a:r>
              <a:rPr lang="en-US" altLang="ko-KR" sz="1200" dirty="0">
                <a:latin typeface="+mn-ea"/>
              </a:rPr>
              <a:t>())</a:t>
            </a:r>
          </a:p>
          <a:p>
            <a:r>
              <a:rPr lang="en-US" altLang="ko-KR" sz="1200" dirty="0">
                <a:latin typeface="+mn-ea"/>
              </a:rPr>
              <a:t>  cat(paste(</a:t>
            </a:r>
            <a:r>
              <a:rPr lang="en-US" altLang="ko-KR" sz="1200" dirty="0" err="1">
                <a:latin typeface="+mn-ea"/>
              </a:rPr>
              <a:t>curr_PageOldNum</a:t>
            </a:r>
            <a:r>
              <a:rPr lang="en-US" altLang="ko-KR" sz="1200" dirty="0">
                <a:latin typeface="+mn-ea"/>
              </a:rPr>
              <a:t>, ':',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,'\n'))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if(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curr_PageNewNum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==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curr_PageOldNum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cat("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종료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\n")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break;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}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curr_PageOldNum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;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스크롤 이벤트를 강제로 발생해서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YES24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remoteDriver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remoteServerAddr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localhost</a:t>
            </a:r>
            <a:r>
              <a:rPr lang="en-US" altLang="ko-KR" sz="1200" dirty="0">
                <a:latin typeface="+mn-ea"/>
              </a:rPr>
              <a:t>", port = 4445, </a:t>
            </a:r>
            <a:r>
              <a:rPr lang="en-US" altLang="ko-KR" sz="1200" dirty="0" err="1">
                <a:latin typeface="+mn-ea"/>
              </a:rPr>
              <a:t>browserName</a:t>
            </a:r>
            <a:r>
              <a:rPr lang="en-US" altLang="ko-KR" sz="1200" dirty="0"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("http://www.yes24.com/24/goods/40936880")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remDr$findElement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", "body")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scrollTo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=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 &lt;- FALSE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page &lt;- 3</a:t>
            </a:r>
          </a:p>
        </p:txBody>
      </p:sp>
    </p:spTree>
    <p:extLst>
      <p:ext uri="{BB962C8B-B14F-4D97-AF65-F5344CB8AC3E}">
        <p14:creationId xmlns:p14="http://schemas.microsoft.com/office/powerpoint/2010/main" val="30310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0" y="1292512"/>
            <a:ext cx="4328179" cy="44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38" y="1123950"/>
            <a:ext cx="4315658" cy="52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26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스크롤 이벤트를 강제로 발생해서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YES24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repeat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for(index in 3:7)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fullContentLinkCSS</a:t>
            </a:r>
            <a:r>
              <a:rPr lang="en-US" altLang="ko-KR" sz="1200" dirty="0">
                <a:latin typeface="+mn-ea"/>
              </a:rPr>
              <a:t> &lt;- paste("#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(",index,") &gt; </a:t>
            </a:r>
            <a:r>
              <a:rPr lang="en-US" altLang="ko-KR" sz="1200" dirty="0" err="1">
                <a:latin typeface="+mn-ea"/>
              </a:rPr>
              <a:t>div.reviewInfoBot.crop</a:t>
            </a:r>
            <a:r>
              <a:rPr lang="en-US" altLang="ko-KR" sz="1200" dirty="0">
                <a:latin typeface="+mn-ea"/>
              </a:rPr>
              <a:t> &gt; a",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='')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  </a:t>
            </a:r>
            <a:r>
              <a:rPr lang="en-US" altLang="ko-KR" sz="1200" dirty="0" err="1">
                <a:latin typeface="+mn-ea"/>
              </a:rPr>
              <a:t>fullContentLinkCSS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if (length(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) == 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cat("</a:t>
            </a:r>
            <a:r>
              <a:rPr lang="ko-KR" altLang="en-US" sz="1200" dirty="0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\n")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 &lt;- TRUE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break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remDr$executeScript</a:t>
            </a:r>
            <a:r>
              <a:rPr lang="en-US" altLang="ko-KR" sz="1200" dirty="0">
                <a:latin typeface="+mn-ea"/>
              </a:rPr>
              <a:t>("arguments[0].click();",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fullContentCSS</a:t>
            </a:r>
            <a:r>
              <a:rPr lang="en-US" altLang="ko-KR" sz="1200" dirty="0">
                <a:latin typeface="+mn-ea"/>
              </a:rPr>
              <a:t> &lt;- paste(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(",index,") &gt; </a:t>
            </a:r>
            <a:r>
              <a:rPr lang="en-US" altLang="ko-KR" sz="1200" dirty="0" err="1">
                <a:latin typeface="+mn-ea"/>
              </a:rPr>
              <a:t>div.reviewInfoBot.origin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div.review_cont</a:t>
            </a:r>
            <a:r>
              <a:rPr lang="en-US" altLang="ko-KR" sz="1200" dirty="0">
                <a:latin typeface="+mn-ea"/>
              </a:rPr>
              <a:t> &gt; p",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='')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 </a:t>
            </a:r>
            <a:r>
              <a:rPr lang="en-US" altLang="ko-KR" sz="1200" dirty="0" err="1">
                <a:latin typeface="+mn-ea"/>
              </a:rPr>
              <a:t>fullContentCSS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print(</a:t>
            </a:r>
            <a:r>
              <a:rPr lang="en-US" altLang="ko-KR" sz="1200" dirty="0" err="1">
                <a:latin typeface="+mn-ea"/>
              </a:rPr>
              <a:t>fullContent</a:t>
            </a:r>
            <a:r>
              <a:rPr lang="en-US" altLang="ko-KR" sz="1200" dirty="0">
                <a:latin typeface="+mn-ea"/>
              </a:rPr>
              <a:t>)    </a:t>
            </a:r>
          </a:p>
        </p:txBody>
      </p:sp>
    </p:spTree>
    <p:extLst>
      <p:ext uri="{BB962C8B-B14F-4D97-AF65-F5344CB8AC3E}">
        <p14:creationId xmlns:p14="http://schemas.microsoft.com/office/powerpoint/2010/main" val="382136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 &lt;-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fullContent,function</a:t>
            </a:r>
            <a:r>
              <a:rPr lang="en-US" altLang="ko-KR" sz="1200" dirty="0">
                <a:latin typeface="+mn-ea"/>
              </a:rPr>
              <a:t>(x){</a:t>
            </a:r>
            <a:r>
              <a:rPr lang="en-US" altLang="ko-KR" sz="1200" dirty="0" err="1">
                <a:latin typeface="+mn-ea"/>
              </a:rPr>
              <a:t>x$getElementText</a:t>
            </a:r>
            <a:r>
              <a:rPr lang="en-US" altLang="ko-KR" sz="1200" dirty="0">
                <a:latin typeface="+mn-ea"/>
              </a:rPr>
              <a:t>()})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print(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</a:t>
            </a: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break;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if(page == 10){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 &lt;-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div.review_sort.sortTop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div.review_sortLft</a:t>
            </a:r>
            <a:r>
              <a:rPr lang="en-US" altLang="ko-KR" sz="1200" dirty="0">
                <a:latin typeface="+mn-ea"/>
              </a:rPr>
              <a:t> &gt; div &gt; </a:t>
            </a:r>
            <a:r>
              <a:rPr lang="en-US" altLang="ko-KR" sz="1200" dirty="0" err="1">
                <a:latin typeface="+mn-ea"/>
              </a:rPr>
              <a:t>a.bgYUI.next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else{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page+1;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 &lt;- paste(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div.review_sort.sortBot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div.review_sortLft</a:t>
            </a:r>
            <a:r>
              <a:rPr lang="en-US" altLang="ko-KR" sz="1200" dirty="0">
                <a:latin typeface="+mn-ea"/>
              </a:rPr>
              <a:t> &gt; div &gt; a:nth-child(",page,")",sep="")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5476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scrollTo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nextPageLink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("arguments[0].click();",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nextPageLink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#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nextPageLink,function</a:t>
            </a:r>
            <a:r>
              <a:rPr lang="en-US" altLang="ko-KR" sz="1200" dirty="0">
                <a:latin typeface="+mn-ea"/>
              </a:rPr>
              <a:t>(x){</a:t>
            </a:r>
            <a:r>
              <a:rPr lang="en-US" altLang="ko-KR" sz="1200" dirty="0" err="1">
                <a:latin typeface="+mn-ea"/>
              </a:rPr>
              <a:t>x$clickElement</a:t>
            </a:r>
            <a:r>
              <a:rPr lang="en-US" altLang="ko-KR" sz="1200" dirty="0">
                <a:latin typeface="+mn-ea"/>
              </a:rPr>
              <a:t>()})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print(page)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40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3" y="1257300"/>
            <a:ext cx="3764817" cy="35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53" y="1323976"/>
            <a:ext cx="4741662" cy="218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27" y="3637685"/>
            <a:ext cx="2220747" cy="27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9" y="5239265"/>
            <a:ext cx="6166281" cy="119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" y="1200151"/>
            <a:ext cx="8805467" cy="51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장점 외에 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새로운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패키지의 설치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en-US" altLang="ko-KR" sz="1200" dirty="0" err="1">
                <a:latin typeface="+mj-ea"/>
                <a:ea typeface="+mj-ea"/>
              </a:rPr>
              <a:t>install.packages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이미 설치된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 확인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installed.packages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삭제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remove.packages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require(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>
                <a:latin typeface="+mj-ea"/>
                <a:ea typeface="+mj-ea"/>
              </a:rPr>
              <a:t>언로드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detach("package: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search()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웹 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3734</Words>
  <Application>Microsoft Office PowerPoint</Application>
  <PresentationFormat>A4 용지(210x297mm)</PresentationFormat>
  <Paragraphs>455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THE개이득</vt:lpstr>
      <vt:lpstr>굴림</vt:lpstr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김민영</cp:lastModifiedBy>
  <cp:revision>257</cp:revision>
  <cp:lastPrinted>2017-01-31T10:03:44Z</cp:lastPrinted>
  <dcterms:created xsi:type="dcterms:W3CDTF">2017-01-06T09:07:17Z</dcterms:created>
  <dcterms:modified xsi:type="dcterms:W3CDTF">2020-09-18T09:02:43Z</dcterms:modified>
</cp:coreProperties>
</file>