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836" r:id="rId2"/>
    <p:sldId id="1179" r:id="rId3"/>
    <p:sldId id="1204" r:id="rId4"/>
    <p:sldId id="1226" r:id="rId5"/>
    <p:sldId id="1205" r:id="rId6"/>
    <p:sldId id="1227" r:id="rId7"/>
    <p:sldId id="1228" r:id="rId8"/>
    <p:sldId id="1229" r:id="rId9"/>
    <p:sldId id="1206" r:id="rId10"/>
    <p:sldId id="1230" r:id="rId11"/>
    <p:sldId id="1231" r:id="rId12"/>
    <p:sldId id="1232" r:id="rId13"/>
    <p:sldId id="1233" r:id="rId14"/>
    <p:sldId id="1234" r:id="rId15"/>
    <p:sldId id="1207" r:id="rId16"/>
    <p:sldId id="1203" r:id="rId17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354" autoAdjust="0"/>
  </p:normalViewPr>
  <p:slideViewPr>
    <p:cSldViewPr>
      <p:cViewPr varScale="1">
        <p:scale>
          <a:sx n="158" d="100"/>
          <a:sy n="158" d="100"/>
        </p:scale>
        <p:origin x="246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2021-01-11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756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185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329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329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329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329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6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2021-01-11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467544" y="195486"/>
            <a:ext cx="1796090" cy="28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添加标题文字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95486"/>
            <a:ext cx="323528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29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2021-01-11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工作回顾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892058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review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478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3" y="1328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2021-01-11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自我评价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012283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Self-evaluation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478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3" y="1328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2021-01-11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工作体会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126097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experience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478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3" y="1328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2021-01-11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1451506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工作规划和展望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584556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planning and Outlook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478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3" y="132850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8500361" y="241918"/>
            <a:ext cx="365983" cy="215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10"/>
          <p:cNvSpPr/>
          <p:nvPr userDrawn="1"/>
        </p:nvSpPr>
        <p:spPr>
          <a:xfrm rot="10610802">
            <a:off x="8504736" y="316259"/>
            <a:ext cx="366581" cy="19639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519485" y="204940"/>
            <a:ext cx="337081" cy="350586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pPr/>
              <a:t>‹#›</a:t>
            </a:fld>
            <a:endParaRPr lang="en-US" sz="1000" dirty="0"/>
          </a:p>
        </p:txBody>
      </p:sp>
      <p:grpSp>
        <p:nvGrpSpPr>
          <p:cNvPr id="2" name="Group 5"/>
          <p:cNvGrpSpPr/>
          <p:nvPr userDrawn="1"/>
        </p:nvGrpSpPr>
        <p:grpSpPr>
          <a:xfrm>
            <a:off x="347419" y="4731991"/>
            <a:ext cx="224082" cy="221156"/>
            <a:chOff x="4328868" y="5502988"/>
            <a:chExt cx="500307" cy="493774"/>
          </a:xfrm>
        </p:grpSpPr>
        <p:sp>
          <p:nvSpPr>
            <p:cNvPr id="9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" name="Group 9"/>
          <p:cNvGrpSpPr/>
          <p:nvPr userDrawn="1"/>
        </p:nvGrpSpPr>
        <p:grpSpPr>
          <a:xfrm flipH="1">
            <a:off x="933709" y="4731991"/>
            <a:ext cx="224082" cy="221156"/>
            <a:chOff x="4328868" y="5502988"/>
            <a:chExt cx="500307" cy="493774"/>
          </a:xfrm>
        </p:grpSpPr>
        <p:sp>
          <p:nvSpPr>
            <p:cNvPr id="12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4" name="Straight Connector 3"/>
          <p:cNvCxnSpPr/>
          <p:nvPr userDrawn="1"/>
        </p:nvCxnSpPr>
        <p:spPr>
          <a:xfrm>
            <a:off x="552709" y="4845350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0344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5" y="219716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3"/>
          <p:cNvSpPr>
            <a:spLocks noChangeArrowheads="1"/>
          </p:cNvSpPr>
          <p:nvPr userDrawn="1"/>
        </p:nvSpPr>
        <p:spPr bwMode="auto">
          <a:xfrm>
            <a:off x="1187624" y="612722"/>
            <a:ext cx="2587892" cy="23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en-US" altLang="zh-CN" sz="105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Click here to add the title text content</a:t>
            </a:r>
            <a:endParaRPr lang="zh-CN" altLang="en-US" sz="105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184649" y="250504"/>
            <a:ext cx="3216269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>
            <a:lvl1pPr>
              <a:defRPr lang="zh-CN" altLang="en-US" sz="20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cs typeface="+mn-cs"/>
              </a:defRPr>
            </a:lvl1pPr>
          </a:lstStyle>
          <a:p>
            <a:pPr lvl="0" algn="l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2021-01-11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9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61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17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2021-01-11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0" r:id="rId2"/>
    <p:sldLayoutId id="2147483671" r:id="rId3"/>
    <p:sldLayoutId id="2147483672" r:id="rId4"/>
    <p:sldLayoutId id="2147483673" r:id="rId5"/>
    <p:sldLayoutId id="2147483663" r:id="rId6"/>
    <p:sldLayoutId id="2147483665" r:id="rId7"/>
    <p:sldLayoutId id="2147483674" r:id="rId8"/>
    <p:sldLayoutId id="2147483675" r:id="rId9"/>
    <p:sldLayoutId id="2147483676" r:id="rId10"/>
  </p:sldLayoutIdLst>
  <p:transition/>
  <p:txStyles>
    <p:titleStyle>
      <a:lvl1pPr algn="ctr" defTabSz="9142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5" indent="-342855" algn="l" defTabSz="9142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4" indent="-285713" algn="l" defTabSz="91428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2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3" indent="-228570" algn="l" defTabSz="91428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3" indent="-228570" algn="l" defTabSz="91428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6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7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3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6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9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995936" y="2114441"/>
            <a:ext cx="5186484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endParaRPr lang="en-US" altLang="zh-CN" sz="4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1404646" y="2661194"/>
            <a:ext cx="2015226" cy="779160"/>
          </a:xfrm>
          <a:custGeom>
            <a:avLst/>
            <a:gdLst>
              <a:gd name="T0" fmla="*/ 155 w 1401"/>
              <a:gd name="T1" fmla="*/ 0 h 441"/>
              <a:gd name="T2" fmla="*/ 0 w 1401"/>
              <a:gd name="T3" fmla="*/ 441 h 441"/>
              <a:gd name="T4" fmla="*/ 1230 w 1401"/>
              <a:gd name="T5" fmla="*/ 441 h 441"/>
              <a:gd name="T6" fmla="*/ 1401 w 1401"/>
              <a:gd name="T7" fmla="*/ 0 h 441"/>
              <a:gd name="T8" fmla="*/ 155 w 1401"/>
              <a:gd name="T9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1" h="441">
                <a:moveTo>
                  <a:pt x="155" y="0"/>
                </a:moveTo>
                <a:lnTo>
                  <a:pt x="0" y="441"/>
                </a:lnTo>
                <a:lnTo>
                  <a:pt x="1230" y="441"/>
                </a:lnTo>
                <a:lnTo>
                  <a:pt x="1401" y="0"/>
                </a:lnTo>
                <a:lnTo>
                  <a:pt x="1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 dirty="0"/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-440552" y="921863"/>
            <a:ext cx="2050534" cy="571788"/>
          </a:xfrm>
          <a:custGeom>
            <a:avLst/>
            <a:gdLst>
              <a:gd name="T0" fmla="*/ 171 w 1806"/>
              <a:gd name="T1" fmla="*/ 0 h 410"/>
              <a:gd name="T2" fmla="*/ 0 w 1806"/>
              <a:gd name="T3" fmla="*/ 410 h 410"/>
              <a:gd name="T4" fmla="*/ 1650 w 1806"/>
              <a:gd name="T5" fmla="*/ 410 h 410"/>
              <a:gd name="T6" fmla="*/ 1806 w 1806"/>
              <a:gd name="T7" fmla="*/ 0 h 410"/>
              <a:gd name="T8" fmla="*/ 171 w 1806"/>
              <a:gd name="T9" fmla="*/ 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6" h="410">
                <a:moveTo>
                  <a:pt x="171" y="0"/>
                </a:moveTo>
                <a:lnTo>
                  <a:pt x="0" y="410"/>
                </a:lnTo>
                <a:lnTo>
                  <a:pt x="1650" y="410"/>
                </a:lnTo>
                <a:lnTo>
                  <a:pt x="1806" y="0"/>
                </a:lnTo>
                <a:lnTo>
                  <a:pt x="1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 dirty="0"/>
          </a:p>
        </p:txBody>
      </p:sp>
      <p:sp>
        <p:nvSpPr>
          <p:cNvPr id="20" name="Freeform 7"/>
          <p:cNvSpPr>
            <a:spLocks/>
          </p:cNvSpPr>
          <p:nvPr/>
        </p:nvSpPr>
        <p:spPr bwMode="auto">
          <a:xfrm>
            <a:off x="-756592" y="1176148"/>
            <a:ext cx="4388163" cy="2364487"/>
          </a:xfrm>
          <a:custGeom>
            <a:avLst/>
            <a:gdLst>
              <a:gd name="T0" fmla="*/ 436 w 2585"/>
              <a:gd name="T1" fmla="*/ 0 h 1134"/>
              <a:gd name="T2" fmla="*/ 0 w 2585"/>
              <a:gd name="T3" fmla="*/ 1134 h 1134"/>
              <a:gd name="T4" fmla="*/ 2149 w 2585"/>
              <a:gd name="T5" fmla="*/ 1134 h 1134"/>
              <a:gd name="T6" fmla="*/ 2585 w 2585"/>
              <a:gd name="T7" fmla="*/ 0 h 1134"/>
              <a:gd name="T8" fmla="*/ 436 w 2585"/>
              <a:gd name="T9" fmla="*/ 0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5" h="1134">
                <a:moveTo>
                  <a:pt x="436" y="0"/>
                </a:moveTo>
                <a:lnTo>
                  <a:pt x="0" y="1134"/>
                </a:lnTo>
                <a:lnTo>
                  <a:pt x="2149" y="1134"/>
                </a:lnTo>
                <a:lnTo>
                  <a:pt x="2585" y="0"/>
                </a:lnTo>
                <a:lnTo>
                  <a:pt x="436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 dirty="0"/>
          </a:p>
        </p:txBody>
      </p:sp>
      <p:sp>
        <p:nvSpPr>
          <p:cNvPr id="22" name="Freeform 8"/>
          <p:cNvSpPr>
            <a:spLocks/>
          </p:cNvSpPr>
          <p:nvPr/>
        </p:nvSpPr>
        <p:spPr bwMode="auto">
          <a:xfrm>
            <a:off x="-520097" y="3206653"/>
            <a:ext cx="2415447" cy="949273"/>
          </a:xfrm>
          <a:custGeom>
            <a:avLst/>
            <a:gdLst>
              <a:gd name="T0" fmla="*/ 233 w 1869"/>
              <a:gd name="T1" fmla="*/ 0 h 598"/>
              <a:gd name="T2" fmla="*/ 0 w 1869"/>
              <a:gd name="T3" fmla="*/ 598 h 598"/>
              <a:gd name="T4" fmla="*/ 1635 w 1869"/>
              <a:gd name="T5" fmla="*/ 598 h 598"/>
              <a:gd name="T6" fmla="*/ 1869 w 1869"/>
              <a:gd name="T7" fmla="*/ 0 h 598"/>
              <a:gd name="T8" fmla="*/ 233 w 1869"/>
              <a:gd name="T9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9" h="598">
                <a:moveTo>
                  <a:pt x="233" y="0"/>
                </a:moveTo>
                <a:lnTo>
                  <a:pt x="0" y="598"/>
                </a:lnTo>
                <a:lnTo>
                  <a:pt x="1635" y="598"/>
                </a:lnTo>
                <a:lnTo>
                  <a:pt x="1869" y="0"/>
                </a:lnTo>
                <a:lnTo>
                  <a:pt x="23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0863CF-3121-4279-A08D-BFEC1C3290D7}"/>
              </a:ext>
            </a:extLst>
          </p:cNvPr>
          <p:cNvSpPr txBox="1"/>
          <p:nvPr/>
        </p:nvSpPr>
        <p:spPr>
          <a:xfrm>
            <a:off x="3851920" y="1269034"/>
            <a:ext cx="4280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在线网络演化可视化系统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A7DA65-3106-4CD4-8467-312397FED4E7}"/>
              </a:ext>
            </a:extLst>
          </p:cNvPr>
          <p:cNvSpPr txBox="1"/>
          <p:nvPr/>
        </p:nvSpPr>
        <p:spPr>
          <a:xfrm>
            <a:off x="6660232" y="2240025"/>
            <a:ext cx="1796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小组成员：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何承民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郭炳辉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刘安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959223-E70B-4142-B20B-8BA29D224E83}"/>
              </a:ext>
            </a:extLst>
          </p:cNvPr>
          <p:cNvSpPr txBox="1"/>
          <p:nvPr/>
        </p:nvSpPr>
        <p:spPr>
          <a:xfrm>
            <a:off x="5724128" y="3720577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指导老师：</a:t>
            </a:r>
            <a:r>
              <a:rPr lang="zh-CN" altLang="en-US" sz="1400" b="1" dirty="0"/>
              <a:t>王邦</a:t>
            </a:r>
          </a:p>
        </p:txBody>
      </p:sp>
    </p:spTree>
    <p:extLst>
      <p:ext uri="{BB962C8B-B14F-4D97-AF65-F5344CB8AC3E}">
        <p14:creationId xmlns:p14="http://schemas.microsoft.com/office/powerpoint/2010/main" val="1557010203"/>
      </p:ext>
    </p:extLst>
  </p:cSld>
  <p:clrMapOvr>
    <a:masterClrMapping/>
  </p:clrMapOvr>
  <p:transition spd="med" advClick="0" advTm="0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 animBg="1"/>
      <p:bldP spid="17" grpId="0" animBg="1"/>
      <p:bldP spid="20" grpId="0" animBg="1"/>
      <p:bldP spid="22" grpId="0" animBg="1"/>
      <p:bldP spid="2" grpId="0"/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4">
            <a:extLst>
              <a:ext uri="{FF2B5EF4-FFF2-40B4-BE49-F238E27FC236}">
                <a16:creationId xmlns:a16="http://schemas.microsoft.com/office/drawing/2014/main" id="{44847E54-19E3-4BF7-95C7-847ADB9FF782}"/>
              </a:ext>
            </a:extLst>
          </p:cNvPr>
          <p:cNvSpPr>
            <a:spLocks/>
          </p:cNvSpPr>
          <p:nvPr/>
        </p:nvSpPr>
        <p:spPr bwMode="auto">
          <a:xfrm>
            <a:off x="971600" y="1563638"/>
            <a:ext cx="6861570" cy="1190"/>
          </a:xfrm>
          <a:custGeom>
            <a:avLst/>
            <a:gdLst>
              <a:gd name="T0" fmla="*/ 0 w 8374743"/>
              <a:gd name="T1" fmla="*/ 0 h 1349828"/>
              <a:gd name="T2" fmla="*/ 0 w 8374743"/>
              <a:gd name="T3" fmla="*/ 2 h 1349828"/>
              <a:gd name="T4" fmla="*/ 10004727 w 8374743"/>
              <a:gd name="T5" fmla="*/ 2 h 1349828"/>
              <a:gd name="T6" fmla="*/ 0 60000 65536"/>
              <a:gd name="T7" fmla="*/ 0 60000 65536"/>
              <a:gd name="T8" fmla="*/ 0 60000 65536"/>
              <a:gd name="T9" fmla="*/ 0 w 8374743"/>
              <a:gd name="T10" fmla="*/ 0 h 1349828"/>
              <a:gd name="T11" fmla="*/ 8374743 w 8374743"/>
              <a:gd name="T12" fmla="*/ 1349828 h 13498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74743" h="1349828">
                <a:moveTo>
                  <a:pt x="0" y="0"/>
                </a:moveTo>
                <a:lnTo>
                  <a:pt x="0" y="1349828"/>
                </a:lnTo>
                <a:lnTo>
                  <a:pt x="8374743" y="1349828"/>
                </a:lnTo>
              </a:path>
            </a:pathLst>
          </a:custGeom>
          <a:solidFill>
            <a:srgbClr val="2272AB"/>
          </a:solidFill>
          <a:ln w="25400" cap="flat" cmpd="sng">
            <a:solidFill>
              <a:schemeClr val="bg1">
                <a:lumMod val="50000"/>
              </a:schemeClr>
            </a:solidFill>
            <a:bevel/>
            <a:headEnd type="oval" w="med" len="med"/>
            <a:tailEnd type="oval" w="med" len="med"/>
          </a:ln>
        </p:spPr>
        <p:txBody>
          <a:bodyPr lIns="91435" tIns="45717" rIns="91435" bIns="45717" anchor="ctr"/>
          <a:lstStyle/>
          <a:p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" name="组合 5">
            <a:extLst>
              <a:ext uri="{FF2B5EF4-FFF2-40B4-BE49-F238E27FC236}">
                <a16:creationId xmlns:a16="http://schemas.microsoft.com/office/drawing/2014/main" id="{90DA1466-ECAA-41DD-A834-6F8F1A4BCC4F}"/>
              </a:ext>
            </a:extLst>
          </p:cNvPr>
          <p:cNvGrpSpPr>
            <a:grpSpLocks/>
          </p:cNvGrpSpPr>
          <p:nvPr/>
        </p:nvGrpSpPr>
        <p:grpSpPr bwMode="auto">
          <a:xfrm>
            <a:off x="1385720" y="929365"/>
            <a:ext cx="1330426" cy="2814363"/>
            <a:chOff x="0" y="0"/>
            <a:chExt cx="1774825" cy="3754438"/>
          </a:xfrm>
          <a:solidFill>
            <a:schemeClr val="accent1"/>
          </a:solidFill>
        </p:grpSpPr>
        <p:sp>
          <p:nvSpPr>
            <p:cNvPr id="4" name="椭圆 6">
              <a:extLst>
                <a:ext uri="{FF2B5EF4-FFF2-40B4-BE49-F238E27FC236}">
                  <a16:creationId xmlns:a16="http://schemas.microsoft.com/office/drawing/2014/main" id="{6EB5867E-D62D-4573-90F9-F68071394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687" y="750888"/>
              <a:ext cx="179388" cy="177800"/>
            </a:xfrm>
            <a:prstGeom prst="ellipse">
              <a:avLst/>
            </a:prstGeom>
            <a:grpFill/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0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" name="椭圆形标注 7">
              <a:extLst>
                <a:ext uri="{FF2B5EF4-FFF2-40B4-BE49-F238E27FC236}">
                  <a16:creationId xmlns:a16="http://schemas.microsoft.com/office/drawing/2014/main" id="{DC5A8FDA-4380-4E44-A801-8766F7BBC9F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7050" y="0"/>
              <a:ext cx="720725" cy="493713"/>
            </a:xfrm>
            <a:prstGeom prst="wedgeEllipseCallout">
              <a:avLst>
                <a:gd name="adj1" fmla="val -27065"/>
                <a:gd name="adj2" fmla="val 71625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01</a:t>
              </a:r>
              <a:endParaRPr lang="zh-CN" altLang="en-US" sz="1600" dirty="0"/>
            </a:p>
          </p:txBody>
        </p:sp>
        <p:sp>
          <p:nvSpPr>
            <p:cNvPr id="6" name="任意多边形 8">
              <a:extLst>
                <a:ext uri="{FF2B5EF4-FFF2-40B4-BE49-F238E27FC236}">
                  <a16:creationId xmlns:a16="http://schemas.microsoft.com/office/drawing/2014/main" id="{779FE701-E86E-41BC-B399-4C7DBEA4E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06475"/>
              <a:ext cx="1774825" cy="2747963"/>
            </a:xfrm>
            <a:custGeom>
              <a:avLst/>
              <a:gdLst>
                <a:gd name="T0" fmla="*/ 1570696 w 1293018"/>
                <a:gd name="T1" fmla="*/ 0 h 2000700"/>
                <a:gd name="T2" fmla="*/ 1714058 w 1293018"/>
                <a:gd name="T3" fmla="*/ 247494 h 2000700"/>
                <a:gd name="T4" fmla="*/ 2189331 w 1293018"/>
                <a:gd name="T5" fmla="*/ 247494 h 2000700"/>
                <a:gd name="T6" fmla="*/ 2436164 w 1293018"/>
                <a:gd name="T7" fmla="*/ 494643 h 2000700"/>
                <a:gd name="T8" fmla="*/ 2436164 w 1293018"/>
                <a:gd name="T9" fmla="*/ 3527180 h 2000700"/>
                <a:gd name="T10" fmla="*/ 2189331 w 1293018"/>
                <a:gd name="T11" fmla="*/ 3774329 h 2000700"/>
                <a:gd name="T12" fmla="*/ 246833 w 1293018"/>
                <a:gd name="T13" fmla="*/ 3774329 h 2000700"/>
                <a:gd name="T14" fmla="*/ 0 w 1293018"/>
                <a:gd name="T15" fmla="*/ 3527180 h 2000700"/>
                <a:gd name="T16" fmla="*/ 0 w 1293018"/>
                <a:gd name="T17" fmla="*/ 494643 h 2000700"/>
                <a:gd name="T18" fmla="*/ 246833 w 1293018"/>
                <a:gd name="T19" fmla="*/ 247494 h 2000700"/>
                <a:gd name="T20" fmla="*/ 1427331 w 1293018"/>
                <a:gd name="T21" fmla="*/ 247494 h 20007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93018"/>
                <a:gd name="T34" fmla="*/ 0 h 2000700"/>
                <a:gd name="T35" fmla="*/ 1293018 w 1293018"/>
                <a:gd name="T36" fmla="*/ 2000700 h 20007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93018" h="2000700">
                  <a:moveTo>
                    <a:pt x="833662" y="0"/>
                  </a:moveTo>
                  <a:lnTo>
                    <a:pt x="909753" y="131192"/>
                  </a:lnTo>
                  <a:lnTo>
                    <a:pt x="1162009" y="131192"/>
                  </a:lnTo>
                  <a:cubicBezTo>
                    <a:pt x="1234363" y="131192"/>
                    <a:pt x="1293018" y="189847"/>
                    <a:pt x="1293018" y="262201"/>
                  </a:cubicBezTo>
                  <a:lnTo>
                    <a:pt x="1293018" y="1869691"/>
                  </a:lnTo>
                  <a:cubicBezTo>
                    <a:pt x="1293018" y="1942045"/>
                    <a:pt x="1234363" y="2000700"/>
                    <a:pt x="1162009" y="2000700"/>
                  </a:cubicBezTo>
                  <a:lnTo>
                    <a:pt x="131009" y="2000700"/>
                  </a:lnTo>
                  <a:cubicBezTo>
                    <a:pt x="58655" y="2000700"/>
                    <a:pt x="0" y="1942045"/>
                    <a:pt x="0" y="1869691"/>
                  </a:cubicBezTo>
                  <a:lnTo>
                    <a:pt x="0" y="262201"/>
                  </a:lnTo>
                  <a:cubicBezTo>
                    <a:pt x="0" y="189847"/>
                    <a:pt x="58655" y="131192"/>
                    <a:pt x="131009" y="131192"/>
                  </a:cubicBezTo>
                  <a:lnTo>
                    <a:pt x="757570" y="131192"/>
                  </a:lnTo>
                  <a:lnTo>
                    <a:pt x="83366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前端</a:t>
              </a:r>
              <a:endParaRPr lang="zh-CN" altLang="en-US" sz="1600" dirty="0"/>
            </a:p>
          </p:txBody>
        </p:sp>
      </p:grpSp>
      <p:grpSp>
        <p:nvGrpSpPr>
          <p:cNvPr id="7" name="组合 9">
            <a:extLst>
              <a:ext uri="{FF2B5EF4-FFF2-40B4-BE49-F238E27FC236}">
                <a16:creationId xmlns:a16="http://schemas.microsoft.com/office/drawing/2014/main" id="{09298406-6447-44EC-9B38-588602900C31}"/>
              </a:ext>
            </a:extLst>
          </p:cNvPr>
          <p:cNvGrpSpPr>
            <a:grpSpLocks/>
          </p:cNvGrpSpPr>
          <p:nvPr/>
        </p:nvGrpSpPr>
        <p:grpSpPr bwMode="auto">
          <a:xfrm>
            <a:off x="2998177" y="929365"/>
            <a:ext cx="1330426" cy="2814363"/>
            <a:chOff x="0" y="0"/>
            <a:chExt cx="1774825" cy="3754438"/>
          </a:xfrm>
          <a:solidFill>
            <a:schemeClr val="accent2"/>
          </a:solidFill>
        </p:grpSpPr>
        <p:sp>
          <p:nvSpPr>
            <p:cNvPr id="8" name="椭圆 10">
              <a:extLst>
                <a:ext uri="{FF2B5EF4-FFF2-40B4-BE49-F238E27FC236}">
                  <a16:creationId xmlns:a16="http://schemas.microsoft.com/office/drawing/2014/main" id="{C394B9E4-A7B3-4ACF-BD5A-37EF8ED4B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38" y="750888"/>
              <a:ext cx="179387" cy="177800"/>
            </a:xfrm>
            <a:prstGeom prst="ellipse">
              <a:avLst/>
            </a:prstGeom>
            <a:grpFill/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0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" name="椭圆形标注 11">
              <a:extLst>
                <a:ext uri="{FF2B5EF4-FFF2-40B4-BE49-F238E27FC236}">
                  <a16:creationId xmlns:a16="http://schemas.microsoft.com/office/drawing/2014/main" id="{BF90C677-90F3-45A6-8A94-28B2B8CC91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7050" y="0"/>
              <a:ext cx="720725" cy="493713"/>
            </a:xfrm>
            <a:prstGeom prst="wedgeEllipseCallout">
              <a:avLst>
                <a:gd name="adj1" fmla="val -27065"/>
                <a:gd name="adj2" fmla="val 71625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02</a:t>
              </a:r>
              <a:endParaRPr lang="zh-CN" altLang="en-US" sz="1600" dirty="0"/>
            </a:p>
          </p:txBody>
        </p:sp>
        <p:sp>
          <p:nvSpPr>
            <p:cNvPr id="10" name="任意多边形 12">
              <a:extLst>
                <a:ext uri="{FF2B5EF4-FFF2-40B4-BE49-F238E27FC236}">
                  <a16:creationId xmlns:a16="http://schemas.microsoft.com/office/drawing/2014/main" id="{62BE424B-6464-4E44-BE72-387C3D047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06475"/>
              <a:ext cx="1774825" cy="2747963"/>
            </a:xfrm>
            <a:custGeom>
              <a:avLst/>
              <a:gdLst>
                <a:gd name="T0" fmla="*/ 1570696 w 1293018"/>
                <a:gd name="T1" fmla="*/ 0 h 2000700"/>
                <a:gd name="T2" fmla="*/ 1714058 w 1293018"/>
                <a:gd name="T3" fmla="*/ 247494 h 2000700"/>
                <a:gd name="T4" fmla="*/ 2189331 w 1293018"/>
                <a:gd name="T5" fmla="*/ 247494 h 2000700"/>
                <a:gd name="T6" fmla="*/ 2436164 w 1293018"/>
                <a:gd name="T7" fmla="*/ 494643 h 2000700"/>
                <a:gd name="T8" fmla="*/ 2436164 w 1293018"/>
                <a:gd name="T9" fmla="*/ 3527180 h 2000700"/>
                <a:gd name="T10" fmla="*/ 2189331 w 1293018"/>
                <a:gd name="T11" fmla="*/ 3774329 h 2000700"/>
                <a:gd name="T12" fmla="*/ 246833 w 1293018"/>
                <a:gd name="T13" fmla="*/ 3774329 h 2000700"/>
                <a:gd name="T14" fmla="*/ 0 w 1293018"/>
                <a:gd name="T15" fmla="*/ 3527180 h 2000700"/>
                <a:gd name="T16" fmla="*/ 0 w 1293018"/>
                <a:gd name="T17" fmla="*/ 494643 h 2000700"/>
                <a:gd name="T18" fmla="*/ 246833 w 1293018"/>
                <a:gd name="T19" fmla="*/ 247494 h 2000700"/>
                <a:gd name="T20" fmla="*/ 1427331 w 1293018"/>
                <a:gd name="T21" fmla="*/ 247494 h 20007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93018"/>
                <a:gd name="T34" fmla="*/ 0 h 2000700"/>
                <a:gd name="T35" fmla="*/ 1293018 w 1293018"/>
                <a:gd name="T36" fmla="*/ 2000700 h 20007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93018" h="2000700">
                  <a:moveTo>
                    <a:pt x="833662" y="0"/>
                  </a:moveTo>
                  <a:lnTo>
                    <a:pt x="909753" y="131192"/>
                  </a:lnTo>
                  <a:lnTo>
                    <a:pt x="1162009" y="131192"/>
                  </a:lnTo>
                  <a:cubicBezTo>
                    <a:pt x="1234363" y="131192"/>
                    <a:pt x="1293018" y="189847"/>
                    <a:pt x="1293018" y="262201"/>
                  </a:cubicBezTo>
                  <a:lnTo>
                    <a:pt x="1293018" y="1869691"/>
                  </a:lnTo>
                  <a:cubicBezTo>
                    <a:pt x="1293018" y="1942045"/>
                    <a:pt x="1234363" y="2000700"/>
                    <a:pt x="1162009" y="2000700"/>
                  </a:cubicBezTo>
                  <a:lnTo>
                    <a:pt x="131009" y="2000700"/>
                  </a:lnTo>
                  <a:cubicBezTo>
                    <a:pt x="58655" y="2000700"/>
                    <a:pt x="0" y="1942045"/>
                    <a:pt x="0" y="1869691"/>
                  </a:cubicBezTo>
                  <a:lnTo>
                    <a:pt x="0" y="262201"/>
                  </a:lnTo>
                  <a:cubicBezTo>
                    <a:pt x="0" y="189847"/>
                    <a:pt x="58655" y="131192"/>
                    <a:pt x="131009" y="131192"/>
                  </a:cubicBezTo>
                  <a:lnTo>
                    <a:pt x="757570" y="131192"/>
                  </a:lnTo>
                  <a:lnTo>
                    <a:pt x="83366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前后端交互</a:t>
              </a:r>
              <a:endParaRPr lang="zh-CN" altLang="en-US" sz="1600" dirty="0"/>
            </a:p>
          </p:txBody>
        </p:sp>
      </p:grpSp>
      <p:grpSp>
        <p:nvGrpSpPr>
          <p:cNvPr id="11" name="组合 13">
            <a:extLst>
              <a:ext uri="{FF2B5EF4-FFF2-40B4-BE49-F238E27FC236}">
                <a16:creationId xmlns:a16="http://schemas.microsoft.com/office/drawing/2014/main" id="{7449A5AE-1021-4D14-BC0A-7F8BD47ECA97}"/>
              </a:ext>
            </a:extLst>
          </p:cNvPr>
          <p:cNvGrpSpPr>
            <a:grpSpLocks/>
          </p:cNvGrpSpPr>
          <p:nvPr/>
        </p:nvGrpSpPr>
        <p:grpSpPr bwMode="auto">
          <a:xfrm>
            <a:off x="4595164" y="929365"/>
            <a:ext cx="1331616" cy="2814363"/>
            <a:chOff x="0" y="0"/>
            <a:chExt cx="1776413" cy="3754438"/>
          </a:xfrm>
          <a:solidFill>
            <a:schemeClr val="accent3"/>
          </a:solidFill>
        </p:grpSpPr>
        <p:sp>
          <p:nvSpPr>
            <p:cNvPr id="12" name="椭圆 14">
              <a:extLst>
                <a:ext uri="{FF2B5EF4-FFF2-40B4-BE49-F238E27FC236}">
                  <a16:creationId xmlns:a16="http://schemas.microsoft.com/office/drawing/2014/main" id="{390300E6-CD23-4CD9-8231-7489932FB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3" y="750888"/>
              <a:ext cx="179387" cy="177800"/>
            </a:xfrm>
            <a:prstGeom prst="ellipse">
              <a:avLst/>
            </a:prstGeom>
            <a:grpFill/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0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" name="椭圆形标注 15">
              <a:extLst>
                <a:ext uri="{FF2B5EF4-FFF2-40B4-BE49-F238E27FC236}">
                  <a16:creationId xmlns:a16="http://schemas.microsoft.com/office/drawing/2014/main" id="{7232CC4B-0AF5-4AB0-BCD0-BFC986DED8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8638" y="0"/>
              <a:ext cx="719137" cy="493713"/>
            </a:xfrm>
            <a:prstGeom prst="wedgeEllipseCallout">
              <a:avLst>
                <a:gd name="adj1" fmla="val -27065"/>
                <a:gd name="adj2" fmla="val 71625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03</a:t>
              </a:r>
              <a:endParaRPr lang="zh-CN" altLang="en-US" sz="1600" dirty="0"/>
            </a:p>
          </p:txBody>
        </p:sp>
        <p:sp>
          <p:nvSpPr>
            <p:cNvPr id="14" name="任意多边形 16">
              <a:extLst>
                <a:ext uri="{FF2B5EF4-FFF2-40B4-BE49-F238E27FC236}">
                  <a16:creationId xmlns:a16="http://schemas.microsoft.com/office/drawing/2014/main" id="{E0760FC3-C25A-4F62-B3B6-94E7EE8D0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06475"/>
              <a:ext cx="1776413" cy="2747963"/>
            </a:xfrm>
            <a:custGeom>
              <a:avLst/>
              <a:gdLst>
                <a:gd name="T0" fmla="*/ 1573508 w 1293018"/>
                <a:gd name="T1" fmla="*/ 0 h 2000700"/>
                <a:gd name="T2" fmla="*/ 1717126 w 1293018"/>
                <a:gd name="T3" fmla="*/ 247494 h 2000700"/>
                <a:gd name="T4" fmla="*/ 2193250 w 1293018"/>
                <a:gd name="T5" fmla="*/ 247494 h 2000700"/>
                <a:gd name="T6" fmla="*/ 2440525 w 1293018"/>
                <a:gd name="T7" fmla="*/ 494643 h 2000700"/>
                <a:gd name="T8" fmla="*/ 2440525 w 1293018"/>
                <a:gd name="T9" fmla="*/ 3527180 h 2000700"/>
                <a:gd name="T10" fmla="*/ 2193250 w 1293018"/>
                <a:gd name="T11" fmla="*/ 3774329 h 2000700"/>
                <a:gd name="T12" fmla="*/ 247275 w 1293018"/>
                <a:gd name="T13" fmla="*/ 3774329 h 2000700"/>
                <a:gd name="T14" fmla="*/ 0 w 1293018"/>
                <a:gd name="T15" fmla="*/ 3527180 h 2000700"/>
                <a:gd name="T16" fmla="*/ 0 w 1293018"/>
                <a:gd name="T17" fmla="*/ 494643 h 2000700"/>
                <a:gd name="T18" fmla="*/ 247275 w 1293018"/>
                <a:gd name="T19" fmla="*/ 247494 h 2000700"/>
                <a:gd name="T20" fmla="*/ 1429887 w 1293018"/>
                <a:gd name="T21" fmla="*/ 247494 h 20007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93018"/>
                <a:gd name="T34" fmla="*/ 0 h 2000700"/>
                <a:gd name="T35" fmla="*/ 1293018 w 1293018"/>
                <a:gd name="T36" fmla="*/ 2000700 h 20007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93018" h="2000700">
                  <a:moveTo>
                    <a:pt x="833662" y="0"/>
                  </a:moveTo>
                  <a:lnTo>
                    <a:pt x="909753" y="131192"/>
                  </a:lnTo>
                  <a:lnTo>
                    <a:pt x="1162009" y="131192"/>
                  </a:lnTo>
                  <a:cubicBezTo>
                    <a:pt x="1234363" y="131192"/>
                    <a:pt x="1293018" y="189847"/>
                    <a:pt x="1293018" y="262201"/>
                  </a:cubicBezTo>
                  <a:lnTo>
                    <a:pt x="1293018" y="1869691"/>
                  </a:lnTo>
                  <a:cubicBezTo>
                    <a:pt x="1293018" y="1942045"/>
                    <a:pt x="1234363" y="2000700"/>
                    <a:pt x="1162009" y="2000700"/>
                  </a:cubicBezTo>
                  <a:lnTo>
                    <a:pt x="131009" y="2000700"/>
                  </a:lnTo>
                  <a:cubicBezTo>
                    <a:pt x="58655" y="2000700"/>
                    <a:pt x="0" y="1942045"/>
                    <a:pt x="0" y="1869691"/>
                  </a:cubicBezTo>
                  <a:lnTo>
                    <a:pt x="0" y="262201"/>
                  </a:lnTo>
                  <a:cubicBezTo>
                    <a:pt x="0" y="189847"/>
                    <a:pt x="58655" y="131192"/>
                    <a:pt x="131009" y="131192"/>
                  </a:cubicBezTo>
                  <a:lnTo>
                    <a:pt x="757570" y="131192"/>
                  </a:lnTo>
                  <a:lnTo>
                    <a:pt x="83366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后端</a:t>
              </a:r>
              <a:endParaRPr lang="zh-CN" altLang="en-US" sz="1600" dirty="0"/>
            </a:p>
          </p:txBody>
        </p:sp>
      </p:grpSp>
      <p:grpSp>
        <p:nvGrpSpPr>
          <p:cNvPr id="15" name="组合 17">
            <a:extLst>
              <a:ext uri="{FF2B5EF4-FFF2-40B4-BE49-F238E27FC236}">
                <a16:creationId xmlns:a16="http://schemas.microsoft.com/office/drawing/2014/main" id="{7042107E-AD36-40BB-A041-E836A4FCD7FA}"/>
              </a:ext>
            </a:extLst>
          </p:cNvPr>
          <p:cNvGrpSpPr>
            <a:grpSpLocks/>
          </p:cNvGrpSpPr>
          <p:nvPr/>
        </p:nvGrpSpPr>
        <p:grpSpPr bwMode="auto">
          <a:xfrm>
            <a:off x="6193341" y="929365"/>
            <a:ext cx="1330426" cy="2814363"/>
            <a:chOff x="0" y="0"/>
            <a:chExt cx="1774825" cy="3754438"/>
          </a:xfrm>
          <a:solidFill>
            <a:schemeClr val="accent4"/>
          </a:solidFill>
        </p:grpSpPr>
        <p:sp>
          <p:nvSpPr>
            <p:cNvPr id="16" name="椭圆 18">
              <a:extLst>
                <a:ext uri="{FF2B5EF4-FFF2-40B4-BE49-F238E27FC236}">
                  <a16:creationId xmlns:a16="http://schemas.microsoft.com/office/drawing/2014/main" id="{86107C03-6614-4B74-B3A0-7124FAB52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75" y="750888"/>
              <a:ext cx="179387" cy="177800"/>
            </a:xfrm>
            <a:prstGeom prst="ellipse">
              <a:avLst/>
            </a:prstGeom>
            <a:grpFill/>
            <a:ln w="25400">
              <a:solidFill>
                <a:srgbClr val="FFFFFF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000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" name="椭圆形标注 19">
              <a:extLst>
                <a:ext uri="{FF2B5EF4-FFF2-40B4-BE49-F238E27FC236}">
                  <a16:creationId xmlns:a16="http://schemas.microsoft.com/office/drawing/2014/main" id="{F07A6792-58A2-4BC3-997E-EE1962FE019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33400" y="0"/>
              <a:ext cx="720725" cy="493713"/>
            </a:xfrm>
            <a:prstGeom prst="wedgeEllipseCallout">
              <a:avLst>
                <a:gd name="adj1" fmla="val -27065"/>
                <a:gd name="adj2" fmla="val 71625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Times New Roman" panose="02020603050405020304" pitchFamily="18" charset="0"/>
                </a:rPr>
                <a:t>04</a:t>
              </a:r>
              <a:endParaRPr lang="zh-CN" altLang="en-US" sz="1600" dirty="0"/>
            </a:p>
          </p:txBody>
        </p:sp>
        <p:sp>
          <p:nvSpPr>
            <p:cNvPr id="18" name="任意多边形 20">
              <a:extLst>
                <a:ext uri="{FF2B5EF4-FFF2-40B4-BE49-F238E27FC236}">
                  <a16:creationId xmlns:a16="http://schemas.microsoft.com/office/drawing/2014/main" id="{D1ECAAEC-0109-4CD3-84F8-B494389EB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06475"/>
              <a:ext cx="1774825" cy="2747963"/>
            </a:xfrm>
            <a:custGeom>
              <a:avLst/>
              <a:gdLst>
                <a:gd name="T0" fmla="*/ 1570696 w 1293018"/>
                <a:gd name="T1" fmla="*/ 0 h 2000700"/>
                <a:gd name="T2" fmla="*/ 1714058 w 1293018"/>
                <a:gd name="T3" fmla="*/ 247494 h 2000700"/>
                <a:gd name="T4" fmla="*/ 2189331 w 1293018"/>
                <a:gd name="T5" fmla="*/ 247494 h 2000700"/>
                <a:gd name="T6" fmla="*/ 2436164 w 1293018"/>
                <a:gd name="T7" fmla="*/ 494643 h 2000700"/>
                <a:gd name="T8" fmla="*/ 2436164 w 1293018"/>
                <a:gd name="T9" fmla="*/ 3527180 h 2000700"/>
                <a:gd name="T10" fmla="*/ 2189331 w 1293018"/>
                <a:gd name="T11" fmla="*/ 3774329 h 2000700"/>
                <a:gd name="T12" fmla="*/ 246833 w 1293018"/>
                <a:gd name="T13" fmla="*/ 3774329 h 2000700"/>
                <a:gd name="T14" fmla="*/ 0 w 1293018"/>
                <a:gd name="T15" fmla="*/ 3527180 h 2000700"/>
                <a:gd name="T16" fmla="*/ 0 w 1293018"/>
                <a:gd name="T17" fmla="*/ 494643 h 2000700"/>
                <a:gd name="T18" fmla="*/ 246833 w 1293018"/>
                <a:gd name="T19" fmla="*/ 247494 h 2000700"/>
                <a:gd name="T20" fmla="*/ 1427331 w 1293018"/>
                <a:gd name="T21" fmla="*/ 247494 h 20007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93018"/>
                <a:gd name="T34" fmla="*/ 0 h 2000700"/>
                <a:gd name="T35" fmla="*/ 1293018 w 1293018"/>
                <a:gd name="T36" fmla="*/ 2000700 h 20007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93018" h="2000700">
                  <a:moveTo>
                    <a:pt x="833662" y="0"/>
                  </a:moveTo>
                  <a:lnTo>
                    <a:pt x="909753" y="131192"/>
                  </a:lnTo>
                  <a:lnTo>
                    <a:pt x="1162009" y="131192"/>
                  </a:lnTo>
                  <a:cubicBezTo>
                    <a:pt x="1234363" y="131192"/>
                    <a:pt x="1293018" y="189847"/>
                    <a:pt x="1293018" y="262201"/>
                  </a:cubicBezTo>
                  <a:lnTo>
                    <a:pt x="1293018" y="1869691"/>
                  </a:lnTo>
                  <a:cubicBezTo>
                    <a:pt x="1293018" y="1942045"/>
                    <a:pt x="1234363" y="2000700"/>
                    <a:pt x="1162009" y="2000700"/>
                  </a:cubicBezTo>
                  <a:lnTo>
                    <a:pt x="131009" y="2000700"/>
                  </a:lnTo>
                  <a:cubicBezTo>
                    <a:pt x="58655" y="2000700"/>
                    <a:pt x="0" y="1942045"/>
                    <a:pt x="0" y="1869691"/>
                  </a:cubicBezTo>
                  <a:lnTo>
                    <a:pt x="0" y="262201"/>
                  </a:lnTo>
                  <a:cubicBezTo>
                    <a:pt x="0" y="189847"/>
                    <a:pt x="58655" y="131192"/>
                    <a:pt x="131009" y="131192"/>
                  </a:cubicBezTo>
                  <a:lnTo>
                    <a:pt x="757570" y="131192"/>
                  </a:lnTo>
                  <a:lnTo>
                    <a:pt x="83366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数据库设计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984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4E7EAE-C3CE-44EB-A0F3-D51292443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51514"/>
            <a:ext cx="2364517" cy="323436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2A9E7A6-FA30-4757-BF3E-3F4B3539960D}"/>
              </a:ext>
            </a:extLst>
          </p:cNvPr>
          <p:cNvSpPr txBox="1"/>
          <p:nvPr/>
        </p:nvSpPr>
        <p:spPr>
          <a:xfrm>
            <a:off x="755576" y="55552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文件架构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E6436F-C286-4024-A259-46BE69E26B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48"/>
          <a:stretch/>
        </p:blipFill>
        <p:spPr>
          <a:xfrm>
            <a:off x="4355976" y="1021459"/>
            <a:ext cx="2664296" cy="11347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267B904-CD98-4C98-AEFE-3D3907670A0B}"/>
              </a:ext>
            </a:extLst>
          </p:cNvPr>
          <p:cNvSpPr txBox="1"/>
          <p:nvPr/>
        </p:nvSpPr>
        <p:spPr>
          <a:xfrm>
            <a:off x="4283968" y="2668696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bootstrap</a:t>
            </a:r>
            <a:endParaRPr lang="zh-CN" altLang="en-US" sz="1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7068CAC-ADD7-4071-B669-B7ABDD825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3056424"/>
            <a:ext cx="2664296" cy="129930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AD683DB-0A73-4F9F-86AD-F7069126A3F2}"/>
              </a:ext>
            </a:extLst>
          </p:cNvPr>
          <p:cNvSpPr txBox="1"/>
          <p:nvPr/>
        </p:nvSpPr>
        <p:spPr>
          <a:xfrm>
            <a:off x="4283968" y="574598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图库设计</a:t>
            </a:r>
          </a:p>
        </p:txBody>
      </p:sp>
    </p:spTree>
    <p:extLst>
      <p:ext uri="{BB962C8B-B14F-4D97-AF65-F5344CB8AC3E}">
        <p14:creationId xmlns:p14="http://schemas.microsoft.com/office/powerpoint/2010/main" val="129428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003F2E-FF95-415B-BB19-BA85C7A89F24}"/>
              </a:ext>
            </a:extLst>
          </p:cNvPr>
          <p:cNvSpPr txBox="1"/>
          <p:nvPr/>
        </p:nvSpPr>
        <p:spPr>
          <a:xfrm>
            <a:off x="1413001" y="2427734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SC-Regular"/>
              </a:rPr>
              <a:t>Jquery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：通过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HTTP GET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请求载入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JSON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数据。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Flask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：   在同一端口下接受数据，处理数据，返回数据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B70767-F876-4C3D-BD96-302A1DF97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771550"/>
            <a:ext cx="5832648" cy="119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E1DDB67-350A-4D02-97A1-8EE3C8CDF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90" y="1287795"/>
            <a:ext cx="2497302" cy="124865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3083849-6186-4220-9FBB-1089E212BA12}"/>
              </a:ext>
            </a:extLst>
          </p:cNvPr>
          <p:cNvSpPr txBox="1"/>
          <p:nvPr/>
        </p:nvSpPr>
        <p:spPr>
          <a:xfrm>
            <a:off x="3635896" y="1419622"/>
            <a:ext cx="39604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600" dirty="0" err="1"/>
              <a:t>Jsondata</a:t>
            </a:r>
            <a:r>
              <a:rPr lang="zh-CN" altLang="en-US" dirty="0"/>
              <a:t>：    </a:t>
            </a:r>
            <a:r>
              <a:rPr lang="zh-CN" altLang="en-US" sz="1400" dirty="0"/>
              <a:t>存储每一代图的拓扑信息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 err="1"/>
              <a:t>Graphcaldata</a:t>
            </a:r>
            <a:r>
              <a:rPr lang="zh-CN" altLang="en-US" sz="1400" dirty="0"/>
              <a:t>： 存放图的属性信息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 err="1"/>
              <a:t>Nodedata</a:t>
            </a:r>
            <a:r>
              <a:rPr lang="zh-CN" altLang="en-US" sz="1400" dirty="0"/>
              <a:t>：       存放图中的节点信息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B47A91-E92A-4349-9E06-1B6FA1EB3BEC}"/>
              </a:ext>
            </a:extLst>
          </p:cNvPr>
          <p:cNvSpPr txBox="1"/>
          <p:nvPr/>
        </p:nvSpPr>
        <p:spPr>
          <a:xfrm>
            <a:off x="827584" y="19548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为满足时间旅行，数据库存放每一代图的拓扑结构，节点属性等信息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305B15-6605-4812-AF29-DC9ED1D6F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90" y="2814040"/>
            <a:ext cx="4628571" cy="140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CC8F848-C94B-4497-81CD-91E357439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7" y="2923660"/>
            <a:ext cx="5476190" cy="10761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7A4DB0F-3802-473D-BA8B-59E6398F5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838" y="2613856"/>
            <a:ext cx="4323809" cy="19904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4B1F0F5-B3C0-4D40-91D8-26DFA4BC4F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2240" y="50413"/>
            <a:ext cx="2304256" cy="131439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444B84F-0FCB-4C63-9C48-A5F824068B3D}"/>
              </a:ext>
            </a:extLst>
          </p:cNvPr>
          <p:cNvSpPr txBox="1"/>
          <p:nvPr/>
        </p:nvSpPr>
        <p:spPr>
          <a:xfrm>
            <a:off x="7092280" y="3109643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Generation</a:t>
            </a:r>
            <a:r>
              <a:rPr lang="zh-CN" altLang="en-US" sz="1400" dirty="0"/>
              <a:t>：为连接各个表的主键</a:t>
            </a:r>
          </a:p>
        </p:txBody>
      </p:sp>
    </p:spTree>
    <p:extLst>
      <p:ext uri="{BB962C8B-B14F-4D97-AF65-F5344CB8AC3E}">
        <p14:creationId xmlns:p14="http://schemas.microsoft.com/office/powerpoint/2010/main" val="407113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D88126F-66A2-49CC-8350-0C90EB3FB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25678"/>
            <a:ext cx="6120680" cy="8217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62D172-48E3-470D-8D22-4EAA99CB5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0"/>
            <a:ext cx="2051720" cy="5929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45670C4-5938-44A1-846A-D91C7AA8D141}"/>
              </a:ext>
            </a:extLst>
          </p:cNvPr>
          <p:cNvSpPr txBox="1"/>
          <p:nvPr/>
        </p:nvSpPr>
        <p:spPr>
          <a:xfrm>
            <a:off x="611560" y="2067694"/>
            <a:ext cx="4572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WR_</a:t>
            </a:r>
            <a:r>
              <a:rPr lang="en-US" altLang="zh-CN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xx</a:t>
            </a:r>
            <a:r>
              <a:rPr lang="en-US" altLang="zh-CN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dos_graph</a:t>
            </a:r>
            <a:r>
              <a:rPr lang="en-US" altLang="zh-C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n,p</a:t>
            </a:r>
            <a:r>
              <a:rPr lang="en-US" altLang="zh-C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zh-CN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生成图，清除</a:t>
            </a:r>
            <a:r>
              <a:rPr lang="en-US" altLang="zh-CN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zh-CN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之前的数据，并写入新的生成数据</a:t>
            </a:r>
            <a:endParaRPr lang="zh-CN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n:ER</a:t>
            </a:r>
            <a:r>
              <a:rPr lang="zh-CN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网络的顶点个数     </a:t>
            </a:r>
            <a:r>
              <a:rPr lang="en-US" altLang="zh-C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p:</a:t>
            </a:r>
            <a:r>
              <a:rPr lang="zh-CN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连边概率</a:t>
            </a:r>
            <a:endParaRPr lang="zh-CN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8D806C-8D9E-47C0-B448-6F1FAF9CACC6}"/>
              </a:ext>
            </a:extLst>
          </p:cNvPr>
          <p:cNvSpPr txBox="1"/>
          <p:nvPr/>
        </p:nvSpPr>
        <p:spPr>
          <a:xfrm>
            <a:off x="539552" y="1455050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利用</a:t>
            </a:r>
            <a:r>
              <a:rPr lang="en-US" altLang="zh-CN" sz="1200" b="1" dirty="0" err="1"/>
              <a:t>networkx</a:t>
            </a:r>
            <a:r>
              <a:rPr lang="zh-CN" altLang="en-US" sz="1200" b="1" dirty="0"/>
              <a:t>中的封装函数设计对应的功能函数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AB757A-0581-4407-A836-E36D3CC5A765}"/>
              </a:ext>
            </a:extLst>
          </p:cNvPr>
          <p:cNvSpPr txBox="1"/>
          <p:nvPr/>
        </p:nvSpPr>
        <p:spPr>
          <a:xfrm>
            <a:off x="611560" y="2665966"/>
            <a:ext cx="4572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WR_degreedisable</a:t>
            </a:r>
            <a:r>
              <a:rPr lang="en-US" altLang="zh-C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zh-CN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度失效当前数据库</a:t>
            </a:r>
            <a:r>
              <a:rPr lang="en-US" altLang="zh-CN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zh-CN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最大</a:t>
            </a:r>
            <a:r>
              <a:rPr lang="en-US" altLang="zh-C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generation</a:t>
            </a:r>
            <a:r>
              <a:rPr lang="zh-CN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图，清除</a:t>
            </a:r>
            <a:r>
              <a:rPr lang="en-US" altLang="zh-CN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zh-CN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之前的数据，并写入新的失效数据</a:t>
            </a:r>
            <a:endParaRPr lang="zh-CN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9E9CA8-4E30-4E77-9A2D-E6638482A2D9}"/>
              </a:ext>
            </a:extLst>
          </p:cNvPr>
          <p:cNvSpPr txBox="1"/>
          <p:nvPr/>
        </p:nvSpPr>
        <p:spPr>
          <a:xfrm>
            <a:off x="611560" y="3400145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计算相关节点连边的相关数据参数，写入</a:t>
            </a:r>
            <a:r>
              <a:rPr lang="en-US" altLang="zh-CN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Graphcaldata</a:t>
            </a:r>
            <a:r>
              <a:rPr lang="zh-CN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Nodedata</a:t>
            </a:r>
            <a:endParaRPr lang="zh-CN" alt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90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1335" y="1393955"/>
            <a:ext cx="9146673" cy="1298575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457759" y="677992"/>
            <a:ext cx="2532212" cy="2103438"/>
          </a:xfrm>
          <a:custGeom>
            <a:avLst/>
            <a:gdLst>
              <a:gd name="T0" fmla="*/ 579 w 1583"/>
              <a:gd name="T1" fmla="*/ 0 h 1325"/>
              <a:gd name="T2" fmla="*/ 1583 w 1583"/>
              <a:gd name="T3" fmla="*/ 0 h 1325"/>
              <a:gd name="T4" fmla="*/ 1004 w 1583"/>
              <a:gd name="T5" fmla="*/ 1325 h 1325"/>
              <a:gd name="T6" fmla="*/ 0 w 1583"/>
              <a:gd name="T7" fmla="*/ 1325 h 1325"/>
              <a:gd name="T8" fmla="*/ 579 w 1583"/>
              <a:gd name="T9" fmla="*/ 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3" h="1325">
                <a:moveTo>
                  <a:pt x="579" y="0"/>
                </a:moveTo>
                <a:lnTo>
                  <a:pt x="1583" y="0"/>
                </a:lnTo>
                <a:lnTo>
                  <a:pt x="1004" y="1325"/>
                </a:lnTo>
                <a:lnTo>
                  <a:pt x="0" y="1325"/>
                </a:lnTo>
                <a:lnTo>
                  <a:pt x="57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3" tIns="45717" rIns="91433" bIns="45717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51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51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extBox 48"/>
          <p:cNvSpPr txBox="1"/>
          <p:nvPr/>
        </p:nvSpPr>
        <p:spPr>
          <a:xfrm>
            <a:off x="3995936" y="675741"/>
            <a:ext cx="5050131" cy="62323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r>
              <a:rPr lang="zh-CN" altLang="en-US" sz="36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总结</a:t>
            </a:r>
            <a:endParaRPr lang="en-GB" altLang="zh-CN" sz="36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280325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/>
      <p:bldP spid="1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995936" y="2114441"/>
            <a:ext cx="5186484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谢谢您的观看！</a:t>
            </a:r>
            <a:endParaRPr lang="en-US" altLang="zh-CN" sz="4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1404646" y="2661194"/>
            <a:ext cx="2015226" cy="779160"/>
          </a:xfrm>
          <a:custGeom>
            <a:avLst/>
            <a:gdLst>
              <a:gd name="T0" fmla="*/ 155 w 1401"/>
              <a:gd name="T1" fmla="*/ 0 h 441"/>
              <a:gd name="T2" fmla="*/ 0 w 1401"/>
              <a:gd name="T3" fmla="*/ 441 h 441"/>
              <a:gd name="T4" fmla="*/ 1230 w 1401"/>
              <a:gd name="T5" fmla="*/ 441 h 441"/>
              <a:gd name="T6" fmla="*/ 1401 w 1401"/>
              <a:gd name="T7" fmla="*/ 0 h 441"/>
              <a:gd name="T8" fmla="*/ 155 w 1401"/>
              <a:gd name="T9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1" h="441">
                <a:moveTo>
                  <a:pt x="155" y="0"/>
                </a:moveTo>
                <a:lnTo>
                  <a:pt x="0" y="441"/>
                </a:lnTo>
                <a:lnTo>
                  <a:pt x="1230" y="441"/>
                </a:lnTo>
                <a:lnTo>
                  <a:pt x="1401" y="0"/>
                </a:lnTo>
                <a:lnTo>
                  <a:pt x="1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 dirty="0"/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-440552" y="921863"/>
            <a:ext cx="2050534" cy="571788"/>
          </a:xfrm>
          <a:custGeom>
            <a:avLst/>
            <a:gdLst>
              <a:gd name="T0" fmla="*/ 171 w 1806"/>
              <a:gd name="T1" fmla="*/ 0 h 410"/>
              <a:gd name="T2" fmla="*/ 0 w 1806"/>
              <a:gd name="T3" fmla="*/ 410 h 410"/>
              <a:gd name="T4" fmla="*/ 1650 w 1806"/>
              <a:gd name="T5" fmla="*/ 410 h 410"/>
              <a:gd name="T6" fmla="*/ 1806 w 1806"/>
              <a:gd name="T7" fmla="*/ 0 h 410"/>
              <a:gd name="T8" fmla="*/ 171 w 1806"/>
              <a:gd name="T9" fmla="*/ 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6" h="410">
                <a:moveTo>
                  <a:pt x="171" y="0"/>
                </a:moveTo>
                <a:lnTo>
                  <a:pt x="0" y="410"/>
                </a:lnTo>
                <a:lnTo>
                  <a:pt x="1650" y="410"/>
                </a:lnTo>
                <a:lnTo>
                  <a:pt x="1806" y="0"/>
                </a:lnTo>
                <a:lnTo>
                  <a:pt x="1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 dirty="0"/>
          </a:p>
        </p:txBody>
      </p:sp>
      <p:sp>
        <p:nvSpPr>
          <p:cNvPr id="20" name="Freeform 7"/>
          <p:cNvSpPr>
            <a:spLocks/>
          </p:cNvSpPr>
          <p:nvPr/>
        </p:nvSpPr>
        <p:spPr bwMode="auto">
          <a:xfrm>
            <a:off x="-756592" y="1176148"/>
            <a:ext cx="4388163" cy="2364487"/>
          </a:xfrm>
          <a:custGeom>
            <a:avLst/>
            <a:gdLst>
              <a:gd name="T0" fmla="*/ 436 w 2585"/>
              <a:gd name="T1" fmla="*/ 0 h 1134"/>
              <a:gd name="T2" fmla="*/ 0 w 2585"/>
              <a:gd name="T3" fmla="*/ 1134 h 1134"/>
              <a:gd name="T4" fmla="*/ 2149 w 2585"/>
              <a:gd name="T5" fmla="*/ 1134 h 1134"/>
              <a:gd name="T6" fmla="*/ 2585 w 2585"/>
              <a:gd name="T7" fmla="*/ 0 h 1134"/>
              <a:gd name="T8" fmla="*/ 436 w 2585"/>
              <a:gd name="T9" fmla="*/ 0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5" h="1134">
                <a:moveTo>
                  <a:pt x="436" y="0"/>
                </a:moveTo>
                <a:lnTo>
                  <a:pt x="0" y="1134"/>
                </a:lnTo>
                <a:lnTo>
                  <a:pt x="2149" y="1134"/>
                </a:lnTo>
                <a:lnTo>
                  <a:pt x="2585" y="0"/>
                </a:lnTo>
                <a:lnTo>
                  <a:pt x="436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 dirty="0"/>
          </a:p>
        </p:txBody>
      </p:sp>
      <p:sp>
        <p:nvSpPr>
          <p:cNvPr id="22" name="Freeform 8"/>
          <p:cNvSpPr>
            <a:spLocks/>
          </p:cNvSpPr>
          <p:nvPr/>
        </p:nvSpPr>
        <p:spPr bwMode="auto">
          <a:xfrm>
            <a:off x="-520097" y="3206653"/>
            <a:ext cx="2415447" cy="949273"/>
          </a:xfrm>
          <a:custGeom>
            <a:avLst/>
            <a:gdLst>
              <a:gd name="T0" fmla="*/ 233 w 1869"/>
              <a:gd name="T1" fmla="*/ 0 h 598"/>
              <a:gd name="T2" fmla="*/ 0 w 1869"/>
              <a:gd name="T3" fmla="*/ 598 h 598"/>
              <a:gd name="T4" fmla="*/ 1635 w 1869"/>
              <a:gd name="T5" fmla="*/ 598 h 598"/>
              <a:gd name="T6" fmla="*/ 1869 w 1869"/>
              <a:gd name="T7" fmla="*/ 0 h 598"/>
              <a:gd name="T8" fmla="*/ 233 w 1869"/>
              <a:gd name="T9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9" h="598">
                <a:moveTo>
                  <a:pt x="233" y="0"/>
                </a:moveTo>
                <a:lnTo>
                  <a:pt x="0" y="598"/>
                </a:lnTo>
                <a:lnTo>
                  <a:pt x="1635" y="598"/>
                </a:lnTo>
                <a:lnTo>
                  <a:pt x="1869" y="0"/>
                </a:lnTo>
                <a:lnTo>
                  <a:pt x="23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701020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 animBg="1"/>
      <p:bldP spid="17" grpId="0" animBg="1"/>
      <p:bldP spid="20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6"/>
          <p:cNvSpPr>
            <a:spLocks/>
          </p:cNvSpPr>
          <p:nvPr/>
        </p:nvSpPr>
        <p:spPr bwMode="auto">
          <a:xfrm>
            <a:off x="1971192" y="1248186"/>
            <a:ext cx="928063" cy="928114"/>
          </a:xfrm>
          <a:custGeom>
            <a:avLst/>
            <a:gdLst>
              <a:gd name="T0" fmla="*/ 510 w 1020"/>
              <a:gd name="T1" fmla="*/ 0 h 1020"/>
              <a:gd name="T2" fmla="*/ 1020 w 1020"/>
              <a:gd name="T3" fmla="*/ 510 h 1020"/>
              <a:gd name="T4" fmla="*/ 1020 w 1020"/>
              <a:gd name="T5" fmla="*/ 510 h 1020"/>
              <a:gd name="T6" fmla="*/ 510 w 1020"/>
              <a:gd name="T7" fmla="*/ 1020 h 1020"/>
              <a:gd name="T8" fmla="*/ 510 w 1020"/>
              <a:gd name="T9" fmla="*/ 1020 h 1020"/>
              <a:gd name="T10" fmla="*/ 0 w 1020"/>
              <a:gd name="T11" fmla="*/ 510 h 1020"/>
              <a:gd name="T12" fmla="*/ 510 w 1020"/>
              <a:gd name="T13" fmla="*/ 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0" h="1020">
                <a:moveTo>
                  <a:pt x="510" y="0"/>
                </a:moveTo>
                <a:lnTo>
                  <a:pt x="1020" y="510"/>
                </a:lnTo>
                <a:lnTo>
                  <a:pt x="1020" y="510"/>
                </a:lnTo>
                <a:lnTo>
                  <a:pt x="510" y="1020"/>
                </a:lnTo>
                <a:lnTo>
                  <a:pt x="510" y="1020"/>
                </a:lnTo>
                <a:lnTo>
                  <a:pt x="0" y="510"/>
                </a:lnTo>
                <a:lnTo>
                  <a:pt x="510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Freeform 8"/>
          <p:cNvSpPr>
            <a:spLocks/>
          </p:cNvSpPr>
          <p:nvPr/>
        </p:nvSpPr>
        <p:spPr bwMode="auto">
          <a:xfrm>
            <a:off x="2469942" y="957873"/>
            <a:ext cx="2536433" cy="2533840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 dirty="0"/>
          </a:p>
        </p:txBody>
      </p:sp>
      <p:sp>
        <p:nvSpPr>
          <p:cNvPr id="72" name="Freeform 9"/>
          <p:cNvSpPr>
            <a:spLocks/>
          </p:cNvSpPr>
          <p:nvPr/>
        </p:nvSpPr>
        <p:spPr bwMode="auto">
          <a:xfrm>
            <a:off x="1537050" y="2289675"/>
            <a:ext cx="1802957" cy="1803055"/>
          </a:xfrm>
          <a:custGeom>
            <a:avLst/>
            <a:gdLst>
              <a:gd name="T0" fmla="*/ 660 w 1320"/>
              <a:gd name="T1" fmla="*/ 0 h 1320"/>
              <a:gd name="T2" fmla="*/ 1320 w 1320"/>
              <a:gd name="T3" fmla="*/ 660 h 1320"/>
              <a:gd name="T4" fmla="*/ 1320 w 1320"/>
              <a:gd name="T5" fmla="*/ 660 h 1320"/>
              <a:gd name="T6" fmla="*/ 660 w 1320"/>
              <a:gd name="T7" fmla="*/ 1320 h 1320"/>
              <a:gd name="T8" fmla="*/ 0 w 1320"/>
              <a:gd name="T9" fmla="*/ 660 h 1320"/>
              <a:gd name="T10" fmla="*/ 660 w 1320"/>
              <a:gd name="T11" fmla="*/ 0 h 1320"/>
              <a:gd name="T12" fmla="*/ 660 w 1320"/>
              <a:gd name="T13" fmla="*/ 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20" h="1320">
                <a:moveTo>
                  <a:pt x="660" y="0"/>
                </a:moveTo>
                <a:lnTo>
                  <a:pt x="1320" y="660"/>
                </a:lnTo>
                <a:lnTo>
                  <a:pt x="1320" y="660"/>
                </a:lnTo>
                <a:lnTo>
                  <a:pt x="660" y="1320"/>
                </a:lnTo>
                <a:lnTo>
                  <a:pt x="0" y="660"/>
                </a:lnTo>
                <a:lnTo>
                  <a:pt x="660" y="0"/>
                </a:lnTo>
                <a:lnTo>
                  <a:pt x="660" y="0"/>
                </a:lnTo>
                <a:close/>
              </a:path>
            </a:pathLst>
          </a:cu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Freeform 10"/>
          <p:cNvSpPr>
            <a:spLocks/>
          </p:cNvSpPr>
          <p:nvPr/>
        </p:nvSpPr>
        <p:spPr bwMode="auto">
          <a:xfrm>
            <a:off x="3041568" y="3236279"/>
            <a:ext cx="678927" cy="678963"/>
          </a:xfrm>
          <a:custGeom>
            <a:avLst/>
            <a:gdLst>
              <a:gd name="T0" fmla="*/ 307 w 613"/>
              <a:gd name="T1" fmla="*/ 0 h 613"/>
              <a:gd name="T2" fmla="*/ 613 w 613"/>
              <a:gd name="T3" fmla="*/ 307 h 613"/>
              <a:gd name="T4" fmla="*/ 307 w 613"/>
              <a:gd name="T5" fmla="*/ 613 h 613"/>
              <a:gd name="T6" fmla="*/ 0 w 613"/>
              <a:gd name="T7" fmla="*/ 307 h 613"/>
              <a:gd name="T8" fmla="*/ 307 w 613"/>
              <a:gd name="T9" fmla="*/ 0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3" h="613">
                <a:moveTo>
                  <a:pt x="307" y="0"/>
                </a:moveTo>
                <a:lnTo>
                  <a:pt x="613" y="307"/>
                </a:lnTo>
                <a:lnTo>
                  <a:pt x="307" y="613"/>
                </a:lnTo>
                <a:lnTo>
                  <a:pt x="0" y="307"/>
                </a:lnTo>
                <a:lnTo>
                  <a:pt x="307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 dirty="0"/>
          </a:p>
        </p:txBody>
      </p:sp>
      <p:sp>
        <p:nvSpPr>
          <p:cNvPr id="74" name="Freeform 12"/>
          <p:cNvSpPr>
            <a:spLocks/>
          </p:cNvSpPr>
          <p:nvPr/>
        </p:nvSpPr>
        <p:spPr bwMode="auto">
          <a:xfrm>
            <a:off x="4656168" y="1371162"/>
            <a:ext cx="811529" cy="809270"/>
          </a:xfrm>
          <a:custGeom>
            <a:avLst/>
            <a:gdLst>
              <a:gd name="T0" fmla="*/ 528 w 1057"/>
              <a:gd name="T1" fmla="*/ 0 h 1054"/>
              <a:gd name="T2" fmla="*/ 1057 w 1057"/>
              <a:gd name="T3" fmla="*/ 527 h 1054"/>
              <a:gd name="T4" fmla="*/ 528 w 1057"/>
              <a:gd name="T5" fmla="*/ 1054 h 1054"/>
              <a:gd name="T6" fmla="*/ 510 w 1057"/>
              <a:gd name="T7" fmla="*/ 1037 h 1054"/>
              <a:gd name="T8" fmla="*/ 0 w 1057"/>
              <a:gd name="T9" fmla="*/ 527 h 1054"/>
              <a:gd name="T10" fmla="*/ 510 w 1057"/>
              <a:gd name="T11" fmla="*/ 17 h 1054"/>
              <a:gd name="T12" fmla="*/ 528 w 1057"/>
              <a:gd name="T13" fmla="*/ 0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7" h="1054">
                <a:moveTo>
                  <a:pt x="528" y="0"/>
                </a:moveTo>
                <a:lnTo>
                  <a:pt x="1057" y="527"/>
                </a:lnTo>
                <a:lnTo>
                  <a:pt x="528" y="1054"/>
                </a:lnTo>
                <a:lnTo>
                  <a:pt x="510" y="1037"/>
                </a:lnTo>
                <a:lnTo>
                  <a:pt x="0" y="527"/>
                </a:lnTo>
                <a:lnTo>
                  <a:pt x="510" y="17"/>
                </a:lnTo>
                <a:lnTo>
                  <a:pt x="52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 dirty="0"/>
          </a:p>
        </p:txBody>
      </p:sp>
      <p:sp>
        <p:nvSpPr>
          <p:cNvPr id="75" name="Freeform 7"/>
          <p:cNvSpPr>
            <a:spLocks/>
          </p:cNvSpPr>
          <p:nvPr/>
        </p:nvSpPr>
        <p:spPr bwMode="auto">
          <a:xfrm>
            <a:off x="3181613" y="3949087"/>
            <a:ext cx="398835" cy="397492"/>
          </a:xfrm>
          <a:custGeom>
            <a:avLst/>
            <a:gdLst>
              <a:gd name="T0" fmla="*/ 145 w 292"/>
              <a:gd name="T1" fmla="*/ 0 h 291"/>
              <a:gd name="T2" fmla="*/ 292 w 292"/>
              <a:gd name="T3" fmla="*/ 146 h 291"/>
              <a:gd name="T4" fmla="*/ 145 w 292"/>
              <a:gd name="T5" fmla="*/ 291 h 291"/>
              <a:gd name="T6" fmla="*/ 0 w 292"/>
              <a:gd name="T7" fmla="*/ 146 h 291"/>
              <a:gd name="T8" fmla="*/ 145 w 292"/>
              <a:gd name="T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91">
                <a:moveTo>
                  <a:pt x="145" y="0"/>
                </a:moveTo>
                <a:lnTo>
                  <a:pt x="292" y="146"/>
                </a:lnTo>
                <a:lnTo>
                  <a:pt x="145" y="291"/>
                </a:lnTo>
                <a:lnTo>
                  <a:pt x="0" y="146"/>
                </a:lnTo>
                <a:lnTo>
                  <a:pt x="145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 dirty="0"/>
          </a:p>
        </p:txBody>
      </p:sp>
      <p:sp>
        <p:nvSpPr>
          <p:cNvPr id="76" name="Freeform 7"/>
          <p:cNvSpPr>
            <a:spLocks/>
          </p:cNvSpPr>
          <p:nvPr/>
        </p:nvSpPr>
        <p:spPr bwMode="auto">
          <a:xfrm>
            <a:off x="3590837" y="472764"/>
            <a:ext cx="398835" cy="397492"/>
          </a:xfrm>
          <a:custGeom>
            <a:avLst/>
            <a:gdLst>
              <a:gd name="T0" fmla="*/ 145 w 292"/>
              <a:gd name="T1" fmla="*/ 0 h 291"/>
              <a:gd name="T2" fmla="*/ 292 w 292"/>
              <a:gd name="T3" fmla="*/ 146 h 291"/>
              <a:gd name="T4" fmla="*/ 145 w 292"/>
              <a:gd name="T5" fmla="*/ 291 h 291"/>
              <a:gd name="T6" fmla="*/ 0 w 292"/>
              <a:gd name="T7" fmla="*/ 146 h 291"/>
              <a:gd name="T8" fmla="*/ 145 w 292"/>
              <a:gd name="T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291">
                <a:moveTo>
                  <a:pt x="145" y="0"/>
                </a:moveTo>
                <a:lnTo>
                  <a:pt x="292" y="146"/>
                </a:lnTo>
                <a:lnTo>
                  <a:pt x="145" y="291"/>
                </a:lnTo>
                <a:lnTo>
                  <a:pt x="0" y="146"/>
                </a:lnTo>
                <a:lnTo>
                  <a:pt x="14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 dirty="0"/>
          </a:p>
        </p:txBody>
      </p:sp>
      <p:sp>
        <p:nvSpPr>
          <p:cNvPr id="15" name="MH_Others_1"/>
          <p:cNvSpPr txBox="1"/>
          <p:nvPr>
            <p:custDataLst>
              <p:tags r:id="rId1"/>
            </p:custDataLst>
          </p:nvPr>
        </p:nvSpPr>
        <p:spPr>
          <a:xfrm>
            <a:off x="2698718" y="1732589"/>
            <a:ext cx="2043552" cy="72219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7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16" name="MH_Others_2"/>
          <p:cNvSpPr txBox="1"/>
          <p:nvPr>
            <p:custDataLst>
              <p:tags r:id="rId2"/>
            </p:custDataLst>
          </p:nvPr>
        </p:nvSpPr>
        <p:spPr>
          <a:xfrm>
            <a:off x="2709039" y="2454810"/>
            <a:ext cx="2022909" cy="30642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SubTitle_1"/>
          <p:cNvSpPr txBox="1"/>
          <p:nvPr>
            <p:custDataLst>
              <p:tags r:id="rId3"/>
            </p:custDataLst>
          </p:nvPr>
        </p:nvSpPr>
        <p:spPr>
          <a:xfrm>
            <a:off x="5810175" y="1938517"/>
            <a:ext cx="1643302" cy="261610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r>
              <a:rPr lang="zh-CN" alt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总体设计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MH_SubTitle_2"/>
          <p:cNvSpPr txBox="1"/>
          <p:nvPr>
            <p:custDataLst>
              <p:tags r:id="rId4"/>
            </p:custDataLst>
          </p:nvPr>
        </p:nvSpPr>
        <p:spPr>
          <a:xfrm>
            <a:off x="5182528" y="2591565"/>
            <a:ext cx="1643301" cy="261610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zh-CN" alt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界面展示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SubTitle_3"/>
          <p:cNvSpPr txBox="1"/>
          <p:nvPr>
            <p:custDataLst>
              <p:tags r:id="rId5"/>
            </p:custDataLst>
          </p:nvPr>
        </p:nvSpPr>
        <p:spPr>
          <a:xfrm>
            <a:off x="4569374" y="3244613"/>
            <a:ext cx="1628808" cy="261610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zh-CN" alt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模块设计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SubTitle_4"/>
          <p:cNvSpPr txBox="1"/>
          <p:nvPr>
            <p:custDataLst>
              <p:tags r:id="rId6"/>
            </p:custDataLst>
          </p:nvPr>
        </p:nvSpPr>
        <p:spPr>
          <a:xfrm>
            <a:off x="3878872" y="3897661"/>
            <a:ext cx="1706155" cy="261610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zh-CN" alt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595473"/>
      </p:ext>
    </p:extLst>
  </p:cSld>
  <p:clrMapOvr>
    <a:masterClrMapping/>
  </p:clrMapOvr>
  <p:transition spd="med" advClick="0" advTm="0">
    <p:random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1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1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1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1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1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1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1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1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5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3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55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56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76" grpId="0" animBg="1"/>
          <p:bldP spid="15" grpId="0"/>
          <p:bldP spid="16" grpId="0"/>
          <p:bldP spid="17" grpId="0"/>
          <p:bldP spid="18" grpId="0"/>
          <p:bldP spid="19" grpId="0"/>
          <p:bldP spid="2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5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3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55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56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" fill="hold">
                          <p:stCondLst>
                            <p:cond delay="indefinite"/>
                          </p:stCondLst>
                          <p:childTnLst>
                            <p:par>
                              <p:cTn id="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76" grpId="0" animBg="1"/>
          <p:bldP spid="15" grpId="0"/>
          <p:bldP spid="16" grpId="0"/>
          <p:bldP spid="17" grpId="0"/>
          <p:bldP spid="18" grpId="0"/>
          <p:bldP spid="19" grpId="0"/>
          <p:bldP spid="20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1335" y="1393955"/>
            <a:ext cx="9146673" cy="1298575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457759" y="677992"/>
            <a:ext cx="2532212" cy="2103438"/>
          </a:xfrm>
          <a:custGeom>
            <a:avLst/>
            <a:gdLst>
              <a:gd name="T0" fmla="*/ 579 w 1583"/>
              <a:gd name="T1" fmla="*/ 0 h 1325"/>
              <a:gd name="T2" fmla="*/ 1583 w 1583"/>
              <a:gd name="T3" fmla="*/ 0 h 1325"/>
              <a:gd name="T4" fmla="*/ 1004 w 1583"/>
              <a:gd name="T5" fmla="*/ 1325 h 1325"/>
              <a:gd name="T6" fmla="*/ 0 w 1583"/>
              <a:gd name="T7" fmla="*/ 1325 h 1325"/>
              <a:gd name="T8" fmla="*/ 579 w 1583"/>
              <a:gd name="T9" fmla="*/ 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3" h="1325">
                <a:moveTo>
                  <a:pt x="579" y="0"/>
                </a:moveTo>
                <a:lnTo>
                  <a:pt x="1583" y="0"/>
                </a:lnTo>
                <a:lnTo>
                  <a:pt x="1004" y="1325"/>
                </a:lnTo>
                <a:lnTo>
                  <a:pt x="0" y="1325"/>
                </a:lnTo>
                <a:lnTo>
                  <a:pt x="57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3" tIns="45717" rIns="91433" bIns="45717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51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51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extBox 48"/>
          <p:cNvSpPr txBox="1"/>
          <p:nvPr/>
        </p:nvSpPr>
        <p:spPr>
          <a:xfrm>
            <a:off x="3995936" y="672802"/>
            <a:ext cx="5050131" cy="62323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r>
              <a:rPr lang="zh-CN" altLang="en-US" sz="36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总体设计</a:t>
            </a:r>
            <a:endParaRPr lang="en-GB" altLang="zh-CN" sz="36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280325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2029A10-771D-4034-ADA3-98ADB09F4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915566"/>
            <a:ext cx="5815996" cy="292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8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1335" y="1393955"/>
            <a:ext cx="9146673" cy="1298575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457759" y="677992"/>
            <a:ext cx="2532212" cy="2103438"/>
          </a:xfrm>
          <a:custGeom>
            <a:avLst/>
            <a:gdLst>
              <a:gd name="T0" fmla="*/ 579 w 1583"/>
              <a:gd name="T1" fmla="*/ 0 h 1325"/>
              <a:gd name="T2" fmla="*/ 1583 w 1583"/>
              <a:gd name="T3" fmla="*/ 0 h 1325"/>
              <a:gd name="T4" fmla="*/ 1004 w 1583"/>
              <a:gd name="T5" fmla="*/ 1325 h 1325"/>
              <a:gd name="T6" fmla="*/ 0 w 1583"/>
              <a:gd name="T7" fmla="*/ 1325 h 1325"/>
              <a:gd name="T8" fmla="*/ 579 w 1583"/>
              <a:gd name="T9" fmla="*/ 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3" h="1325">
                <a:moveTo>
                  <a:pt x="579" y="0"/>
                </a:moveTo>
                <a:lnTo>
                  <a:pt x="1583" y="0"/>
                </a:lnTo>
                <a:lnTo>
                  <a:pt x="1004" y="1325"/>
                </a:lnTo>
                <a:lnTo>
                  <a:pt x="0" y="1325"/>
                </a:lnTo>
                <a:lnTo>
                  <a:pt x="57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3" tIns="45717" rIns="91433" bIns="45717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51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51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extBox 48"/>
          <p:cNvSpPr txBox="1"/>
          <p:nvPr/>
        </p:nvSpPr>
        <p:spPr>
          <a:xfrm>
            <a:off x="3449065" y="667406"/>
            <a:ext cx="5050131" cy="62323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r>
              <a:rPr lang="zh-CN" altLang="en-US" sz="36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界面展示</a:t>
            </a:r>
            <a:endParaRPr lang="en-GB" altLang="zh-CN" sz="36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280325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56F57D-1B7A-4583-9A74-E8442E7C9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7505"/>
            <a:ext cx="8204456" cy="480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3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18C2790-96C4-4B48-8C9D-367A7B606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5486"/>
            <a:ext cx="8100392" cy="44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6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60FFDB-D2FF-4BAB-842B-818870E0B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48" y="627534"/>
            <a:ext cx="8272104" cy="370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7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1335" y="1393955"/>
            <a:ext cx="9146673" cy="1298575"/>
          </a:xfrm>
          <a:prstGeom prst="rect">
            <a:avLst/>
          </a:prstGeom>
          <a:solidFill>
            <a:schemeClr val="accent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457759" y="677992"/>
            <a:ext cx="2532212" cy="2103438"/>
          </a:xfrm>
          <a:custGeom>
            <a:avLst/>
            <a:gdLst>
              <a:gd name="T0" fmla="*/ 579 w 1583"/>
              <a:gd name="T1" fmla="*/ 0 h 1325"/>
              <a:gd name="T2" fmla="*/ 1583 w 1583"/>
              <a:gd name="T3" fmla="*/ 0 h 1325"/>
              <a:gd name="T4" fmla="*/ 1004 w 1583"/>
              <a:gd name="T5" fmla="*/ 1325 h 1325"/>
              <a:gd name="T6" fmla="*/ 0 w 1583"/>
              <a:gd name="T7" fmla="*/ 1325 h 1325"/>
              <a:gd name="T8" fmla="*/ 579 w 1583"/>
              <a:gd name="T9" fmla="*/ 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3" h="1325">
                <a:moveTo>
                  <a:pt x="579" y="0"/>
                </a:moveTo>
                <a:lnTo>
                  <a:pt x="1583" y="0"/>
                </a:lnTo>
                <a:lnTo>
                  <a:pt x="1004" y="1325"/>
                </a:lnTo>
                <a:lnTo>
                  <a:pt x="0" y="1325"/>
                </a:lnTo>
                <a:lnTo>
                  <a:pt x="57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3" tIns="45717" rIns="91433" bIns="45717" numCol="1" anchor="ctr" anchorCtr="1" compatLnSpc="1">
            <a:prstTxWarp prst="textNoShape">
              <a:avLst/>
            </a:prstTxWarp>
          </a:bodyPr>
          <a:lstStyle/>
          <a:p>
            <a:r>
              <a:rPr lang="en-US" altLang="zh-CN" sz="51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51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extBox 48"/>
          <p:cNvSpPr txBox="1"/>
          <p:nvPr/>
        </p:nvSpPr>
        <p:spPr>
          <a:xfrm>
            <a:off x="3513630" y="673833"/>
            <a:ext cx="5050131" cy="62323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r>
              <a:rPr lang="zh-CN" altLang="en-US" sz="36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模块设计</a:t>
            </a:r>
            <a:endParaRPr lang="en-GB" altLang="zh-CN" sz="36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280325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/>
      <p:bldP spid="1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36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36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36"/>
  <p:tag name="MH_LIBRARY" val="GRAPHIC"/>
  <p:tag name="MH_TYPE" val="SubTitle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36"/>
  <p:tag name="MH_LIBRARY" val="GRAPHIC"/>
  <p:tag name="MH_TYPE" val="SubTitle"/>
  <p:tag name="MH_ORDER" val="4"/>
</p:tagLst>
</file>

<file path=ppt/theme/theme1.xml><?xml version="1.0" encoding="utf-8"?>
<a:theme xmlns:a="http://schemas.openxmlformats.org/drawingml/2006/main" name="Office 主题​​">
  <a:themeElements>
    <a:clrScheme name="自定义 1065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33739F"/>
      </a:accent1>
      <a:accent2>
        <a:srgbClr val="5FC0C9"/>
      </a:accent2>
      <a:accent3>
        <a:srgbClr val="33739F"/>
      </a:accent3>
      <a:accent4>
        <a:srgbClr val="5FC0C9"/>
      </a:accent4>
      <a:accent5>
        <a:srgbClr val="33739F"/>
      </a:accent5>
      <a:accent6>
        <a:srgbClr val="5FC0C9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全屏显示(16:9)</PresentationFormat>
  <Paragraphs>51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PingFangSC-Regular</vt:lpstr>
      <vt:lpstr>微软雅黑</vt:lpstr>
      <vt:lpstr>Agency FB</vt:lpstr>
      <vt:lpstr>Arial</vt:lpstr>
      <vt:lpstr>Calibri</vt:lpstr>
      <vt:lpstr>Consolas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工作汇报总结类</dc:title>
  <dc:subject>RP</dc:subject>
  <dc:creator>USER</dc:creator>
  <cp:keywords>RP</cp:keywords>
  <dc:description>RP</dc:description>
  <cp:lastModifiedBy>何 承民</cp:lastModifiedBy>
  <cp:revision>434</cp:revision>
  <dcterms:created xsi:type="dcterms:W3CDTF">2014-11-09T01:07:25Z</dcterms:created>
  <dcterms:modified xsi:type="dcterms:W3CDTF">2021-01-11T15:51:57Z</dcterms:modified>
  <cp:category>RP</cp:category>
  <cp:contentStatus>RP</cp:contentStatus>
</cp:coreProperties>
</file>