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62" r:id="rId6"/>
    <p:sldId id="260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-97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EC2D-2CA2-4715-83AB-39A322BFCE1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0D71-CF1A-4F1D-A1D1-1EE97BE52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0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EC2D-2CA2-4715-83AB-39A322BFCE1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0D71-CF1A-4F1D-A1D1-1EE97BE52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9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EC2D-2CA2-4715-83AB-39A322BFCE1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0D71-CF1A-4F1D-A1D1-1EE97BE52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3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EC2D-2CA2-4715-83AB-39A322BFCE1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0D71-CF1A-4F1D-A1D1-1EE97BE52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8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EC2D-2CA2-4715-83AB-39A322BFCE1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0D71-CF1A-4F1D-A1D1-1EE97BE52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3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EC2D-2CA2-4715-83AB-39A322BFCE1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0D71-CF1A-4F1D-A1D1-1EE97BE52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1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EC2D-2CA2-4715-83AB-39A322BFCE1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0D71-CF1A-4F1D-A1D1-1EE97BE52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9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EC2D-2CA2-4715-83AB-39A322BFCE1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0D71-CF1A-4F1D-A1D1-1EE97BE52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7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EC2D-2CA2-4715-83AB-39A322BFCE1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0D71-CF1A-4F1D-A1D1-1EE97BE52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7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EC2D-2CA2-4715-83AB-39A322BFCE1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0D71-CF1A-4F1D-A1D1-1EE97BE52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4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EC2D-2CA2-4715-83AB-39A322BFCE1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0D71-CF1A-4F1D-A1D1-1EE97BE52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4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2EC2D-2CA2-4715-83AB-39A322BFCE1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0D71-CF1A-4F1D-A1D1-1EE97BE52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6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rimer3.sourceforge.net/" TargetMode="External"/><Relationship Id="rId2" Type="http://schemas.openxmlformats.org/officeDocument/2006/relationships/hyperlink" Target="http://biotools.nubic.northwestern.edu/OligoCalc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rimer3.ut.ee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PrimerFinder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Minzhe </a:t>
            </a:r>
            <a:r>
              <a:rPr lang="en-US" dirty="0" err="1" smtClean="0"/>
              <a:t>Guo</a:t>
            </a:r>
            <a:r>
              <a:rPr lang="en-US" dirty="0" smtClean="0"/>
              <a:t> @ CCHMC</a:t>
            </a:r>
          </a:p>
          <a:p>
            <a:r>
              <a:rPr lang="en-US" smtClean="0"/>
              <a:t>June </a:t>
            </a:r>
            <a:r>
              <a:rPr lang="en-US" smtClean="0"/>
              <a:t>19, </a:t>
            </a:r>
            <a:r>
              <a:rPr lang="en-US" dirty="0" smtClean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6233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Take RNA sequence </a:t>
            </a:r>
            <a:r>
              <a:rPr lang="en-US" sz="2400" dirty="0" smtClean="0"/>
              <a:t>as input</a:t>
            </a:r>
          </a:p>
          <a:p>
            <a:r>
              <a:rPr lang="en-US" sz="2400" dirty="0" smtClean="0"/>
              <a:t>Call Primer3 to </a:t>
            </a:r>
            <a:r>
              <a:rPr lang="en-US" sz="2400" smtClean="0"/>
              <a:t>find </a:t>
            </a:r>
            <a:r>
              <a:rPr lang="en-US" sz="2400"/>
              <a:t>hybridization probe (internal </a:t>
            </a:r>
            <a:r>
              <a:rPr lang="en-US" sz="2400"/>
              <a:t>oligo</a:t>
            </a:r>
            <a:r>
              <a:rPr lang="en-US" sz="2400" smtClean="0"/>
              <a:t>) candidates </a:t>
            </a:r>
            <a:r>
              <a:rPr lang="en-US" sz="2400" dirty="0" smtClean="0"/>
              <a:t>with </a:t>
            </a:r>
            <a:r>
              <a:rPr lang="en-US" sz="2400" smtClean="0"/>
              <a:t>21 </a:t>
            </a:r>
            <a:r>
              <a:rPr lang="en-US" sz="2400" smtClean="0"/>
              <a:t>bases with melting temperature 45~65 (celcius)</a:t>
            </a:r>
            <a:endParaRPr lang="en-US" sz="2400" dirty="0" smtClean="0"/>
          </a:p>
          <a:p>
            <a:r>
              <a:rPr lang="en-US" sz="2400" dirty="0" smtClean="0"/>
              <a:t>Pick candidates ending with “TA” or “AG” </a:t>
            </a:r>
          </a:p>
          <a:p>
            <a:r>
              <a:rPr lang="en-US" sz="2400" dirty="0" smtClean="0"/>
              <a:t>Generate DNA primer pairs (20+20) </a:t>
            </a:r>
            <a:r>
              <a:rPr lang="en-US" sz="2400" smtClean="0"/>
              <a:t>for </a:t>
            </a:r>
            <a:r>
              <a:rPr lang="en-US" sz="2400" smtClean="0"/>
              <a:t>valid candidates</a:t>
            </a:r>
            <a:endParaRPr lang="en-US" sz="2400" dirty="0" smtClean="0"/>
          </a:p>
          <a:p>
            <a:r>
              <a:rPr lang="en-US" sz="2400" dirty="0" smtClean="0"/>
              <a:t>Use the </a:t>
            </a:r>
            <a:r>
              <a:rPr lang="en-US" sz="2400" dirty="0" err="1" smtClean="0"/>
              <a:t>OligoCalc</a:t>
            </a:r>
            <a:r>
              <a:rPr lang="en-US" sz="2400" dirty="0" smtClean="0"/>
              <a:t> algorithm to check the melting temperature and self-complementarity of primer pairs </a:t>
            </a:r>
          </a:p>
          <a:p>
            <a:r>
              <a:rPr lang="en-US" sz="2400" dirty="0" smtClean="0"/>
              <a:t>Output valid primer pairs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642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5641"/>
            <a:ext cx="7886700" cy="955673"/>
          </a:xfrm>
        </p:spPr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590" y="490220"/>
            <a:ext cx="3838820" cy="6217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126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Copy the entire “</a:t>
            </a:r>
            <a:r>
              <a:rPr lang="en-US" dirty="0" err="1" smtClean="0"/>
              <a:t>primerfinder</a:t>
            </a:r>
            <a:r>
              <a:rPr lang="en-US" dirty="0" smtClean="0"/>
              <a:t>” folder to local machine</a:t>
            </a:r>
          </a:p>
          <a:p>
            <a:pPr lvl="1"/>
            <a:r>
              <a:rPr lang="en-US" dirty="0" smtClean="0"/>
              <a:t>Assume the full path is “c:\</a:t>
            </a:r>
            <a:r>
              <a:rPr lang="en-US" dirty="0" err="1" smtClean="0"/>
              <a:t>primerfinder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Open Windows command line</a:t>
            </a:r>
          </a:p>
          <a:p>
            <a:r>
              <a:rPr lang="en-US" dirty="0" smtClean="0"/>
              <a:t>Go to the “</a:t>
            </a:r>
            <a:r>
              <a:rPr lang="en-US" dirty="0" err="1" smtClean="0"/>
              <a:t>primerfinder</a:t>
            </a:r>
            <a:r>
              <a:rPr lang="en-US" dirty="0" smtClean="0"/>
              <a:t>” folder</a:t>
            </a:r>
          </a:p>
          <a:p>
            <a:pPr lvl="1"/>
            <a:r>
              <a:rPr lang="en-US" dirty="0" smtClean="0"/>
              <a:t>Type “c:\”, then type “cd </a:t>
            </a:r>
            <a:r>
              <a:rPr lang="en-US" dirty="0" err="1" smtClean="0"/>
              <a:t>primerfinder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Save nucleotide sequence in a file in the input folder, such as “input\Axin2.txt”</a:t>
            </a:r>
          </a:p>
          <a:p>
            <a:r>
              <a:rPr lang="en-US" dirty="0" smtClean="0"/>
              <a:t>Make sure Rscript.exe is in your system path</a:t>
            </a:r>
          </a:p>
          <a:p>
            <a:r>
              <a:rPr lang="en-US" dirty="0" smtClean="0"/>
              <a:t>Run the program by typing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Rscript</a:t>
            </a:r>
            <a:r>
              <a:rPr lang="en-US" dirty="0"/>
              <a:t> </a:t>
            </a:r>
            <a:r>
              <a:rPr lang="en-US" dirty="0" err="1" smtClean="0"/>
              <a:t>primerfinder.R</a:t>
            </a:r>
            <a:r>
              <a:rPr lang="en-US" dirty="0" smtClean="0"/>
              <a:t> .\input\Axin2.txt”</a:t>
            </a:r>
          </a:p>
          <a:p>
            <a:r>
              <a:rPr lang="en-US" dirty="0" smtClean="0"/>
              <a:t>The output will be saved in a “</a:t>
            </a:r>
            <a:r>
              <a:rPr lang="en-US" dirty="0" err="1" smtClean="0"/>
              <a:t>uidxxx</a:t>
            </a:r>
            <a:r>
              <a:rPr lang="en-US" dirty="0" smtClean="0"/>
              <a:t>” folder in output directory.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20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following files will be generated in each </a:t>
            </a:r>
            <a:r>
              <a:rPr lang="en-US" sz="2400" dirty="0" err="1" smtClean="0"/>
              <a:t>uid</a:t>
            </a:r>
            <a:r>
              <a:rPr lang="en-US" sz="2400" dirty="0" smtClean="0"/>
              <a:t> folder</a:t>
            </a:r>
          </a:p>
          <a:p>
            <a:pPr lvl="1"/>
            <a:r>
              <a:rPr lang="en-US" sz="2000" dirty="0" smtClean="0"/>
              <a:t>primer3.in.txt: the input file to primer3</a:t>
            </a:r>
          </a:p>
          <a:p>
            <a:pPr lvl="1"/>
            <a:r>
              <a:rPr lang="en-US" sz="2000" dirty="0" smtClean="0"/>
              <a:t>primers.1.all.txt: all primer candidates picked by primer3</a:t>
            </a:r>
          </a:p>
          <a:p>
            <a:pPr lvl="1"/>
            <a:r>
              <a:rPr lang="en-US" sz="2000" dirty="0" smtClean="0"/>
              <a:t>primers.2.validending.txt: all primer candidates with valid ending</a:t>
            </a:r>
          </a:p>
          <a:p>
            <a:pPr lvl="1"/>
            <a:r>
              <a:rPr lang="en-US" sz="2000" dirty="0" smtClean="0"/>
              <a:t>primers.3.pairs.txt: all primer pairs</a:t>
            </a:r>
          </a:p>
          <a:p>
            <a:pPr lvl="1"/>
            <a:r>
              <a:rPr lang="en-US" sz="2000" dirty="0" smtClean="0"/>
              <a:t>primers.4.final.txt: valid primer pairs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451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Please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61808" cy="4351338"/>
          </a:xfrm>
        </p:spPr>
        <p:txBody>
          <a:bodyPr>
            <a:normAutofit fontScale="77500" lnSpcReduction="20000"/>
          </a:bodyPr>
          <a:lstStyle/>
          <a:p>
            <a:r>
              <a:rPr lang="en-US" spc="150" dirty="0" smtClean="0"/>
              <a:t>Currently support Windows system.</a:t>
            </a:r>
          </a:p>
          <a:p>
            <a:r>
              <a:rPr lang="en-US" spc="150" dirty="0" smtClean="0"/>
              <a:t>Currently only accept bases: A, C, T, G, </a:t>
            </a:r>
            <a:r>
              <a:rPr lang="en-US" spc="150" smtClean="0"/>
              <a:t>U</a:t>
            </a:r>
            <a:r>
              <a:rPr lang="en-US" spc="150" smtClean="0"/>
              <a:t>.</a:t>
            </a:r>
          </a:p>
          <a:p>
            <a:r>
              <a:rPr lang="en-US" spc="150"/>
              <a:t>Currently the program is in the testing phase. Highly </a:t>
            </a:r>
            <a:r>
              <a:rPr lang="en-US" spc="150"/>
              <a:t>recommend </a:t>
            </a:r>
            <a:r>
              <a:rPr lang="en-US" spc="150" smtClean="0"/>
              <a:t>double checking the properties of the </a:t>
            </a:r>
            <a:r>
              <a:rPr lang="en-US" spc="150"/>
              <a:t>final primers in OligoCalc (</a:t>
            </a:r>
            <a:r>
              <a:rPr lang="en-US" spc="150">
                <a:hlinkClick r:id="rId2"/>
              </a:rPr>
              <a:t>http</a:t>
            </a:r>
            <a:r>
              <a:rPr lang="en-US" spc="150">
                <a:hlinkClick r:id="rId2"/>
              </a:rPr>
              <a:t>://</a:t>
            </a:r>
            <a:r>
              <a:rPr lang="en-US" spc="150" smtClean="0">
                <a:hlinkClick r:id="rId2"/>
              </a:rPr>
              <a:t>biotools.nubic.northwestern.edu/OligoCalc.html</a:t>
            </a:r>
            <a:r>
              <a:rPr lang="en-US" spc="150"/>
              <a:t>)</a:t>
            </a:r>
            <a:r>
              <a:rPr lang="en-US" spc="150" smtClean="0"/>
              <a:t>.</a:t>
            </a:r>
            <a:endParaRPr lang="en-US" spc="150" dirty="0" smtClean="0"/>
          </a:p>
          <a:p>
            <a:r>
              <a:rPr lang="en-US" spc="150" dirty="0" smtClean="0"/>
              <a:t>The implementation of the self-complementarity checking algorithm is more stringent than the implementation in </a:t>
            </a:r>
            <a:r>
              <a:rPr lang="en-US" spc="150" dirty="0" err="1" smtClean="0"/>
              <a:t>OligoCalc</a:t>
            </a:r>
            <a:r>
              <a:rPr lang="en-US" spc="150" dirty="0" smtClean="0"/>
              <a:t>. </a:t>
            </a:r>
          </a:p>
          <a:p>
            <a:r>
              <a:rPr lang="en-US" spc="150" dirty="0"/>
              <a:t>The </a:t>
            </a:r>
            <a:r>
              <a:rPr lang="en-US" spc="150" dirty="0" smtClean="0"/>
              <a:t>Windows executables of primer3 </a:t>
            </a:r>
            <a:r>
              <a:rPr lang="en-US" spc="150" dirty="0"/>
              <a:t>(libprimer3 release 2.3.6) were downloaded from </a:t>
            </a:r>
            <a:r>
              <a:rPr lang="en-US" spc="150" dirty="0" smtClean="0">
                <a:hlinkClick r:id="rId3"/>
              </a:rPr>
              <a:t>http</a:t>
            </a:r>
            <a:r>
              <a:rPr lang="en-US" spc="150" dirty="0">
                <a:hlinkClick r:id="rId3"/>
              </a:rPr>
              <a:t>://primer3.sourceforge.net</a:t>
            </a:r>
            <a:r>
              <a:rPr lang="en-US" spc="150" dirty="0" smtClean="0">
                <a:hlinkClick r:id="rId3"/>
              </a:rPr>
              <a:t>/</a:t>
            </a:r>
            <a:r>
              <a:rPr lang="en-US" spc="150" dirty="0" smtClean="0"/>
              <a:t>. </a:t>
            </a:r>
          </a:p>
          <a:p>
            <a:r>
              <a:rPr lang="en-US" spc="150" dirty="0" smtClean="0"/>
              <a:t>The primer3 execution results are consistent with this web version </a:t>
            </a:r>
            <a:r>
              <a:rPr lang="en-US" spc="150" dirty="0"/>
              <a:t>of primer3: </a:t>
            </a:r>
            <a:r>
              <a:rPr lang="en-US" spc="150" dirty="0">
                <a:hlinkClick r:id="rId4"/>
              </a:rPr>
              <a:t>http://</a:t>
            </a:r>
            <a:r>
              <a:rPr lang="en-US" spc="150">
                <a:hlinkClick r:id="rId4"/>
              </a:rPr>
              <a:t>primer3.ut.ee</a:t>
            </a:r>
            <a:r>
              <a:rPr lang="en-US" spc="150" smtClean="0">
                <a:hlinkClick r:id="rId4"/>
              </a:rPr>
              <a:t>/</a:t>
            </a:r>
            <a:r>
              <a:rPr lang="en-US" spc="150"/>
              <a:t>.</a:t>
            </a:r>
            <a:endParaRPr lang="en-US" spc="15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3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</a:t>
            </a:r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351" y="753568"/>
            <a:ext cx="3387194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363775" y="168250"/>
            <a:ext cx="2677364" cy="395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UI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63775" y="6406896"/>
            <a:ext cx="2677364" cy="395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blast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63775" y="168250"/>
            <a:ext cx="2677364" cy="395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UI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704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316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PrimerFinder</vt:lpstr>
      <vt:lpstr>Function</vt:lpstr>
      <vt:lpstr>Workflow</vt:lpstr>
      <vt:lpstr>Run the program</vt:lpstr>
      <vt:lpstr>Output</vt:lpstr>
      <vt:lpstr>Please read</vt:lpstr>
      <vt:lpstr>Next</vt:lpstr>
    </vt:vector>
  </TitlesOfParts>
  <Company>Cincinnati Children's Hospital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FindPrimers</dc:title>
  <dc:creator>Guo, Minzhe</dc:creator>
  <cp:lastModifiedBy>Minzhe Guo, UC&amp;CCHMC</cp:lastModifiedBy>
  <cp:revision>23</cp:revision>
  <dcterms:created xsi:type="dcterms:W3CDTF">2017-06-16T18:33:06Z</dcterms:created>
  <dcterms:modified xsi:type="dcterms:W3CDTF">2017-06-19T14:48:08Z</dcterms:modified>
</cp:coreProperties>
</file>