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7DC21A-C263-4887-9F59-5F6DBFF6EF34}">
  <a:tblStyle styleId="{A97DC21A-C263-4887-9F59-5F6DBFF6E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6" y="2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easyquery.htm?cn=E010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44e698d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44e698d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44e698d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44e698d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0704f6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0704f64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hlinkClick r:id="rId3"/>
              </a:rPr>
              <a:t>http://data.stats.gov.cn/easyquery.htm?cn=E0105</a:t>
            </a:r>
            <a:r>
              <a:rPr lang="en"/>
              <a:t> </a:t>
            </a:r>
            <a:r>
              <a:rPr lang="en" b="1">
                <a:solidFill>
                  <a:schemeClr val="dk1"/>
                </a:solidFill>
              </a:rPr>
              <a:t>http://data.stats.gov.cn/english/easyquery.htm?cn=E0103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02b6b0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02b6b0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normal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change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02b6b0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02b6b0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2b0aff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2b0aff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44e698d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44e698d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easyquery.htm?cn=E010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ata.stats.gov.cn/english/easyquery.htm?cn=E0103" TargetMode="External"/><Relationship Id="rId4" Type="http://schemas.openxmlformats.org/officeDocument/2006/relationships/hyperlink" Target="http://data.stats.gov.cn/easyquery.htm?cn=E010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7125" y="1500675"/>
            <a:ext cx="72063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Research Project</a:t>
            </a:r>
            <a:endParaRPr sz="30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109200" y="3131425"/>
            <a:ext cx="27837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Hanwen Zhang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Minzhi Meng</a:t>
            </a:r>
            <a:endParaRPr sz="1800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97125" y="2269225"/>
            <a:ext cx="85047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impact of Housing price on  Personal consumption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87900" y="19487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Empirical Model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1082500"/>
            <a:ext cx="76323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consumption</a:t>
            </a:r>
            <a:r>
              <a:rPr lang="en" sz="1800" baseline="-25000"/>
              <a:t>t</a:t>
            </a:r>
            <a:r>
              <a:rPr lang="en" sz="1800"/>
              <a:t> = 𝛽</a:t>
            </a:r>
            <a:r>
              <a:rPr lang="en" sz="1800" baseline="-25000"/>
              <a:t>0 </a:t>
            </a:r>
            <a:r>
              <a:rPr lang="en" sz="1800"/>
              <a:t>+ 𝛽</a:t>
            </a:r>
            <a:r>
              <a:rPr lang="en" sz="1800" baseline="-25000"/>
              <a:t>1</a:t>
            </a:r>
            <a:r>
              <a:rPr lang="en" sz="1800"/>
              <a:t>consumption</a:t>
            </a:r>
            <a:r>
              <a:rPr lang="en" sz="1800" baseline="-25000"/>
              <a:t>t-1</a:t>
            </a:r>
            <a:r>
              <a:rPr lang="en" sz="1800"/>
              <a:t> + 𝛽</a:t>
            </a:r>
            <a:r>
              <a:rPr lang="en" sz="1800" baseline="-25000"/>
              <a:t>2</a:t>
            </a:r>
            <a:r>
              <a:rPr lang="en" sz="1800"/>
              <a:t>pricet + 𝛽</a:t>
            </a:r>
            <a:r>
              <a:rPr lang="en" sz="1800" baseline="-25000"/>
              <a:t>3</a:t>
            </a:r>
            <a:r>
              <a:rPr lang="en" sz="1800"/>
              <a:t> income</a:t>
            </a:r>
            <a:r>
              <a:rPr lang="en" sz="1800" baseline="-25000"/>
              <a:t>t</a:t>
            </a:r>
            <a:r>
              <a:rPr lang="en" sz="1800"/>
              <a:t> +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		𝛽</a:t>
            </a:r>
            <a:r>
              <a:rPr lang="en" sz="1800" baseline="-25000"/>
              <a:t>4</a:t>
            </a:r>
            <a:r>
              <a:rPr lang="en" sz="1800"/>
              <a:t> housing area</a:t>
            </a:r>
            <a:r>
              <a:rPr lang="en" sz="1800" baseline="-25000"/>
              <a:t>t </a:t>
            </a:r>
            <a:r>
              <a:rPr lang="en" sz="1800"/>
              <a:t> + 𝛽</a:t>
            </a:r>
            <a:r>
              <a:rPr lang="en" sz="1800" baseline="-25000"/>
              <a:t>5</a:t>
            </a:r>
            <a:r>
              <a:rPr lang="en" sz="1800"/>
              <a:t> deposit</a:t>
            </a:r>
            <a:r>
              <a:rPr lang="en" sz="1800" baseline="-25000"/>
              <a:t>t</a:t>
            </a:r>
            <a:r>
              <a:rPr lang="en" sz="1800"/>
              <a:t> + 𝛽</a:t>
            </a:r>
            <a:r>
              <a:rPr lang="en" sz="1800" baseline="-25000"/>
              <a:t>6</a:t>
            </a:r>
            <a:r>
              <a:rPr lang="en" sz="1800"/>
              <a:t>return on investment</a:t>
            </a:r>
            <a:r>
              <a:rPr lang="en" sz="1800" baseline="-25000"/>
              <a:t>t</a:t>
            </a:r>
            <a:r>
              <a:rPr lang="en" sz="1800"/>
              <a:t> + 𝜀</a:t>
            </a:r>
            <a:r>
              <a:rPr lang="en" sz="1800" baseline="-25000"/>
              <a:t>t </a:t>
            </a:r>
            <a:endParaRPr sz="1800" baseline="-25000"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388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Model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2704675"/>
            <a:ext cx="8760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ln_con</a:t>
            </a:r>
            <a:r>
              <a:rPr lang="en" sz="1800" baseline="-25000"/>
              <a:t>jt</a:t>
            </a:r>
            <a:r>
              <a:rPr lang="en" sz="1800"/>
              <a:t> = 𝛽</a:t>
            </a:r>
            <a:r>
              <a:rPr lang="en" sz="1800" baseline="-25000"/>
              <a:t>0</a:t>
            </a:r>
            <a:r>
              <a:rPr lang="en" sz="1800"/>
              <a:t>+ 𝛽</a:t>
            </a:r>
            <a:r>
              <a:rPr lang="en" sz="1800" baseline="-25000"/>
              <a:t>1</a:t>
            </a:r>
            <a:r>
              <a:rPr lang="en" sz="1800"/>
              <a:t>ln_con</a:t>
            </a:r>
            <a:r>
              <a:rPr lang="en" sz="1800" baseline="-25000"/>
              <a:t>j,t-1</a:t>
            </a:r>
            <a:r>
              <a:rPr lang="en" sz="1800"/>
              <a:t>+ 𝛽</a:t>
            </a:r>
            <a:r>
              <a:rPr lang="en" sz="1800" baseline="-25000"/>
              <a:t>2</a:t>
            </a:r>
            <a:r>
              <a:rPr lang="en" sz="1800"/>
              <a:t>ln_p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3 </a:t>
            </a:r>
            <a:r>
              <a:rPr lang="en" sz="1800"/>
              <a:t>ln_inc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4 </a:t>
            </a:r>
            <a:r>
              <a:rPr lang="en" sz="1800"/>
              <a:t>ln_ha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5 </a:t>
            </a:r>
            <a:r>
              <a:rPr lang="en" sz="1800"/>
              <a:t>ln_dep</a:t>
            </a:r>
            <a:r>
              <a:rPr lang="en" sz="1800" baseline="-25000"/>
              <a:t>jt</a:t>
            </a:r>
            <a:r>
              <a:rPr lang="en" sz="1800"/>
              <a:t> + 𝛽</a:t>
            </a:r>
            <a:r>
              <a:rPr lang="en" sz="1800" baseline="-25000"/>
              <a:t>6</a:t>
            </a:r>
            <a:r>
              <a:rPr lang="en" sz="1800"/>
              <a:t>ln_roi</a:t>
            </a:r>
            <a:r>
              <a:rPr lang="en" sz="1800" baseline="-25000"/>
              <a:t>jt </a:t>
            </a:r>
            <a:r>
              <a:rPr lang="en" sz="1800"/>
              <a:t>+ 𝜀</a:t>
            </a:r>
            <a:r>
              <a:rPr lang="en" sz="1800" baseline="-25000"/>
              <a:t>t</a:t>
            </a:r>
            <a:r>
              <a:rPr lang="en" sz="1800"/>
              <a:t> </a:t>
            </a:r>
            <a:endParaRPr sz="1800"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387900" y="3365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estimate process</a:t>
            </a: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87900" y="3914225"/>
            <a:ext cx="8760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Pooled regression; random or fixed effect; Hausman test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91700" y="607000"/>
            <a:ext cx="8760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ln_con</a:t>
            </a:r>
            <a:r>
              <a:rPr lang="en" sz="1800" baseline="-25000"/>
              <a:t>jt</a:t>
            </a:r>
            <a:r>
              <a:rPr lang="en" sz="1800"/>
              <a:t> = 𝛽</a:t>
            </a:r>
            <a:r>
              <a:rPr lang="en" sz="1800" baseline="-25000"/>
              <a:t>0</a:t>
            </a:r>
            <a:r>
              <a:rPr lang="en" sz="1800"/>
              <a:t>+ 𝛽</a:t>
            </a:r>
            <a:r>
              <a:rPr lang="en" sz="1800" baseline="-25000"/>
              <a:t>1</a:t>
            </a:r>
            <a:r>
              <a:rPr lang="en" sz="1800"/>
              <a:t>ln_con</a:t>
            </a:r>
            <a:r>
              <a:rPr lang="en" sz="1800" baseline="-25000"/>
              <a:t>j,t-1</a:t>
            </a:r>
            <a:r>
              <a:rPr lang="en" sz="1800"/>
              <a:t>+ 𝛽</a:t>
            </a:r>
            <a:r>
              <a:rPr lang="en" sz="1800" baseline="-25000"/>
              <a:t>2</a:t>
            </a:r>
            <a:r>
              <a:rPr lang="en" sz="1800"/>
              <a:t>ln_p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3 </a:t>
            </a:r>
            <a:r>
              <a:rPr lang="en" sz="1800"/>
              <a:t>ln_inc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4 </a:t>
            </a:r>
            <a:r>
              <a:rPr lang="en" sz="1800"/>
              <a:t>ln_ha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5 </a:t>
            </a:r>
            <a:r>
              <a:rPr lang="en" sz="1800"/>
              <a:t>ln_dep</a:t>
            </a:r>
            <a:r>
              <a:rPr lang="en" sz="1800" baseline="-25000"/>
              <a:t>jt</a:t>
            </a:r>
            <a:r>
              <a:rPr lang="en" sz="1800"/>
              <a:t> + 𝛽</a:t>
            </a:r>
            <a:r>
              <a:rPr lang="en" sz="1800" baseline="-25000"/>
              <a:t>6</a:t>
            </a:r>
            <a:r>
              <a:rPr lang="en" sz="1800"/>
              <a:t>ln_roi</a:t>
            </a:r>
            <a:r>
              <a:rPr lang="en" sz="1800" baseline="-25000"/>
              <a:t>jt </a:t>
            </a:r>
            <a:r>
              <a:rPr lang="en" sz="1800"/>
              <a:t>+ 𝜀</a:t>
            </a:r>
            <a:r>
              <a:rPr lang="en" sz="1800" baseline="-25000"/>
              <a:t>t</a:t>
            </a:r>
            <a:r>
              <a:rPr lang="en" sz="1800"/>
              <a:t> </a:t>
            </a:r>
            <a:endParaRPr sz="180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594950" y="1192488"/>
            <a:ext cx="88893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Where j ranges from 1 to 5, standing for different cities in China (Beijing, Shanghai, Guangzhou, Shenzhen, Hangzhou respectively);  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 ranges from year 2003 to year 2017, is the research year of data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17500" y="1947500"/>
            <a:ext cx="8709000" cy="3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jt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per capita expenditure of urban households (yuan)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t-1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per capita expenditure of urban households last year (year)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jt </a:t>
            </a:r>
            <a:r>
              <a:rPr lang="en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residential commodity house purchase price (yuan)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per capita disposable income of urban households (yuan)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jt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per capita housing saldes area (sq.m)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jt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per capita savings deposit of urban households (yuan)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roi</a:t>
            </a:r>
            <a:r>
              <a:rPr lang="en" b="1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jt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the national rate of return of investment (percent), which is same for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all five cities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91700" y="128575"/>
            <a:ext cx="8760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ln_con</a:t>
            </a:r>
            <a:r>
              <a:rPr lang="en" sz="1800" baseline="-25000"/>
              <a:t>jt</a:t>
            </a:r>
            <a:r>
              <a:rPr lang="en" sz="1800"/>
              <a:t> = 𝛽</a:t>
            </a:r>
            <a:r>
              <a:rPr lang="en" sz="1800" baseline="-25000"/>
              <a:t>0</a:t>
            </a:r>
            <a:r>
              <a:rPr lang="en" sz="1800"/>
              <a:t>+ 𝛽</a:t>
            </a:r>
            <a:r>
              <a:rPr lang="en" sz="1800" baseline="-25000"/>
              <a:t>1</a:t>
            </a:r>
            <a:r>
              <a:rPr lang="en" sz="1800"/>
              <a:t>ln_con</a:t>
            </a:r>
            <a:r>
              <a:rPr lang="en" sz="1800" baseline="-25000"/>
              <a:t>j,t-1</a:t>
            </a:r>
            <a:r>
              <a:rPr lang="en" sz="1800"/>
              <a:t>+ 𝛽</a:t>
            </a:r>
            <a:r>
              <a:rPr lang="en" sz="1800" baseline="-25000"/>
              <a:t>2</a:t>
            </a:r>
            <a:r>
              <a:rPr lang="en" sz="1800"/>
              <a:t>ln_p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3 </a:t>
            </a:r>
            <a:r>
              <a:rPr lang="en" sz="1800"/>
              <a:t>ln_inc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4 </a:t>
            </a:r>
            <a:r>
              <a:rPr lang="en" sz="1800"/>
              <a:t>ln_ha</a:t>
            </a:r>
            <a:r>
              <a:rPr lang="en" sz="1800" baseline="-25000"/>
              <a:t>jt </a:t>
            </a:r>
            <a:r>
              <a:rPr lang="en" sz="1800"/>
              <a:t>+ 𝛽</a:t>
            </a:r>
            <a:r>
              <a:rPr lang="en" sz="1800" baseline="-25000"/>
              <a:t>5 </a:t>
            </a:r>
            <a:r>
              <a:rPr lang="en" sz="1800"/>
              <a:t>ln_dep</a:t>
            </a:r>
            <a:r>
              <a:rPr lang="en" sz="1800" baseline="-25000"/>
              <a:t>jt</a:t>
            </a:r>
            <a:r>
              <a:rPr lang="en" sz="1800"/>
              <a:t> + 𝛽</a:t>
            </a:r>
            <a:r>
              <a:rPr lang="en" sz="1800" baseline="-25000"/>
              <a:t>6</a:t>
            </a:r>
            <a:r>
              <a:rPr lang="en" sz="1800"/>
              <a:t>ln_roi</a:t>
            </a:r>
            <a:r>
              <a:rPr lang="en" sz="1800" baseline="-25000"/>
              <a:t>jt </a:t>
            </a:r>
            <a:r>
              <a:rPr lang="en" sz="1800"/>
              <a:t>+ 𝜀</a:t>
            </a:r>
            <a:r>
              <a:rPr lang="en" sz="1800" baseline="-25000"/>
              <a:t>t</a:t>
            </a:r>
            <a:r>
              <a:rPr lang="en" sz="1800"/>
              <a:t> </a:t>
            </a:r>
            <a:endParaRPr sz="1800"/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990375" y="71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{A97DC21A-C263-4887-9F59-5F6DBFF6EF34}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 Name</a:t>
                      </a:r>
                      <a:endParaRPr sz="1100" b="1" baseline="-25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measuring unit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obs. unit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No. of Obs (per group)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period (year)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jt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Yuan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cities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 anchor="ctr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j,t-1</a:t>
                      </a:r>
                      <a:endParaRPr sz="1100" b="1" baseline="-25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Yuan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cities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2003-2016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 anchor="ctr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jt</a:t>
                      </a:r>
                      <a:endParaRPr sz="1100" b="1" baseline="-25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Yuan per sq.m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cities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 anchor="ctr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 anchor="ctr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 anchor="ctr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 anchor="ctr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jt</a:t>
                      </a:r>
                      <a:endParaRPr sz="1100" b="1" baseline="-25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Yuan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cities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jt</a:t>
                      </a:r>
                      <a:endParaRPr sz="1100" b="1" baseline="-25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sq.m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cities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jt</a:t>
                      </a:r>
                      <a:endParaRPr sz="1100" b="1" baseline="-25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Yuan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cities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roi</a:t>
                      </a:r>
                      <a:r>
                        <a:rPr lang="en" sz="1100" b="1" baseline="-25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jt 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percentage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country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per gr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2003-2017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annual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311300" y="3942850"/>
            <a:ext cx="7115700" cy="1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Sources: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 National Bureau of Statistics of China; 2. CSMAR Database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hlinkClick r:id="rId3"/>
              </a:rPr>
              <a:t>http://data.stats.gov.cn/easyquery.htm?cn=E0105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 sz="1200" u="sng">
                <a:solidFill>
                  <a:schemeClr val="dk1"/>
                </a:solidFill>
                <a:hlinkClick r:id="rId4"/>
              </a:rPr>
              <a:t>http://data.stats.gov.cn/easyquery.htm?cn=E0103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dk1"/>
                </a:solidFill>
                <a:hlinkClick r:id="rId5"/>
              </a:rPr>
              <a:t>http://data.stats.gov.cn/english/easyquery.htm?cn=E0103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20475" y="497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 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20475" y="1276825"/>
            <a:ext cx="9048900" cy="29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Deflated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take log forms 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 b="1">
                <a:solidFill>
                  <a:schemeClr val="dk1"/>
                </a:solidFill>
              </a:rPr>
              <a:t>roi</a:t>
            </a:r>
            <a:r>
              <a:rPr lang="en" sz="2400" b="1" baseline="-25000">
                <a:solidFill>
                  <a:schemeClr val="dk1"/>
                </a:solidFill>
              </a:rPr>
              <a:t>jt </a:t>
            </a:r>
            <a:r>
              <a:rPr lang="en" sz="2400">
                <a:solidFill>
                  <a:schemeClr val="dk1"/>
                </a:solidFill>
              </a:rPr>
              <a:t>: substitute by negative original value + absolute value 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of the minimum + 1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400">
                <a:solidFill>
                  <a:schemeClr val="dk1"/>
                </a:solidFill>
              </a:rPr>
              <a:t>first differencing to get stationary data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583550" y="486125"/>
            <a:ext cx="5517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 of Estimation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975025" y="1186375"/>
            <a:ext cx="537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1: Unit root test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2: Cointegration test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3: Pooled regression (OLS)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4: Fixed-effect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5: Random effect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6: Hausman test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64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31325" y="12190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Hanwen Zhang: Data collection; Model setting and regression running; Final report drafting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Jiangyan Huang: Research Proposal drafting; Presentation PPT drafting; Final report drafting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Minzhi Meng: Data collection; Data report drafting; Final report drafting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608950" y="605725"/>
            <a:ext cx="6038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674200" y="1433250"/>
            <a:ext cx="73644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1. 	Engelhardt, Gary V.“House Prices and Home Owner Saving Behavior” Regional Science and Urban Economics,1996,Vol.26,pp.313-336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2. 	Kuang, W. (2011). Housing price and urban household consumption in China. WorldEconomy, 10,21–34 (in Chinese).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3. 	Skinner, Jonathan(1996). “Housing Wealth and Aggregate Saving” Regional Science and Urban Economics,1989,Vol.19,pp.305－324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On-screen Show (16:9)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Research Project</vt:lpstr>
      <vt:lpstr>Empirical Model</vt:lpstr>
      <vt:lpstr>ln_conjt = 𝛽0+ 𝛽1ln_conj,t-1+ 𝛽2ln_pjt + 𝛽3 ln_incjt + 𝛽4 ln_hajt + 𝛽5 ln_depjt + 𝛽6ln_roijt + 𝜀t </vt:lpstr>
      <vt:lpstr>ln_conjt = 𝛽0+ 𝛽1ln_conj,t-1+ 𝛽2ln_pjt + 𝛽3 ln_incjt + 𝛽4 ln_hajt + 𝛽5 ln_depjt + 𝛽6ln_roijt + 𝜀t </vt:lpstr>
      <vt:lpstr>Data Transformation </vt:lpstr>
      <vt:lpstr>The method of Estimation</vt:lpstr>
      <vt:lpstr>Contributions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cp:lastModifiedBy>Minzhi Meng</cp:lastModifiedBy>
  <cp:revision>1</cp:revision>
  <dcterms:modified xsi:type="dcterms:W3CDTF">2019-11-12T16:40:55Z</dcterms:modified>
</cp:coreProperties>
</file>