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6" y="2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g61d045fd4f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 name="Google Shape;28;g61d045fd4f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1d045fd4f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1d045fd4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1d045fd4f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1d045fd4f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d045fd4f_6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d045fd4f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1d045fd4f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1d045fd4f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1d045fd4f_1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1d045fd4f_1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161f7cf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161f7cf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161f7cf89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161f7cf8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161f7cf8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161f7cf8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1d045fd4f_1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1d045fd4f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1d045fd4f_18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1d045fd4f_1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61d045fd4f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61d045fd4f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1d045fd4f_18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1d045fd4f_18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1d045fd4f_1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1d045fd4f_1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61d045fd4f_1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61d045fd4f_1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1d045fd4f_1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61d045fd4f_1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61d045fd4f_1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61d045fd4f_1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1d045fd4f_1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1d045fd4f_1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1d045fd4f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1d045fd4f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1d045fd4f_3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1d045fd4f_3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1d045fd4f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1d045fd4f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501792" y="1583857"/>
            <a:ext cx="8315700" cy="313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body" idx="2"/>
          </p:nvPr>
        </p:nvSpPr>
        <p:spPr>
          <a:xfrm>
            <a:off x="6176711" y="228989"/>
            <a:ext cx="2740800" cy="265200"/>
          </a:xfrm>
          <a:prstGeom prst="rect">
            <a:avLst/>
          </a:prstGeom>
          <a:noFill/>
          <a:ln>
            <a:noFill/>
          </a:ln>
        </p:spPr>
        <p:txBody>
          <a:bodyPr spcFirstLastPara="1" wrap="square" lIns="0" tIns="0" rIns="0" bIns="0" anchor="t"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dt" idx="10"/>
          </p:nvPr>
        </p:nvSpPr>
        <p:spPr>
          <a:xfrm>
            <a:off x="457200" y="4767262"/>
            <a:ext cx="2133600" cy="274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553200" y="4767262"/>
            <a:ext cx="2133600" cy="274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501792" y="1583857"/>
            <a:ext cx="3810900" cy="313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4672577" y="712598"/>
            <a:ext cx="4480500" cy="4431000"/>
          </a:xfrm>
          <a:prstGeom prst="rect">
            <a:avLst/>
          </a:prstGeom>
          <a:noFill/>
          <a:ln>
            <a:noFill/>
          </a:ln>
        </p:spPr>
        <p:txBody>
          <a:bodyPr spcFirstLastPara="1" wrap="square" lIns="0" tIns="0" rIns="0" bIns="0" anchor="ctr" anchorCtr="0">
            <a:noAutofit/>
          </a:bodyPr>
          <a:lstStyle>
            <a:lvl1pPr marL="457200" marR="0" lvl="0" indent="-228600" algn="ctr" rtl="0">
              <a:lnSpc>
                <a:spcPct val="100000"/>
              </a:lnSpc>
              <a:spcBef>
                <a:spcPts val="60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3"/>
          <p:cNvSpPr txBox="1">
            <a:spLocks noGrp="1"/>
          </p:cNvSpPr>
          <p:nvPr>
            <p:ph type="body" idx="3"/>
          </p:nvPr>
        </p:nvSpPr>
        <p:spPr>
          <a:xfrm>
            <a:off x="6176711" y="228989"/>
            <a:ext cx="2740800" cy="265200"/>
          </a:xfrm>
          <a:prstGeom prst="rect">
            <a:avLst/>
          </a:prstGeom>
          <a:noFill/>
          <a:ln>
            <a:noFill/>
          </a:ln>
        </p:spPr>
        <p:txBody>
          <a:bodyPr spcFirstLastPara="1" wrap="square" lIns="0" tIns="0" rIns="0" bIns="0" anchor="t"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dt" idx="10"/>
          </p:nvPr>
        </p:nvSpPr>
        <p:spPr>
          <a:xfrm>
            <a:off x="457200" y="4767262"/>
            <a:ext cx="2133600" cy="274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53200" y="4767262"/>
            <a:ext cx="2133600" cy="274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24" name="Google Shape;24;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nyu_white.png"/>
          <p:cNvPicPr preferRelativeResize="0"/>
          <p:nvPr/>
        </p:nvPicPr>
        <p:blipFill rotWithShape="1">
          <a:blip r:embed="rId5">
            <a:alphaModFix/>
          </a:blip>
          <a:srcRect/>
          <a:stretch/>
        </p:blipFill>
        <p:spPr>
          <a:xfrm>
            <a:off x="230187" y="234950"/>
            <a:ext cx="673100" cy="228600"/>
          </a:xfrm>
          <a:prstGeom prst="rect">
            <a:avLst/>
          </a:prstGeom>
          <a:noFill/>
          <a:ln>
            <a:noFill/>
          </a:ln>
        </p:spPr>
      </p:pic>
      <p:sp>
        <p:nvSpPr>
          <p:cNvPr id="7" name="Google Shape;7;p1"/>
          <p:cNvSpPr txBox="1"/>
          <p:nvPr/>
        </p:nvSpPr>
        <p:spPr>
          <a:xfrm>
            <a:off x="0" y="0"/>
            <a:ext cx="9153600" cy="712800"/>
          </a:xfrm>
          <a:prstGeom prst="rect">
            <a:avLst/>
          </a:prstGeom>
          <a:solidFill>
            <a:srgbClr val="57068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 name="Google Shape;8;p1" descr="nyu_white.png"/>
          <p:cNvPicPr preferRelativeResize="0"/>
          <p:nvPr/>
        </p:nvPicPr>
        <p:blipFill rotWithShape="1">
          <a:blip r:embed="rId5">
            <a:alphaModFix/>
          </a:blip>
          <a:srcRect/>
          <a:stretch/>
        </p:blipFill>
        <p:spPr>
          <a:xfrm>
            <a:off x="230187" y="234950"/>
            <a:ext cx="673100" cy="228600"/>
          </a:xfrm>
          <a:prstGeom prst="rect">
            <a:avLst/>
          </a:prstGeom>
          <a:noFill/>
          <a:ln>
            <a:noFill/>
          </a:ln>
        </p:spPr>
      </p:pic>
      <p:sp>
        <p:nvSpPr>
          <p:cNvPr id="9" name="Google Shape;9;p1"/>
          <p:cNvSpPr txBox="1">
            <a:spLocks noGrp="1"/>
          </p:cNvSpPr>
          <p:nvPr>
            <p:ph type="dt" idx="10"/>
          </p:nvPr>
        </p:nvSpPr>
        <p:spPr>
          <a:xfrm>
            <a:off x="457200" y="4767262"/>
            <a:ext cx="2133600" cy="274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4767262"/>
            <a:ext cx="21336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en.wikipedia.org/wiki/Dichotomou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311708" y="11613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Where do young people want to live?</a:t>
            </a:r>
            <a:endParaRPr sz="4800"/>
          </a:p>
        </p:txBody>
      </p:sp>
      <p:sp>
        <p:nvSpPr>
          <p:cNvPr id="31" name="Google Shape;31;p5"/>
          <p:cNvSpPr txBox="1">
            <a:spLocks noGrp="1"/>
          </p:cNvSpPr>
          <p:nvPr>
            <p:ph type="subTitle" idx="1"/>
          </p:nvPr>
        </p:nvSpPr>
        <p:spPr>
          <a:xfrm>
            <a:off x="311700" y="3567600"/>
            <a:ext cx="85206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Minzhi </a:t>
            </a:r>
            <a:r>
              <a:rPr lang="en-US" sz="1800"/>
              <a:t>M</a:t>
            </a:r>
            <a:r>
              <a:rPr lang="en-US" altLang="zh-CN" sz="1800"/>
              <a:t>eng</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body" idx="1"/>
          </p:nvPr>
        </p:nvSpPr>
        <p:spPr>
          <a:xfrm>
            <a:off x="523017" y="1576782"/>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URBAN REVIVAL IN AMERICA, 2000 TO 2010</a:t>
            </a:r>
            <a:endParaRPr/>
          </a:p>
          <a:p>
            <a:pPr marL="0" lvl="0" indent="0" algn="l" rtl="0">
              <a:spcBef>
                <a:spcPts val="0"/>
              </a:spcBef>
              <a:spcAft>
                <a:spcPts val="0"/>
              </a:spcAft>
              <a:buNone/>
            </a:pPr>
            <a:r>
              <a:rPr lang="en" b="0"/>
              <a:t>This paper documents and explains the striking rise in the proclivity of college-educated individuals to reside near city centers since 2000. They show that this recent urban revival is driven almost entirely by younger college graduates in larger cities.</a:t>
            </a:r>
            <a:endParaRPr b="0"/>
          </a:p>
          <a:p>
            <a:pPr marL="0" lvl="0" indent="0" algn="l" rtl="0">
              <a:spcBef>
                <a:spcPts val="0"/>
              </a:spcBef>
              <a:spcAft>
                <a:spcPts val="0"/>
              </a:spcAft>
              <a:buClr>
                <a:schemeClr val="dk1"/>
              </a:buClr>
              <a:buSzPts val="1100"/>
              <a:buFont typeface="Arial"/>
              <a:buNone/>
            </a:pPr>
            <a:r>
              <a:rPr lang="en" b="0"/>
              <a:t>Data:LTDB, ACS</a:t>
            </a:r>
            <a:endParaRPr b="0"/>
          </a:p>
          <a:p>
            <a:pPr marL="0" lvl="0" indent="0" algn="l" rtl="0">
              <a:spcBef>
                <a:spcPts val="0"/>
              </a:spcBef>
              <a:spcAft>
                <a:spcPts val="0"/>
              </a:spcAft>
              <a:buNone/>
            </a:pPr>
            <a:endParaRPr/>
          </a:p>
        </p:txBody>
      </p:sp>
      <p:sp>
        <p:nvSpPr>
          <p:cNvPr id="90" name="Google Shape;90;p14"/>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body" idx="1"/>
          </p:nvPr>
        </p:nvSpPr>
        <p:spPr>
          <a:xfrm>
            <a:off x="501792" y="15838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Model:</a:t>
            </a:r>
            <a:endParaRPr/>
          </a:p>
        </p:txBody>
      </p:sp>
      <p:sp>
        <p:nvSpPr>
          <p:cNvPr id="96" name="Google Shape;96;p15"/>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97" name="Google Shape;97;p15"/>
          <p:cNvPicPr preferRelativeResize="0"/>
          <p:nvPr/>
        </p:nvPicPr>
        <p:blipFill>
          <a:blip r:embed="rId3">
            <a:alphaModFix/>
          </a:blip>
          <a:stretch>
            <a:fillRect/>
          </a:stretch>
        </p:blipFill>
        <p:spPr>
          <a:xfrm>
            <a:off x="989869" y="2075025"/>
            <a:ext cx="4606425" cy="115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501792" y="15838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They estimated this equation using IVs and find that residencial choice of young people are largely affected by consumption amenities.</a:t>
            </a:r>
            <a:endParaRPr/>
          </a:p>
        </p:txBody>
      </p:sp>
      <p:sp>
        <p:nvSpPr>
          <p:cNvPr id="103" name="Google Shape;103;p16"/>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104" name="Google Shape;104;p16"/>
          <p:cNvPicPr preferRelativeResize="0"/>
          <p:nvPr/>
        </p:nvPicPr>
        <p:blipFill>
          <a:blip r:embed="rId3">
            <a:alphaModFix/>
          </a:blip>
          <a:stretch>
            <a:fillRect/>
          </a:stretch>
        </p:blipFill>
        <p:spPr>
          <a:xfrm>
            <a:off x="810375" y="1786889"/>
            <a:ext cx="7093099" cy="7848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501800" y="1583849"/>
            <a:ext cx="8315700" cy="340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Thesis: </a:t>
            </a:r>
            <a:r>
              <a:rPr lang="en" b="0"/>
              <a:t>This study examines the county-to-county migration pattern of Americans aged 25-34. It additionally analyzes the migration pattern of people aged 35-64 so that the comparison can be made between these two age groups. </a:t>
            </a:r>
            <a:endParaRPr b="0"/>
          </a:p>
          <a:p>
            <a:pPr marL="0" lvl="0" indent="0" algn="l" rtl="0">
              <a:spcBef>
                <a:spcPts val="0"/>
              </a:spcBef>
              <a:spcAft>
                <a:spcPts val="0"/>
              </a:spcAft>
              <a:buNone/>
            </a:pPr>
            <a:endParaRPr/>
          </a:p>
          <a:p>
            <a:pPr marL="0" lvl="0" indent="0" algn="l" rtl="0">
              <a:spcBef>
                <a:spcPts val="0"/>
              </a:spcBef>
              <a:spcAft>
                <a:spcPts val="0"/>
              </a:spcAft>
              <a:buNone/>
            </a:pPr>
            <a:r>
              <a:rPr lang="en"/>
              <a:t>Sample selection: </a:t>
            </a:r>
            <a:r>
              <a:rPr lang="en" b="0"/>
              <a:t>In this paper, the group aged 25-34 was used as representative of millennials. The people aged between 35-64 are set as comparison group. </a:t>
            </a:r>
            <a:endParaRPr b="0"/>
          </a:p>
          <a:p>
            <a:pPr marL="0" lvl="0" indent="0" algn="l" rtl="0">
              <a:spcBef>
                <a:spcPts val="0"/>
              </a:spcBef>
              <a:spcAft>
                <a:spcPts val="0"/>
              </a:spcAft>
              <a:buNone/>
            </a:pPr>
            <a:endParaRPr/>
          </a:p>
          <a:p>
            <a:pPr marL="0" lvl="0" indent="0" algn="l" rtl="0">
              <a:spcBef>
                <a:spcPts val="0"/>
              </a:spcBef>
              <a:spcAft>
                <a:spcPts val="0"/>
              </a:spcAft>
              <a:buNone/>
            </a:pPr>
            <a:r>
              <a:rPr lang="en"/>
              <a:t>Data: </a:t>
            </a:r>
            <a:r>
              <a:rPr lang="en" b="0"/>
              <a:t>US Census Bureau's’ County-to-County Migration Flows: 2015 ACS, and Bureau’s American FactFinder. </a:t>
            </a:r>
            <a:endParaRPr b="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0" name="Google Shape;110;p17"/>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
        <p:nvSpPr>
          <p:cNvPr id="111" name="Google Shape;111;p17"/>
          <p:cNvSpPr txBox="1"/>
          <p:nvPr/>
        </p:nvSpPr>
        <p:spPr>
          <a:xfrm>
            <a:off x="506300" y="943550"/>
            <a:ext cx="8411100" cy="5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7"/>
          <p:cNvSpPr txBox="1"/>
          <p:nvPr/>
        </p:nvSpPr>
        <p:spPr>
          <a:xfrm>
            <a:off x="454100" y="791675"/>
            <a:ext cx="8411100" cy="7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a:solidFill>
                  <a:schemeClr val="dk1"/>
                </a:solidFill>
              </a:rPr>
              <a:t>Are millennials moving to more urbanized and transit-oriented counties?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271675" y="981550"/>
            <a:ext cx="8315700" cy="4047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Methodology: </a:t>
            </a:r>
            <a:r>
              <a:rPr lang="en" b="0"/>
              <a:t>This paper used push-pull model (OLS). It used natural log of county to county migration in one year as dependent variable, and examined how the share of urbanized area population, density of dwelling units, and share of single detached homes, as well as the share of community trips by transit, walking and driving alone. Also, some control variables are added such as median building age, shares of population age 25 and over with bachelor’s education, and ratio of median household income to median home value. </a:t>
            </a:r>
            <a:endParaRPr b="0"/>
          </a:p>
          <a:p>
            <a:pPr marL="0" lvl="0" indent="0" algn="l" rtl="0">
              <a:spcBef>
                <a:spcPts val="0"/>
              </a:spcBef>
              <a:spcAft>
                <a:spcPts val="0"/>
              </a:spcAft>
              <a:buNone/>
            </a:pPr>
            <a:endParaRPr b="0"/>
          </a:p>
          <a:p>
            <a:pPr marL="0" lvl="0" indent="0" algn="l" rtl="0">
              <a:spcBef>
                <a:spcPts val="0"/>
              </a:spcBef>
              <a:spcAft>
                <a:spcPts val="0"/>
              </a:spcAft>
              <a:buNone/>
            </a:pPr>
            <a:r>
              <a:rPr lang="en"/>
              <a:t>Conclusion: </a:t>
            </a:r>
            <a:r>
              <a:rPr lang="en" b="0"/>
              <a:t>Millennials tend to be attracted by counties with larger share of urbanized area population, higher dwelling density, lower share of single detached homes, higher share of transit trips, and lower share of drive-alone trips. </a:t>
            </a:r>
            <a:endParaRPr b="0"/>
          </a:p>
        </p:txBody>
      </p:sp>
      <p:sp>
        <p:nvSpPr>
          <p:cNvPr id="118" name="Google Shape;118;p18"/>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
        <p:nvSpPr>
          <p:cNvPr id="124" name="Google Shape;124;p19"/>
          <p:cNvSpPr txBox="1"/>
          <p:nvPr/>
        </p:nvSpPr>
        <p:spPr>
          <a:xfrm>
            <a:off x="454100" y="639275"/>
            <a:ext cx="8411100" cy="7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rPr>
              <a:t>Determinants of Residential Satisfaction: Ordered Logit vs. Regression Models (Max Lu 1998)</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p:txBody>
      </p:sp>
      <p:sp>
        <p:nvSpPr>
          <p:cNvPr id="125" name="Google Shape;125;p19"/>
          <p:cNvSpPr txBox="1"/>
          <p:nvPr/>
        </p:nvSpPr>
        <p:spPr>
          <a:xfrm>
            <a:off x="448025" y="1278575"/>
            <a:ext cx="8241900" cy="3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rPr>
              <a:t>Data:</a:t>
            </a:r>
            <a:r>
              <a:rPr lang="en" sz="1800">
                <a:solidFill>
                  <a:schemeClr val="dk1"/>
                </a:solidFill>
              </a:rPr>
              <a:t> 1989 American Housing Survey (AHS) national sample </a:t>
            </a:r>
            <a:endParaRPr sz="1800">
              <a:solidFill>
                <a:schemeClr val="dk1"/>
              </a:solidFill>
            </a:endParaRPr>
          </a:p>
          <a:p>
            <a:pPr marL="0" lvl="0" indent="0" algn="l" rtl="0">
              <a:spcBef>
                <a:spcPts val="0"/>
              </a:spcBef>
              <a:spcAft>
                <a:spcPts val="0"/>
              </a:spcAft>
              <a:buNone/>
            </a:pPr>
            <a:r>
              <a:rPr lang="en" sz="1800">
                <a:solidFill>
                  <a:schemeClr val="dk1"/>
                </a:solidFill>
              </a:rPr>
              <a:t>(55,000 housing units from throughout the United States.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b="1">
                <a:solidFill>
                  <a:schemeClr val="dk1"/>
                </a:solidFill>
              </a:rPr>
              <a:t>Dependent variable: </a:t>
            </a:r>
            <a:r>
              <a:rPr lang="en" sz="1800">
                <a:solidFill>
                  <a:schemeClr val="dk1"/>
                </a:solidFill>
              </a:rPr>
              <a:t>housing satisfaction</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measured by a respondent’s answer to the question: “On a scale of 1 to 10, how would you rate the house (or apartment) as a place to live? 10 is best, 1 is worst?”  </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ordinal nature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b="1">
                <a:solidFill>
                  <a:schemeClr val="dk1"/>
                </a:solidFill>
              </a:rPr>
              <a:t>Exploratory variables</a:t>
            </a:r>
            <a:r>
              <a:rPr lang="en" sz="1800">
                <a:solidFill>
                  <a:schemeClr val="dk1"/>
                </a:solidFill>
              </a:rPr>
              <a:t>: Individual attributes (age, race, education), Housing, neighborhood and locational variables</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b="1">
                <a:solidFill>
                  <a:schemeClr val="dk1"/>
                </a:solidFill>
              </a:rPr>
              <a:t>Methodology:  </a:t>
            </a:r>
            <a:r>
              <a:rPr lang="en" sz="1800">
                <a:solidFill>
                  <a:schemeClr val="dk1"/>
                </a:solidFill>
              </a:rPr>
              <a:t>ordered logit models (OLM)</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414142" y="112490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222222"/>
                </a:solidFill>
              </a:rPr>
              <a:t>ordered logit model</a:t>
            </a:r>
            <a:endParaRPr>
              <a:solidFill>
                <a:srgbClr val="222222"/>
              </a:solidFill>
            </a:endParaRPr>
          </a:p>
          <a:p>
            <a:pPr marL="0" lvl="0" indent="0" algn="l" rtl="0">
              <a:spcBef>
                <a:spcPts val="0"/>
              </a:spcBef>
              <a:spcAft>
                <a:spcPts val="0"/>
              </a:spcAft>
              <a:buNone/>
            </a:pPr>
            <a:r>
              <a:rPr lang="en" b="0">
                <a:solidFill>
                  <a:srgbClr val="222222"/>
                </a:solidFill>
              </a:rPr>
              <a:t>It can be thought of as an extension of the</a:t>
            </a:r>
            <a:r>
              <a:rPr lang="en" b="0">
                <a:solidFill>
                  <a:srgbClr val="222222"/>
                </a:solidFill>
                <a:uFill>
                  <a:noFill/>
                </a:uFill>
                <a:hlinkClick r:id="rId3"/>
              </a:rPr>
              <a:t> </a:t>
            </a:r>
            <a:r>
              <a:rPr lang="en" b="0">
                <a:solidFill>
                  <a:srgbClr val="0645AD"/>
                </a:solidFill>
                <a:uFill>
                  <a:noFill/>
                </a:uFill>
                <a:hlinkClick r:id="rId3"/>
              </a:rPr>
              <a:t>logistic regression</a:t>
            </a:r>
            <a:r>
              <a:rPr lang="en" b="0">
                <a:solidFill>
                  <a:srgbClr val="222222"/>
                </a:solidFill>
              </a:rPr>
              <a:t> model that applies to</a:t>
            </a:r>
            <a:r>
              <a:rPr lang="en" b="0">
                <a:solidFill>
                  <a:srgbClr val="222222"/>
                </a:solidFill>
                <a:uFill>
                  <a:noFill/>
                </a:uFill>
                <a:hlinkClick r:id="rId4"/>
              </a:rPr>
              <a:t> </a:t>
            </a:r>
            <a:r>
              <a:rPr lang="en" b="0">
                <a:solidFill>
                  <a:srgbClr val="0645AD"/>
                </a:solidFill>
                <a:uFill>
                  <a:noFill/>
                </a:uFill>
                <a:hlinkClick r:id="rId4"/>
              </a:rPr>
              <a:t>dichotomous</a:t>
            </a:r>
            <a:r>
              <a:rPr lang="en" b="0">
                <a:solidFill>
                  <a:srgbClr val="222222"/>
                </a:solidFill>
              </a:rPr>
              <a:t> dependent variables, allowing for more than two (ordered) response categories. </a:t>
            </a:r>
            <a:endParaRPr b="0">
              <a:solidFill>
                <a:srgbClr val="222222"/>
              </a:solidFill>
            </a:endParaRPr>
          </a:p>
          <a:p>
            <a:pPr marL="0" lvl="0" indent="0" algn="l" rtl="0">
              <a:spcBef>
                <a:spcPts val="0"/>
              </a:spcBef>
              <a:spcAft>
                <a:spcPts val="0"/>
              </a:spcAft>
              <a:buNone/>
            </a:pPr>
            <a:endParaRPr b="0">
              <a:solidFill>
                <a:srgbClr val="222222"/>
              </a:solidFill>
            </a:endParaRPr>
          </a:p>
          <a:p>
            <a:pPr marL="0" lvl="0" indent="0" algn="l" rtl="0">
              <a:spcBef>
                <a:spcPts val="0"/>
              </a:spcBef>
              <a:spcAft>
                <a:spcPts val="0"/>
              </a:spcAft>
              <a:buClr>
                <a:schemeClr val="dk1"/>
              </a:buClr>
              <a:buSzPts val="1100"/>
              <a:buFont typeface="Arial"/>
              <a:buNone/>
            </a:pPr>
            <a:r>
              <a:rPr lang="en" b="0">
                <a:solidFill>
                  <a:srgbClr val="222222"/>
                </a:solidFill>
              </a:rPr>
              <a:t>proportional odds assumption</a:t>
            </a:r>
            <a:endParaRPr b="0">
              <a:solidFill>
                <a:srgbClr val="222222"/>
              </a:solidFill>
            </a:endParaRPr>
          </a:p>
        </p:txBody>
      </p:sp>
      <p:sp>
        <p:nvSpPr>
          <p:cNvPr id="131" name="Google Shape;131;p20"/>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158950" y="891200"/>
            <a:ext cx="8663400" cy="371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Contrasting the results from regression analysis.</a:t>
            </a:r>
            <a:endParaRPr/>
          </a:p>
          <a:p>
            <a:pPr marL="0" lvl="0" indent="0" algn="l" rtl="0">
              <a:spcBef>
                <a:spcPts val="0"/>
              </a:spcBef>
              <a:spcAft>
                <a:spcPts val="0"/>
              </a:spcAft>
              <a:buNone/>
            </a:pPr>
            <a:endParaRPr/>
          </a:p>
          <a:p>
            <a:pPr marL="0" lvl="0" indent="0" algn="l" rtl="0">
              <a:spcBef>
                <a:spcPts val="0"/>
              </a:spcBef>
              <a:spcAft>
                <a:spcPts val="0"/>
              </a:spcAft>
              <a:buNone/>
            </a:pPr>
            <a:r>
              <a:rPr lang="en" b="0"/>
              <a:t>Regression models are problematic when the dependent variables are ordinal responses because the usual assumptions for regression are generally not met.  The regression technique often fails to model the true, nonlinear relationship in the data.  It is likely to underestimate the relative impact of certain explanatory variables on satisfaction. </a:t>
            </a:r>
            <a:endParaRPr b="0"/>
          </a:p>
          <a:p>
            <a:pPr marL="0" lvl="0" indent="0" algn="l" rtl="0">
              <a:spcBef>
                <a:spcPts val="0"/>
              </a:spcBef>
              <a:spcAft>
                <a:spcPts val="0"/>
              </a:spcAft>
              <a:buNone/>
            </a:pPr>
            <a:endParaRPr b="0"/>
          </a:p>
          <a:p>
            <a:pPr marL="0" lvl="0" indent="0" algn="l" rtl="0">
              <a:spcBef>
                <a:spcPts val="0"/>
              </a:spcBef>
              <a:spcAft>
                <a:spcPts val="0"/>
              </a:spcAft>
              <a:buNone/>
            </a:pPr>
            <a:r>
              <a:rPr lang="en" b="0"/>
              <a:t> For ordinal dependent variables, the appropriate model is the ordered logit or probit model, which takes the ceiling and floor effects into account and avoids the use of a subjectively chosen scores assigned to the categories.</a:t>
            </a:r>
            <a:endParaRPr b="0"/>
          </a:p>
          <a:p>
            <a:pPr marL="0" lvl="0" indent="0" algn="l" rtl="0">
              <a:spcBef>
                <a:spcPts val="0"/>
              </a:spcBef>
              <a:spcAft>
                <a:spcPts val="0"/>
              </a:spcAft>
              <a:buNone/>
            </a:pPr>
            <a:endParaRPr b="0"/>
          </a:p>
          <a:p>
            <a:pPr marL="0" lvl="0" indent="0" algn="l" rtl="0">
              <a:spcBef>
                <a:spcPts val="0"/>
              </a:spcBef>
              <a:spcAft>
                <a:spcPts val="0"/>
              </a:spcAft>
              <a:buNone/>
            </a:pPr>
            <a:endParaRPr/>
          </a:p>
        </p:txBody>
      </p:sp>
      <p:sp>
        <p:nvSpPr>
          <p:cNvPr id="137" name="Google Shape;137;p21"/>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body" idx="1"/>
          </p:nvPr>
        </p:nvSpPr>
        <p:spPr>
          <a:xfrm>
            <a:off x="501792" y="15838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Thesis：</a:t>
            </a:r>
            <a:r>
              <a:rPr lang="en" b="0"/>
              <a:t>This paper examines the present patterns in the residential geographies of young adults in major cities in Canada and the United States. It explains how the differences and similarities in young adult residential patterns across metropolitan regions are shaped by the wider context of post-Fordist economic restructuring, urban planning, and the neoliberal remaking of the city.</a:t>
            </a:r>
            <a:endParaRPr b="0"/>
          </a:p>
          <a:p>
            <a:pPr marL="0" lvl="0" indent="0" algn="l" rtl="0">
              <a:spcBef>
                <a:spcPts val="0"/>
              </a:spcBef>
              <a:spcAft>
                <a:spcPts val="0"/>
              </a:spcAft>
              <a:buNone/>
            </a:pPr>
            <a:endParaRPr b="0"/>
          </a:p>
          <a:p>
            <a:pPr marL="0" lvl="0" indent="0" algn="l" rtl="0">
              <a:spcBef>
                <a:spcPts val="0"/>
              </a:spcBef>
              <a:spcAft>
                <a:spcPts val="0"/>
              </a:spcAft>
              <a:buNone/>
            </a:pPr>
            <a:r>
              <a:rPr lang="en"/>
              <a:t>Data: </a:t>
            </a:r>
            <a:r>
              <a:rPr lang="en" b="0"/>
              <a:t>2011 Canadian and 2010 US Census. Demographic data is analysed at the dissemination area level in Canada and the census block group level in the United States</a:t>
            </a:r>
            <a:endParaRPr b="0"/>
          </a:p>
          <a:p>
            <a:pPr marL="0" lvl="0" indent="0" algn="l" rtl="0">
              <a:spcBef>
                <a:spcPts val="0"/>
              </a:spcBef>
              <a:spcAft>
                <a:spcPts val="0"/>
              </a:spcAft>
              <a:buClr>
                <a:schemeClr val="dk1"/>
              </a:buClr>
              <a:buSzPts val="1100"/>
              <a:buFont typeface="Arial"/>
              <a:buNone/>
            </a:pPr>
            <a:endParaRPr b="0"/>
          </a:p>
        </p:txBody>
      </p:sp>
      <p:sp>
        <p:nvSpPr>
          <p:cNvPr id="143" name="Google Shape;143;p22"/>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
        <p:nvSpPr>
          <p:cNvPr id="144" name="Google Shape;144;p22"/>
          <p:cNvSpPr txBox="1"/>
          <p:nvPr/>
        </p:nvSpPr>
        <p:spPr>
          <a:xfrm>
            <a:off x="454100" y="791675"/>
            <a:ext cx="8411100" cy="7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b="1">
                <a:solidFill>
                  <a:schemeClr val="dk1"/>
                </a:solidFill>
              </a:rPr>
              <a:t>Finding the “Generationed City”  </a:t>
            </a:r>
            <a:endParaRPr sz="2000" b="1">
              <a:solidFill>
                <a:schemeClr val="dk1"/>
              </a:solidFill>
            </a:endParaRPr>
          </a:p>
          <a:p>
            <a:pPr marL="0" lvl="0" indent="0" algn="ctr" rtl="0">
              <a:spcBef>
                <a:spcPts val="0"/>
              </a:spcBef>
              <a:spcAft>
                <a:spcPts val="0"/>
              </a:spcAft>
              <a:buClr>
                <a:schemeClr val="dk1"/>
              </a:buClr>
              <a:buSzPts val="1100"/>
              <a:buFont typeface="Arial"/>
              <a:buNone/>
            </a:pPr>
            <a:r>
              <a:rPr lang="en" sz="2000" b="1">
                <a:solidFill>
                  <a:schemeClr val="dk1"/>
                </a:solidFill>
              </a:rPr>
              <a:t>The Form and Structure of Young Adult Settlement Patterns</a:t>
            </a:r>
            <a:endParaRPr sz="2000"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414150" y="949999"/>
            <a:ext cx="8315700" cy="372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Model: </a:t>
            </a:r>
            <a:endParaRPr/>
          </a:p>
          <a:p>
            <a:pPr marL="0" lvl="0" indent="0" algn="l" rtl="0">
              <a:spcBef>
                <a:spcPts val="0"/>
              </a:spcBef>
              <a:spcAft>
                <a:spcPts val="0"/>
              </a:spcAft>
              <a:buNone/>
            </a:pPr>
            <a:endParaRPr b="0"/>
          </a:p>
          <a:p>
            <a:pPr marL="0" lvl="0" indent="0" algn="l" rtl="0">
              <a:spcBef>
                <a:spcPts val="0"/>
              </a:spcBef>
              <a:spcAft>
                <a:spcPts val="0"/>
              </a:spcAft>
              <a:buNone/>
            </a:pPr>
            <a:r>
              <a:rPr lang="en" b="0"/>
              <a:t>To observing residential settlement:</a:t>
            </a: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Clr>
                <a:schemeClr val="dk1"/>
              </a:buClr>
              <a:buSzPts val="1100"/>
              <a:buFont typeface="Arial"/>
              <a:buNone/>
            </a:pPr>
            <a:endParaRPr b="0"/>
          </a:p>
        </p:txBody>
      </p:sp>
      <p:sp>
        <p:nvSpPr>
          <p:cNvPr id="150" name="Google Shape;150;p23"/>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151" name="Google Shape;151;p23"/>
          <p:cNvPicPr preferRelativeResize="0"/>
          <p:nvPr/>
        </p:nvPicPr>
        <p:blipFill>
          <a:blip r:embed="rId3">
            <a:alphaModFix/>
          </a:blip>
          <a:stretch>
            <a:fillRect/>
          </a:stretch>
        </p:blipFill>
        <p:spPr>
          <a:xfrm>
            <a:off x="3210925" y="1908525"/>
            <a:ext cx="1956025" cy="1236475"/>
          </a:xfrm>
          <a:prstGeom prst="rect">
            <a:avLst/>
          </a:prstGeom>
          <a:noFill/>
          <a:ln>
            <a:noFill/>
          </a:ln>
        </p:spPr>
      </p:pic>
      <p:pic>
        <p:nvPicPr>
          <p:cNvPr id="152" name="Google Shape;152;p23"/>
          <p:cNvPicPr preferRelativeResize="0"/>
          <p:nvPr/>
        </p:nvPicPr>
        <p:blipFill>
          <a:blip r:embed="rId4">
            <a:alphaModFix/>
          </a:blip>
          <a:stretch>
            <a:fillRect/>
          </a:stretch>
        </p:blipFill>
        <p:spPr>
          <a:xfrm>
            <a:off x="955250" y="3145001"/>
            <a:ext cx="6957999" cy="186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6"/>
          <p:cNvSpPr txBox="1">
            <a:spLocks noGrp="1"/>
          </p:cNvSpPr>
          <p:nvPr>
            <p:ph type="body" idx="1"/>
          </p:nvPr>
        </p:nvSpPr>
        <p:spPr>
          <a:xfrm>
            <a:off x="536792" y="819607"/>
            <a:ext cx="8315700" cy="3131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a:t>1. The Migration of Young Adults from Non-Metropolitan Counties</a:t>
            </a:r>
            <a:endParaRPr/>
          </a:p>
          <a:p>
            <a:pPr marL="457200" lvl="0" indent="-317500" algn="l" rtl="0">
              <a:lnSpc>
                <a:spcPct val="115000"/>
              </a:lnSpc>
              <a:spcBef>
                <a:spcPts val="0"/>
              </a:spcBef>
              <a:spcAft>
                <a:spcPts val="0"/>
              </a:spcAft>
              <a:buSzPts val="1400"/>
              <a:buChar char="-"/>
            </a:pPr>
            <a:r>
              <a:rPr lang="en" b="0"/>
              <a:t>Thesis: examines young adult migration from non-metropolitan counties to either different non-metropolitan counties or to metropolitan areas.</a:t>
            </a:r>
            <a:endParaRPr b="0"/>
          </a:p>
          <a:p>
            <a:pPr marL="457200" lvl="0" indent="-317500" algn="l" rtl="0">
              <a:lnSpc>
                <a:spcPct val="115000"/>
              </a:lnSpc>
              <a:spcBef>
                <a:spcPts val="0"/>
              </a:spcBef>
              <a:spcAft>
                <a:spcPts val="0"/>
              </a:spcAft>
              <a:buSzPts val="1400"/>
              <a:buChar char="-"/>
            </a:pPr>
            <a:r>
              <a:rPr lang="en" b="0"/>
              <a:t>Data:  The primary data source for the study is the NLSY, a unique panel of 12,686 individuals 14 to 21 years of age in 1979 that has been re-surveyed annually</a:t>
            </a:r>
            <a:endParaRPr b="0"/>
          </a:p>
          <a:p>
            <a:pPr marL="457200" lvl="0" indent="-317500" algn="l" rtl="0">
              <a:lnSpc>
                <a:spcPct val="115000"/>
              </a:lnSpc>
              <a:spcBef>
                <a:spcPts val="0"/>
              </a:spcBef>
              <a:spcAft>
                <a:spcPts val="0"/>
              </a:spcAft>
              <a:buSzPts val="1400"/>
              <a:buChar char="-"/>
            </a:pPr>
            <a:r>
              <a:rPr lang="en" b="0"/>
              <a:t>Model: </a:t>
            </a:r>
            <a:endParaRPr b="0"/>
          </a:p>
          <a:p>
            <a:pPr marL="914400" lvl="0" indent="0" algn="l" rtl="0">
              <a:lnSpc>
                <a:spcPct val="115000"/>
              </a:lnSpc>
              <a:spcBef>
                <a:spcPts val="0"/>
              </a:spcBef>
              <a:spcAft>
                <a:spcPts val="0"/>
              </a:spcAft>
              <a:buNone/>
            </a:pPr>
            <a:r>
              <a:rPr lang="en" b="0"/>
              <a:t> </a:t>
            </a:r>
            <a:endParaRPr b="0"/>
          </a:p>
          <a:p>
            <a:pPr marL="9144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
        <p:nvSpPr>
          <p:cNvPr id="37" name="Google Shape;37;p6"/>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38" name="Google Shape;38;p6"/>
          <p:cNvPicPr preferRelativeResize="0"/>
          <p:nvPr/>
        </p:nvPicPr>
        <p:blipFill>
          <a:blip r:embed="rId3">
            <a:alphaModFix/>
          </a:blip>
          <a:stretch>
            <a:fillRect/>
          </a:stretch>
        </p:blipFill>
        <p:spPr>
          <a:xfrm>
            <a:off x="1831650" y="3726432"/>
            <a:ext cx="2670364" cy="701393"/>
          </a:xfrm>
          <a:prstGeom prst="rect">
            <a:avLst/>
          </a:prstGeom>
          <a:noFill/>
          <a:ln>
            <a:noFill/>
          </a:ln>
        </p:spPr>
      </p:pic>
      <p:pic>
        <p:nvPicPr>
          <p:cNvPr id="39" name="Google Shape;39;p6"/>
          <p:cNvPicPr preferRelativeResize="0"/>
          <p:nvPr/>
        </p:nvPicPr>
        <p:blipFill>
          <a:blip r:embed="rId4">
            <a:alphaModFix/>
          </a:blip>
          <a:stretch>
            <a:fillRect/>
          </a:stretch>
        </p:blipFill>
        <p:spPr>
          <a:xfrm>
            <a:off x="4711975" y="3236563"/>
            <a:ext cx="4057650" cy="1838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body" idx="1"/>
          </p:nvPr>
        </p:nvSpPr>
        <p:spPr>
          <a:xfrm>
            <a:off x="510942" y="93290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r>
              <a:rPr lang="en" b="0"/>
              <a:t>This paper suggest that young adults are responsive to dense housing form, urban amenities and transit provision in both central areas and extending into suburban reaches. In major metropolitan regions in the United States and Canada young adults live centrally. In North American metro regions, downtown represents an important centre of young adult living. </a:t>
            </a:r>
            <a:endParaRPr/>
          </a:p>
        </p:txBody>
      </p:sp>
      <p:sp>
        <p:nvSpPr>
          <p:cNvPr id="158" name="Google Shape;158;p24"/>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body" idx="1"/>
          </p:nvPr>
        </p:nvSpPr>
        <p:spPr>
          <a:xfrm>
            <a:off x="414142" y="10706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Questions:</a:t>
            </a:r>
            <a:endParaRPr/>
          </a:p>
          <a:p>
            <a:pPr marL="457200" lvl="0" indent="-317500" algn="l" rtl="0">
              <a:spcBef>
                <a:spcPts val="0"/>
              </a:spcBef>
              <a:spcAft>
                <a:spcPts val="0"/>
              </a:spcAft>
              <a:buSzPts val="1400"/>
              <a:buAutoNum type="arabicPeriod"/>
            </a:pPr>
            <a:r>
              <a:rPr lang="en" b="0"/>
              <a:t>Two steps: where + why</a:t>
            </a:r>
            <a:endParaRPr b="0"/>
          </a:p>
          <a:p>
            <a:pPr marL="457200" lvl="0" indent="-317500" algn="l" rtl="0">
              <a:spcBef>
                <a:spcPts val="0"/>
              </a:spcBef>
              <a:spcAft>
                <a:spcPts val="0"/>
              </a:spcAft>
              <a:buSzPts val="1400"/>
              <a:buAutoNum type="arabicPeriod"/>
            </a:pPr>
            <a:r>
              <a:rPr lang="en" b="0"/>
              <a:t>What is the dependent variable? </a:t>
            </a:r>
            <a:endParaRPr b="0"/>
          </a:p>
          <a:p>
            <a:pPr marL="457200" lvl="0" indent="-317500" algn="l" rtl="0">
              <a:spcBef>
                <a:spcPts val="0"/>
              </a:spcBef>
              <a:spcAft>
                <a:spcPts val="0"/>
              </a:spcAft>
              <a:buSzPts val="1400"/>
              <a:buAutoNum type="arabicPeriod"/>
            </a:pPr>
            <a:r>
              <a:rPr lang="en" b="0"/>
              <a:t>Datasets</a:t>
            </a:r>
            <a:endParaRPr b="0"/>
          </a:p>
          <a:p>
            <a:pPr marL="457200" lvl="0" indent="-317500" algn="l" rtl="0">
              <a:spcBef>
                <a:spcPts val="0"/>
              </a:spcBef>
              <a:spcAft>
                <a:spcPts val="0"/>
              </a:spcAft>
              <a:buSzPts val="1400"/>
              <a:buAutoNum type="arabicPeriod"/>
            </a:pPr>
            <a:endParaRPr b="0"/>
          </a:p>
        </p:txBody>
      </p:sp>
      <p:sp>
        <p:nvSpPr>
          <p:cNvPr id="164" name="Google Shape;164;p25"/>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466792" y="860732"/>
            <a:ext cx="8315700" cy="31311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b="0"/>
              <a:t>Conclusions: </a:t>
            </a:r>
            <a:endParaRPr b="0"/>
          </a:p>
        </p:txBody>
      </p:sp>
      <p:sp>
        <p:nvSpPr>
          <p:cNvPr id="45" name="Google Shape;45;p7"/>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46" name="Google Shape;46;p7"/>
          <p:cNvPicPr preferRelativeResize="0"/>
          <p:nvPr/>
        </p:nvPicPr>
        <p:blipFill>
          <a:blip r:embed="rId3">
            <a:alphaModFix/>
          </a:blip>
          <a:stretch>
            <a:fillRect/>
          </a:stretch>
        </p:blipFill>
        <p:spPr>
          <a:xfrm>
            <a:off x="1276925" y="1172950"/>
            <a:ext cx="7155974" cy="395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a:spLocks noGrp="1"/>
          </p:cNvSpPr>
          <p:nvPr>
            <p:ph type="body" idx="1"/>
          </p:nvPr>
        </p:nvSpPr>
        <p:spPr>
          <a:xfrm>
            <a:off x="478442" y="1006207"/>
            <a:ext cx="8315700" cy="3131100"/>
          </a:xfrm>
          <a:prstGeom prst="rect">
            <a:avLst/>
          </a:prstGeom>
        </p:spPr>
        <p:txBody>
          <a:bodyPr spcFirstLastPara="1" wrap="square" lIns="0" tIns="0" rIns="0" bIns="0" anchor="t" anchorCtr="0">
            <a:noAutofit/>
          </a:bodyPr>
          <a:lstStyle/>
          <a:p>
            <a:pPr marL="914400" lvl="0" indent="0" algn="l" rtl="0">
              <a:lnSpc>
                <a:spcPct val="115000"/>
              </a:lnSpc>
              <a:spcBef>
                <a:spcPts val="0"/>
              </a:spcBef>
              <a:spcAft>
                <a:spcPts val="0"/>
              </a:spcAft>
              <a:buNone/>
            </a:pPr>
            <a:endParaRPr b="0"/>
          </a:p>
          <a:p>
            <a:pPr marL="457200" lvl="0" indent="0" algn="l" rtl="0">
              <a:lnSpc>
                <a:spcPct val="115000"/>
              </a:lnSpc>
              <a:spcBef>
                <a:spcPts val="0"/>
              </a:spcBef>
              <a:spcAft>
                <a:spcPts val="0"/>
              </a:spcAft>
              <a:buNone/>
            </a:pPr>
            <a:r>
              <a:rPr lang="en"/>
              <a:t>2. The regional migration of young adults in England and Wales (2002–2008): a ‘conveyor-belt’ of population redistribution?</a:t>
            </a:r>
            <a:endParaRPr/>
          </a:p>
          <a:p>
            <a:pPr marL="457200" lvl="0" indent="-317500" algn="l" rtl="0">
              <a:lnSpc>
                <a:spcPct val="115000"/>
              </a:lnSpc>
              <a:spcBef>
                <a:spcPts val="0"/>
              </a:spcBef>
              <a:spcAft>
                <a:spcPts val="0"/>
              </a:spcAft>
              <a:buSzPts val="1400"/>
              <a:buChar char="-"/>
            </a:pPr>
            <a:r>
              <a:rPr lang="en" b="0"/>
              <a:t>Thesis: calls for a more encompassing perspective of the regional migration patterns of young adults (16–24), extending studies of labour-motivated graduate migration.</a:t>
            </a:r>
            <a:endParaRPr b="0"/>
          </a:p>
          <a:p>
            <a:pPr marL="457200" lvl="0" indent="-317500" algn="l" rtl="0">
              <a:lnSpc>
                <a:spcPct val="115000"/>
              </a:lnSpc>
              <a:spcBef>
                <a:spcPts val="0"/>
              </a:spcBef>
              <a:spcAft>
                <a:spcPts val="0"/>
              </a:spcAft>
              <a:buClr>
                <a:schemeClr val="dk1"/>
              </a:buClr>
              <a:buSzPts val="1400"/>
              <a:buChar char="-"/>
            </a:pPr>
            <a:r>
              <a:rPr lang="en" b="0"/>
              <a:t>Data: revised internal migration estimates for England and Wales mid-2001–mid-2002 to mid-2007–mid-2008, published by the Office for National Statistics on 13 May 2010.</a:t>
            </a:r>
            <a:endParaRPr b="0"/>
          </a:p>
          <a:p>
            <a:pPr marL="9144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
        <p:nvSpPr>
          <p:cNvPr id="52" name="Google Shape;52;p8"/>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14142" y="1502207"/>
            <a:ext cx="8315700" cy="31311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Clr>
                <a:schemeClr val="dk1"/>
              </a:buClr>
              <a:buSzPts val="1400"/>
              <a:buChar char="-"/>
            </a:pPr>
            <a:r>
              <a:rPr lang="en" b="0"/>
              <a:t>Method: calculated changes at the local authority level by comparing</a:t>
            </a:r>
            <a:endParaRPr b="0"/>
          </a:p>
          <a:p>
            <a:pPr marL="0" lvl="0" indent="0" algn="l" rtl="0">
              <a:lnSpc>
                <a:spcPct val="115000"/>
              </a:lnSpc>
              <a:spcBef>
                <a:spcPts val="0"/>
              </a:spcBef>
              <a:spcAft>
                <a:spcPts val="0"/>
              </a:spcAft>
              <a:buClr>
                <a:schemeClr val="dk1"/>
              </a:buClr>
              <a:buSzPts val="1100"/>
              <a:buFont typeface="Arial"/>
              <a:buNone/>
            </a:pPr>
            <a:r>
              <a:rPr lang="en" b="0"/>
              <a:t>‘snap-shot’ cross-sections of GP registers, taken on 31st of each year (from the NHS Central Register – NHSCR). A move is identified by matching each patient’s NHS number between these cross-sections, and checking for changes to the postcode indicating that the individual has moved to a different local authority (adjusted for entering and graduating migration).</a:t>
            </a:r>
            <a:endParaRPr b="0"/>
          </a:p>
          <a:p>
            <a:pPr marL="914400" lvl="0" indent="0" algn="l" rtl="0">
              <a:lnSpc>
                <a:spcPct val="115000"/>
              </a:lnSpc>
              <a:spcBef>
                <a:spcPts val="0"/>
              </a:spcBef>
              <a:spcAft>
                <a:spcPts val="0"/>
              </a:spcAft>
              <a:buNone/>
            </a:pPr>
            <a:endParaRPr/>
          </a:p>
        </p:txBody>
      </p:sp>
      <p:sp>
        <p:nvSpPr>
          <p:cNvPr id="58" name="Google Shape;58;p9"/>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478467" y="1006207"/>
            <a:ext cx="8315700" cy="31311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b="0"/>
              <a:t>Conclusion:</a:t>
            </a:r>
            <a:endParaRPr b="0"/>
          </a:p>
          <a:p>
            <a:pPr marL="457200" lvl="0" indent="0" algn="l" rtl="0">
              <a:spcBef>
                <a:spcPts val="0"/>
              </a:spcBef>
              <a:spcAft>
                <a:spcPts val="0"/>
              </a:spcAft>
              <a:buNone/>
            </a:pPr>
            <a:endParaRPr b="0"/>
          </a:p>
        </p:txBody>
      </p:sp>
      <p:sp>
        <p:nvSpPr>
          <p:cNvPr id="64" name="Google Shape;64;p10"/>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65" name="Google Shape;65;p10"/>
          <p:cNvPicPr preferRelativeResize="0"/>
          <p:nvPr/>
        </p:nvPicPr>
        <p:blipFill>
          <a:blip r:embed="rId3">
            <a:alphaModFix/>
          </a:blip>
          <a:stretch>
            <a:fillRect/>
          </a:stretch>
        </p:blipFill>
        <p:spPr>
          <a:xfrm>
            <a:off x="1364400" y="1415975"/>
            <a:ext cx="6543850" cy="3551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body" idx="1"/>
          </p:nvPr>
        </p:nvSpPr>
        <p:spPr>
          <a:xfrm>
            <a:off x="515942" y="1187657"/>
            <a:ext cx="8315700" cy="3131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a:t>Are Millennials Coming to Town? Residential Location Choice of Young Adults</a:t>
            </a:r>
            <a:endParaRPr/>
          </a:p>
          <a:p>
            <a:pPr marL="0" lvl="0" indent="0" algn="just" rtl="0">
              <a:spcBef>
                <a:spcPts val="0"/>
              </a:spcBef>
              <a:spcAft>
                <a:spcPts val="0"/>
              </a:spcAft>
              <a:buNone/>
            </a:pPr>
            <a:endParaRPr/>
          </a:p>
          <a:p>
            <a:pPr marL="0" lvl="0" indent="0" algn="just" rtl="0">
              <a:spcBef>
                <a:spcPts val="0"/>
              </a:spcBef>
              <a:spcAft>
                <a:spcPts val="0"/>
              </a:spcAft>
              <a:buClr>
                <a:schemeClr val="dk1"/>
              </a:buClr>
              <a:buSzPts val="1100"/>
              <a:buFont typeface="Arial"/>
              <a:buNone/>
            </a:pPr>
            <a:r>
              <a:rPr lang="en"/>
              <a:t>It documents the demographic shifts from 1990 to 2015 by distance from the central business districts (CBDs) of the 50 largest U.S. metros.</a:t>
            </a:r>
            <a:endParaRPr/>
          </a:p>
          <a:p>
            <a:pPr marL="0" lvl="0" indent="0" algn="just"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71" name="Google Shape;71;p11"/>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a:spLocks noGrp="1"/>
          </p:cNvSpPr>
          <p:nvPr>
            <p:ph type="body" idx="1"/>
          </p:nvPr>
        </p:nvSpPr>
        <p:spPr>
          <a:xfrm>
            <a:off x="501792" y="15838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Data:</a:t>
            </a:r>
            <a:endParaRPr/>
          </a:p>
          <a:p>
            <a:pPr marL="0" lvl="0" indent="0" algn="l" rtl="0">
              <a:spcBef>
                <a:spcPts val="0"/>
              </a:spcBef>
              <a:spcAft>
                <a:spcPts val="0"/>
              </a:spcAft>
              <a:buNone/>
            </a:pPr>
            <a:r>
              <a:rPr lang="en"/>
              <a:t>U.S. Census Bureau (2012)</a:t>
            </a:r>
            <a:endParaRPr/>
          </a:p>
          <a:p>
            <a:pPr marL="0" lvl="0" indent="0" algn="l" rtl="0">
              <a:spcBef>
                <a:spcPts val="0"/>
              </a:spcBef>
              <a:spcAft>
                <a:spcPts val="0"/>
              </a:spcAft>
              <a:buNone/>
            </a:pPr>
            <a:r>
              <a:rPr lang="en"/>
              <a:t>2015 American Community Survey (ACS)</a:t>
            </a:r>
            <a:endParaRPr/>
          </a:p>
          <a:p>
            <a:pPr marL="0" lvl="0" indent="0" algn="l" rtl="0">
              <a:spcBef>
                <a:spcPts val="0"/>
              </a:spcBef>
              <a:spcAft>
                <a:spcPts val="0"/>
              </a:spcAft>
              <a:buNone/>
            </a:pPr>
            <a:endParaRPr/>
          </a:p>
          <a:p>
            <a:pPr marL="0" lvl="0" indent="0" algn="l" rtl="0">
              <a:spcBef>
                <a:spcPts val="0"/>
              </a:spcBef>
              <a:spcAft>
                <a:spcPts val="0"/>
              </a:spcAft>
              <a:buNone/>
            </a:pPr>
            <a:r>
              <a:rPr lang="en"/>
              <a:t>Methodology:</a:t>
            </a:r>
            <a:endParaRPr/>
          </a:p>
          <a:p>
            <a:pPr marL="0" lvl="0" indent="0" algn="l" rtl="0">
              <a:spcBef>
                <a:spcPts val="0"/>
              </a:spcBef>
              <a:spcAft>
                <a:spcPts val="0"/>
              </a:spcAft>
              <a:buNone/>
            </a:pPr>
            <a:r>
              <a:rPr lang="en"/>
              <a:t>Multinomial Logit</a:t>
            </a:r>
            <a:endParaRPr/>
          </a:p>
        </p:txBody>
      </p:sp>
      <p:sp>
        <p:nvSpPr>
          <p:cNvPr id="77" name="Google Shape;77;p12"/>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pic>
        <p:nvPicPr>
          <p:cNvPr id="78" name="Google Shape;78;p12"/>
          <p:cNvPicPr preferRelativeResize="0"/>
          <p:nvPr/>
        </p:nvPicPr>
        <p:blipFill>
          <a:blip r:embed="rId3">
            <a:alphaModFix/>
          </a:blip>
          <a:stretch>
            <a:fillRect/>
          </a:stretch>
        </p:blipFill>
        <p:spPr>
          <a:xfrm>
            <a:off x="2878425" y="3095700"/>
            <a:ext cx="3981450"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body" idx="1"/>
          </p:nvPr>
        </p:nvSpPr>
        <p:spPr>
          <a:xfrm>
            <a:off x="501792" y="1583857"/>
            <a:ext cx="8315700" cy="313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Dependent:</a:t>
            </a:r>
            <a:endParaRPr/>
          </a:p>
          <a:p>
            <a:pPr marL="0" lvl="0" indent="0" algn="l" rtl="0">
              <a:spcBef>
                <a:spcPts val="0"/>
              </a:spcBef>
              <a:spcAft>
                <a:spcPts val="0"/>
              </a:spcAft>
              <a:buNone/>
            </a:pPr>
            <a:r>
              <a:rPr lang="en"/>
              <a:t>(1) city center (2–3 miles from CBD)</a:t>
            </a:r>
            <a:endParaRPr/>
          </a:p>
          <a:p>
            <a:pPr marL="0" lvl="0" indent="0" algn="l" rtl="0">
              <a:spcBef>
                <a:spcPts val="0"/>
              </a:spcBef>
              <a:spcAft>
                <a:spcPts val="0"/>
              </a:spcAft>
              <a:buNone/>
            </a:pPr>
            <a:r>
              <a:rPr lang="en"/>
              <a:t>(2) inner city (3–10 miles)</a:t>
            </a:r>
            <a:endParaRPr/>
          </a:p>
          <a:p>
            <a:pPr marL="0" lvl="0" indent="0" algn="l" rtl="0">
              <a:spcBef>
                <a:spcPts val="0"/>
              </a:spcBef>
              <a:spcAft>
                <a:spcPts val="0"/>
              </a:spcAft>
              <a:buNone/>
            </a:pPr>
            <a:r>
              <a:rPr lang="en"/>
              <a:t>(3) suburban area (10–45 miles)</a:t>
            </a:r>
            <a:endParaRPr/>
          </a:p>
          <a:p>
            <a:pPr marL="0" lvl="0" indent="0" algn="l" rtl="0">
              <a:spcBef>
                <a:spcPts val="0"/>
              </a:spcBef>
              <a:spcAft>
                <a:spcPts val="0"/>
              </a:spcAft>
              <a:buNone/>
            </a:pPr>
            <a:r>
              <a:rPr lang="en"/>
              <a:t>(4) rest of country (45 miles and farther away)</a:t>
            </a:r>
            <a:endParaRPr/>
          </a:p>
          <a:p>
            <a:pPr marL="0" lvl="0" indent="0" algn="l" rtl="0">
              <a:spcBef>
                <a:spcPts val="0"/>
              </a:spcBef>
              <a:spcAft>
                <a:spcPts val="0"/>
              </a:spcAft>
              <a:buNone/>
            </a:pPr>
            <a:r>
              <a:rPr lang="en"/>
              <a:t>Independent:</a:t>
            </a:r>
            <a:endParaRPr/>
          </a:p>
          <a:p>
            <a:pPr marL="0" lvl="0" indent="0" algn="l" rtl="0">
              <a:spcBef>
                <a:spcPts val="0"/>
              </a:spcBef>
              <a:spcAft>
                <a:spcPts val="0"/>
              </a:spcAft>
              <a:buNone/>
            </a:pPr>
            <a:r>
              <a:rPr lang="en"/>
              <a:t>Age, Year FE, Age × Year FEs, gender, race, education, employment, etc</a:t>
            </a:r>
            <a:endParaRPr/>
          </a:p>
          <a:p>
            <a:pPr marL="0" lvl="0" indent="0" algn="l" rtl="0">
              <a:spcBef>
                <a:spcPts val="0"/>
              </a:spcBef>
              <a:spcAft>
                <a:spcPts val="0"/>
              </a:spcAft>
              <a:buClr>
                <a:schemeClr val="dk1"/>
              </a:buClr>
              <a:buSzPts val="1100"/>
              <a:buFont typeface="Arial"/>
              <a:buNone/>
            </a:pPr>
            <a:r>
              <a:rPr lang="en"/>
              <a:t>Results show that millennials tend to prefer city centers.</a:t>
            </a:r>
            <a:endParaRPr/>
          </a:p>
          <a:p>
            <a:pPr marL="0" lvl="0" indent="0" algn="l" rtl="0">
              <a:spcBef>
                <a:spcPts val="0"/>
              </a:spcBef>
              <a:spcAft>
                <a:spcPts val="0"/>
              </a:spcAft>
              <a:buNone/>
            </a:pPr>
            <a:endParaRPr/>
          </a:p>
        </p:txBody>
      </p:sp>
      <p:sp>
        <p:nvSpPr>
          <p:cNvPr id="84" name="Google Shape;84;p13"/>
          <p:cNvSpPr txBox="1">
            <a:spLocks noGrp="1"/>
          </p:cNvSpPr>
          <p:nvPr>
            <p:ph type="body" idx="2"/>
          </p:nvPr>
        </p:nvSpPr>
        <p:spPr>
          <a:xfrm>
            <a:off x="6176711" y="228989"/>
            <a:ext cx="2740800" cy="26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Noto Sans Symbols</vt:lpstr>
      <vt:lpstr>Arial</vt:lpstr>
      <vt:lpstr>Courier New</vt:lpstr>
      <vt:lpstr>NYU Master Template</vt:lpstr>
      <vt:lpstr>Where do young people want to live?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do young people want to live?</dc:title>
  <cp:lastModifiedBy>Minzhi Meng</cp:lastModifiedBy>
  <cp:revision>1</cp:revision>
  <dcterms:modified xsi:type="dcterms:W3CDTF">2019-11-12T16:38:16Z</dcterms:modified>
</cp:coreProperties>
</file>