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Montserrat"/>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7.xml"/><Relationship Id="rId75" Type="http://schemas.openxmlformats.org/officeDocument/2006/relationships/font" Target="fonts/Montserrat-boldItalic.fntdata"/><Relationship Id="rId30" Type="http://schemas.openxmlformats.org/officeDocument/2006/relationships/slide" Target="slides/slide26.xml"/><Relationship Id="rId74" Type="http://schemas.openxmlformats.org/officeDocument/2006/relationships/font" Target="fonts/Montserrat-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46a13bcff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46a13bcff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46a13bcf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46a13bcf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46a13bcff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46a13bcff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546a13bcf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46a13bcf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6a13bc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6a13bc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46a13bcf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6a13bcf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46a13bc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46a13bc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546a13bcf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46a13bcf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46a13bc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46a13bc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46a13bc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6a13bc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46a13bc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6a13bc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46a13bc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46a13bc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46a13bcf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46a13bcf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546a13bc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6a13bc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46a13bc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46a13bc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546a13bc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46a13bc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46a13bcf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46a13bcf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546a13bcf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546a13bcf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46a13bcf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46a13bcf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46a13bcf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46a13bcf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546a13bcf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46a13bcf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46a13bcf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46a13bcf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46a13bcf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6a13bcf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46a13bcff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46a13bcff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546a13bcf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6a13bcf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546a13bcf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6a13bcf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46a13bcf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46a13bcf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546a13bcf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6a13bcf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546a13bc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46a13bc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46a13bcf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46a13bcf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546a13bcf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46a13bcf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46a13bcf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6a13bcf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46a13bcf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46a13bcf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546a13bcf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546a13bcf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46a13bcf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46a13bcf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546a13bc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46a13bc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546a13bcf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46a13bcf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546a13bcf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46a13bcf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46a13bc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6a13bc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46a13bcf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46a13bcf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46a13bcf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46a13bcf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546a13bcf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546a13bcf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46a13b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6a13b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46a13bc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46a13bc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546a13bcf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46a13bcf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546a13bc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546a13bc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546a13bc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546a13bc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46a13bcff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6a13bcff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546a13bcf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46a13bcf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546a13bc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46a13bc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546a13bcff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546a13bcff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546a13bcf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546a13bcf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546a13bcf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546a13bcf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46a13bcf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6a13bcf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46a13bc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546a13bc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546a13bcf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46a13bcf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546a13bc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546a13bc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546a13bc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546a13bc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546a13bcf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546a13bc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546a13bcff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546a13bcff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546a13bcff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546a13bcf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46a13bcf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546a13bcf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46a13bcf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6a13bcf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46a13bc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6a13bc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46a13bcf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46a13bcf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jpg"/><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jp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jp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Analysis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a:t>
            </a:r>
            <a:r>
              <a:rPr b="1" lang="en">
                <a:latin typeface="Montserrat"/>
                <a:ea typeface="Montserrat"/>
                <a:cs typeface="Montserrat"/>
                <a:sym typeface="Montserrat"/>
              </a:rPr>
              <a:t>ith Statsmodels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Cyclical - Trends with no set repetition. </a:t>
            </a:r>
            <a:endParaRPr sz="3000">
              <a:solidFill>
                <a:srgbClr val="434343"/>
              </a:solidFill>
              <a:latin typeface="Montserrat"/>
              <a:ea typeface="Montserrat"/>
              <a:cs typeface="Montserrat"/>
              <a:sym typeface="Montserrat"/>
            </a:endParaRPr>
          </a:p>
        </p:txBody>
      </p:sp>
      <p:sp>
        <p:nvSpPr>
          <p:cNvPr id="135" name="Google Shape;13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36" name="Google Shape;136;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29.07 PM.png" id="138" name="Google Shape;138;p22"/>
          <p:cNvPicPr preferRelativeResize="0"/>
          <p:nvPr/>
        </p:nvPicPr>
        <p:blipFill>
          <a:blip r:embed="rId4">
            <a:alphaModFix/>
          </a:blip>
          <a:stretch>
            <a:fillRect/>
          </a:stretch>
        </p:blipFill>
        <p:spPr>
          <a:xfrm>
            <a:off x="1388937" y="1811775"/>
            <a:ext cx="7096776" cy="2565600"/>
          </a:xfrm>
          <a:prstGeom prst="rect">
            <a:avLst/>
          </a:prstGeom>
          <a:noFill/>
          <a:ln>
            <a:noFill/>
          </a:ln>
        </p:spPr>
      </p:pic>
      <p:sp>
        <p:nvSpPr>
          <p:cNvPr id="139" name="Google Shape;139;p22"/>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SP500</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45" name="Google Shape;14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Hodrick-Prescott filter separates a time-series  y_t  into a trend component  τ_t  and a cyclical component  c_t</a:t>
            </a:r>
            <a:endParaRPr sz="3000">
              <a:solidFill>
                <a:srgbClr val="434343"/>
              </a:solidFill>
              <a:latin typeface="Montserrat"/>
              <a:ea typeface="Montserrat"/>
              <a:cs typeface="Montserrat"/>
              <a:sym typeface="Montserrat"/>
            </a:endParaRPr>
          </a:p>
        </p:txBody>
      </p:sp>
      <p:pic>
        <p:nvPicPr>
          <p:cNvPr descr="watermark.jpg" id="146" name="Google Shape;14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48" name="Google Shape;148;p23"/>
          <p:cNvPicPr preferRelativeResize="0"/>
          <p:nvPr/>
        </p:nvPicPr>
        <p:blipFill>
          <a:blip r:embed="rId4">
            <a:alphaModFix/>
          </a:blip>
          <a:stretch>
            <a:fillRect/>
          </a:stretch>
        </p:blipFill>
        <p:spPr>
          <a:xfrm>
            <a:off x="3424513" y="3075663"/>
            <a:ext cx="23717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components are determined by minimizing the following quadratic loss function, where  λ  is a smoothing parameter:</a:t>
            </a:r>
            <a:endParaRPr sz="3000">
              <a:solidFill>
                <a:srgbClr val="434343"/>
              </a:solidFill>
              <a:latin typeface="Montserrat"/>
              <a:ea typeface="Montserrat"/>
              <a:cs typeface="Montserrat"/>
              <a:sym typeface="Montserrat"/>
            </a:endParaRPr>
          </a:p>
        </p:txBody>
      </p:sp>
      <p:pic>
        <p:nvPicPr>
          <p:cNvPr descr="watermark.jpg" id="155" name="Google Shape;155;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57" name="Google Shape;157;p24"/>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λ  value above handles variations in the growth rate of the trend component.</a:t>
            </a:r>
            <a:endParaRPr sz="3000">
              <a:solidFill>
                <a:srgbClr val="434343"/>
              </a:solidFill>
              <a:latin typeface="Montserrat"/>
              <a:ea typeface="Montserrat"/>
              <a:cs typeface="Montserrat"/>
              <a:sym typeface="Montserrat"/>
            </a:endParaRPr>
          </a:p>
        </p:txBody>
      </p:sp>
      <p:pic>
        <p:nvPicPr>
          <p:cNvPr descr="watermark.jpg" id="164" name="Google Shape;164;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6" name="Google Shape;166;p25"/>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72" name="Google Shape;17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analyzing quarterly data, the default lambda value of 1600 is recommended. Use 6.25 for annual data, and 129,600 for monthly data.</a:t>
            </a:r>
            <a:endParaRPr sz="3000">
              <a:solidFill>
                <a:srgbClr val="434343"/>
              </a:solidFill>
              <a:latin typeface="Montserrat"/>
              <a:ea typeface="Montserrat"/>
              <a:cs typeface="Montserrat"/>
              <a:sym typeface="Montserrat"/>
            </a:endParaRPr>
          </a:p>
        </p:txBody>
      </p:sp>
      <p:pic>
        <p:nvPicPr>
          <p:cNvPr descr="watermark.jpg" id="173" name="Google Shape;17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5" name="Google Shape;175;p26"/>
          <p:cNvPicPr preferRelativeResize="0"/>
          <p:nvPr/>
        </p:nvPicPr>
        <p:blipFill>
          <a:blip r:embed="rId4">
            <a:alphaModFix/>
          </a:blip>
          <a:stretch>
            <a:fillRect/>
          </a:stretch>
        </p:blipFill>
        <p:spPr>
          <a:xfrm>
            <a:off x="718964" y="3444099"/>
            <a:ext cx="7706073" cy="85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81" name="Google Shape;18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use this basic functionality with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Also make sure you have activated our provided environment before </a:t>
            </a:r>
            <a:r>
              <a:rPr lang="en" sz="3000">
                <a:solidFill>
                  <a:srgbClr val="434343"/>
                </a:solidFill>
                <a:latin typeface="Montserrat"/>
                <a:ea typeface="Montserrat"/>
                <a:cs typeface="Montserrat"/>
                <a:sym typeface="Montserrat"/>
              </a:rPr>
              <a:t>beginning</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82" name="Google Shape;182;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Basics</a:t>
            </a:r>
            <a:endParaRPr b="1">
              <a:latin typeface="Montserrat"/>
              <a:ea typeface="Montserrat"/>
              <a:cs typeface="Montserrat"/>
              <a:sym typeface="Montserrat"/>
            </a:endParaRPr>
          </a:p>
        </p:txBody>
      </p:sp>
      <p:sp>
        <p:nvSpPr>
          <p:cNvPr id="189" name="Google Shape;189;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90" name="Google Shape;190;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7" name="Google Shape;19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understand some of the very basics, let’s begin to learn about the most popular library in Python for handling time series data, statsmodels!</a:t>
            </a:r>
            <a:endParaRPr sz="3000">
              <a:solidFill>
                <a:srgbClr val="434343"/>
              </a:solidFill>
              <a:latin typeface="Montserrat"/>
              <a:ea typeface="Montserrat"/>
              <a:cs typeface="Montserrat"/>
              <a:sym typeface="Montserrat"/>
            </a:endParaRPr>
          </a:p>
        </p:txBody>
      </p:sp>
      <p:pic>
        <p:nvPicPr>
          <p:cNvPr descr="watermark.jpg" id="198" name="Google Shape;19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a:t>
            </a:r>
            <a:endParaRPr b="1">
              <a:latin typeface="Montserrat"/>
              <a:ea typeface="Montserrat"/>
              <a:cs typeface="Montserrat"/>
              <a:sym typeface="Montserrat"/>
            </a:endParaRPr>
          </a:p>
        </p:txBody>
      </p:sp>
      <p:sp>
        <p:nvSpPr>
          <p:cNvPr id="205" name="Google Shape;205;p3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6" name="Google Shape;206;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 name="Google Shape;207;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13" name="Google Shape;21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popular library in Python for dealing with Time Series data is the statsmodels library.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heavily inspired by the R statistical programming language.</a:t>
            </a:r>
            <a:endParaRPr sz="3000">
              <a:solidFill>
                <a:srgbClr val="434343"/>
              </a:solidFill>
              <a:latin typeface="Montserrat"/>
              <a:ea typeface="Montserrat"/>
              <a:cs typeface="Montserrat"/>
              <a:sym typeface="Montserrat"/>
            </a:endParaRPr>
          </a:p>
        </p:txBody>
      </p:sp>
      <p:pic>
        <p:nvPicPr>
          <p:cNvPr descr="watermark.jpg" id="214" name="Google Shape;214;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know the necessary foundational tools to work with Time Series data, it is time to move on to learning about the main tool for time series forecasting: Statsmodels library!</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allows users to explore data, estimate statistical models, and perform statistical tests. </a:t>
            </a:r>
            <a:endParaRPr sz="3000">
              <a:solidFill>
                <a:srgbClr val="434343"/>
              </a:solidFill>
              <a:latin typeface="Montserrat"/>
              <a:ea typeface="Montserrat"/>
              <a:cs typeface="Montserrat"/>
              <a:sym typeface="Montserrat"/>
            </a:endParaRPr>
          </a:p>
        </p:txBody>
      </p:sp>
      <p:pic>
        <p:nvPicPr>
          <p:cNvPr descr="watermark.jpg" id="222" name="Google Shape;222;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extensive list of descriptive statistics, statistical tests, plotting functions, and result statistics are available for different types of data and each estimator. </a:t>
            </a:r>
            <a:endParaRPr sz="3000">
              <a:solidFill>
                <a:srgbClr val="434343"/>
              </a:solidFill>
              <a:latin typeface="Montserrat"/>
              <a:ea typeface="Montserrat"/>
              <a:cs typeface="Montserrat"/>
              <a:sym typeface="Montserrat"/>
            </a:endParaRPr>
          </a:p>
        </p:txBody>
      </p:sp>
      <p:pic>
        <p:nvPicPr>
          <p:cNvPr descr="watermark.jpg" id="230" name="Google Shape;23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1" name="Google Shape;231;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37" name="Google Shape;23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already included in the provided environment file.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manually install you can use: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conda install statsmodels </a:t>
            </a:r>
            <a:endParaRPr sz="3000">
              <a:solidFill>
                <a:srgbClr val="434343"/>
              </a:solidFill>
              <a:latin typeface="Montserrat"/>
              <a:ea typeface="Montserrat"/>
              <a:cs typeface="Montserrat"/>
              <a:sym typeface="Montserrat"/>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 name="Google Shape;239;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45" name="Google Shape;24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documentation and then run through a simple demonstration of what we can use statsmodels for in relation to time series data.</a:t>
            </a:r>
            <a:endParaRPr sz="3000">
              <a:solidFill>
                <a:srgbClr val="434343"/>
              </a:solidFill>
              <a:latin typeface="Montserrat"/>
              <a:ea typeface="Montserrat"/>
              <a:cs typeface="Montserrat"/>
              <a:sym typeface="Montserrat"/>
            </a:endParaRPr>
          </a:p>
        </p:txBody>
      </p:sp>
      <p:pic>
        <p:nvPicPr>
          <p:cNvPr descr="watermark.jpg" id="246" name="Google Shape;246;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Models</a:t>
            </a:r>
            <a:endParaRPr b="1">
              <a:latin typeface="Montserrat"/>
              <a:ea typeface="Montserrat"/>
              <a:cs typeface="Montserrat"/>
              <a:sym typeface="Montserrat"/>
            </a:endParaRPr>
          </a:p>
        </p:txBody>
      </p:sp>
      <p:sp>
        <p:nvSpPr>
          <p:cNvPr id="253" name="Google Shape;25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54" name="Google Shape;254;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1" name="Google Shape;26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Models (Error-Trend-Seasonality)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Exponential Smoothing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 Methods 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work with several of these with the python statsmodels library!</a:t>
            </a:r>
            <a:endParaRPr sz="3000">
              <a:solidFill>
                <a:srgbClr val="434343"/>
              </a:solidFill>
              <a:latin typeface="Montserrat"/>
              <a:ea typeface="Montserrat"/>
              <a:cs typeface="Montserrat"/>
              <a:sym typeface="Montserrat"/>
            </a:endParaRPr>
          </a:p>
        </p:txBody>
      </p:sp>
      <p:pic>
        <p:nvPicPr>
          <p:cNvPr descr="watermark.jpg" id="262" name="Google Shape;262;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69" name="Google Shape;26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provides a seasonal decomposition tool we can use to separate out the different components.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a simplistic example of this in the Introduction to Statsmodels section with the Hodrick-Prescott filter.  </a:t>
            </a:r>
            <a:endParaRPr sz="3000">
              <a:solidFill>
                <a:srgbClr val="434343"/>
              </a:solidFill>
              <a:latin typeface="Montserrat"/>
              <a:ea typeface="Montserrat"/>
              <a:cs typeface="Montserrat"/>
              <a:sym typeface="Montserrat"/>
            </a:endParaRPr>
          </a:p>
        </p:txBody>
      </p:sp>
      <p:pic>
        <p:nvPicPr>
          <p:cNvPr descr="watermark.jpg" id="270" name="Google Shape;270;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(Error-Trend-Seasonality) Models will take each of those terms for “smoothing” and may add them, multiply them, or even just leave some of them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Based off these key factors, we can try to create a model to fit our data.</a:t>
            </a:r>
            <a:endParaRPr sz="3000">
              <a:solidFill>
                <a:srgbClr val="434343"/>
              </a:solidFill>
              <a:latin typeface="Montserrat"/>
              <a:ea typeface="Montserrat"/>
              <a:cs typeface="Montserrat"/>
              <a:sym typeface="Montserrat"/>
            </a:endParaRPr>
          </a:p>
        </p:txBody>
      </p:sp>
      <p:pic>
        <p:nvPicPr>
          <p:cNvPr descr="watermark.jpg" id="278" name="Google Shape;278;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85" name="Google Shape;28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Decomposition with ETS (Error-Trend-Seasonality).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Visualizing the data based off its ETS is a good way to build an understanding of its behaviour. </a:t>
            </a:r>
            <a:endParaRPr sz="3000">
              <a:solidFill>
                <a:srgbClr val="434343"/>
              </a:solidFill>
              <a:latin typeface="Montserrat"/>
              <a:ea typeface="Montserrat"/>
              <a:cs typeface="Montserrat"/>
              <a:sym typeface="Montserrat"/>
            </a:endParaRPr>
          </a:p>
        </p:txBody>
      </p:sp>
      <p:pic>
        <p:nvPicPr>
          <p:cNvPr descr="watermark.jpg" id="286" name="Google Shape;28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293" name="Google Shape;29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294" name="Google Shape;2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2.31 PM.png" id="296" name="Google Shape;296;p41"/>
          <p:cNvPicPr preferRelativeResize="0"/>
          <p:nvPr/>
        </p:nvPicPr>
        <p:blipFill>
          <a:blip r:embed="rId4">
            <a:alphaModFix/>
          </a:blip>
          <a:stretch>
            <a:fillRect/>
          </a:stretch>
        </p:blipFill>
        <p:spPr>
          <a:xfrm>
            <a:off x="2239625" y="1715725"/>
            <a:ext cx="4878024" cy="3336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is a Python module that provides classes and functions for the estimation of many different statistical models, as well as for conducting statistical tests, and statistical data exploration.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02" name="Google Shape;3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 - Airline Passengers</a:t>
            </a:r>
            <a:endParaRPr sz="3000">
              <a:solidFill>
                <a:srgbClr val="434343"/>
              </a:solidFill>
              <a:latin typeface="Montserrat"/>
              <a:ea typeface="Montserrat"/>
              <a:cs typeface="Montserrat"/>
              <a:sym typeface="Montserrat"/>
            </a:endParaRPr>
          </a:p>
        </p:txBody>
      </p:sp>
      <p:pic>
        <p:nvPicPr>
          <p:cNvPr descr="watermark.jpg" id="303" name="Google Shape;30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4" name="Google Shape;30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1.09.58 PM.png" id="305" name="Google Shape;305;p42"/>
          <p:cNvPicPr preferRelativeResize="0"/>
          <p:nvPr/>
        </p:nvPicPr>
        <p:blipFill>
          <a:blip r:embed="rId4">
            <a:alphaModFix/>
          </a:blip>
          <a:stretch>
            <a:fillRect/>
          </a:stretch>
        </p:blipFill>
        <p:spPr>
          <a:xfrm>
            <a:off x="2247263" y="1672175"/>
            <a:ext cx="5380124" cy="3471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apply an additive model when it seems that the trend is more linear and the seasonality and trend components seem to be constant over time (e.g. every year we add 10,000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multiplicative model is more appropriate when we are increasing (or decreasing) at a non-linear rate (e.g. each year we double the amount of passengers).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how to perform an ETS </a:t>
            </a:r>
            <a:r>
              <a:rPr lang="en" sz="3000">
                <a:solidFill>
                  <a:srgbClr val="434343"/>
                </a:solidFill>
                <a:latin typeface="Montserrat"/>
                <a:ea typeface="Montserrat"/>
                <a:cs typeface="Montserrat"/>
                <a:sym typeface="Montserrat"/>
              </a:rPr>
              <a:t>decomposition</a:t>
            </a:r>
            <a:r>
              <a:rPr lang="en" sz="3000">
                <a:solidFill>
                  <a:srgbClr val="434343"/>
                </a:solidFill>
                <a:latin typeface="Montserrat"/>
                <a:ea typeface="Montserrat"/>
                <a:cs typeface="Montserrat"/>
                <a:sym typeface="Montserrat"/>
              </a:rPr>
              <a:t> with Statsmodels!</a:t>
            </a:r>
            <a:endParaRPr sz="3000">
              <a:solidFill>
                <a:srgbClr val="434343"/>
              </a:solidFill>
              <a:latin typeface="Montserrat"/>
              <a:ea typeface="Montserrat"/>
              <a:cs typeface="Montserrat"/>
              <a:sym typeface="Montserrat"/>
            </a:endParaRPr>
          </a:p>
        </p:txBody>
      </p:sp>
      <p:pic>
        <p:nvPicPr>
          <p:cNvPr descr="watermark.jpg" id="328" name="Google Shape;32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Models</a:t>
            </a:r>
            <a:endParaRPr b="1">
              <a:latin typeface="Montserrat"/>
              <a:ea typeface="Montserrat"/>
              <a:cs typeface="Montserrat"/>
              <a:sym typeface="Montserrat"/>
            </a:endParaRPr>
          </a:p>
        </p:txBody>
      </p:sp>
      <p:sp>
        <p:nvSpPr>
          <p:cNvPr id="335" name="Google Shape;33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36" name="Google Shape;33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43" name="Google Shape;34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previously seen how calculating simple moving averages can allow us to create a simple model that describes some trend level behavior of a time series, for example... </a:t>
            </a:r>
            <a:endParaRPr sz="3000">
              <a:solidFill>
                <a:srgbClr val="434343"/>
              </a:solidFill>
              <a:latin typeface="Montserrat"/>
              <a:ea typeface="Montserrat"/>
              <a:cs typeface="Montserrat"/>
              <a:sym typeface="Montserrat"/>
            </a:endParaRPr>
          </a:p>
        </p:txBody>
      </p:sp>
      <p:pic>
        <p:nvPicPr>
          <p:cNvPr descr="watermark.jpg" id="344" name="Google Shape;34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5" name="Google Shape;34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51" name="Google Shape;35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 - Simple Moving Averages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8 at 10.43.44 AM.png" id="354" name="Google Shape;354;p48"/>
          <p:cNvPicPr preferRelativeResize="0"/>
          <p:nvPr/>
        </p:nvPicPr>
        <p:blipFill>
          <a:blip r:embed="rId4">
            <a:alphaModFix/>
          </a:blip>
          <a:stretch>
            <a:fillRect/>
          </a:stretch>
        </p:blipFill>
        <p:spPr>
          <a:xfrm>
            <a:off x="2404326" y="1727300"/>
            <a:ext cx="5065976" cy="3480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theoretically attempt to use these simple </a:t>
            </a:r>
            <a:r>
              <a:rPr lang="en" sz="3000">
                <a:solidFill>
                  <a:srgbClr val="434343"/>
                </a:solidFill>
                <a:latin typeface="Montserrat"/>
                <a:ea typeface="Montserrat"/>
                <a:cs typeface="Montserrat"/>
                <a:sym typeface="Montserrat"/>
              </a:rPr>
              <a:t>moving</a:t>
            </a:r>
            <a:r>
              <a:rPr lang="en" sz="3000">
                <a:solidFill>
                  <a:srgbClr val="434343"/>
                </a:solidFill>
                <a:latin typeface="Montserrat"/>
                <a:ea typeface="Montserrat"/>
                <a:cs typeface="Montserrat"/>
                <a:sym typeface="Montserrat"/>
              </a:rPr>
              <a:t> averages to build a generalized model for the real world time series we’re analyzing.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much more </a:t>
            </a:r>
            <a:r>
              <a:rPr lang="en" sz="3000">
                <a:solidFill>
                  <a:srgbClr val="434343"/>
                </a:solidFill>
                <a:latin typeface="Montserrat"/>
                <a:ea typeface="Montserrat"/>
                <a:cs typeface="Montserrat"/>
                <a:sym typeface="Montserrat"/>
              </a:rPr>
              <a:t>sophisticated</a:t>
            </a:r>
            <a:r>
              <a:rPr lang="en" sz="3000">
                <a:solidFill>
                  <a:srgbClr val="434343"/>
                </a:solidFill>
                <a:latin typeface="Montserrat"/>
                <a:ea typeface="Montserrat"/>
                <a:cs typeface="Montserrat"/>
                <a:sym typeface="Montserrat"/>
              </a:rPr>
              <a:t> models for this.</a:t>
            </a:r>
            <a:endParaRPr sz="3000">
              <a:solidFill>
                <a:srgbClr val="434343"/>
              </a:solidFill>
              <a:latin typeface="Montserrat"/>
              <a:ea typeface="Montserrat"/>
              <a:cs typeface="Montserrat"/>
              <a:sym typeface="Montserrat"/>
            </a:endParaRPr>
          </a:p>
        </p:txBody>
      </p:sp>
      <p:pic>
        <p:nvPicPr>
          <p:cNvPr descr="watermark.jpg" id="361" name="Google Shape;36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2" name="Google Shape;36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expand off the idea of an SMA (simple moving average) by utilizing a EWMA (Exponentially weighted moving average).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As issue with SMA is that the entire model will be constrained to the same window size.</a:t>
            </a:r>
            <a:endParaRPr sz="3000">
              <a:solidFill>
                <a:srgbClr val="434343"/>
              </a:solidFill>
              <a:latin typeface="Montserrat"/>
              <a:ea typeface="Montserrat"/>
              <a:cs typeface="Montserrat"/>
              <a:sym typeface="Montserrat"/>
            </a:endParaRPr>
          </a:p>
        </p:txBody>
      </p:sp>
      <p:pic>
        <p:nvPicPr>
          <p:cNvPr descr="watermark.jpg" id="369" name="Google Shape;36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76" name="Google Shape;37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more recent data be </a:t>
            </a:r>
            <a:r>
              <a:rPr b="1" lang="en" sz="3000">
                <a:solidFill>
                  <a:srgbClr val="434343"/>
                </a:solidFill>
                <a:latin typeface="Montserrat"/>
                <a:ea typeface="Montserrat"/>
                <a:cs typeface="Montserrat"/>
                <a:sym typeface="Montserrat"/>
              </a:rPr>
              <a:t>weighted</a:t>
            </a:r>
            <a:r>
              <a:rPr lang="en" sz="3000">
                <a:solidFill>
                  <a:srgbClr val="434343"/>
                </a:solidFill>
                <a:latin typeface="Montserrat"/>
                <a:ea typeface="Montserrat"/>
                <a:cs typeface="Montserrat"/>
                <a:sym typeface="Montserrat"/>
              </a:rPr>
              <a:t> more than older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do this by implementing a EWMA instead of SMA.</a:t>
            </a:r>
            <a:endParaRPr sz="3000">
              <a:solidFill>
                <a:srgbClr val="434343"/>
              </a:solidFill>
              <a:latin typeface="Montserrat"/>
              <a:ea typeface="Montserrat"/>
              <a:cs typeface="Montserrat"/>
              <a:sym typeface="Montserrat"/>
            </a:endParaRPr>
          </a:p>
        </p:txBody>
      </p:sp>
      <p:pic>
        <p:nvPicPr>
          <p:cNvPr descr="watermark.jpg" id="377" name="Google Shape;37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Section Goals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Introduction to Statsmodels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ETS Decomposition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Winters Methods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Time Series Exercises</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84" name="Google Shape;3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windows will lead to more noise, rather than signal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5" name="Google Shape;385;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92" name="Google Shape;3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always lag by the size of the window</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3" name="Google Shape;39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0" name="Google Shape;4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will never reach to full peak or valley of the data due to the averaging.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1" name="Google Shape;401;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Does not really inform you about possible future behaviour, all it really does is describe trends in your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09" name="Google Shape;40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0" name="Google Shape;41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16" name="Google Shape;4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Extreme historical values can skew your SMA significantly</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7" name="Google Shape;417;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8" name="Google Shape;418;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24" name="Google Shape;424;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Exponentially Weighted Moving Averages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Basic SMA has some "weaknesses".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help fix some of these issues, we can use an EWMA (Exponentially-weighted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5" name="Google Shape;425;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6" name="Google Shape;426;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32" name="Google Shape;43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EWMA will allow us to reduce the lag effect from SMA and it will put more weight on values that occurred more recently (by applying more weight to the more recent values, thus the name). </a:t>
            </a:r>
            <a:endParaRPr sz="3000">
              <a:solidFill>
                <a:srgbClr val="434343"/>
              </a:solidFill>
              <a:latin typeface="Montserrat"/>
              <a:ea typeface="Montserrat"/>
              <a:cs typeface="Montserrat"/>
              <a:sym typeface="Montserrat"/>
            </a:endParaRPr>
          </a:p>
        </p:txBody>
      </p:sp>
      <p:pic>
        <p:nvPicPr>
          <p:cNvPr descr="watermark.jpg" id="433" name="Google Shape;433;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4" name="Google Shape;434;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amount of weight applied to the most recent values will depend on the actual parameters used in the EWMA and the number of periods given a window size.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1" name="Google Shape;441;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2" name="Google Shape;442;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48" name="Google Shape;448;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code out an example of using pandas to create EWMA in the next lecture!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9" name="Google Shape;449;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0" name="Google Shape;450;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a:t>
            </a:r>
            <a:endParaRPr b="1">
              <a:latin typeface="Montserrat"/>
              <a:ea typeface="Montserrat"/>
              <a:cs typeface="Montserrat"/>
              <a:sym typeface="Montserrat"/>
            </a:endParaRPr>
          </a:p>
        </p:txBody>
      </p:sp>
      <p:sp>
        <p:nvSpPr>
          <p:cNvPr id="456" name="Google Shape;456;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7" name="Google Shape;457;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8" name="Google Shape;458;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Statsmodels</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64" name="Google Shape;46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with  Exponentially Weighted Moving Averages (EWMA) we applied Simple Exponential Smoothing using just one smoothing factor </a:t>
            </a:r>
            <a:r>
              <a:rPr b="1" lang="en" sz="3200">
                <a:solidFill>
                  <a:srgbClr val="434343"/>
                </a:solidFill>
                <a:latin typeface="Montserrat"/>
                <a:ea typeface="Montserrat"/>
                <a:cs typeface="Montserrat"/>
                <a:sym typeface="Montserrat"/>
              </a:rPr>
              <a:t>α</a:t>
            </a:r>
            <a:r>
              <a:rPr lang="en" sz="3000">
                <a:solidFill>
                  <a:srgbClr val="434343"/>
                </a:solidFill>
                <a:latin typeface="Montserrat"/>
                <a:ea typeface="Montserrat"/>
                <a:cs typeface="Montserrat"/>
                <a:sym typeface="Montserrat"/>
              </a:rPr>
              <a:t> (alpha).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failed to account for other contributing factors like trend and seasonality.</a:t>
            </a:r>
            <a:endParaRPr sz="3000">
              <a:solidFill>
                <a:srgbClr val="434343"/>
              </a:solidFill>
              <a:latin typeface="Montserrat"/>
              <a:ea typeface="Montserrat"/>
              <a:cs typeface="Montserrat"/>
              <a:sym typeface="Montserrat"/>
            </a:endParaRPr>
          </a:p>
        </p:txBody>
      </p:sp>
      <p:pic>
        <p:nvPicPr>
          <p:cNvPr descr="watermark.jpg" id="465" name="Google Shape;465;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6" name="Google Shape;466;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72" name="Google Shape;47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We won’t use Holt-Winters for forecasting just yet, that will come in the next section of the course!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now, we’ll focus on fitting the Holt-Winters model to an underlying time series data set.</a:t>
            </a:r>
            <a:endParaRPr sz="3000">
              <a:solidFill>
                <a:srgbClr val="434343"/>
              </a:solidFill>
              <a:latin typeface="Montserrat"/>
              <a:ea typeface="Montserrat"/>
              <a:cs typeface="Montserrat"/>
              <a:sym typeface="Montserrat"/>
            </a:endParaRPr>
          </a:p>
        </p:txBody>
      </p:sp>
      <p:pic>
        <p:nvPicPr>
          <p:cNvPr descr="watermark.jpg" id="473" name="Google Shape;47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4" name="Google Shape;47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0" name="Google Shape;48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Holt (1957) and Winters (1960) extended Holt’s method to capture seasonality.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Holt-Winters seasonal method comprises of the forecast equation and three smoothing equations.</a:t>
            </a:r>
            <a:endParaRPr sz="3000">
              <a:solidFill>
                <a:srgbClr val="434343"/>
              </a:solidFill>
              <a:latin typeface="Montserrat"/>
              <a:ea typeface="Montserrat"/>
              <a:cs typeface="Montserrat"/>
              <a:sym typeface="Montserrat"/>
            </a:endParaRPr>
          </a:p>
        </p:txBody>
      </p:sp>
      <p:pic>
        <p:nvPicPr>
          <p:cNvPr descr="watermark.jpg" id="481" name="Google Shape;48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2" name="Google Shape;48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88" name="Google Shape;48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a:t>
            </a:r>
            <a:r>
              <a:rPr lang="en" sz="3000">
                <a:solidFill>
                  <a:srgbClr val="434343"/>
                </a:solidFill>
                <a:latin typeface="Montserrat"/>
                <a:ea typeface="Montserrat"/>
                <a:cs typeface="Montserrat"/>
                <a:sym typeface="Montserrat"/>
              </a:rPr>
              <a:t>ne for the level ℓ_t , one for the trend b_t , and one for the seasonal component s_t , with corresponding smoothing parameters α , β and γ .</a:t>
            </a:r>
            <a:endParaRPr sz="3000">
              <a:solidFill>
                <a:srgbClr val="434343"/>
              </a:solidFill>
              <a:latin typeface="Montserrat"/>
              <a:ea typeface="Montserrat"/>
              <a:cs typeface="Montserrat"/>
              <a:sym typeface="Montserrat"/>
            </a:endParaRPr>
          </a:p>
        </p:txBody>
      </p:sp>
      <p:pic>
        <p:nvPicPr>
          <p:cNvPr descr="watermark.jpg" id="489" name="Google Shape;48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0" name="Google Shape;49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496" name="Google Shape;49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two variations to this method that differ in the nature of the seasonal component.</a:t>
            </a:r>
            <a:endParaRPr sz="3000">
              <a:solidFill>
                <a:srgbClr val="434343"/>
              </a:solidFill>
              <a:latin typeface="Montserrat"/>
              <a:ea typeface="Montserrat"/>
              <a:cs typeface="Montserrat"/>
              <a:sym typeface="Montserrat"/>
            </a:endParaRPr>
          </a:p>
        </p:txBody>
      </p:sp>
      <p:pic>
        <p:nvPicPr>
          <p:cNvPr descr="watermark.jpg" id="497" name="Google Shape;49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8" name="Google Shape;49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04" name="Google Shape;504;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additive method is preferred when the seasonal variations are roughly constant through the series, while the multiplicative method is preferred when the seasonal variations are changing proportional to the level of the series.</a:t>
            </a:r>
            <a:endParaRPr sz="3000">
              <a:solidFill>
                <a:srgbClr val="434343"/>
              </a:solidFill>
              <a:latin typeface="Montserrat"/>
              <a:ea typeface="Montserrat"/>
              <a:cs typeface="Montserrat"/>
              <a:sym typeface="Montserrat"/>
            </a:endParaRPr>
          </a:p>
        </p:txBody>
      </p:sp>
      <p:pic>
        <p:nvPicPr>
          <p:cNvPr descr="watermark.jpg" id="505" name="Google Shape;50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6" name="Google Shape;50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12" name="Google Shape;512;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Holt-Winters methods , which allow us to add on </a:t>
            </a:r>
            <a:r>
              <a:rPr lang="en" sz="3000">
                <a:solidFill>
                  <a:srgbClr val="434343"/>
                </a:solidFill>
                <a:latin typeface="Montserrat"/>
                <a:ea typeface="Montserrat"/>
                <a:cs typeface="Montserrat"/>
                <a:sym typeface="Montserrat"/>
              </a:rPr>
              <a:t>double</a:t>
            </a:r>
            <a:r>
              <a:rPr lang="en" sz="3000">
                <a:solidFill>
                  <a:srgbClr val="434343"/>
                </a:solidFill>
                <a:latin typeface="Montserrat"/>
                <a:ea typeface="Montserrat"/>
                <a:cs typeface="Montserrat"/>
                <a:sym typeface="Montserrat"/>
              </a:rPr>
              <a:t> and triple exponential smoothing.</a:t>
            </a:r>
            <a:endParaRPr sz="3000">
              <a:solidFill>
                <a:srgbClr val="434343"/>
              </a:solidFill>
              <a:latin typeface="Montserrat"/>
              <a:ea typeface="Montserrat"/>
              <a:cs typeface="Montserrat"/>
              <a:sym typeface="Montserrat"/>
            </a:endParaRPr>
          </a:p>
        </p:txBody>
      </p:sp>
      <p:pic>
        <p:nvPicPr>
          <p:cNvPr descr="watermark.jpg" id="513" name="Google Shape;51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4" name="Google Shape;51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0" name="Google Shape;520;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Single</a:t>
            </a:r>
            <a:r>
              <a:rPr lang="en" sz="3000">
                <a:solidFill>
                  <a:srgbClr val="434343"/>
                </a:solidFill>
                <a:latin typeface="Montserrat"/>
                <a:ea typeface="Montserrat"/>
                <a:cs typeface="Montserrat"/>
                <a:sym typeface="Montserrat"/>
              </a:rPr>
              <a:t> Exponential Smoothing</a:t>
            </a:r>
            <a:endParaRPr sz="3000">
              <a:solidFill>
                <a:srgbClr val="434343"/>
              </a:solidFill>
              <a:latin typeface="Montserrat"/>
              <a:ea typeface="Montserrat"/>
              <a:cs typeface="Montserrat"/>
              <a:sym typeface="Montserrat"/>
            </a:endParaRPr>
          </a:p>
        </p:txBody>
      </p:sp>
      <p:pic>
        <p:nvPicPr>
          <p:cNvPr descr="watermark.jpg" id="521" name="Google Shape;521;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2" name="Google Shape;522;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3" name="Google Shape;523;p69"/>
          <p:cNvPicPr preferRelativeResize="0"/>
          <p:nvPr/>
        </p:nvPicPr>
        <p:blipFill>
          <a:blip r:embed="rId4">
            <a:alphaModFix/>
          </a:blip>
          <a:stretch>
            <a:fillRect/>
          </a:stretch>
        </p:blipFill>
        <p:spPr>
          <a:xfrm>
            <a:off x="2271700" y="2802625"/>
            <a:ext cx="4600575" cy="1314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29" name="Google Shape;52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30" name="Google Shape;53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37" name="Google Shape;537;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Double Exponential Smoothing</a:t>
            </a:r>
            <a:endParaRPr sz="3000">
              <a:solidFill>
                <a:srgbClr val="434343"/>
              </a:solidFill>
              <a:latin typeface="Montserrat"/>
              <a:ea typeface="Montserrat"/>
              <a:cs typeface="Montserrat"/>
              <a:sym typeface="Montserrat"/>
            </a:endParaRPr>
          </a:p>
        </p:txBody>
      </p:sp>
      <p:pic>
        <p:nvPicPr>
          <p:cNvPr descr="watermark.jpg" id="538" name="Google Shape;5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0" name="Google Shape;540;p71"/>
          <p:cNvPicPr preferRelativeResize="0"/>
          <p:nvPr/>
        </p:nvPicPr>
        <p:blipFill>
          <a:blip r:embed="rId4">
            <a:alphaModFix/>
          </a:blip>
          <a:stretch>
            <a:fillRect/>
          </a:stretch>
        </p:blipFill>
        <p:spPr>
          <a:xfrm>
            <a:off x="1119188" y="2020075"/>
            <a:ext cx="69056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learn how to call a function test from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Statsmodels has lots of useful statistical tests built in.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learn about the Hodrick-Prescott filter.</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46" name="Google Shape;54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Double Exponential Smoothing (aka Holt's Method) we introduce a new smoothing factor </a:t>
            </a:r>
            <a:r>
              <a:rPr b="1" lang="en" sz="3000">
                <a:solidFill>
                  <a:srgbClr val="434343"/>
                </a:solidFill>
                <a:latin typeface="Montserrat"/>
                <a:ea typeface="Montserrat"/>
                <a:cs typeface="Montserrat"/>
                <a:sym typeface="Montserrat"/>
              </a:rPr>
              <a:t>β</a:t>
            </a:r>
            <a:r>
              <a:rPr lang="en" sz="3000">
                <a:solidFill>
                  <a:srgbClr val="434343"/>
                </a:solidFill>
                <a:latin typeface="Montserrat"/>
                <a:ea typeface="Montserrat"/>
                <a:cs typeface="Montserrat"/>
                <a:sym typeface="Montserrat"/>
              </a:rPr>
              <a:t> (beta) that addresses trend:</a:t>
            </a:r>
            <a:endParaRPr sz="3000">
              <a:solidFill>
                <a:srgbClr val="434343"/>
              </a:solidFill>
              <a:latin typeface="Montserrat"/>
              <a:ea typeface="Montserrat"/>
              <a:cs typeface="Montserrat"/>
              <a:sym typeface="Montserrat"/>
            </a:endParaRPr>
          </a:p>
        </p:txBody>
      </p:sp>
      <p:pic>
        <p:nvPicPr>
          <p:cNvPr descr="watermark.jpg" id="547" name="Google Shape;54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8" name="Google Shape;54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49" name="Google Shape;549;p72"/>
          <p:cNvPicPr preferRelativeResize="0"/>
          <p:nvPr/>
        </p:nvPicPr>
        <p:blipFill>
          <a:blip r:embed="rId4">
            <a:alphaModFix/>
          </a:blip>
          <a:stretch>
            <a:fillRect/>
          </a:stretch>
        </p:blipFill>
        <p:spPr>
          <a:xfrm>
            <a:off x="0" y="3316448"/>
            <a:ext cx="9144001" cy="138945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55" name="Google Shape;55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we haven't yet considered seasonal fluctuations, the forecasting model is simply a straight sloped line extending from the most recent data point. </a:t>
            </a:r>
            <a:endParaRPr sz="3000">
              <a:solidFill>
                <a:srgbClr val="434343"/>
              </a:solidFill>
              <a:latin typeface="Montserrat"/>
              <a:ea typeface="Montserrat"/>
              <a:cs typeface="Montserrat"/>
              <a:sym typeface="Montserrat"/>
            </a:endParaRPr>
          </a:p>
        </p:txBody>
      </p:sp>
      <p:pic>
        <p:nvPicPr>
          <p:cNvPr descr="watermark.jpg" id="556" name="Google Shape;55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63" name="Google Shape;563;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64" name="Google Shape;56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71" name="Google Shape;57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Triple Exponential Smoothing (aka the Holt-Winters Method) we introduce a smoothing factor (gamma) that addresses seasonality:</a:t>
            </a:r>
            <a:endParaRPr sz="3000">
              <a:solidFill>
                <a:srgbClr val="434343"/>
              </a:solidFill>
              <a:latin typeface="Montserrat"/>
              <a:ea typeface="Montserrat"/>
              <a:cs typeface="Montserrat"/>
              <a:sym typeface="Montserrat"/>
            </a:endParaRPr>
          </a:p>
        </p:txBody>
      </p:sp>
      <p:pic>
        <p:nvPicPr>
          <p:cNvPr descr="watermark.jpg" id="572" name="Google Shape;57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4" name="Google Shape;574;p75"/>
          <p:cNvPicPr preferRelativeResize="0"/>
          <p:nvPr/>
        </p:nvPicPr>
        <p:blipFill>
          <a:blip r:embed="rId4">
            <a:alphaModFix/>
          </a:blip>
          <a:stretch>
            <a:fillRect/>
          </a:stretch>
        </p:blipFill>
        <p:spPr>
          <a:xfrm>
            <a:off x="2482175" y="3263000"/>
            <a:ext cx="4931401" cy="1880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descr="watermark.jpg" id="579" name="Google Shape;57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80" name="Google Shape;580;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581" name="Google Shape;581;p76"/>
          <p:cNvSpPr txBox="1"/>
          <p:nvPr>
            <p:ph idx="1" type="body"/>
          </p:nvPr>
        </p:nvSpPr>
        <p:spPr>
          <a:xfrm>
            <a:off x="311700" y="10629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L represents the number of divisions per cycle. In our case looking at monthly data that displays a repeating pattern each year, we would use L=12</a:t>
            </a:r>
            <a:endParaRPr sz="3000">
              <a:solidFill>
                <a:srgbClr val="434343"/>
              </a:solidFill>
              <a:latin typeface="Montserrat"/>
              <a:ea typeface="Montserrat"/>
              <a:cs typeface="Montserrat"/>
              <a:sym typeface="Montserrat"/>
            </a:endParaRPr>
          </a:p>
        </p:txBody>
      </p:sp>
      <p:pic>
        <p:nvPicPr>
          <p:cNvPr descr="watermark.jpg" id="582" name="Google Shape;582;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583" name="Google Shape;583;p76"/>
          <p:cNvPicPr preferRelativeResize="0"/>
          <p:nvPr/>
        </p:nvPicPr>
        <p:blipFill>
          <a:blip r:embed="rId4">
            <a:alphaModFix/>
          </a:blip>
          <a:stretch>
            <a:fillRect/>
          </a:stretch>
        </p:blipFill>
        <p:spPr>
          <a:xfrm>
            <a:off x="0" y="3223424"/>
            <a:ext cx="9144000" cy="1559552"/>
          </a:xfrm>
          <a:prstGeom prst="rect">
            <a:avLst/>
          </a:prstGeom>
          <a:noFill/>
          <a:ln>
            <a:noFill/>
          </a:ln>
        </p:spPr>
      </p:pic>
      <p:sp>
        <p:nvSpPr>
          <p:cNvPr id="584" name="Google Shape;584;p76"/>
          <p:cNvSpPr/>
          <p:nvPr/>
        </p:nvSpPr>
        <p:spPr>
          <a:xfrm>
            <a:off x="2187925"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585" name="Google Shape;585;p76"/>
          <p:cNvSpPr/>
          <p:nvPr/>
        </p:nvSpPr>
        <p:spPr>
          <a:xfrm>
            <a:off x="3639000" y="4631725"/>
            <a:ext cx="153600" cy="20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Holt Winters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591" name="Google Shape;591;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92" name="Google Shape;592;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599" name="Google Shape;599;p7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0" name="Google Shape;600;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Statsmodels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Time Series Exercises</a:t>
            </a:r>
            <a:endParaRPr b="1">
              <a:latin typeface="Montserrat"/>
              <a:ea typeface="Montserrat"/>
              <a:cs typeface="Montserrat"/>
              <a:sym typeface="Montserrat"/>
            </a:endParaRPr>
          </a:p>
        </p:txBody>
      </p:sp>
      <p:sp>
        <p:nvSpPr>
          <p:cNvPr id="607" name="Google Shape;607;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SOLUTIONS</a:t>
            </a:r>
            <a:endParaRPr sz="3300"/>
          </a:p>
        </p:txBody>
      </p:sp>
      <p:pic>
        <p:nvPicPr>
          <p:cNvPr descr="watermark.jpg" id="608" name="Google Shape;608;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discussing some important Time series concepts.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data has particular properties, let’s take a look at some plots and discuss some important terms!</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Trends</a:t>
            </a:r>
            <a:endParaRPr sz="3000">
              <a:solidFill>
                <a:srgbClr val="434343"/>
              </a:solidFill>
              <a:latin typeface="Montserrat"/>
              <a:ea typeface="Montserrat"/>
              <a:cs typeface="Montserrat"/>
              <a:sym typeface="Montserrat"/>
            </a:endParaRPr>
          </a:p>
        </p:txBody>
      </p:sp>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 name="Google Shape;114;p20"/>
          <p:cNvCxnSpPr/>
          <p:nvPr/>
        </p:nvCxnSpPr>
        <p:spPr>
          <a:xfrm rot="10800000">
            <a:off x="2199975" y="1792650"/>
            <a:ext cx="10200" cy="2424000"/>
          </a:xfrm>
          <a:prstGeom prst="straightConnector1">
            <a:avLst/>
          </a:prstGeom>
          <a:noFill/>
          <a:ln cap="flat" cmpd="sng" w="28575">
            <a:solidFill>
              <a:schemeClr val="dk2"/>
            </a:solidFill>
            <a:prstDash val="solid"/>
            <a:round/>
            <a:headEnd len="med" w="med" type="none"/>
            <a:tailEnd len="med" w="med" type="triangle"/>
          </a:ln>
        </p:spPr>
      </p:cxnSp>
      <p:cxnSp>
        <p:nvCxnSpPr>
          <p:cNvPr id="115" name="Google Shape;115;p20"/>
          <p:cNvCxnSpPr/>
          <p:nvPr/>
        </p:nvCxnSpPr>
        <p:spPr>
          <a:xfrm>
            <a:off x="2199975" y="4216650"/>
            <a:ext cx="6050400" cy="0"/>
          </a:xfrm>
          <a:prstGeom prst="straightConnector1">
            <a:avLst/>
          </a:prstGeom>
          <a:noFill/>
          <a:ln cap="flat" cmpd="sng" w="28575">
            <a:solidFill>
              <a:schemeClr val="dk2"/>
            </a:solidFill>
            <a:prstDash val="solid"/>
            <a:round/>
            <a:headEnd len="med" w="med" type="none"/>
            <a:tailEnd len="med" w="med" type="triangle"/>
          </a:ln>
        </p:spPr>
      </p:cxnSp>
      <p:sp>
        <p:nvSpPr>
          <p:cNvPr id="116" name="Google Shape;116;p20"/>
          <p:cNvSpPr/>
          <p:nvPr/>
        </p:nvSpPr>
        <p:spPr>
          <a:xfrm>
            <a:off x="2230550" y="1862178"/>
            <a:ext cx="4644425" cy="2354475"/>
          </a:xfrm>
          <a:custGeom>
            <a:rect b="b" l="l" r="r" t="t"/>
            <a:pathLst>
              <a:path extrusionOk="0" h="94179" w="185777">
                <a:moveTo>
                  <a:pt x="0" y="94179"/>
                </a:moveTo>
                <a:cubicBezTo>
                  <a:pt x="1562" y="89019"/>
                  <a:pt x="6994" y="65796"/>
                  <a:pt x="9370" y="63216"/>
                </a:cubicBezTo>
                <a:cubicBezTo>
                  <a:pt x="11747" y="60636"/>
                  <a:pt x="12358" y="80939"/>
                  <a:pt x="14259" y="78698"/>
                </a:cubicBezTo>
                <a:cubicBezTo>
                  <a:pt x="16160" y="76457"/>
                  <a:pt x="18945" y="50655"/>
                  <a:pt x="20778" y="49772"/>
                </a:cubicBezTo>
                <a:cubicBezTo>
                  <a:pt x="22611" y="48889"/>
                  <a:pt x="23562" y="75506"/>
                  <a:pt x="25259" y="73401"/>
                </a:cubicBezTo>
                <a:cubicBezTo>
                  <a:pt x="26957" y="71296"/>
                  <a:pt x="28994" y="38772"/>
                  <a:pt x="30963" y="37142"/>
                </a:cubicBezTo>
                <a:cubicBezTo>
                  <a:pt x="32932" y="35513"/>
                  <a:pt x="35105" y="65593"/>
                  <a:pt x="37074" y="63624"/>
                </a:cubicBezTo>
                <a:cubicBezTo>
                  <a:pt x="39043" y="61655"/>
                  <a:pt x="40605" y="27839"/>
                  <a:pt x="42778" y="25327"/>
                </a:cubicBezTo>
                <a:cubicBezTo>
                  <a:pt x="44951" y="22815"/>
                  <a:pt x="47667" y="51741"/>
                  <a:pt x="50111" y="48550"/>
                </a:cubicBezTo>
                <a:cubicBezTo>
                  <a:pt x="52555" y="45359"/>
                  <a:pt x="54728" y="9235"/>
                  <a:pt x="57444" y="6179"/>
                </a:cubicBezTo>
                <a:cubicBezTo>
                  <a:pt x="60160" y="3123"/>
                  <a:pt x="63827" y="30963"/>
                  <a:pt x="66407" y="30216"/>
                </a:cubicBezTo>
                <a:cubicBezTo>
                  <a:pt x="68987" y="29469"/>
                  <a:pt x="70482" y="1562"/>
                  <a:pt x="72926" y="1698"/>
                </a:cubicBezTo>
                <a:cubicBezTo>
                  <a:pt x="75371" y="1834"/>
                  <a:pt x="78766" y="31099"/>
                  <a:pt x="81074" y="31031"/>
                </a:cubicBezTo>
                <a:cubicBezTo>
                  <a:pt x="83383" y="30963"/>
                  <a:pt x="84333" y="1563"/>
                  <a:pt x="86777" y="1291"/>
                </a:cubicBezTo>
                <a:cubicBezTo>
                  <a:pt x="89221" y="1020"/>
                  <a:pt x="93567" y="29470"/>
                  <a:pt x="95740" y="29402"/>
                </a:cubicBezTo>
                <a:cubicBezTo>
                  <a:pt x="97913" y="29334"/>
                  <a:pt x="97845" y="815"/>
                  <a:pt x="99814" y="883"/>
                </a:cubicBezTo>
                <a:cubicBezTo>
                  <a:pt x="101783" y="951"/>
                  <a:pt x="105246" y="29945"/>
                  <a:pt x="107555" y="29809"/>
                </a:cubicBezTo>
                <a:cubicBezTo>
                  <a:pt x="109864" y="29673"/>
                  <a:pt x="111561" y="-475"/>
                  <a:pt x="113666" y="68"/>
                </a:cubicBezTo>
                <a:cubicBezTo>
                  <a:pt x="115771" y="611"/>
                  <a:pt x="118012" y="32864"/>
                  <a:pt x="120185" y="33068"/>
                </a:cubicBezTo>
                <a:cubicBezTo>
                  <a:pt x="122358" y="33272"/>
                  <a:pt x="124462" y="-542"/>
                  <a:pt x="126703" y="1291"/>
                </a:cubicBezTo>
                <a:cubicBezTo>
                  <a:pt x="128944" y="3124"/>
                  <a:pt x="131456" y="41420"/>
                  <a:pt x="133629" y="44068"/>
                </a:cubicBezTo>
                <a:cubicBezTo>
                  <a:pt x="135802" y="46716"/>
                  <a:pt x="137296" y="14667"/>
                  <a:pt x="139740" y="17179"/>
                </a:cubicBezTo>
                <a:cubicBezTo>
                  <a:pt x="142185" y="19691"/>
                  <a:pt x="145784" y="57105"/>
                  <a:pt x="148296" y="59142"/>
                </a:cubicBezTo>
                <a:cubicBezTo>
                  <a:pt x="150808" y="61179"/>
                  <a:pt x="152709" y="26414"/>
                  <a:pt x="154814" y="29402"/>
                </a:cubicBezTo>
                <a:cubicBezTo>
                  <a:pt x="156919" y="32390"/>
                  <a:pt x="159092" y="74556"/>
                  <a:pt x="160925" y="77068"/>
                </a:cubicBezTo>
                <a:cubicBezTo>
                  <a:pt x="162758" y="79580"/>
                  <a:pt x="163641" y="43050"/>
                  <a:pt x="165814" y="44476"/>
                </a:cubicBezTo>
                <a:cubicBezTo>
                  <a:pt x="167987" y="45902"/>
                  <a:pt x="171925" y="83180"/>
                  <a:pt x="173962" y="85624"/>
                </a:cubicBezTo>
                <a:cubicBezTo>
                  <a:pt x="175999" y="88068"/>
                  <a:pt x="176067" y="58056"/>
                  <a:pt x="178036" y="59142"/>
                </a:cubicBezTo>
                <a:cubicBezTo>
                  <a:pt x="180005" y="60228"/>
                  <a:pt x="184487" y="86642"/>
                  <a:pt x="185777" y="92142"/>
                </a:cubicBezTo>
              </a:path>
            </a:pathLst>
          </a:custGeom>
          <a:noFill/>
          <a:ln cap="flat" cmpd="sng" w="38100">
            <a:solidFill>
              <a:srgbClr val="351C75"/>
            </a:solidFill>
            <a:prstDash val="solid"/>
            <a:round/>
            <a:headEnd len="med" w="med" type="none"/>
            <a:tailEnd len="med" w="med" type="none"/>
          </a:ln>
        </p:spPr>
      </p:sp>
      <p:sp>
        <p:nvSpPr>
          <p:cNvPr id="117" name="Google Shape;117;p20"/>
          <p:cNvSpPr txBox="1"/>
          <p:nvPr/>
        </p:nvSpPr>
        <p:spPr>
          <a:xfrm>
            <a:off x="2199975" y="2371575"/>
            <a:ext cx="12426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Upward</a:t>
            </a:r>
            <a:endParaRPr sz="1800">
              <a:latin typeface="Montserrat"/>
              <a:ea typeface="Montserrat"/>
              <a:cs typeface="Montserrat"/>
              <a:sym typeface="Montserrat"/>
            </a:endParaRPr>
          </a:p>
        </p:txBody>
      </p:sp>
      <p:sp>
        <p:nvSpPr>
          <p:cNvPr id="118" name="Google Shape;118;p20"/>
          <p:cNvSpPr txBox="1"/>
          <p:nvPr/>
        </p:nvSpPr>
        <p:spPr>
          <a:xfrm>
            <a:off x="6416250" y="2484800"/>
            <a:ext cx="16911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Downward</a:t>
            </a:r>
            <a:endParaRPr sz="1800">
              <a:latin typeface="Montserrat"/>
              <a:ea typeface="Montserrat"/>
              <a:cs typeface="Montserrat"/>
              <a:sym typeface="Montserrat"/>
            </a:endParaRPr>
          </a:p>
        </p:txBody>
      </p:sp>
      <p:sp>
        <p:nvSpPr>
          <p:cNvPr id="119" name="Google Shape;119;p20"/>
          <p:cNvSpPr txBox="1"/>
          <p:nvPr/>
        </p:nvSpPr>
        <p:spPr>
          <a:xfrm>
            <a:off x="3340725" y="1302950"/>
            <a:ext cx="27093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Horizontal/Stationary</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19842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Seasonality - Repeating trends</a:t>
            </a:r>
            <a:endParaRPr sz="3000">
              <a:solidFill>
                <a:srgbClr val="434343"/>
              </a:solidFill>
              <a:latin typeface="Montserrat"/>
              <a:ea typeface="Montserrat"/>
              <a:cs typeface="Montserrat"/>
              <a:sym typeface="Montserrat"/>
            </a:endParaRPr>
          </a:p>
        </p:txBody>
      </p:sp>
      <p:sp>
        <p:nvSpPr>
          <p:cNvPr id="125" name="Google Shape;125;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Time Series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pic>
        <p:nvPicPr>
          <p:cNvPr descr="watermark.jpg" id="126" name="Google Shape;126;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 name="Google Shape;127;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descr="Screen Shot 2017-06-27 at 10.43.39 PM.png" id="128" name="Google Shape;128;p21"/>
          <p:cNvPicPr preferRelativeResize="0"/>
          <p:nvPr/>
        </p:nvPicPr>
        <p:blipFill>
          <a:blip r:embed="rId4">
            <a:alphaModFix/>
          </a:blip>
          <a:stretch>
            <a:fillRect/>
          </a:stretch>
        </p:blipFill>
        <p:spPr>
          <a:xfrm>
            <a:off x="728237" y="2347850"/>
            <a:ext cx="7687526" cy="1984975"/>
          </a:xfrm>
          <a:prstGeom prst="rect">
            <a:avLst/>
          </a:prstGeom>
          <a:noFill/>
          <a:ln>
            <a:noFill/>
          </a:ln>
        </p:spPr>
      </p:pic>
      <p:sp>
        <p:nvSpPr>
          <p:cNvPr id="129" name="Google Shape;129;p21"/>
          <p:cNvSpPr txBox="1"/>
          <p:nvPr/>
        </p:nvSpPr>
        <p:spPr>
          <a:xfrm>
            <a:off x="2760175" y="4287950"/>
            <a:ext cx="40434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Google Trends - “Snowboarding”</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