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</p:sldIdLst>
  <p:sldSz cx="18288000" cy="10287000"/>
  <p:notesSz cx="6858000" cy="9144000"/>
  <p:embeddedFontLst>
    <p:embeddedFont>
      <p:font typeface="DM Sans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gcQvOibmMEfZIdKG2JRBC07huq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627" y="5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nowledgehut.com/blog/big-data/apache-spark-advantages-disadvantage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1419644" y="1805291"/>
            <a:ext cx="5839656" cy="6664824"/>
          </a:xfrm>
          <a:custGeom>
            <a:avLst/>
            <a:gdLst/>
            <a:ahLst/>
            <a:cxnLst/>
            <a:rect l="l" t="t" r="r" b="b"/>
            <a:pathLst>
              <a:path w="5839656" h="6664824" extrusionOk="0">
                <a:moveTo>
                  <a:pt x="0" y="0"/>
                </a:moveTo>
                <a:lnTo>
                  <a:pt x="5839656" y="0"/>
                </a:lnTo>
                <a:lnTo>
                  <a:pt x="5839656" y="6664824"/>
                </a:lnTo>
                <a:lnTo>
                  <a:pt x="0" y="66648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6" name="Google Shape;86;p1"/>
          <p:cNvGrpSpPr/>
          <p:nvPr/>
        </p:nvGrpSpPr>
        <p:grpSpPr>
          <a:xfrm>
            <a:off x="993692" y="3155955"/>
            <a:ext cx="10425952" cy="4573271"/>
            <a:chOff x="0" y="114300"/>
            <a:chExt cx="13901269" cy="6097694"/>
          </a:xfrm>
        </p:grpSpPr>
        <p:sp>
          <p:nvSpPr>
            <p:cNvPr id="87" name="Google Shape;87;p1"/>
            <p:cNvSpPr txBox="1"/>
            <p:nvPr/>
          </p:nvSpPr>
          <p:spPr>
            <a:xfrm>
              <a:off x="0" y="4709161"/>
              <a:ext cx="13901269" cy="1502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0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999" b="0" i="0" u="none" strike="noStrike" cap="none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IS402.O21.HTCL</a:t>
              </a:r>
              <a:endParaRPr dirty="0"/>
            </a:p>
            <a:p>
              <a:pPr marL="0" marR="0" lvl="0" indent="0" algn="l" rtl="0">
                <a:lnSpc>
                  <a:spcPct val="110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999" b="0" i="0" u="none" strike="noStrike" cap="none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GVHD: Ha Le Hoai Trung</a:t>
              </a:r>
              <a:endParaRPr dirty="0"/>
            </a:p>
          </p:txBody>
        </p:sp>
        <p:sp>
          <p:nvSpPr>
            <p:cNvPr id="88" name="Google Shape;88;p1"/>
            <p:cNvSpPr txBox="1"/>
            <p:nvPr/>
          </p:nvSpPr>
          <p:spPr>
            <a:xfrm>
              <a:off x="0" y="114300"/>
              <a:ext cx="13901269" cy="407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4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500" b="0" i="0" u="none" strike="noStrike" cap="none" dirty="0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Using Azure Synapse Analytics to Query Data Lake</a:t>
              </a:r>
              <a:endParaRPr dirty="0"/>
            </a:p>
          </p:txBody>
        </p:sp>
      </p:grpSp>
      <p:sp>
        <p:nvSpPr>
          <p:cNvPr id="2" name="Google Shape;94;p2">
            <a:extLst>
              <a:ext uri="{FF2B5EF4-FFF2-40B4-BE49-F238E27FC236}">
                <a16:creationId xmlns:a16="http://schemas.microsoft.com/office/drawing/2014/main" id="{EBFA5467-6148-8C69-A783-CD149093BF08}"/>
              </a:ext>
            </a:extLst>
          </p:cNvPr>
          <p:cNvSpPr txBox="1"/>
          <p:nvPr/>
        </p:nvSpPr>
        <p:spPr>
          <a:xfrm>
            <a:off x="1028700" y="971550"/>
            <a:ext cx="5539929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99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SEMINAR ĐIỆN TOÁN ĐÁM MÂY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/>
          <p:nvPr/>
        </p:nvSpPr>
        <p:spPr>
          <a:xfrm>
            <a:off x="1176333" y="2970503"/>
            <a:ext cx="16082967" cy="7207189"/>
          </a:xfrm>
          <a:custGeom>
            <a:avLst/>
            <a:gdLst/>
            <a:ahLst/>
            <a:cxnLst/>
            <a:rect l="l" t="t" r="r" b="b"/>
            <a:pathLst>
              <a:path w="16082967" h="7207189" extrusionOk="0">
                <a:moveTo>
                  <a:pt x="0" y="0"/>
                </a:moveTo>
                <a:lnTo>
                  <a:pt x="16082967" y="0"/>
                </a:lnTo>
                <a:lnTo>
                  <a:pt x="16082967" y="7207188"/>
                </a:lnTo>
                <a:lnTo>
                  <a:pt x="0" y="72071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2" name="Google Shape;142;p10"/>
          <p:cNvSpPr txBox="1"/>
          <p:nvPr/>
        </p:nvSpPr>
        <p:spPr>
          <a:xfrm>
            <a:off x="2245350" y="498475"/>
            <a:ext cx="14669665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99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Synapse SQL </a:t>
            </a:r>
            <a:endParaRPr/>
          </a:p>
        </p:txBody>
      </p:sp>
      <p:sp>
        <p:nvSpPr>
          <p:cNvPr id="143" name="Google Shape;143;p10"/>
          <p:cNvSpPr txBox="1"/>
          <p:nvPr/>
        </p:nvSpPr>
        <p:spPr>
          <a:xfrm>
            <a:off x="1535070" y="1425575"/>
            <a:ext cx="15217860" cy="1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47700" marR="0" lvl="1" indent="-3238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Azure Synapse Analytics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hỗ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trợ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truy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vấn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dữ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liệu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bằng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ngôn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ngữ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T-SQL,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cho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phép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bạn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thực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hiện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các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truy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vấn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phức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tạp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trên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dữ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liệu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lớn</a:t>
            </a:r>
            <a:endParaRPr dirty="0"/>
          </a:p>
          <a:p>
            <a:pPr marL="647700" marR="0" lvl="1" indent="-3238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Ngôn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ngữ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T-SQL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được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Microsoft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bổ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sung,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có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thể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lập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trình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function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và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procedure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cục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bộ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/>
          <p:nvPr/>
        </p:nvSpPr>
        <p:spPr>
          <a:xfrm>
            <a:off x="156329" y="1913888"/>
            <a:ext cx="17975342" cy="6007801"/>
          </a:xfrm>
          <a:custGeom>
            <a:avLst/>
            <a:gdLst/>
            <a:ahLst/>
            <a:cxnLst/>
            <a:rect l="l" t="t" r="r" b="b"/>
            <a:pathLst>
              <a:path w="17975342" h="6007801" extrusionOk="0">
                <a:moveTo>
                  <a:pt x="0" y="0"/>
                </a:moveTo>
                <a:lnTo>
                  <a:pt x="17975342" y="0"/>
                </a:lnTo>
                <a:lnTo>
                  <a:pt x="17975342" y="6007801"/>
                </a:lnTo>
                <a:lnTo>
                  <a:pt x="0" y="60078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/>
          <p:nvPr/>
        </p:nvSpPr>
        <p:spPr>
          <a:xfrm>
            <a:off x="626696" y="2738699"/>
            <a:ext cx="17034608" cy="4809602"/>
          </a:xfrm>
          <a:custGeom>
            <a:avLst/>
            <a:gdLst/>
            <a:ahLst/>
            <a:cxnLst/>
            <a:rect l="l" t="t" r="r" b="b"/>
            <a:pathLst>
              <a:path w="17034608" h="4809602" extrusionOk="0">
                <a:moveTo>
                  <a:pt x="0" y="0"/>
                </a:moveTo>
                <a:lnTo>
                  <a:pt x="17034608" y="0"/>
                </a:lnTo>
                <a:lnTo>
                  <a:pt x="17034608" y="4809602"/>
                </a:lnTo>
                <a:lnTo>
                  <a:pt x="0" y="48096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101" r="-1100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4786" b="-4786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4" name="Google Shape;164;p14"/>
          <p:cNvSpPr/>
          <p:nvPr/>
        </p:nvSpPr>
        <p:spPr>
          <a:xfrm>
            <a:off x="1532197" y="6698032"/>
            <a:ext cx="1962323" cy="1180962"/>
          </a:xfrm>
          <a:custGeom>
            <a:avLst/>
            <a:gdLst/>
            <a:ahLst/>
            <a:cxnLst/>
            <a:rect l="l" t="t" r="r" b="b"/>
            <a:pathLst>
              <a:path w="1962323" h="1180962" extrusionOk="0">
                <a:moveTo>
                  <a:pt x="0" y="0"/>
                </a:moveTo>
                <a:lnTo>
                  <a:pt x="1962323" y="0"/>
                </a:lnTo>
                <a:lnTo>
                  <a:pt x="1962323" y="1180962"/>
                </a:lnTo>
                <a:lnTo>
                  <a:pt x="0" y="11809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/>
          <p:nvPr/>
        </p:nvSpPr>
        <p:spPr>
          <a:xfrm>
            <a:off x="10398413" y="2279749"/>
            <a:ext cx="7614936" cy="6218864"/>
          </a:xfrm>
          <a:custGeom>
            <a:avLst/>
            <a:gdLst/>
            <a:ahLst/>
            <a:cxnLst/>
            <a:rect l="l" t="t" r="r" b="b"/>
            <a:pathLst>
              <a:path w="7614936" h="6218864" extrusionOk="0">
                <a:moveTo>
                  <a:pt x="0" y="0"/>
                </a:moveTo>
                <a:lnTo>
                  <a:pt x="7614936" y="0"/>
                </a:lnTo>
                <a:lnTo>
                  <a:pt x="7614936" y="6218865"/>
                </a:lnTo>
                <a:lnTo>
                  <a:pt x="0" y="62188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0" name="Google Shape;170;p15"/>
          <p:cNvSpPr txBox="1"/>
          <p:nvPr/>
        </p:nvSpPr>
        <p:spPr>
          <a:xfrm>
            <a:off x="534035" y="538969"/>
            <a:ext cx="9754908" cy="8803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70497" marR="0" lvl="1" indent="-335248" algn="just" rtl="0">
              <a:lnSpc>
                <a:spcPct val="16901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5"/>
              <a:buFont typeface="Arial"/>
              <a:buChar char="•"/>
            </a:pPr>
            <a:r>
              <a:rPr lang="en-US" sz="3105" b="1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Tự</a:t>
            </a:r>
            <a:r>
              <a:rPr lang="en-US" sz="3105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b="1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động</a:t>
            </a:r>
            <a:r>
              <a:rPr lang="en-US" sz="3105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b="1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điều</a:t>
            </a:r>
            <a:r>
              <a:rPr lang="en-US" sz="3105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b="1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chỉnh</a:t>
            </a:r>
            <a:r>
              <a:rPr lang="en-US" sz="3105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b="1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kích</a:t>
            </a:r>
            <a:r>
              <a:rPr lang="en-US" sz="3105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b="1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thước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Synapse SQL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không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yêu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cầu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bạn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chọn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kích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thước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thủ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công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Hệ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thống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tự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động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điều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chỉnh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kích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thước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dựa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trên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yêu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cầu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truy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vấn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của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bạn</a:t>
            </a:r>
            <a:endParaRPr lang="en-US" sz="3105"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335249" marR="0" lvl="1" algn="just" rtl="0">
              <a:lnSpc>
                <a:spcPct val="16901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5"/>
            </a:pPr>
            <a:endParaRPr dirty="0"/>
          </a:p>
          <a:p>
            <a:pPr marL="670497" marR="0" lvl="1" indent="-335248" algn="just" rtl="0">
              <a:lnSpc>
                <a:spcPct val="16901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5"/>
              <a:buFont typeface="Arial"/>
              <a:buChar char="•"/>
            </a:pPr>
            <a:r>
              <a:rPr lang="en-US" sz="3105" b="1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Sử</a:t>
            </a:r>
            <a:r>
              <a:rPr lang="en-US" sz="3105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b="1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dụng</a:t>
            </a:r>
            <a:r>
              <a:rPr lang="en-US" sz="3105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b="1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bộ</a:t>
            </a:r>
            <a:r>
              <a:rPr lang="en-US" sz="3105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b="1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nhớ</a:t>
            </a:r>
            <a:r>
              <a:rPr lang="en-US" sz="3105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cache </a:t>
            </a:r>
            <a:r>
              <a:rPr lang="en-US" sz="3105" b="1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và</a:t>
            </a:r>
            <a:r>
              <a:rPr lang="en-US" sz="3105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b="1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lập</a:t>
            </a:r>
            <a:r>
              <a:rPr lang="en-US" sz="3105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b="1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lịch</a:t>
            </a:r>
            <a:r>
              <a:rPr lang="en-US" sz="3105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b="1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làm</a:t>
            </a:r>
            <a:r>
              <a:rPr lang="en-US" sz="3105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b="1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mới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Điều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này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giúp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tránh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việc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thực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hiện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nhiều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truy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vấn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song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song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làm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tiêu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hao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tài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nguyên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335249" marR="0" lvl="1" algn="just" rtl="0">
              <a:lnSpc>
                <a:spcPct val="16901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5"/>
            </a:pPr>
            <a:endParaRPr dirty="0"/>
          </a:p>
          <a:p>
            <a:pPr marL="670497" marR="0" lvl="1" indent="-335248" algn="just" rtl="0">
              <a:lnSpc>
                <a:spcPct val="16901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5"/>
              <a:buFont typeface="Arial"/>
              <a:buChar char="•"/>
            </a:pPr>
            <a:r>
              <a:rPr lang="en-US" sz="3105" b="1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Sử</a:t>
            </a:r>
            <a:r>
              <a:rPr lang="en-US" sz="3105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b="1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dụng</a:t>
            </a:r>
            <a:r>
              <a:rPr lang="en-US" sz="3105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Spark </a:t>
            </a:r>
            <a:r>
              <a:rPr lang="en-US" sz="3105" b="1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để</a:t>
            </a:r>
            <a:r>
              <a:rPr lang="en-US" sz="3105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b="1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tổng</a:t>
            </a:r>
            <a:r>
              <a:rPr lang="en-US" sz="3105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b="1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hợp</a:t>
            </a:r>
            <a:r>
              <a:rPr lang="en-US" sz="3105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b="1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trước</a:t>
            </a:r>
            <a:r>
              <a:rPr lang="en-US" sz="3105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b="1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các</a:t>
            </a:r>
            <a:r>
              <a:rPr lang="en-US" sz="3105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b="1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truy</a:t>
            </a:r>
            <a:r>
              <a:rPr lang="en-US" sz="3105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b="1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vấn</a:t>
            </a:r>
            <a:r>
              <a:rPr lang="en-US" sz="3105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b="1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phân</a:t>
            </a:r>
            <a:r>
              <a:rPr lang="en-US" sz="3105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b="1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tích</a:t>
            </a:r>
            <a:r>
              <a:rPr lang="en-US" sz="3105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b="1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phổ</a:t>
            </a:r>
            <a:r>
              <a:rPr lang="en-US" sz="3105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b="1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biến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Điều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này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giúp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tránh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các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truy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vấn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nặng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chạy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liên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105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tục</a:t>
            </a:r>
            <a:r>
              <a:rPr lang="en-US" sz="3105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/>
          <p:nvPr/>
        </p:nvSpPr>
        <p:spPr>
          <a:xfrm>
            <a:off x="1680939" y="4554266"/>
            <a:ext cx="15363635" cy="5649090"/>
          </a:xfrm>
          <a:custGeom>
            <a:avLst/>
            <a:gdLst/>
            <a:ahLst/>
            <a:cxnLst/>
            <a:rect l="l" t="t" r="r" b="b"/>
            <a:pathLst>
              <a:path w="15363635" h="5649090" extrusionOk="0">
                <a:moveTo>
                  <a:pt x="0" y="0"/>
                </a:moveTo>
                <a:lnTo>
                  <a:pt x="15363635" y="0"/>
                </a:lnTo>
                <a:lnTo>
                  <a:pt x="15363635" y="5649090"/>
                </a:lnTo>
                <a:lnTo>
                  <a:pt x="0" y="56490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6" name="Google Shape;176;p16"/>
          <p:cNvSpPr txBox="1"/>
          <p:nvPr/>
        </p:nvSpPr>
        <p:spPr>
          <a:xfrm>
            <a:off x="2316954" y="526717"/>
            <a:ext cx="14669665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99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Apache Spark</a:t>
            </a:r>
            <a:endParaRPr/>
          </a:p>
        </p:txBody>
      </p:sp>
      <p:sp>
        <p:nvSpPr>
          <p:cNvPr id="177" name="Google Shape;177;p16"/>
          <p:cNvSpPr txBox="1"/>
          <p:nvPr/>
        </p:nvSpPr>
        <p:spPr>
          <a:xfrm>
            <a:off x="1535070" y="1547211"/>
            <a:ext cx="15217860" cy="3448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47700" marR="0" lvl="1" indent="-323850" algn="just" rtl="0">
              <a:lnSpc>
                <a:spcPct val="1259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Spark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hỗ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trợ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nhiều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ngôn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ngữ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lập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trình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như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Python, Scala,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và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Java,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cho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phép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bạn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thao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tác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với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các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tập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dữ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liệu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phân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tán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giống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như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các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bộ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sưu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tập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dữ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liệu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cục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bộ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dirty="0"/>
          </a:p>
          <a:p>
            <a:pPr marL="647700" marR="0" lvl="1" indent="-32385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en-US" sz="3000" b="1" i="0" u="sng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Tốc</a:t>
            </a:r>
            <a:r>
              <a:rPr lang="en-US" sz="3000" b="1" i="0" u="sng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000" b="1" i="0" u="sng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độ</a:t>
            </a:r>
            <a:r>
              <a:rPr lang="en-US" sz="3000" b="0" i="0" u="sng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Spark </a:t>
            </a:r>
            <a:r>
              <a:rPr lang="en-US" sz="3000" b="0" i="0" u="sng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sử</a:t>
            </a:r>
            <a:r>
              <a:rPr lang="en-US" sz="3000" b="0" i="0" u="sng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000" b="0" i="0" u="sng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dụng</a:t>
            </a:r>
            <a:r>
              <a:rPr lang="en-US" sz="3000" b="0" i="0" u="sng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000" b="0" i="0" u="sng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hệ</a:t>
            </a:r>
            <a:r>
              <a:rPr lang="en-US" sz="3000" b="0" i="0" u="sng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000" b="0" i="0" u="sng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thống</a:t>
            </a:r>
            <a:r>
              <a:rPr lang="en-US" sz="3000" b="0" i="0" u="sng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000" b="0" i="0" u="sng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tính</a:t>
            </a:r>
            <a:r>
              <a:rPr lang="en-US" sz="3000" b="0" i="0" u="sng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000" b="0" i="0" u="sng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toán</a:t>
            </a:r>
            <a:r>
              <a:rPr lang="en-US" sz="3000" b="0" i="0" u="sng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000" b="0" i="0" u="sng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trong</a:t>
            </a:r>
            <a:r>
              <a:rPr lang="en-US" sz="3000" b="0" i="0" u="sng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000" b="0" i="0" u="sng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bộ</a:t>
            </a:r>
            <a:r>
              <a:rPr lang="en-US" sz="3000" b="0" i="0" u="sng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000" b="0" i="0" u="sng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nhớ</a:t>
            </a:r>
            <a:r>
              <a:rPr lang="en-US" sz="3000" b="0" i="0" u="sng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(RAM), </a:t>
            </a:r>
            <a:r>
              <a:rPr lang="en-US" sz="3000" b="0" i="0" u="sng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giúp</a:t>
            </a:r>
            <a:r>
              <a:rPr lang="en-US" sz="3000" b="0" i="0" u="sng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000" b="0" i="0" u="sng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nó</a:t>
            </a:r>
            <a:r>
              <a:rPr lang="en-US" sz="3000" b="0" i="0" u="sng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000" b="0" i="0" u="sng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xử</a:t>
            </a:r>
            <a:r>
              <a:rPr lang="en-US" sz="3000" b="0" i="0" u="sng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000" b="0" i="0" u="sng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lý</a:t>
            </a:r>
            <a:r>
              <a:rPr lang="en-US" sz="3000" b="0" i="0" u="sng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000" b="0" i="0" u="sng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dữ</a:t>
            </a:r>
            <a:r>
              <a:rPr lang="en-US" sz="3000" b="0" i="0" u="sng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000" b="0" i="0" u="sng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liệu</a:t>
            </a:r>
            <a:r>
              <a:rPr lang="en-US" sz="3000" b="0" i="0" u="sng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000" b="0" i="0" u="sng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lớn</a:t>
            </a:r>
            <a:r>
              <a:rPr lang="en-US" sz="3000" b="0" i="0" u="sng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000" b="0" i="0" u="sng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với</a:t>
            </a:r>
            <a:r>
              <a:rPr lang="en-US" sz="3000" b="0" i="0" u="sng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000" b="0" i="0" u="sng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tốc</a:t>
            </a:r>
            <a:r>
              <a:rPr lang="en-US" sz="3000" b="0" i="0" u="sng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000" b="0" i="0" u="sng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độ</a:t>
            </a:r>
            <a:r>
              <a:rPr lang="en-US" sz="3000" b="0" i="0" u="sng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000" b="0" i="0" u="sng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nhanh</a:t>
            </a:r>
            <a:r>
              <a:rPr lang="en-US" sz="3000" b="0" i="0" u="sng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000" b="0" i="0" u="sng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hơn</a:t>
            </a:r>
            <a:r>
              <a:rPr lang="en-US" sz="3000" b="0" i="0" u="sng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000" b="0" i="0" u="sng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nhiều</a:t>
            </a:r>
            <a:r>
              <a:rPr lang="en-US" sz="3000" b="0" i="0" u="sng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so </a:t>
            </a:r>
            <a:r>
              <a:rPr lang="en-US" sz="3000" b="0" i="0" u="sng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với</a:t>
            </a:r>
            <a:r>
              <a:rPr lang="en-US" sz="3000" b="0" i="0" u="sng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Hadoop1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r>
              <a:rPr lang="en-US" sz="3000" b="0" i="0" u="sng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Spark </a:t>
            </a:r>
            <a:r>
              <a:rPr lang="en-US" sz="3000" b="0" i="0" u="sng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có</a:t>
            </a:r>
            <a:r>
              <a:rPr lang="en-US" sz="3000" b="0" i="0" u="sng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000" b="0" i="0" u="sng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thể</a:t>
            </a:r>
            <a:r>
              <a:rPr lang="en-US" sz="3000" b="0" i="0" u="sng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000" b="0" i="0" u="sng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xử</a:t>
            </a:r>
            <a:r>
              <a:rPr lang="en-US" sz="3000" b="0" i="0" u="sng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000" b="0" i="0" u="sng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lý</a:t>
            </a:r>
            <a:r>
              <a:rPr lang="en-US" sz="3000" b="0" i="0" u="sng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000" b="0" i="0" u="sng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nhiều</a:t>
            </a:r>
            <a:r>
              <a:rPr lang="en-US" sz="3000" b="0" i="0" u="sng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petabyte </a:t>
            </a:r>
            <a:r>
              <a:rPr lang="en-US" sz="3000" b="0" i="0" u="sng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dữ</a:t>
            </a:r>
            <a:r>
              <a:rPr lang="en-US" sz="3000" b="0" i="0" u="sng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000" b="0" i="0" u="sng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liệu</a:t>
            </a:r>
            <a:r>
              <a:rPr lang="en-US" sz="3000" b="0" i="0" u="sng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000" b="0" i="0" u="sng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được</a:t>
            </a:r>
            <a:r>
              <a:rPr lang="en-US" sz="3000" b="0" i="0" u="sng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000" b="0" i="0" u="sng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phân</a:t>
            </a:r>
            <a:r>
              <a:rPr lang="en-US" sz="3000" b="0" i="0" u="sng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000" b="0" i="0" u="sng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tán</a:t>
            </a:r>
            <a:r>
              <a:rPr lang="en-US" sz="3000" b="0" i="0" u="sng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000" b="0" i="0" u="sng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trên</a:t>
            </a:r>
            <a:r>
              <a:rPr lang="en-US" sz="3000" b="0" i="0" u="sng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000" b="0" i="0" u="sng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hơn</a:t>
            </a:r>
            <a:r>
              <a:rPr lang="en-US" sz="3000" b="0" i="0" u="sng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8000 </a:t>
            </a:r>
            <a:r>
              <a:rPr lang="en-US" sz="3000" b="0" i="0" u="sng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nút</a:t>
            </a:r>
            <a:r>
              <a:rPr lang="en-US" sz="3000" b="0" i="0" u="sng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000" b="0" i="0" u="sng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cùng</a:t>
            </a:r>
            <a:r>
              <a:rPr lang="en-US" sz="3000" b="0" i="0" u="sng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000" b="0" i="0" u="sng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một</a:t>
            </a:r>
            <a:r>
              <a:rPr lang="en-US" sz="3000" b="0" i="0" u="sng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3000" b="0" i="0" u="sng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lúc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dirty="0"/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/>
          <p:nvPr/>
        </p:nvSpPr>
        <p:spPr>
          <a:xfrm>
            <a:off x="11230117" y="2560040"/>
            <a:ext cx="6327534" cy="6327534"/>
          </a:xfrm>
          <a:custGeom>
            <a:avLst/>
            <a:gdLst/>
            <a:ahLst/>
            <a:cxnLst/>
            <a:rect l="l" t="t" r="r" b="b"/>
            <a:pathLst>
              <a:path w="6327534" h="6327534" extrusionOk="0">
                <a:moveTo>
                  <a:pt x="0" y="0"/>
                </a:moveTo>
                <a:lnTo>
                  <a:pt x="6327534" y="0"/>
                </a:lnTo>
                <a:lnTo>
                  <a:pt x="6327534" y="6327534"/>
                </a:lnTo>
                <a:lnTo>
                  <a:pt x="0" y="63275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3" name="Google Shape;183;p17"/>
          <p:cNvSpPr txBox="1"/>
          <p:nvPr/>
        </p:nvSpPr>
        <p:spPr>
          <a:xfrm>
            <a:off x="2316954" y="669925"/>
            <a:ext cx="14669665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99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 Explorer</a:t>
            </a:r>
            <a:endParaRPr/>
          </a:p>
        </p:txBody>
      </p:sp>
      <p:sp>
        <p:nvSpPr>
          <p:cNvPr id="184" name="Google Shape;184;p17"/>
          <p:cNvSpPr txBox="1"/>
          <p:nvPr/>
        </p:nvSpPr>
        <p:spPr>
          <a:xfrm>
            <a:off x="974091" y="1758895"/>
            <a:ext cx="8169909" cy="890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25750" marR="0" lvl="1" indent="-362875" algn="just" rtl="0">
              <a:lnSpc>
                <a:spcPct val="124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61"/>
              <a:buFont typeface="Arial"/>
              <a:buChar char="•"/>
            </a:pPr>
            <a:r>
              <a:rPr lang="en-US" sz="3361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 Explorer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sử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1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dụng</a:t>
            </a:r>
            <a:r>
              <a:rPr lang="en-US" sz="3361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Kusto Query Language (KQL),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một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ngôn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ngữ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truy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vấn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kết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hợp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sự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mạnh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mẽ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của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SQL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và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đơn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giản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của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Excel</a:t>
            </a:r>
            <a:endParaRPr dirty="0"/>
          </a:p>
          <a:p>
            <a:pPr marL="0" marR="0" lvl="0" indent="0" algn="just" rtl="0">
              <a:lnSpc>
                <a:spcPct val="9000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61" b="0"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725750" marR="0" lvl="1" indent="-362875" algn="just" rtl="0">
              <a:lnSpc>
                <a:spcPct val="142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61"/>
              <a:buFont typeface="Arial"/>
              <a:buChar char="•"/>
            </a:pPr>
            <a:r>
              <a:rPr lang="en-US" sz="3361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Công </a:t>
            </a:r>
            <a:r>
              <a:rPr lang="en-US" sz="3361" b="1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nghệ</a:t>
            </a:r>
            <a:r>
              <a:rPr lang="en-US" sz="3361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1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chỉ</a:t>
            </a:r>
            <a:r>
              <a:rPr lang="en-US" sz="3361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1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mục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Data Explorer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sử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dụng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công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nghệ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chỉ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mục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mạnh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mẽ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để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tự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động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chỉ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mục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dữ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liệu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văn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bản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tự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do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và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dữ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liệu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bán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cấu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trúc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thường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gặp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trong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dữ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liệu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log.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Điều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này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giúp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tối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ưu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hóa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hiệu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suất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truy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vấn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và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tạo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các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bảng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điều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khiển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gần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thời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gian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361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thực</a:t>
            </a:r>
            <a:r>
              <a:rPr lang="en-US" sz="3361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dirty="0"/>
          </a:p>
          <a:p>
            <a:pPr marL="0" marR="0" lvl="0" indent="0" algn="just" rtl="0">
              <a:lnSpc>
                <a:spcPct val="1420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61" b="0"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/>
        </p:nvSpPr>
        <p:spPr>
          <a:xfrm>
            <a:off x="2221482" y="947238"/>
            <a:ext cx="14669665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99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Demo</a:t>
            </a:r>
            <a:endParaRPr/>
          </a:p>
        </p:txBody>
      </p:sp>
      <p:pic>
        <p:nvPicPr>
          <p:cNvPr id="5" name="Picture 4" descr="A diagram of a software company&#10;&#10;AI-generated content may be incorrect.">
            <a:extLst>
              <a:ext uri="{FF2B5EF4-FFF2-40B4-BE49-F238E27FC236}">
                <a16:creationId xmlns:a16="http://schemas.microsoft.com/office/drawing/2014/main" id="{6BDC137F-43DC-43A0-46EA-9CAC5F967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970" y="1798138"/>
            <a:ext cx="11709450" cy="831273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/>
          <p:nvPr/>
        </p:nvSpPr>
        <p:spPr>
          <a:xfrm>
            <a:off x="0" y="0"/>
            <a:ext cx="18597459" cy="10287000"/>
          </a:xfrm>
          <a:custGeom>
            <a:avLst/>
            <a:gdLst/>
            <a:ahLst/>
            <a:cxnLst/>
            <a:rect l="l" t="t" r="r" b="b"/>
            <a:pathLst>
              <a:path w="18597459" h="10287000" extrusionOk="0">
                <a:moveTo>
                  <a:pt x="0" y="0"/>
                </a:moveTo>
                <a:lnTo>
                  <a:pt x="18597459" y="0"/>
                </a:lnTo>
                <a:lnTo>
                  <a:pt x="1859745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11419644" y="1805291"/>
            <a:ext cx="5839656" cy="6664824"/>
          </a:xfrm>
          <a:custGeom>
            <a:avLst/>
            <a:gdLst/>
            <a:ahLst/>
            <a:cxnLst/>
            <a:rect l="l" t="t" r="r" b="b"/>
            <a:pathLst>
              <a:path w="5839656" h="6664824" extrusionOk="0">
                <a:moveTo>
                  <a:pt x="0" y="0"/>
                </a:moveTo>
                <a:lnTo>
                  <a:pt x="5839656" y="0"/>
                </a:lnTo>
                <a:lnTo>
                  <a:pt x="5839656" y="6664824"/>
                </a:lnTo>
                <a:lnTo>
                  <a:pt x="0" y="66648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4" name="Google Shape;94;p2"/>
          <p:cNvSpPr txBox="1"/>
          <p:nvPr/>
        </p:nvSpPr>
        <p:spPr>
          <a:xfrm>
            <a:off x="1028700" y="971550"/>
            <a:ext cx="5539929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99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SEMINAR ĐIỆN TOÁN ĐÁM MÂY</a:t>
            </a:r>
            <a:endParaRPr dirty="0"/>
          </a:p>
        </p:txBody>
      </p:sp>
      <p:grpSp>
        <p:nvGrpSpPr>
          <p:cNvPr id="95" name="Google Shape;95;p2"/>
          <p:cNvGrpSpPr/>
          <p:nvPr/>
        </p:nvGrpSpPr>
        <p:grpSpPr>
          <a:xfrm>
            <a:off x="993692" y="3155955"/>
            <a:ext cx="10425952" cy="4573271"/>
            <a:chOff x="0" y="114300"/>
            <a:chExt cx="13901269" cy="6097694"/>
          </a:xfrm>
        </p:grpSpPr>
        <p:sp>
          <p:nvSpPr>
            <p:cNvPr id="96" name="Google Shape;96;p2"/>
            <p:cNvSpPr txBox="1"/>
            <p:nvPr/>
          </p:nvSpPr>
          <p:spPr>
            <a:xfrm>
              <a:off x="0" y="4709161"/>
              <a:ext cx="13901269" cy="1502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0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999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IS402.O21.HTCL</a:t>
              </a:r>
              <a:endParaRPr/>
            </a:p>
            <a:p>
              <a:pPr marL="0" marR="0" lvl="0" indent="0" algn="l" rtl="0">
                <a:lnSpc>
                  <a:spcPct val="110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999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GVHD: Ha Le Hoai Trung</a:t>
              </a:r>
              <a:endParaRPr/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0" y="114300"/>
              <a:ext cx="13901269" cy="407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4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500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Using Azure Synapse Analytics to </a:t>
              </a:r>
              <a:r>
                <a:rPr lang="en-US" sz="7500" b="1" i="0" u="none" strike="noStrike" cap="none">
                  <a:solidFill>
                    <a:srgbClr val="F4592F"/>
                  </a:solidFill>
                  <a:latin typeface="DM Sans"/>
                  <a:ea typeface="DM Sans"/>
                  <a:cs typeface="DM Sans"/>
                  <a:sym typeface="DM Sans"/>
                </a:rPr>
                <a:t>Query</a:t>
              </a:r>
              <a:r>
                <a:rPr lang="en-US" sz="7500" b="0" i="0" u="none" strike="noStrike" cap="none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 </a:t>
              </a:r>
              <a:r>
                <a:rPr lang="en-US" sz="7500" b="1" i="0" u="none" strike="noStrike" cap="none">
                  <a:solidFill>
                    <a:srgbClr val="35A1F4"/>
                  </a:solidFill>
                  <a:latin typeface="DM Sans"/>
                  <a:ea typeface="DM Sans"/>
                  <a:cs typeface="DM Sans"/>
                  <a:sym typeface="DM Sans"/>
                </a:rPr>
                <a:t>Data Lake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>
            <a:off x="11288629" y="1514659"/>
            <a:ext cx="6999371" cy="6999371"/>
          </a:xfrm>
          <a:custGeom>
            <a:avLst/>
            <a:gdLst/>
            <a:ahLst/>
            <a:cxnLst/>
            <a:rect l="l" t="t" r="r" b="b"/>
            <a:pathLst>
              <a:path w="6999371" h="6999371" extrusionOk="0">
                <a:moveTo>
                  <a:pt x="0" y="0"/>
                </a:moveTo>
                <a:lnTo>
                  <a:pt x="6999371" y="0"/>
                </a:lnTo>
                <a:lnTo>
                  <a:pt x="6999371" y="6999371"/>
                </a:lnTo>
                <a:lnTo>
                  <a:pt x="0" y="69993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3" name="Google Shape;103;p3"/>
          <p:cNvSpPr txBox="1"/>
          <p:nvPr/>
        </p:nvSpPr>
        <p:spPr>
          <a:xfrm>
            <a:off x="1577625" y="3539301"/>
            <a:ext cx="8774621" cy="44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5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54" b="1" i="0" u="none" strike="noStrike" cap="none" dirty="0">
                <a:solidFill>
                  <a:schemeClr val="accent6">
                    <a:lumMod val="75000"/>
                  </a:schemeClr>
                </a:solidFill>
                <a:latin typeface="DM Sans"/>
                <a:ea typeface="DM Sans"/>
                <a:cs typeface="DM Sans"/>
                <a:sym typeface="DM Sans"/>
              </a:rPr>
              <a:t>Data lake </a:t>
            </a:r>
            <a:r>
              <a:rPr lang="en-US" sz="6854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là</a:t>
            </a:r>
            <a:r>
              <a:rPr lang="en-US" sz="6854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6854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một</a:t>
            </a:r>
            <a:r>
              <a:rPr lang="en-US" sz="6854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6854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kho</a:t>
            </a:r>
            <a:r>
              <a:rPr lang="en-US" sz="6854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6854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lưu</a:t>
            </a:r>
            <a:r>
              <a:rPr lang="en-US" sz="6854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6854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trữ</a:t>
            </a:r>
            <a:r>
              <a:rPr lang="en-US" sz="6854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6854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trung</a:t>
            </a:r>
            <a:r>
              <a:rPr lang="en-US" sz="6854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6854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tâm</a:t>
            </a:r>
            <a:r>
              <a:rPr lang="en-US" sz="6854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6854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chứa</a:t>
            </a:r>
            <a:r>
              <a:rPr lang="en-US" sz="6854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6854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một</a:t>
            </a:r>
            <a:r>
              <a:rPr lang="en-US" sz="6854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6854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lượng</a:t>
            </a:r>
            <a:r>
              <a:rPr lang="en-US" sz="6854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6854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lớn</a:t>
            </a:r>
            <a:r>
              <a:rPr lang="en-US" sz="6854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6854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dữ</a:t>
            </a:r>
            <a:r>
              <a:rPr lang="en-US" sz="6854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6854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liệu</a:t>
            </a:r>
            <a:r>
              <a:rPr lang="en-US" sz="6854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6854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thô</a:t>
            </a:r>
            <a:r>
              <a:rPr lang="en-US" sz="6854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/>
          <p:nvPr/>
        </p:nvSpPr>
        <p:spPr>
          <a:xfrm>
            <a:off x="-1143000" y="0"/>
            <a:ext cx="20574000" cy="10287000"/>
          </a:xfrm>
          <a:custGeom>
            <a:avLst/>
            <a:gdLst/>
            <a:ahLst/>
            <a:cxnLst/>
            <a:rect l="l" t="t" r="r" b="b"/>
            <a:pathLst>
              <a:path w="20574000" h="10287000" extrusionOk="0">
                <a:moveTo>
                  <a:pt x="0" y="0"/>
                </a:moveTo>
                <a:lnTo>
                  <a:pt x="20574000" y="0"/>
                </a:lnTo>
                <a:lnTo>
                  <a:pt x="20574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0" y="0"/>
            <a:ext cx="18288000" cy="10296144"/>
          </a:xfrm>
          <a:custGeom>
            <a:avLst/>
            <a:gdLst/>
            <a:ahLst/>
            <a:cxnLst/>
            <a:rect l="l" t="t" r="r" b="b"/>
            <a:pathLst>
              <a:path w="18288000" h="10296144" extrusionOk="0">
                <a:moveTo>
                  <a:pt x="0" y="0"/>
                </a:moveTo>
                <a:lnTo>
                  <a:pt x="18288000" y="0"/>
                </a:lnTo>
                <a:lnTo>
                  <a:pt x="18288000" y="10296144"/>
                </a:lnTo>
                <a:lnTo>
                  <a:pt x="0" y="102961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/>
          <p:nvPr/>
        </p:nvSpPr>
        <p:spPr>
          <a:xfrm>
            <a:off x="903004" y="1876188"/>
            <a:ext cx="16481992" cy="6534625"/>
          </a:xfrm>
          <a:custGeom>
            <a:avLst/>
            <a:gdLst/>
            <a:ahLst/>
            <a:cxnLst/>
            <a:rect l="l" t="t" r="r" b="b"/>
            <a:pathLst>
              <a:path w="16481992" h="6534625" extrusionOk="0">
                <a:moveTo>
                  <a:pt x="0" y="0"/>
                </a:moveTo>
                <a:lnTo>
                  <a:pt x="16481992" y="0"/>
                </a:lnTo>
                <a:lnTo>
                  <a:pt x="16481992" y="6534624"/>
                </a:lnTo>
                <a:lnTo>
                  <a:pt x="0" y="65346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/>
        </p:nvSpPr>
        <p:spPr>
          <a:xfrm>
            <a:off x="3717547" y="4356282"/>
            <a:ext cx="13943870" cy="1211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Azure Synapse Analytics</a:t>
            </a:r>
            <a:endParaRPr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/>
          <p:nvPr/>
        </p:nvSpPr>
        <p:spPr>
          <a:xfrm>
            <a:off x="2589635" y="1028700"/>
            <a:ext cx="12434079" cy="6994169"/>
          </a:xfrm>
          <a:custGeom>
            <a:avLst/>
            <a:gdLst/>
            <a:ahLst/>
            <a:cxnLst/>
            <a:rect l="l" t="t" r="r" b="b"/>
            <a:pathLst>
              <a:path w="12434079" h="6994169" extrusionOk="0">
                <a:moveTo>
                  <a:pt x="0" y="0"/>
                </a:moveTo>
                <a:lnTo>
                  <a:pt x="12434079" y="0"/>
                </a:lnTo>
                <a:lnTo>
                  <a:pt x="12434079" y="6994169"/>
                </a:lnTo>
                <a:lnTo>
                  <a:pt x="0" y="69941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9" name="Google Shape;129;p8"/>
          <p:cNvSpPr txBox="1"/>
          <p:nvPr/>
        </p:nvSpPr>
        <p:spPr>
          <a:xfrm>
            <a:off x="1809168" y="368745"/>
            <a:ext cx="14669665" cy="8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99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What is Azure Synapse Analytics?</a:t>
            </a:r>
            <a:endParaRPr dirty="0"/>
          </a:p>
        </p:txBody>
      </p:sp>
      <p:sp>
        <p:nvSpPr>
          <p:cNvPr id="130" name="Google Shape;130;p8"/>
          <p:cNvSpPr txBox="1"/>
          <p:nvPr/>
        </p:nvSpPr>
        <p:spPr>
          <a:xfrm>
            <a:off x="326000" y="8467725"/>
            <a:ext cx="176360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Là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dịch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vụ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phân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tích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doanh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nghiệp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được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cung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cấp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bởi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Microsoft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giúp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tăng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tốc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thời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gian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tìm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hiểu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sâu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về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kho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dữ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liệu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và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hệ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thống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dữ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liệu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lớn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là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một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dịch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vụ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phân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tích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không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giới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hạn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kết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hợp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tích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hợp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dữ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liệu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lưu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trữ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dữ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liệu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doanh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nghiệp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và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phân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tích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dữ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liệu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lớn</a:t>
            </a:r>
            <a:r>
              <a:rPr lang="en-US" sz="3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  <a:endParaRPr dirty="0"/>
          </a:p>
          <a:p>
            <a:pPr marL="0" marR="0" lvl="0" indent="0" algn="just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/>
          <p:nvPr/>
        </p:nvSpPr>
        <p:spPr>
          <a:xfrm>
            <a:off x="0" y="2093753"/>
            <a:ext cx="18288000" cy="6696222"/>
          </a:xfrm>
          <a:custGeom>
            <a:avLst/>
            <a:gdLst/>
            <a:ahLst/>
            <a:cxnLst/>
            <a:rect l="l" t="t" r="r" b="b"/>
            <a:pathLst>
              <a:path w="18288000" h="6696222" extrusionOk="0">
                <a:moveTo>
                  <a:pt x="0" y="0"/>
                </a:moveTo>
                <a:lnTo>
                  <a:pt x="18288000" y="0"/>
                </a:lnTo>
                <a:lnTo>
                  <a:pt x="18288000" y="6696221"/>
                </a:lnTo>
                <a:lnTo>
                  <a:pt x="0" y="66962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6" name="Google Shape;136;p9"/>
          <p:cNvSpPr txBox="1"/>
          <p:nvPr/>
        </p:nvSpPr>
        <p:spPr>
          <a:xfrm>
            <a:off x="-202868" y="840108"/>
            <a:ext cx="19341090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Các </a:t>
            </a:r>
            <a:r>
              <a:rPr lang="en-US" sz="6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sản</a:t>
            </a:r>
            <a:r>
              <a:rPr lang="en-US" sz="6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6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phẩm</a:t>
            </a:r>
            <a:r>
              <a:rPr lang="en-US" sz="6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6000" b="0" i="0" u="none" strike="noStrike" cap="none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trong</a:t>
            </a:r>
            <a:r>
              <a:rPr lang="en-US" sz="6000" b="0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6000" b="1" i="0" u="none" strike="noStrike" cap="none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Azure Synapse </a:t>
            </a:r>
            <a:r>
              <a:rPr lang="en-US" sz="6000" b="1" dirty="0">
                <a:latin typeface="DM Sans"/>
                <a:ea typeface="DM Sans"/>
                <a:cs typeface="DM Sans"/>
                <a:sym typeface="DM Sans"/>
              </a:rPr>
              <a:t>Analytics</a:t>
            </a:r>
            <a:endParaRPr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465</Words>
  <Application>Microsoft Office PowerPoint</Application>
  <PresentationFormat>Custom</PresentationFormat>
  <Paragraphs>29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DM Sans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Nguyễn Minh Duy</cp:lastModifiedBy>
  <cp:revision>3</cp:revision>
  <dcterms:created xsi:type="dcterms:W3CDTF">2006-08-16T00:00:00Z</dcterms:created>
  <dcterms:modified xsi:type="dcterms:W3CDTF">2025-05-24T13:30:11Z</dcterms:modified>
</cp:coreProperties>
</file>