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oppins Bold" charset="1" panose="00000800000000000000"/>
      <p:regular r:id="rId25"/>
    </p:embeddedFont>
    <p:embeddedFont>
      <p:font typeface="Poppins Italics" charset="1" panose="00000500000000000000"/>
      <p:regular r:id="rId26"/>
    </p:embeddedFont>
    <p:embeddedFont>
      <p:font typeface="Poppins" charset="1" panose="00000500000000000000"/>
      <p:regular r:id="rId27"/>
    </p:embeddedFont>
    <p:embeddedFont>
      <p:font typeface="Canva Sans" charset="1" panose="020B0503030501040103"/>
      <p:regular r:id="rId28"/>
    </p:embeddedFont>
    <p:embeddedFont>
      <p:font typeface="Canva Sans Bold"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9992" y="-1680508"/>
            <a:ext cx="13648016" cy="136480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2"/>
            <a:stretch>
              <a:fillRect l="0" t="0" r="0" b="0"/>
            </a:stretch>
          </a:blipFill>
        </p:spPr>
      </p:sp>
      <p:grpSp>
        <p:nvGrpSpPr>
          <p:cNvPr name="Group 6" id="6"/>
          <p:cNvGrpSpPr/>
          <p:nvPr/>
        </p:nvGrpSpPr>
        <p:grpSpPr>
          <a:xfrm rot="0">
            <a:off x="3367381" y="-633119"/>
            <a:ext cx="11553237" cy="1155323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476280" y="434844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2"/>
            <a:stretch>
              <a:fillRect l="0" t="0" r="0" b="0"/>
            </a:stretch>
          </a:blipFill>
        </p:spPr>
      </p:sp>
      <p:grpSp>
        <p:nvGrpSpPr>
          <p:cNvPr name="Group 10" id="10"/>
          <p:cNvGrpSpPr/>
          <p:nvPr/>
        </p:nvGrpSpPr>
        <p:grpSpPr>
          <a:xfrm rot="0">
            <a:off x="1437613" y="4282161"/>
            <a:ext cx="1634041" cy="163404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15191921" y="434844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2"/>
            <a:stretch>
              <a:fillRect l="0" t="0" r="0" b="0"/>
            </a:stretch>
          </a:blipFill>
        </p:spPr>
      </p:sp>
      <p:grpSp>
        <p:nvGrpSpPr>
          <p:cNvPr name="Group 15" id="15"/>
          <p:cNvGrpSpPr/>
          <p:nvPr/>
        </p:nvGrpSpPr>
        <p:grpSpPr>
          <a:xfrm rot="0">
            <a:off x="15153255" y="4282161"/>
            <a:ext cx="1634041" cy="163404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15801890" y="4847440"/>
            <a:ext cx="336771" cy="503483"/>
          </a:xfrm>
          <a:custGeom>
            <a:avLst/>
            <a:gdLst/>
            <a:ahLst/>
            <a:cxnLst/>
            <a:rect r="r" b="b" t="t" l="l"/>
            <a:pathLst>
              <a:path h="503483" w="336771">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9" id="19"/>
          <p:cNvGrpSpPr/>
          <p:nvPr/>
        </p:nvGrpSpPr>
        <p:grpSpPr>
          <a:xfrm rot="0">
            <a:off x="8142194" y="7495078"/>
            <a:ext cx="2003612" cy="775869"/>
            <a:chOff x="0" y="0"/>
            <a:chExt cx="2098984" cy="812800"/>
          </a:xfrm>
        </p:grpSpPr>
        <p:sp>
          <p:nvSpPr>
            <p:cNvPr name="Freeform 20" id="20"/>
            <p:cNvSpPr/>
            <p:nvPr/>
          </p:nvSpPr>
          <p:spPr>
            <a:xfrm flipH="false" flipV="false" rot="0">
              <a:off x="0" y="0"/>
              <a:ext cx="2098984" cy="812800"/>
            </a:xfrm>
            <a:custGeom>
              <a:avLst/>
              <a:gdLst/>
              <a:ahLst/>
              <a:cxnLst/>
              <a:rect r="r" b="b" t="t" l="l"/>
              <a:pathLst>
                <a:path h="812800" w="2098984">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3A6AD6"/>
            </a:solidFill>
          </p:spPr>
        </p:sp>
        <p:sp>
          <p:nvSpPr>
            <p:cNvPr name="TextBox 21" id="21"/>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7491799" y="8458418"/>
            <a:ext cx="951769" cy="799882"/>
            <a:chOff x="0" y="0"/>
            <a:chExt cx="967140" cy="812800"/>
          </a:xfrm>
        </p:grpSpPr>
        <p:sp>
          <p:nvSpPr>
            <p:cNvPr name="Freeform 23" id="2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24" id="2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3868167" y="2742108"/>
            <a:ext cx="10773189" cy="3559170"/>
          </a:xfrm>
          <a:prstGeom prst="rect">
            <a:avLst/>
          </a:prstGeom>
        </p:spPr>
        <p:txBody>
          <a:bodyPr anchor="t" rtlCol="false" tIns="0" lIns="0" bIns="0" rIns="0">
            <a:spAutoFit/>
          </a:bodyPr>
          <a:lstStyle/>
          <a:p>
            <a:pPr algn="ctr">
              <a:lnSpc>
                <a:spcPts val="7000"/>
              </a:lnSpc>
              <a:spcBef>
                <a:spcPct val="0"/>
              </a:spcBef>
            </a:pPr>
            <a:r>
              <a:rPr lang="en-US" b="true" sz="5000">
                <a:solidFill>
                  <a:srgbClr val="3A6AD6"/>
                </a:solidFill>
                <a:latin typeface="Poppins Bold"/>
                <a:ea typeface="Poppins Bold"/>
                <a:cs typeface="Poppins Bold"/>
                <a:sym typeface="Poppins Bold"/>
              </a:rPr>
              <a:t>PHÂN TÍCH HIỆU QUẢ CHIẾN DỊCH VÀ PHÂN KHÚC KHÁCH HÀNG DỰA VÀO HÀNH VI MUA HÀNG TRÊN THƯƠNG MẠI ĐIỆN TỬ </a:t>
            </a:r>
          </a:p>
        </p:txBody>
      </p:sp>
      <p:sp>
        <p:nvSpPr>
          <p:cNvPr name="TextBox 26" id="26"/>
          <p:cNvSpPr txBox="true"/>
          <p:nvPr/>
        </p:nvSpPr>
        <p:spPr>
          <a:xfrm rot="0">
            <a:off x="5984590" y="6425103"/>
            <a:ext cx="6318820" cy="879475"/>
          </a:xfrm>
          <a:prstGeom prst="rect">
            <a:avLst/>
          </a:prstGeom>
        </p:spPr>
        <p:txBody>
          <a:bodyPr anchor="t" rtlCol="false" tIns="0" lIns="0" bIns="0" rIns="0">
            <a:spAutoFit/>
          </a:bodyPr>
          <a:lstStyle/>
          <a:p>
            <a:pPr algn="ctr">
              <a:lnSpc>
                <a:spcPts val="3499"/>
              </a:lnSpc>
            </a:pPr>
            <a:r>
              <a:rPr lang="en-US" sz="2499" i="true">
                <a:solidFill>
                  <a:srgbClr val="1F2020"/>
                </a:solidFill>
                <a:latin typeface="Poppins Italics"/>
                <a:ea typeface="Poppins Italics"/>
                <a:cs typeface="Poppins Italics"/>
                <a:sym typeface="Poppins Italics"/>
              </a:rPr>
              <a:t>IE224.P11.CNCL</a:t>
            </a:r>
          </a:p>
          <a:p>
            <a:pPr algn="ctr">
              <a:lnSpc>
                <a:spcPts val="3499"/>
              </a:lnSpc>
              <a:spcBef>
                <a:spcPct val="0"/>
              </a:spcBef>
            </a:pPr>
            <a:r>
              <a:rPr lang="en-US" sz="2499" i="true">
                <a:solidFill>
                  <a:srgbClr val="1F2020"/>
                </a:solidFill>
                <a:latin typeface="Poppins Italics"/>
                <a:ea typeface="Poppins Italics"/>
                <a:cs typeface="Poppins Italics"/>
                <a:sym typeface="Poppins Italics"/>
              </a:rPr>
              <a:t>Nhóm 10</a:t>
            </a:r>
          </a:p>
        </p:txBody>
      </p:sp>
      <p:sp>
        <p:nvSpPr>
          <p:cNvPr name="TextBox 27" id="27"/>
          <p:cNvSpPr txBox="true"/>
          <p:nvPr/>
        </p:nvSpPr>
        <p:spPr>
          <a:xfrm rot="0">
            <a:off x="8142194" y="7735341"/>
            <a:ext cx="2003612"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Khám phá</a:t>
            </a:r>
          </a:p>
        </p:txBody>
      </p:sp>
      <p:sp>
        <p:nvSpPr>
          <p:cNvPr name="TextBox 28" id="2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01</a:t>
            </a:r>
          </a:p>
        </p:txBody>
      </p:sp>
      <p:sp>
        <p:nvSpPr>
          <p:cNvPr name="TextBox 29" id="29"/>
          <p:cNvSpPr txBox="true"/>
          <p:nvPr/>
        </p:nvSpPr>
        <p:spPr>
          <a:xfrm rot="0">
            <a:off x="6095352" y="8401268"/>
            <a:ext cx="6318820" cy="1268730"/>
          </a:xfrm>
          <a:prstGeom prst="rect">
            <a:avLst/>
          </a:prstGeom>
        </p:spPr>
        <p:txBody>
          <a:bodyPr anchor="t" rtlCol="false" tIns="0" lIns="0" bIns="0" rIns="0">
            <a:spAutoFit/>
          </a:bodyPr>
          <a:lstStyle/>
          <a:p>
            <a:pPr algn="ctr">
              <a:lnSpc>
                <a:spcPts val="2520"/>
              </a:lnSpc>
            </a:pPr>
            <a:r>
              <a:rPr lang="en-US" sz="1800">
                <a:solidFill>
                  <a:srgbClr val="1F2020"/>
                </a:solidFill>
                <a:latin typeface="Poppins"/>
                <a:ea typeface="Poppins"/>
                <a:cs typeface="Poppins"/>
                <a:sym typeface="Poppins"/>
              </a:rPr>
              <a:t>Nguyễn Tấn Dũng - 21521977 (L)</a:t>
            </a:r>
          </a:p>
          <a:p>
            <a:pPr algn="ctr">
              <a:lnSpc>
                <a:spcPts val="2520"/>
              </a:lnSpc>
            </a:pPr>
            <a:r>
              <a:rPr lang="en-US" sz="1800">
                <a:solidFill>
                  <a:srgbClr val="1F2020"/>
                </a:solidFill>
                <a:latin typeface="Poppins"/>
                <a:ea typeface="Poppins"/>
                <a:cs typeface="Poppins"/>
                <a:sym typeface="Poppins"/>
              </a:rPr>
              <a:t>Trần Tuyết Minh</a:t>
            </a:r>
            <a:r>
              <a:rPr lang="en-US" sz="1800">
                <a:solidFill>
                  <a:srgbClr val="1F2020"/>
                </a:solidFill>
                <a:latin typeface="Poppins"/>
                <a:ea typeface="Poppins"/>
                <a:cs typeface="Poppins"/>
                <a:sym typeface="Poppins"/>
              </a:rPr>
              <a:t> - 21521144</a:t>
            </a:r>
          </a:p>
          <a:p>
            <a:pPr algn="ctr">
              <a:lnSpc>
                <a:spcPts val="2520"/>
              </a:lnSpc>
            </a:pPr>
            <a:r>
              <a:rPr lang="en-US" sz="1800">
                <a:solidFill>
                  <a:srgbClr val="1F2020"/>
                </a:solidFill>
                <a:latin typeface="Poppins"/>
                <a:ea typeface="Poppins"/>
                <a:cs typeface="Poppins"/>
                <a:sym typeface="Poppins"/>
              </a:rPr>
              <a:t>Nguyễn Minh Duy - 21522005</a:t>
            </a:r>
          </a:p>
          <a:p>
            <a:pPr algn="ctr">
              <a:lnSpc>
                <a:spcPts val="252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71902" y="2627808"/>
            <a:ext cx="16119897" cy="6702597"/>
            <a:chOff x="0" y="0"/>
            <a:chExt cx="4245570" cy="1765293"/>
          </a:xfrm>
        </p:grpSpPr>
        <p:sp>
          <p:nvSpPr>
            <p:cNvPr name="Freeform 3" id="3"/>
            <p:cNvSpPr/>
            <p:nvPr/>
          </p:nvSpPr>
          <p:spPr>
            <a:xfrm flipH="false" flipV="false" rot="0">
              <a:off x="0" y="0"/>
              <a:ext cx="4245570" cy="1765293"/>
            </a:xfrm>
            <a:custGeom>
              <a:avLst/>
              <a:gdLst/>
              <a:ahLst/>
              <a:cxnLst/>
              <a:rect r="r" b="b" t="t" l="l"/>
              <a:pathLst>
                <a:path h="1765293" w="4245570">
                  <a:moveTo>
                    <a:pt x="16809" y="0"/>
                  </a:moveTo>
                  <a:lnTo>
                    <a:pt x="4228760" y="0"/>
                  </a:lnTo>
                  <a:cubicBezTo>
                    <a:pt x="4238044" y="0"/>
                    <a:pt x="4245570" y="7526"/>
                    <a:pt x="4245570" y="16809"/>
                  </a:cubicBezTo>
                  <a:lnTo>
                    <a:pt x="4245570" y="1748484"/>
                  </a:lnTo>
                  <a:cubicBezTo>
                    <a:pt x="4245570" y="1752942"/>
                    <a:pt x="4243799" y="1757217"/>
                    <a:pt x="4240646" y="1760370"/>
                  </a:cubicBezTo>
                  <a:cubicBezTo>
                    <a:pt x="4237494" y="1763522"/>
                    <a:pt x="4233218" y="1765293"/>
                    <a:pt x="4228760" y="1765293"/>
                  </a:cubicBezTo>
                  <a:lnTo>
                    <a:pt x="16809" y="1765293"/>
                  </a:lnTo>
                  <a:cubicBezTo>
                    <a:pt x="12351" y="1765293"/>
                    <a:pt x="8076" y="1763522"/>
                    <a:pt x="4923" y="1760370"/>
                  </a:cubicBezTo>
                  <a:cubicBezTo>
                    <a:pt x="1771" y="1757217"/>
                    <a:pt x="0" y="1752942"/>
                    <a:pt x="0" y="1748484"/>
                  </a:cubicBezTo>
                  <a:lnTo>
                    <a:pt x="0" y="16809"/>
                  </a:lnTo>
                  <a:cubicBezTo>
                    <a:pt x="0" y="12351"/>
                    <a:pt x="1771" y="8076"/>
                    <a:pt x="4923" y="4923"/>
                  </a:cubicBezTo>
                  <a:cubicBezTo>
                    <a:pt x="8076" y="1771"/>
                    <a:pt x="12351" y="0"/>
                    <a:pt x="16809" y="0"/>
                  </a:cubicBezTo>
                  <a:close/>
                </a:path>
              </a:pathLst>
            </a:custGeom>
            <a:solidFill>
              <a:srgbClr val="F8F8F8"/>
            </a:solidFill>
          </p:spPr>
        </p:sp>
        <p:sp>
          <p:nvSpPr>
            <p:cNvPr name="TextBox 4" id="4"/>
            <p:cNvSpPr txBox="true"/>
            <p:nvPr/>
          </p:nvSpPr>
          <p:spPr>
            <a:xfrm>
              <a:off x="0" y="-38100"/>
              <a:ext cx="4245570" cy="180339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491799" y="8458418"/>
            <a:ext cx="951769" cy="799882"/>
            <a:chOff x="0" y="0"/>
            <a:chExt cx="967140" cy="812800"/>
          </a:xfrm>
        </p:grpSpPr>
        <p:sp>
          <p:nvSpPr>
            <p:cNvPr name="Freeform 6" id="6"/>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7" id="7"/>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78634" y="9434443"/>
            <a:ext cx="1661508" cy="643394"/>
            <a:chOff x="0" y="0"/>
            <a:chExt cx="2098984" cy="812800"/>
          </a:xfrm>
        </p:grpSpPr>
        <p:sp>
          <p:nvSpPr>
            <p:cNvPr name="Freeform 9" id="9"/>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10" id="10"/>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600923" y="3491572"/>
            <a:ext cx="16073457" cy="4795396"/>
          </a:xfrm>
          <a:custGeom>
            <a:avLst/>
            <a:gdLst/>
            <a:ahLst/>
            <a:cxnLst/>
            <a:rect r="r" b="b" t="t" l="l"/>
            <a:pathLst>
              <a:path h="4795396" w="16073457">
                <a:moveTo>
                  <a:pt x="0" y="0"/>
                </a:moveTo>
                <a:lnTo>
                  <a:pt x="16073457" y="0"/>
                </a:lnTo>
                <a:lnTo>
                  <a:pt x="16073457" y="4795396"/>
                </a:lnTo>
                <a:lnTo>
                  <a:pt x="0" y="4795396"/>
                </a:lnTo>
                <a:lnTo>
                  <a:pt x="0" y="0"/>
                </a:lnTo>
                <a:close/>
              </a:path>
            </a:pathLst>
          </a:custGeom>
          <a:blipFill>
            <a:blip r:embed="rId2"/>
            <a:stretch>
              <a:fillRect l="0" t="0" r="0" b="0"/>
            </a:stretch>
          </a:blipFill>
        </p:spPr>
      </p:sp>
      <p:sp>
        <p:nvSpPr>
          <p:cNvPr name="TextBox 12" id="12"/>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10</a:t>
            </a:r>
          </a:p>
        </p:txBody>
      </p:sp>
      <p:sp>
        <p:nvSpPr>
          <p:cNvPr name="TextBox 13" id="13"/>
          <p:cNvSpPr txBox="true"/>
          <p:nvPr/>
        </p:nvSpPr>
        <p:spPr>
          <a:xfrm rot="0">
            <a:off x="1600923" y="1062230"/>
            <a:ext cx="8085317" cy="1439905"/>
          </a:xfrm>
          <a:prstGeom prst="rect">
            <a:avLst/>
          </a:prstGeom>
        </p:spPr>
        <p:txBody>
          <a:bodyPr anchor="t" rtlCol="false" tIns="0" lIns="0" bIns="0" rIns="0">
            <a:spAutoFit/>
          </a:bodyPr>
          <a:lstStyle/>
          <a:p>
            <a:pPr algn="l">
              <a:lnSpc>
                <a:spcPts val="5685"/>
              </a:lnSpc>
              <a:spcBef>
                <a:spcPct val="0"/>
              </a:spcBef>
            </a:pPr>
            <a:r>
              <a:rPr lang="en-US" b="true" sz="4060">
                <a:solidFill>
                  <a:srgbClr val="1F2020"/>
                </a:solidFill>
                <a:latin typeface="Poppins Bold"/>
                <a:ea typeface="Poppins Bold"/>
                <a:cs typeface="Poppins Bold"/>
                <a:sym typeface="Poppins Bold"/>
              </a:rPr>
              <a:t> </a:t>
            </a:r>
            <a:r>
              <a:rPr lang="en-US" b="true" sz="4060">
                <a:solidFill>
                  <a:srgbClr val="1F2020"/>
                </a:solidFill>
                <a:latin typeface="Poppins Bold"/>
                <a:ea typeface="Poppins Bold"/>
                <a:cs typeface="Poppins Bold"/>
                <a:sym typeface="Poppins Bold"/>
              </a:rPr>
              <a:t>Phân tích và trực quan hoá dữ liệu </a:t>
            </a:r>
          </a:p>
        </p:txBody>
      </p:sp>
      <p:sp>
        <p:nvSpPr>
          <p:cNvPr name="TextBox 14" id="14"/>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
        <p:nvSpPr>
          <p:cNvPr name="TextBox 15" id="15"/>
          <p:cNvSpPr txBox="true"/>
          <p:nvPr/>
        </p:nvSpPr>
        <p:spPr>
          <a:xfrm rot="0">
            <a:off x="6972002" y="8535144"/>
            <a:ext cx="4343995"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Tỉ lệ khách hàng mở - click - mua hàng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8634" y="9434443"/>
            <a:ext cx="1661508" cy="643394"/>
            <a:chOff x="0" y="0"/>
            <a:chExt cx="2098984" cy="812800"/>
          </a:xfrm>
        </p:grpSpPr>
        <p:sp>
          <p:nvSpPr>
            <p:cNvPr name="Freeform 6" id="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7" id="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55063" y="2938255"/>
            <a:ext cx="8931177" cy="5409656"/>
          </a:xfrm>
          <a:custGeom>
            <a:avLst/>
            <a:gdLst/>
            <a:ahLst/>
            <a:cxnLst/>
            <a:rect r="r" b="b" t="t" l="l"/>
            <a:pathLst>
              <a:path h="5409656" w="8931177">
                <a:moveTo>
                  <a:pt x="0" y="0"/>
                </a:moveTo>
                <a:lnTo>
                  <a:pt x="8931177" y="0"/>
                </a:lnTo>
                <a:lnTo>
                  <a:pt x="8931177" y="5409655"/>
                </a:lnTo>
                <a:lnTo>
                  <a:pt x="0" y="5409655"/>
                </a:lnTo>
                <a:lnTo>
                  <a:pt x="0" y="0"/>
                </a:lnTo>
                <a:close/>
              </a:path>
            </a:pathLst>
          </a:custGeom>
          <a:blipFill>
            <a:blip r:embed="rId2"/>
            <a:stretch>
              <a:fillRect l="0" t="0" r="0" b="0"/>
            </a:stretch>
          </a:blipFill>
        </p:spPr>
      </p:sp>
      <p:sp>
        <p:nvSpPr>
          <p:cNvPr name="Freeform 9" id="9"/>
          <p:cNvSpPr/>
          <p:nvPr/>
        </p:nvSpPr>
        <p:spPr>
          <a:xfrm flipH="false" flipV="false" rot="0">
            <a:off x="9487857" y="2502135"/>
            <a:ext cx="8617405" cy="5525911"/>
          </a:xfrm>
          <a:custGeom>
            <a:avLst/>
            <a:gdLst/>
            <a:ahLst/>
            <a:cxnLst/>
            <a:rect r="r" b="b" t="t" l="l"/>
            <a:pathLst>
              <a:path h="5525911" w="8617405">
                <a:moveTo>
                  <a:pt x="0" y="0"/>
                </a:moveTo>
                <a:lnTo>
                  <a:pt x="8617405" y="0"/>
                </a:lnTo>
                <a:lnTo>
                  <a:pt x="8617405" y="5525910"/>
                </a:lnTo>
                <a:lnTo>
                  <a:pt x="0" y="5525910"/>
                </a:lnTo>
                <a:lnTo>
                  <a:pt x="0" y="0"/>
                </a:lnTo>
                <a:close/>
              </a:path>
            </a:pathLst>
          </a:custGeom>
          <a:blipFill>
            <a:blip r:embed="rId3"/>
            <a:stretch>
              <a:fillRect l="0" t="0" r="0" b="0"/>
            </a:stretch>
          </a:blipFill>
        </p:spPr>
      </p:sp>
      <p:sp>
        <p:nvSpPr>
          <p:cNvPr name="TextBox 10" id="10"/>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11</a:t>
            </a:r>
          </a:p>
        </p:txBody>
      </p:sp>
      <p:sp>
        <p:nvSpPr>
          <p:cNvPr name="TextBox 11" id="11"/>
          <p:cNvSpPr txBox="true"/>
          <p:nvPr/>
        </p:nvSpPr>
        <p:spPr>
          <a:xfrm rot="0">
            <a:off x="1600923" y="1062230"/>
            <a:ext cx="8085317" cy="1439905"/>
          </a:xfrm>
          <a:prstGeom prst="rect">
            <a:avLst/>
          </a:prstGeom>
        </p:spPr>
        <p:txBody>
          <a:bodyPr anchor="t" rtlCol="false" tIns="0" lIns="0" bIns="0" rIns="0">
            <a:spAutoFit/>
          </a:bodyPr>
          <a:lstStyle/>
          <a:p>
            <a:pPr algn="l">
              <a:lnSpc>
                <a:spcPts val="5685"/>
              </a:lnSpc>
              <a:spcBef>
                <a:spcPct val="0"/>
              </a:spcBef>
            </a:pPr>
            <a:r>
              <a:rPr lang="en-US" b="true" sz="4060">
                <a:solidFill>
                  <a:srgbClr val="1F2020"/>
                </a:solidFill>
                <a:latin typeface="Poppins Bold"/>
                <a:ea typeface="Poppins Bold"/>
                <a:cs typeface="Poppins Bold"/>
                <a:sym typeface="Poppins Bold"/>
              </a:rPr>
              <a:t> </a:t>
            </a:r>
            <a:r>
              <a:rPr lang="en-US" b="true" sz="4060">
                <a:solidFill>
                  <a:srgbClr val="1F2020"/>
                </a:solidFill>
                <a:latin typeface="Poppins Bold"/>
                <a:ea typeface="Poppins Bold"/>
                <a:cs typeface="Poppins Bold"/>
                <a:sym typeface="Poppins Bold"/>
              </a:rPr>
              <a:t>Phân tích và trực quan hoá dữ liệu </a:t>
            </a:r>
          </a:p>
        </p:txBody>
      </p:sp>
      <p:sp>
        <p:nvSpPr>
          <p:cNvPr name="TextBox 12" id="12"/>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
        <p:nvSpPr>
          <p:cNvPr name="TextBox 13" id="13"/>
          <p:cNvSpPr txBox="true"/>
          <p:nvPr/>
        </p:nvSpPr>
        <p:spPr>
          <a:xfrm rot="0">
            <a:off x="2685037" y="8535144"/>
            <a:ext cx="507122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Phân phối thời lượng từ lúc mở đến lúc click</a:t>
            </a:r>
          </a:p>
        </p:txBody>
      </p:sp>
      <p:sp>
        <p:nvSpPr>
          <p:cNvPr name="TextBox 14" id="14"/>
          <p:cNvSpPr txBox="true"/>
          <p:nvPr/>
        </p:nvSpPr>
        <p:spPr>
          <a:xfrm rot="0">
            <a:off x="10925307" y="8568130"/>
            <a:ext cx="5742504"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Top những chiến dịch dựa trên tần suất tương tác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12</a:t>
            </a:r>
          </a:p>
        </p:txBody>
      </p:sp>
      <p:grpSp>
        <p:nvGrpSpPr>
          <p:cNvPr name="Group 6" id="6"/>
          <p:cNvGrpSpPr/>
          <p:nvPr/>
        </p:nvGrpSpPr>
        <p:grpSpPr>
          <a:xfrm rot="0">
            <a:off x="2252299" y="5404742"/>
            <a:ext cx="5185983" cy="1272624"/>
            <a:chOff x="0" y="0"/>
            <a:chExt cx="1061495" cy="260488"/>
          </a:xfrm>
        </p:grpSpPr>
        <p:sp>
          <p:nvSpPr>
            <p:cNvPr name="Freeform 7" id="7"/>
            <p:cNvSpPr/>
            <p:nvPr/>
          </p:nvSpPr>
          <p:spPr>
            <a:xfrm flipH="false" flipV="false" rot="0">
              <a:off x="0" y="0"/>
              <a:ext cx="1061495" cy="260488"/>
            </a:xfrm>
            <a:custGeom>
              <a:avLst/>
              <a:gdLst/>
              <a:ahLst/>
              <a:cxnLst/>
              <a:rect r="r" b="b" t="t" l="l"/>
              <a:pathLst>
                <a:path h="260488" w="1061495">
                  <a:moveTo>
                    <a:pt x="130244" y="0"/>
                  </a:moveTo>
                  <a:lnTo>
                    <a:pt x="931251" y="0"/>
                  </a:lnTo>
                  <a:cubicBezTo>
                    <a:pt x="965794" y="0"/>
                    <a:pt x="998922" y="13722"/>
                    <a:pt x="1023348" y="38148"/>
                  </a:cubicBezTo>
                  <a:cubicBezTo>
                    <a:pt x="1047773" y="62573"/>
                    <a:pt x="1061495" y="95701"/>
                    <a:pt x="1061495" y="130244"/>
                  </a:cubicBezTo>
                  <a:lnTo>
                    <a:pt x="1061495" y="130244"/>
                  </a:lnTo>
                  <a:cubicBezTo>
                    <a:pt x="1061495" y="202175"/>
                    <a:pt x="1003183" y="260488"/>
                    <a:pt x="931251"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8" id="8"/>
            <p:cNvSpPr txBox="true"/>
            <p:nvPr/>
          </p:nvSpPr>
          <p:spPr>
            <a:xfrm>
              <a:off x="0" y="-38100"/>
              <a:ext cx="1061495" cy="298588"/>
            </a:xfrm>
            <a:prstGeom prst="rect">
              <a:avLst/>
            </a:prstGeom>
          </p:spPr>
          <p:txBody>
            <a:bodyPr anchor="ctr" rtlCol="false" tIns="47086" lIns="47086" bIns="47086" rIns="47086"/>
            <a:lstStyle/>
            <a:p>
              <a:pPr algn="ctr">
                <a:lnSpc>
                  <a:spcPts val="2659"/>
                </a:lnSpc>
              </a:pPr>
            </a:p>
          </p:txBody>
        </p:sp>
      </p:grpSp>
      <p:sp>
        <p:nvSpPr>
          <p:cNvPr name="Freeform 9" id="9"/>
          <p:cNvSpPr/>
          <p:nvPr/>
        </p:nvSpPr>
        <p:spPr>
          <a:xfrm flipH="false" flipV="false" rot="0">
            <a:off x="6282518" y="556110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10" id="10"/>
          <p:cNvGrpSpPr/>
          <p:nvPr/>
        </p:nvGrpSpPr>
        <p:grpSpPr>
          <a:xfrm rot="0">
            <a:off x="6258580" y="5520070"/>
            <a:ext cx="1011607" cy="101160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13" id="13"/>
          <p:cNvSpPr txBox="true"/>
          <p:nvPr/>
        </p:nvSpPr>
        <p:spPr>
          <a:xfrm rot="0">
            <a:off x="2392418" y="5781590"/>
            <a:ext cx="3448990" cy="442728"/>
          </a:xfrm>
          <a:prstGeom prst="rect">
            <a:avLst/>
          </a:prstGeom>
        </p:spPr>
        <p:txBody>
          <a:bodyPr anchor="t" rtlCol="false" tIns="0" lIns="0" bIns="0" rIns="0">
            <a:spAutoFit/>
          </a:bodyPr>
          <a:lstStyle/>
          <a:p>
            <a:pPr algn="r">
              <a:lnSpc>
                <a:spcPts val="3422"/>
              </a:lnSpc>
              <a:spcBef>
                <a:spcPct val="0"/>
              </a:spcBef>
            </a:pPr>
            <a:r>
              <a:rPr lang="en-US" sz="2444">
                <a:solidFill>
                  <a:srgbClr val="3B3B3B"/>
                </a:solidFill>
                <a:latin typeface="Poppins"/>
                <a:ea typeface="Poppins"/>
                <a:cs typeface="Poppins"/>
                <a:sym typeface="Poppins"/>
              </a:rPr>
              <a:t>Champion</a:t>
            </a:r>
          </a:p>
        </p:txBody>
      </p:sp>
      <p:sp>
        <p:nvSpPr>
          <p:cNvPr name="TextBox 14" id="14"/>
          <p:cNvSpPr txBox="true"/>
          <p:nvPr/>
        </p:nvSpPr>
        <p:spPr>
          <a:xfrm rot="0">
            <a:off x="6393860" y="5793257"/>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1</a:t>
            </a:r>
          </a:p>
        </p:txBody>
      </p:sp>
      <p:grpSp>
        <p:nvGrpSpPr>
          <p:cNvPr name="Group 15" id="15"/>
          <p:cNvGrpSpPr/>
          <p:nvPr/>
        </p:nvGrpSpPr>
        <p:grpSpPr>
          <a:xfrm rot="0">
            <a:off x="6845900" y="2840394"/>
            <a:ext cx="4950613" cy="1272624"/>
            <a:chOff x="0" y="0"/>
            <a:chExt cx="1013318" cy="260488"/>
          </a:xfrm>
        </p:grpSpPr>
        <p:sp>
          <p:nvSpPr>
            <p:cNvPr name="Freeform 16" id="1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7" id="1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18" id="18"/>
          <p:cNvSpPr/>
          <p:nvPr/>
        </p:nvSpPr>
        <p:spPr>
          <a:xfrm flipH="false" flipV="false" rot="0">
            <a:off x="7194051" y="2963983"/>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2"/>
            <a:stretch>
              <a:fillRect l="0" t="0" r="0" b="0"/>
            </a:stretch>
          </a:blipFill>
        </p:spPr>
      </p:sp>
      <p:grpSp>
        <p:nvGrpSpPr>
          <p:cNvPr name="Group 19" id="19"/>
          <p:cNvGrpSpPr/>
          <p:nvPr/>
        </p:nvGrpSpPr>
        <p:grpSpPr>
          <a:xfrm rot="0">
            <a:off x="7170114" y="2922947"/>
            <a:ext cx="1011607" cy="10116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2" id="22"/>
          <p:cNvSpPr txBox="true"/>
          <p:nvPr/>
        </p:nvSpPr>
        <p:spPr>
          <a:xfrm rot="0">
            <a:off x="8378696" y="3217242"/>
            <a:ext cx="2703987" cy="442728"/>
          </a:xfrm>
          <a:prstGeom prst="rect">
            <a:avLst/>
          </a:prstGeom>
        </p:spPr>
        <p:txBody>
          <a:bodyPr anchor="t" rtlCol="false" tIns="0" lIns="0" bIns="0" rIns="0">
            <a:spAutoFit/>
          </a:bodyPr>
          <a:lstStyle/>
          <a:p>
            <a:pPr algn="just">
              <a:lnSpc>
                <a:spcPts val="3422"/>
              </a:lnSpc>
              <a:spcBef>
                <a:spcPct val="0"/>
              </a:spcBef>
            </a:pPr>
            <a:r>
              <a:rPr lang="en-US" sz="2444">
                <a:solidFill>
                  <a:srgbClr val="3B3B3B"/>
                </a:solidFill>
                <a:latin typeface="Poppins"/>
                <a:ea typeface="Poppins"/>
                <a:cs typeface="Poppins"/>
                <a:sym typeface="Poppins"/>
              </a:rPr>
              <a:t>Loss</a:t>
            </a:r>
          </a:p>
        </p:txBody>
      </p:sp>
      <p:sp>
        <p:nvSpPr>
          <p:cNvPr name="TextBox 23" id="23"/>
          <p:cNvSpPr txBox="true"/>
          <p:nvPr/>
        </p:nvSpPr>
        <p:spPr>
          <a:xfrm rot="0">
            <a:off x="7305394" y="3196134"/>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2</a:t>
            </a:r>
          </a:p>
        </p:txBody>
      </p:sp>
      <p:grpSp>
        <p:nvGrpSpPr>
          <p:cNvPr name="Group 24" id="24"/>
          <p:cNvGrpSpPr/>
          <p:nvPr/>
        </p:nvGrpSpPr>
        <p:grpSpPr>
          <a:xfrm rot="0">
            <a:off x="11110107" y="5295571"/>
            <a:ext cx="6331774" cy="1272624"/>
            <a:chOff x="0" y="0"/>
            <a:chExt cx="1296022" cy="260488"/>
          </a:xfrm>
        </p:grpSpPr>
        <p:sp>
          <p:nvSpPr>
            <p:cNvPr name="Freeform 25" id="25"/>
            <p:cNvSpPr/>
            <p:nvPr/>
          </p:nvSpPr>
          <p:spPr>
            <a:xfrm flipH="false" flipV="false" rot="0">
              <a:off x="0" y="0"/>
              <a:ext cx="1296022" cy="260488"/>
            </a:xfrm>
            <a:custGeom>
              <a:avLst/>
              <a:gdLst/>
              <a:ahLst/>
              <a:cxnLst/>
              <a:rect r="r" b="b" t="t" l="l"/>
              <a:pathLst>
                <a:path h="260488" w="1296022">
                  <a:moveTo>
                    <a:pt x="122271" y="0"/>
                  </a:moveTo>
                  <a:lnTo>
                    <a:pt x="1173751" y="0"/>
                  </a:lnTo>
                  <a:cubicBezTo>
                    <a:pt x="1206179" y="0"/>
                    <a:pt x="1237279" y="12882"/>
                    <a:pt x="1260209" y="35812"/>
                  </a:cubicBezTo>
                  <a:cubicBezTo>
                    <a:pt x="1283140" y="58743"/>
                    <a:pt x="1296022" y="89843"/>
                    <a:pt x="1296022" y="122271"/>
                  </a:cubicBezTo>
                  <a:lnTo>
                    <a:pt x="1296022" y="138217"/>
                  </a:lnTo>
                  <a:cubicBezTo>
                    <a:pt x="1296022" y="170645"/>
                    <a:pt x="1283140" y="201745"/>
                    <a:pt x="1260209" y="224675"/>
                  </a:cubicBezTo>
                  <a:cubicBezTo>
                    <a:pt x="1237279" y="247606"/>
                    <a:pt x="1206179" y="260488"/>
                    <a:pt x="1173751" y="260488"/>
                  </a:cubicBezTo>
                  <a:lnTo>
                    <a:pt x="122271" y="260488"/>
                  </a:lnTo>
                  <a:cubicBezTo>
                    <a:pt x="89843" y="260488"/>
                    <a:pt x="58743" y="247606"/>
                    <a:pt x="35812" y="224675"/>
                  </a:cubicBezTo>
                  <a:cubicBezTo>
                    <a:pt x="12882" y="201745"/>
                    <a:pt x="0" y="170645"/>
                    <a:pt x="0" y="138217"/>
                  </a:cubicBezTo>
                  <a:lnTo>
                    <a:pt x="0" y="122271"/>
                  </a:lnTo>
                  <a:cubicBezTo>
                    <a:pt x="0" y="89843"/>
                    <a:pt x="12882" y="58743"/>
                    <a:pt x="35812" y="35812"/>
                  </a:cubicBezTo>
                  <a:cubicBezTo>
                    <a:pt x="58743" y="12882"/>
                    <a:pt x="89843" y="0"/>
                    <a:pt x="122271" y="0"/>
                  </a:cubicBezTo>
                  <a:close/>
                </a:path>
              </a:pathLst>
            </a:custGeom>
            <a:solidFill>
              <a:srgbClr val="F8F8F8"/>
            </a:solidFill>
          </p:spPr>
        </p:sp>
        <p:sp>
          <p:nvSpPr>
            <p:cNvPr name="TextBox 26" id="26"/>
            <p:cNvSpPr txBox="true"/>
            <p:nvPr/>
          </p:nvSpPr>
          <p:spPr>
            <a:xfrm>
              <a:off x="0" y="-38100"/>
              <a:ext cx="1296022" cy="298588"/>
            </a:xfrm>
            <a:prstGeom prst="rect">
              <a:avLst/>
            </a:prstGeom>
          </p:spPr>
          <p:txBody>
            <a:bodyPr anchor="ctr" rtlCol="false" tIns="47086" lIns="47086" bIns="47086" rIns="47086"/>
            <a:lstStyle/>
            <a:p>
              <a:pPr algn="ctr">
                <a:lnSpc>
                  <a:spcPts val="2659"/>
                </a:lnSpc>
              </a:pPr>
            </a:p>
          </p:txBody>
        </p:sp>
      </p:grpSp>
      <p:sp>
        <p:nvSpPr>
          <p:cNvPr name="Freeform 27" id="27"/>
          <p:cNvSpPr/>
          <p:nvPr/>
        </p:nvSpPr>
        <p:spPr>
          <a:xfrm flipH="false" flipV="false" rot="0">
            <a:off x="11283149" y="5451935"/>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8" id="28"/>
          <p:cNvGrpSpPr/>
          <p:nvPr/>
        </p:nvGrpSpPr>
        <p:grpSpPr>
          <a:xfrm rot="0">
            <a:off x="11259211" y="5410899"/>
            <a:ext cx="1011607" cy="1011607"/>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0" id="3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1" id="31"/>
          <p:cNvSpPr txBox="true"/>
          <p:nvPr/>
        </p:nvSpPr>
        <p:spPr>
          <a:xfrm rot="0">
            <a:off x="12485456" y="5608600"/>
            <a:ext cx="5188923" cy="443066"/>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Potential</a:t>
            </a:r>
          </a:p>
        </p:txBody>
      </p:sp>
      <p:sp>
        <p:nvSpPr>
          <p:cNvPr name="TextBox 32" id="32"/>
          <p:cNvSpPr txBox="true"/>
          <p:nvPr/>
        </p:nvSpPr>
        <p:spPr>
          <a:xfrm rot="0">
            <a:off x="11394491" y="5684086"/>
            <a:ext cx="741046" cy="398628"/>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2</a:t>
            </a:r>
          </a:p>
        </p:txBody>
      </p:sp>
      <p:sp>
        <p:nvSpPr>
          <p:cNvPr name="AutoShape 33" id="33"/>
          <p:cNvSpPr/>
          <p:nvPr/>
        </p:nvSpPr>
        <p:spPr>
          <a:xfrm>
            <a:off x="7875699" y="6062045"/>
            <a:ext cx="2754945" cy="0"/>
          </a:xfrm>
          <a:prstGeom prst="line">
            <a:avLst/>
          </a:prstGeom>
          <a:ln cap="flat" w="28575">
            <a:solidFill>
              <a:srgbClr val="F8F8F8"/>
            </a:solidFill>
            <a:prstDash val="solid"/>
            <a:headEnd type="none" len="sm" w="sm"/>
            <a:tailEnd type="none" len="sm" w="sm"/>
          </a:ln>
        </p:spPr>
      </p:sp>
      <p:sp>
        <p:nvSpPr>
          <p:cNvPr name="AutoShape 34" id="34"/>
          <p:cNvSpPr/>
          <p:nvPr/>
        </p:nvSpPr>
        <p:spPr>
          <a:xfrm flipV="true">
            <a:off x="9158288" y="4766963"/>
            <a:ext cx="0" cy="1309369"/>
          </a:xfrm>
          <a:prstGeom prst="line">
            <a:avLst/>
          </a:prstGeom>
          <a:ln cap="flat" w="28575">
            <a:solidFill>
              <a:srgbClr val="F8F8F8"/>
            </a:solidFill>
            <a:prstDash val="solid"/>
            <a:headEnd type="none" len="sm" w="sm"/>
            <a:tailEnd type="none" len="sm" w="sm"/>
          </a:ln>
        </p:spPr>
      </p:sp>
      <p:grpSp>
        <p:nvGrpSpPr>
          <p:cNvPr name="Group 35" id="35"/>
          <p:cNvGrpSpPr/>
          <p:nvPr/>
        </p:nvGrpSpPr>
        <p:grpSpPr>
          <a:xfrm rot="0">
            <a:off x="8939946" y="4261315"/>
            <a:ext cx="218342" cy="21834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7" id="3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8" id="38"/>
          <p:cNvGrpSpPr/>
          <p:nvPr/>
        </p:nvGrpSpPr>
        <p:grpSpPr>
          <a:xfrm rot="0">
            <a:off x="10720315" y="5934388"/>
            <a:ext cx="218342" cy="218342"/>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0" id="4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1" id="41"/>
          <p:cNvGrpSpPr/>
          <p:nvPr/>
        </p:nvGrpSpPr>
        <p:grpSpPr>
          <a:xfrm rot="0">
            <a:off x="7657357" y="5931883"/>
            <a:ext cx="218342" cy="218342"/>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3" id="4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44" id="44"/>
          <p:cNvSpPr/>
          <p:nvPr/>
        </p:nvSpPr>
        <p:spPr>
          <a:xfrm>
            <a:off x="9144000" y="6025909"/>
            <a:ext cx="0" cy="4531035"/>
          </a:xfrm>
          <a:prstGeom prst="line">
            <a:avLst/>
          </a:prstGeom>
          <a:ln cap="flat" w="28575">
            <a:solidFill>
              <a:srgbClr val="F8F8F8"/>
            </a:solidFill>
            <a:prstDash val="solid"/>
            <a:headEnd type="none" len="sm" w="sm"/>
            <a:tailEnd type="none" len="sm" w="sm"/>
          </a:ln>
        </p:spPr>
      </p:sp>
      <p:sp>
        <p:nvSpPr>
          <p:cNvPr name="TextBox 45" id="45"/>
          <p:cNvSpPr txBox="true"/>
          <p:nvPr/>
        </p:nvSpPr>
        <p:spPr>
          <a:xfrm rot="0">
            <a:off x="5101342" y="1378368"/>
            <a:ext cx="8085317" cy="725530"/>
          </a:xfrm>
          <a:prstGeom prst="rect">
            <a:avLst/>
          </a:prstGeom>
        </p:spPr>
        <p:txBody>
          <a:bodyPr anchor="t" rtlCol="false" tIns="0" lIns="0" bIns="0" rIns="0">
            <a:spAutoFit/>
          </a:bodyPr>
          <a:lstStyle/>
          <a:p>
            <a:pPr algn="ctr">
              <a:lnSpc>
                <a:spcPts val="5685"/>
              </a:lnSpc>
              <a:spcBef>
                <a:spcPct val="0"/>
              </a:spcBef>
            </a:pPr>
            <a:r>
              <a:rPr lang="en-US" b="true" sz="4060">
                <a:solidFill>
                  <a:srgbClr val="1F2020"/>
                </a:solidFill>
                <a:latin typeface="Poppins Bold"/>
                <a:ea typeface="Poppins Bold"/>
                <a:cs typeface="Poppins Bold"/>
                <a:sym typeface="Poppins Bold"/>
              </a:rPr>
              <a:t>CUSTOMER SEGMENTATION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90752" y="-2149242"/>
            <a:ext cx="14585483" cy="145854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396113" y="-653221"/>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2"/>
            <a:stretch>
              <a:fillRect l="0" t="0" r="0" b="0"/>
            </a:stretch>
          </a:blipFill>
        </p:spPr>
      </p:sp>
      <p:grpSp>
        <p:nvGrpSpPr>
          <p:cNvPr name="Group 6" id="6"/>
          <p:cNvGrpSpPr/>
          <p:nvPr/>
        </p:nvGrpSpPr>
        <p:grpSpPr>
          <a:xfrm rot="0">
            <a:off x="-5666165" y="-1029908"/>
            <a:ext cx="12346817" cy="123468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336231" y="9258300"/>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553790" y="2496554"/>
            <a:ext cx="1138768" cy="1138768"/>
          </a:xfrm>
          <a:custGeom>
            <a:avLst/>
            <a:gdLst/>
            <a:ahLst/>
            <a:cxnLst/>
            <a:rect r="r" b="b" t="t" l="l"/>
            <a:pathLst>
              <a:path h="1138768" w="1138768">
                <a:moveTo>
                  <a:pt x="0" y="0"/>
                </a:moveTo>
                <a:lnTo>
                  <a:pt x="1138769" y="0"/>
                </a:lnTo>
                <a:lnTo>
                  <a:pt x="1138769" y="1138769"/>
                </a:lnTo>
                <a:lnTo>
                  <a:pt x="0" y="11387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7135257" y="0"/>
            <a:ext cx="6717606" cy="4618320"/>
          </a:xfrm>
          <a:custGeom>
            <a:avLst/>
            <a:gdLst/>
            <a:ahLst/>
            <a:cxnLst/>
            <a:rect r="r" b="b" t="t" l="l"/>
            <a:pathLst>
              <a:path h="4618320" w="6717606">
                <a:moveTo>
                  <a:pt x="0" y="0"/>
                </a:moveTo>
                <a:lnTo>
                  <a:pt x="6717607" y="0"/>
                </a:lnTo>
                <a:lnTo>
                  <a:pt x="6717607" y="4618320"/>
                </a:lnTo>
                <a:lnTo>
                  <a:pt x="0" y="4618320"/>
                </a:lnTo>
                <a:lnTo>
                  <a:pt x="0" y="0"/>
                </a:lnTo>
                <a:close/>
              </a:path>
            </a:pathLst>
          </a:custGeom>
          <a:blipFill>
            <a:blip r:embed="rId5"/>
            <a:stretch>
              <a:fillRect l="0" t="0" r="-2766" b="0"/>
            </a:stretch>
          </a:blipFill>
        </p:spPr>
      </p:sp>
      <p:sp>
        <p:nvSpPr>
          <p:cNvPr name="Freeform 14" id="14"/>
          <p:cNvSpPr/>
          <p:nvPr/>
        </p:nvSpPr>
        <p:spPr>
          <a:xfrm flipH="false" flipV="false" rot="0">
            <a:off x="12269080" y="4745854"/>
            <a:ext cx="5692479" cy="4512446"/>
          </a:xfrm>
          <a:custGeom>
            <a:avLst/>
            <a:gdLst/>
            <a:ahLst/>
            <a:cxnLst/>
            <a:rect r="r" b="b" t="t" l="l"/>
            <a:pathLst>
              <a:path h="4512446" w="5692479">
                <a:moveTo>
                  <a:pt x="0" y="0"/>
                </a:moveTo>
                <a:lnTo>
                  <a:pt x="5692479" y="0"/>
                </a:lnTo>
                <a:lnTo>
                  <a:pt x="5692479" y="4512446"/>
                </a:lnTo>
                <a:lnTo>
                  <a:pt x="0" y="4512446"/>
                </a:lnTo>
                <a:lnTo>
                  <a:pt x="0" y="0"/>
                </a:lnTo>
                <a:close/>
              </a:path>
            </a:pathLst>
          </a:custGeom>
          <a:blipFill>
            <a:blip r:embed="rId6"/>
            <a:stretch>
              <a:fillRect l="0" t="0" r="0" b="0"/>
            </a:stretch>
          </a:blipFill>
        </p:spPr>
      </p:sp>
      <p:sp>
        <p:nvSpPr>
          <p:cNvPr name="TextBox 15" id="15"/>
          <p:cNvSpPr txBox="true"/>
          <p:nvPr/>
        </p:nvSpPr>
        <p:spPr>
          <a:xfrm rot="0">
            <a:off x="17518811" y="9510570"/>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13</a:t>
            </a:r>
          </a:p>
        </p:txBody>
      </p:sp>
      <p:sp>
        <p:nvSpPr>
          <p:cNvPr name="TextBox 16" id="16"/>
          <p:cNvSpPr txBox="true"/>
          <p:nvPr/>
        </p:nvSpPr>
        <p:spPr>
          <a:xfrm rot="0">
            <a:off x="1345546" y="3797549"/>
            <a:ext cx="6228632" cy="1439905"/>
          </a:xfrm>
          <a:prstGeom prst="rect">
            <a:avLst/>
          </a:prstGeom>
        </p:spPr>
        <p:txBody>
          <a:bodyPr anchor="t" rtlCol="false" tIns="0" lIns="0" bIns="0" rIns="0">
            <a:spAutoFit/>
          </a:bodyPr>
          <a:lstStyle/>
          <a:p>
            <a:pPr algn="l">
              <a:lnSpc>
                <a:spcPts val="5685"/>
              </a:lnSpc>
              <a:spcBef>
                <a:spcPct val="0"/>
              </a:spcBef>
            </a:pPr>
            <a:r>
              <a:rPr lang="en-US" b="true" sz="4060">
                <a:solidFill>
                  <a:srgbClr val="1F2020"/>
                </a:solidFill>
                <a:latin typeface="Poppins Bold"/>
                <a:ea typeface="Poppins Bold"/>
                <a:cs typeface="Poppins Bold"/>
                <a:sym typeface="Poppins Bold"/>
              </a:rPr>
              <a:t>CUSTOMER SEGMENTAITION</a:t>
            </a:r>
          </a:p>
        </p:txBody>
      </p:sp>
      <p:sp>
        <p:nvSpPr>
          <p:cNvPr name="TextBox 17" id="17"/>
          <p:cNvSpPr txBox="true"/>
          <p:nvPr/>
        </p:nvSpPr>
        <p:spPr>
          <a:xfrm rot="0">
            <a:off x="1345546" y="5676165"/>
            <a:ext cx="5129969" cy="1090058"/>
          </a:xfrm>
          <a:prstGeom prst="rect">
            <a:avLst/>
          </a:prstGeom>
        </p:spPr>
        <p:txBody>
          <a:bodyPr anchor="t" rtlCol="false" tIns="0" lIns="0" bIns="0" rIns="0">
            <a:spAutoFit/>
          </a:bodyPr>
          <a:lstStyle/>
          <a:p>
            <a:pPr algn="l">
              <a:lnSpc>
                <a:spcPts val="4400"/>
              </a:lnSpc>
            </a:pPr>
            <a:r>
              <a:rPr lang="en-US" sz="2444">
                <a:solidFill>
                  <a:srgbClr val="3B3B3B"/>
                </a:solidFill>
                <a:latin typeface="Poppins"/>
                <a:ea typeface="Poppins"/>
                <a:cs typeface="Poppins"/>
                <a:sym typeface="Poppins"/>
              </a:rPr>
              <a:t>Phân khúc khách hàng Champion</a:t>
            </a:r>
          </a:p>
        </p:txBody>
      </p:sp>
      <p:sp>
        <p:nvSpPr>
          <p:cNvPr name="TextBox 18" id="18"/>
          <p:cNvSpPr txBox="true"/>
          <p:nvPr/>
        </p:nvSpPr>
        <p:spPr>
          <a:xfrm rot="0">
            <a:off x="13995739" y="1795127"/>
            <a:ext cx="3191597" cy="98996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Tỷ lệ phần trăm khách hàng theo mã chiến dịch và loại chiến dịch</a:t>
            </a:r>
          </a:p>
        </p:txBody>
      </p:sp>
      <p:sp>
        <p:nvSpPr>
          <p:cNvPr name="TextBox 19" id="19"/>
          <p:cNvSpPr txBox="true"/>
          <p:nvPr/>
        </p:nvSpPr>
        <p:spPr>
          <a:xfrm rot="0">
            <a:off x="9456705" y="6728123"/>
            <a:ext cx="2812375"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Phân phối thời gian click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90752" y="-2149242"/>
            <a:ext cx="14585483" cy="145854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396113" y="-653221"/>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2"/>
            <a:stretch>
              <a:fillRect l="0" t="0" r="0" b="0"/>
            </a:stretch>
          </a:blipFill>
        </p:spPr>
      </p:sp>
      <p:grpSp>
        <p:nvGrpSpPr>
          <p:cNvPr name="Group 6" id="6"/>
          <p:cNvGrpSpPr/>
          <p:nvPr/>
        </p:nvGrpSpPr>
        <p:grpSpPr>
          <a:xfrm rot="0">
            <a:off x="-5583387" y="-1029908"/>
            <a:ext cx="12346817" cy="123468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336231" y="9258300"/>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553790" y="2496554"/>
            <a:ext cx="1138768" cy="1138768"/>
          </a:xfrm>
          <a:custGeom>
            <a:avLst/>
            <a:gdLst/>
            <a:ahLst/>
            <a:cxnLst/>
            <a:rect r="r" b="b" t="t" l="l"/>
            <a:pathLst>
              <a:path h="1138768" w="1138768">
                <a:moveTo>
                  <a:pt x="0" y="0"/>
                </a:moveTo>
                <a:lnTo>
                  <a:pt x="1138769" y="0"/>
                </a:lnTo>
                <a:lnTo>
                  <a:pt x="1138769" y="1138769"/>
                </a:lnTo>
                <a:lnTo>
                  <a:pt x="0" y="11387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1980897" y="471278"/>
            <a:ext cx="5759288" cy="4192273"/>
          </a:xfrm>
          <a:custGeom>
            <a:avLst/>
            <a:gdLst/>
            <a:ahLst/>
            <a:cxnLst/>
            <a:rect r="r" b="b" t="t" l="l"/>
            <a:pathLst>
              <a:path h="4192273" w="5759288">
                <a:moveTo>
                  <a:pt x="0" y="0"/>
                </a:moveTo>
                <a:lnTo>
                  <a:pt x="5759288" y="0"/>
                </a:lnTo>
                <a:lnTo>
                  <a:pt x="5759288" y="4192274"/>
                </a:lnTo>
                <a:lnTo>
                  <a:pt x="0" y="4192274"/>
                </a:lnTo>
                <a:lnTo>
                  <a:pt x="0" y="0"/>
                </a:lnTo>
                <a:close/>
              </a:path>
            </a:pathLst>
          </a:custGeom>
          <a:blipFill>
            <a:blip r:embed="rId5"/>
            <a:stretch>
              <a:fillRect l="0" t="0" r="0" b="0"/>
            </a:stretch>
          </a:blipFill>
        </p:spPr>
      </p:sp>
      <p:sp>
        <p:nvSpPr>
          <p:cNvPr name="Freeform 14" id="14"/>
          <p:cNvSpPr/>
          <p:nvPr/>
        </p:nvSpPr>
        <p:spPr>
          <a:xfrm flipH="false" flipV="false" rot="0">
            <a:off x="7135257" y="4832047"/>
            <a:ext cx="6950608" cy="3987911"/>
          </a:xfrm>
          <a:custGeom>
            <a:avLst/>
            <a:gdLst/>
            <a:ahLst/>
            <a:cxnLst/>
            <a:rect r="r" b="b" t="t" l="l"/>
            <a:pathLst>
              <a:path h="3987911" w="6950608">
                <a:moveTo>
                  <a:pt x="0" y="0"/>
                </a:moveTo>
                <a:lnTo>
                  <a:pt x="6950608" y="0"/>
                </a:lnTo>
                <a:lnTo>
                  <a:pt x="6950608" y="3987911"/>
                </a:lnTo>
                <a:lnTo>
                  <a:pt x="0" y="3987911"/>
                </a:lnTo>
                <a:lnTo>
                  <a:pt x="0" y="0"/>
                </a:lnTo>
                <a:close/>
              </a:path>
            </a:pathLst>
          </a:custGeom>
          <a:blipFill>
            <a:blip r:embed="rId6"/>
            <a:stretch>
              <a:fillRect l="0" t="0" r="0" b="0"/>
            </a:stretch>
          </a:blipFill>
        </p:spPr>
      </p:sp>
      <p:sp>
        <p:nvSpPr>
          <p:cNvPr name="TextBox 15" id="15"/>
          <p:cNvSpPr txBox="true"/>
          <p:nvPr/>
        </p:nvSpPr>
        <p:spPr>
          <a:xfrm rot="0">
            <a:off x="17518811" y="9510570"/>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14</a:t>
            </a:r>
          </a:p>
        </p:txBody>
      </p:sp>
      <p:sp>
        <p:nvSpPr>
          <p:cNvPr name="TextBox 16" id="16"/>
          <p:cNvSpPr txBox="true"/>
          <p:nvPr/>
        </p:nvSpPr>
        <p:spPr>
          <a:xfrm rot="0">
            <a:off x="1345546" y="3797549"/>
            <a:ext cx="6228632" cy="1439905"/>
          </a:xfrm>
          <a:prstGeom prst="rect">
            <a:avLst/>
          </a:prstGeom>
        </p:spPr>
        <p:txBody>
          <a:bodyPr anchor="t" rtlCol="false" tIns="0" lIns="0" bIns="0" rIns="0">
            <a:spAutoFit/>
          </a:bodyPr>
          <a:lstStyle/>
          <a:p>
            <a:pPr algn="l">
              <a:lnSpc>
                <a:spcPts val="5685"/>
              </a:lnSpc>
              <a:spcBef>
                <a:spcPct val="0"/>
              </a:spcBef>
            </a:pPr>
            <a:r>
              <a:rPr lang="en-US" b="true" sz="4060">
                <a:solidFill>
                  <a:srgbClr val="1F2020"/>
                </a:solidFill>
                <a:latin typeface="Poppins Bold"/>
                <a:ea typeface="Poppins Bold"/>
                <a:cs typeface="Poppins Bold"/>
                <a:sym typeface="Poppins Bold"/>
              </a:rPr>
              <a:t>CUSTOMER SEGMENTAITION</a:t>
            </a:r>
          </a:p>
        </p:txBody>
      </p:sp>
      <p:sp>
        <p:nvSpPr>
          <p:cNvPr name="TextBox 17" id="17"/>
          <p:cNvSpPr txBox="true"/>
          <p:nvPr/>
        </p:nvSpPr>
        <p:spPr>
          <a:xfrm rot="0">
            <a:off x="1345546" y="5676165"/>
            <a:ext cx="5129969" cy="537608"/>
          </a:xfrm>
          <a:prstGeom prst="rect">
            <a:avLst/>
          </a:prstGeom>
        </p:spPr>
        <p:txBody>
          <a:bodyPr anchor="t" rtlCol="false" tIns="0" lIns="0" bIns="0" rIns="0">
            <a:spAutoFit/>
          </a:bodyPr>
          <a:lstStyle/>
          <a:p>
            <a:pPr algn="l">
              <a:lnSpc>
                <a:spcPts val="4400"/>
              </a:lnSpc>
            </a:pPr>
            <a:r>
              <a:rPr lang="en-US" sz="2444">
                <a:solidFill>
                  <a:srgbClr val="3B3B3B"/>
                </a:solidFill>
                <a:latin typeface="Poppins"/>
                <a:ea typeface="Poppins"/>
                <a:cs typeface="Poppins"/>
                <a:sym typeface="Poppins"/>
              </a:rPr>
              <a:t>Phân khúc khách hàng Loss</a:t>
            </a:r>
          </a:p>
        </p:txBody>
      </p:sp>
      <p:sp>
        <p:nvSpPr>
          <p:cNvPr name="TextBox 18" id="18"/>
          <p:cNvSpPr txBox="true"/>
          <p:nvPr/>
        </p:nvSpPr>
        <p:spPr>
          <a:xfrm rot="0">
            <a:off x="8532641" y="1982522"/>
            <a:ext cx="3448256" cy="98996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Tỉ lệ khách hàng có mua lần đầu và không mua lần đầu </a:t>
            </a:r>
          </a:p>
          <a:p>
            <a:pPr algn="ctr">
              <a:lnSpc>
                <a:spcPts val="2659"/>
              </a:lnSpc>
              <a:spcBef>
                <a:spcPct val="0"/>
              </a:spcBef>
            </a:pPr>
            <a:r>
              <a:rPr lang="en-US" sz="1899">
                <a:solidFill>
                  <a:srgbClr val="000000"/>
                </a:solidFill>
                <a:latin typeface="Canva Sans"/>
                <a:ea typeface="Canva Sans"/>
                <a:cs typeface="Canva Sans"/>
                <a:sym typeface="Canva Sans"/>
              </a:rPr>
              <a:t>trong nhóm khách hàng loss</a:t>
            </a:r>
          </a:p>
        </p:txBody>
      </p:sp>
      <p:sp>
        <p:nvSpPr>
          <p:cNvPr name="TextBox 19" id="19"/>
          <p:cNvSpPr txBox="true"/>
          <p:nvPr/>
        </p:nvSpPr>
        <p:spPr>
          <a:xfrm rot="0">
            <a:off x="14085865" y="5809515"/>
            <a:ext cx="2454919" cy="16567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Tỉ lệ khách hàng có mua lần đầu và không mua lần đầu </a:t>
            </a:r>
          </a:p>
          <a:p>
            <a:pPr algn="ctr">
              <a:lnSpc>
                <a:spcPts val="2659"/>
              </a:lnSpc>
              <a:spcBef>
                <a:spcPct val="0"/>
              </a:spcBef>
            </a:pPr>
            <a:r>
              <a:rPr lang="en-US" sz="1899">
                <a:solidFill>
                  <a:srgbClr val="000000"/>
                </a:solidFill>
                <a:latin typeface="Canva Sans"/>
                <a:ea typeface="Canva Sans"/>
                <a:cs typeface="Canva Sans"/>
                <a:sym typeface="Canva Sans"/>
              </a:rPr>
              <a:t>trong nhóm khách hàng loss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90752" y="-2149242"/>
            <a:ext cx="14585483" cy="145854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396113" y="-653221"/>
            <a:ext cx="12531371" cy="12515707"/>
          </a:xfrm>
          <a:custGeom>
            <a:avLst/>
            <a:gdLst/>
            <a:ahLst/>
            <a:cxnLst/>
            <a:rect r="r" b="b" t="t" l="l"/>
            <a:pathLst>
              <a:path h="12515707" w="12531371">
                <a:moveTo>
                  <a:pt x="0" y="0"/>
                </a:moveTo>
                <a:lnTo>
                  <a:pt x="12531370" y="0"/>
                </a:lnTo>
                <a:lnTo>
                  <a:pt x="12531370" y="12515706"/>
                </a:lnTo>
                <a:lnTo>
                  <a:pt x="0" y="12515706"/>
                </a:lnTo>
                <a:lnTo>
                  <a:pt x="0" y="0"/>
                </a:lnTo>
                <a:close/>
              </a:path>
            </a:pathLst>
          </a:custGeom>
          <a:blipFill>
            <a:blip r:embed="rId2"/>
            <a:stretch>
              <a:fillRect l="0" t="0" r="0" b="0"/>
            </a:stretch>
          </a:blipFill>
        </p:spPr>
      </p:sp>
      <p:grpSp>
        <p:nvGrpSpPr>
          <p:cNvPr name="Group 6" id="6"/>
          <p:cNvGrpSpPr/>
          <p:nvPr/>
        </p:nvGrpSpPr>
        <p:grpSpPr>
          <a:xfrm rot="0">
            <a:off x="-5396113" y="-1029908"/>
            <a:ext cx="12346817" cy="123468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336231" y="9258300"/>
            <a:ext cx="951769" cy="799882"/>
            <a:chOff x="0" y="0"/>
            <a:chExt cx="967140" cy="812800"/>
          </a:xfrm>
        </p:grpSpPr>
        <p:sp>
          <p:nvSpPr>
            <p:cNvPr name="Freeform 10" id="10"/>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1" id="11"/>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553790" y="2496554"/>
            <a:ext cx="1138768" cy="1138768"/>
          </a:xfrm>
          <a:custGeom>
            <a:avLst/>
            <a:gdLst/>
            <a:ahLst/>
            <a:cxnLst/>
            <a:rect r="r" b="b" t="t" l="l"/>
            <a:pathLst>
              <a:path h="1138768" w="1138768">
                <a:moveTo>
                  <a:pt x="0" y="0"/>
                </a:moveTo>
                <a:lnTo>
                  <a:pt x="1138769" y="0"/>
                </a:lnTo>
                <a:lnTo>
                  <a:pt x="1138769" y="1138769"/>
                </a:lnTo>
                <a:lnTo>
                  <a:pt x="0" y="11387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2012252" y="228031"/>
            <a:ext cx="5799864" cy="4604015"/>
          </a:xfrm>
          <a:custGeom>
            <a:avLst/>
            <a:gdLst/>
            <a:ahLst/>
            <a:cxnLst/>
            <a:rect r="r" b="b" t="t" l="l"/>
            <a:pathLst>
              <a:path h="4604015" w="5799864">
                <a:moveTo>
                  <a:pt x="0" y="0"/>
                </a:moveTo>
                <a:lnTo>
                  <a:pt x="5799863" y="0"/>
                </a:lnTo>
                <a:lnTo>
                  <a:pt x="5799863" y="4604016"/>
                </a:lnTo>
                <a:lnTo>
                  <a:pt x="0" y="4604016"/>
                </a:lnTo>
                <a:lnTo>
                  <a:pt x="0" y="0"/>
                </a:lnTo>
                <a:close/>
              </a:path>
            </a:pathLst>
          </a:custGeom>
          <a:blipFill>
            <a:blip r:embed="rId5"/>
            <a:stretch>
              <a:fillRect l="0" t="0" r="0" b="0"/>
            </a:stretch>
          </a:blipFill>
        </p:spPr>
      </p:sp>
      <p:sp>
        <p:nvSpPr>
          <p:cNvPr name="Freeform 14" id="14"/>
          <p:cNvSpPr/>
          <p:nvPr/>
        </p:nvSpPr>
        <p:spPr>
          <a:xfrm flipH="false" flipV="false" rot="0">
            <a:off x="7333509" y="4663552"/>
            <a:ext cx="6554105" cy="4216335"/>
          </a:xfrm>
          <a:custGeom>
            <a:avLst/>
            <a:gdLst/>
            <a:ahLst/>
            <a:cxnLst/>
            <a:rect r="r" b="b" t="t" l="l"/>
            <a:pathLst>
              <a:path h="4216335" w="6554105">
                <a:moveTo>
                  <a:pt x="0" y="0"/>
                </a:moveTo>
                <a:lnTo>
                  <a:pt x="6554105" y="0"/>
                </a:lnTo>
                <a:lnTo>
                  <a:pt x="6554105" y="4216335"/>
                </a:lnTo>
                <a:lnTo>
                  <a:pt x="0" y="4216335"/>
                </a:lnTo>
                <a:lnTo>
                  <a:pt x="0" y="0"/>
                </a:lnTo>
                <a:close/>
              </a:path>
            </a:pathLst>
          </a:custGeom>
          <a:blipFill>
            <a:blip r:embed="rId6"/>
            <a:stretch>
              <a:fillRect l="0" t="0" r="0" b="0"/>
            </a:stretch>
          </a:blipFill>
        </p:spPr>
      </p:sp>
      <p:sp>
        <p:nvSpPr>
          <p:cNvPr name="TextBox 15" id="15"/>
          <p:cNvSpPr txBox="true"/>
          <p:nvPr/>
        </p:nvSpPr>
        <p:spPr>
          <a:xfrm rot="0">
            <a:off x="17518811" y="9510570"/>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15</a:t>
            </a:r>
          </a:p>
        </p:txBody>
      </p:sp>
      <p:sp>
        <p:nvSpPr>
          <p:cNvPr name="TextBox 16" id="16"/>
          <p:cNvSpPr txBox="true"/>
          <p:nvPr/>
        </p:nvSpPr>
        <p:spPr>
          <a:xfrm rot="0">
            <a:off x="1345546" y="3797549"/>
            <a:ext cx="6228632" cy="1439905"/>
          </a:xfrm>
          <a:prstGeom prst="rect">
            <a:avLst/>
          </a:prstGeom>
        </p:spPr>
        <p:txBody>
          <a:bodyPr anchor="t" rtlCol="false" tIns="0" lIns="0" bIns="0" rIns="0">
            <a:spAutoFit/>
          </a:bodyPr>
          <a:lstStyle/>
          <a:p>
            <a:pPr algn="l">
              <a:lnSpc>
                <a:spcPts val="5685"/>
              </a:lnSpc>
              <a:spcBef>
                <a:spcPct val="0"/>
              </a:spcBef>
            </a:pPr>
            <a:r>
              <a:rPr lang="en-US" b="true" sz="4060">
                <a:solidFill>
                  <a:srgbClr val="1F2020"/>
                </a:solidFill>
                <a:latin typeface="Poppins Bold"/>
                <a:ea typeface="Poppins Bold"/>
                <a:cs typeface="Poppins Bold"/>
                <a:sym typeface="Poppins Bold"/>
              </a:rPr>
              <a:t>CUSTOMER SEGMENTAITION</a:t>
            </a:r>
          </a:p>
        </p:txBody>
      </p:sp>
      <p:sp>
        <p:nvSpPr>
          <p:cNvPr name="TextBox 17" id="17"/>
          <p:cNvSpPr txBox="true"/>
          <p:nvPr/>
        </p:nvSpPr>
        <p:spPr>
          <a:xfrm rot="0">
            <a:off x="1345546" y="5676165"/>
            <a:ext cx="5129969" cy="537608"/>
          </a:xfrm>
          <a:prstGeom prst="rect">
            <a:avLst/>
          </a:prstGeom>
        </p:spPr>
        <p:txBody>
          <a:bodyPr anchor="t" rtlCol="false" tIns="0" lIns="0" bIns="0" rIns="0">
            <a:spAutoFit/>
          </a:bodyPr>
          <a:lstStyle/>
          <a:p>
            <a:pPr algn="l">
              <a:lnSpc>
                <a:spcPts val="4400"/>
              </a:lnSpc>
            </a:pPr>
            <a:r>
              <a:rPr lang="en-US" sz="2444">
                <a:solidFill>
                  <a:srgbClr val="3B3B3B"/>
                </a:solidFill>
                <a:latin typeface="Poppins"/>
                <a:ea typeface="Poppins"/>
                <a:cs typeface="Poppins"/>
                <a:sym typeface="Poppins"/>
              </a:rPr>
              <a:t>Phân khúc khách hàng Potential</a:t>
            </a:r>
          </a:p>
        </p:txBody>
      </p:sp>
      <p:sp>
        <p:nvSpPr>
          <p:cNvPr name="TextBox 18" id="18"/>
          <p:cNvSpPr txBox="true"/>
          <p:nvPr/>
        </p:nvSpPr>
        <p:spPr>
          <a:xfrm rot="0">
            <a:off x="8532641" y="1982522"/>
            <a:ext cx="3448256" cy="6565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Phân phối thời gian click - khách hàng tiềm năng</a:t>
            </a:r>
          </a:p>
        </p:txBody>
      </p:sp>
      <p:sp>
        <p:nvSpPr>
          <p:cNvPr name="TextBox 19" id="19"/>
          <p:cNvSpPr txBox="true"/>
          <p:nvPr/>
        </p:nvSpPr>
        <p:spPr>
          <a:xfrm rot="0">
            <a:off x="14087639" y="5992594"/>
            <a:ext cx="2454919" cy="98996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Phân phối thời gian click - khách hàng tiềm năng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8634" y="9434443"/>
            <a:ext cx="1661508" cy="643394"/>
            <a:chOff x="0" y="0"/>
            <a:chExt cx="2098984" cy="812800"/>
          </a:xfrm>
        </p:grpSpPr>
        <p:sp>
          <p:nvSpPr>
            <p:cNvPr name="Freeform 6" id="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7" id="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77013" y="2259339"/>
            <a:ext cx="9593884" cy="5768323"/>
          </a:xfrm>
          <a:custGeom>
            <a:avLst/>
            <a:gdLst/>
            <a:ahLst/>
            <a:cxnLst/>
            <a:rect r="r" b="b" t="t" l="l"/>
            <a:pathLst>
              <a:path h="5768323" w="9593884">
                <a:moveTo>
                  <a:pt x="0" y="0"/>
                </a:moveTo>
                <a:lnTo>
                  <a:pt x="9593884" y="0"/>
                </a:lnTo>
                <a:lnTo>
                  <a:pt x="9593884" y="5768322"/>
                </a:lnTo>
                <a:lnTo>
                  <a:pt x="0" y="5768322"/>
                </a:lnTo>
                <a:lnTo>
                  <a:pt x="0" y="0"/>
                </a:lnTo>
                <a:close/>
              </a:path>
            </a:pathLst>
          </a:custGeom>
          <a:blipFill>
            <a:blip r:embed="rId2"/>
            <a:stretch>
              <a:fillRect l="0" t="0" r="0" b="0"/>
            </a:stretch>
          </a:blipFill>
        </p:spPr>
      </p:sp>
      <p:sp>
        <p:nvSpPr>
          <p:cNvPr name="TextBox 9" id="9"/>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16</a:t>
            </a:r>
          </a:p>
        </p:txBody>
      </p:sp>
      <p:sp>
        <p:nvSpPr>
          <p:cNvPr name="TextBox 10" id="10"/>
          <p:cNvSpPr txBox="true"/>
          <p:nvPr/>
        </p:nvSpPr>
        <p:spPr>
          <a:xfrm rot="0">
            <a:off x="4929069" y="608785"/>
            <a:ext cx="8085317" cy="725530"/>
          </a:xfrm>
          <a:prstGeom prst="rect">
            <a:avLst/>
          </a:prstGeom>
        </p:spPr>
        <p:txBody>
          <a:bodyPr anchor="t" rtlCol="false" tIns="0" lIns="0" bIns="0" rIns="0">
            <a:spAutoFit/>
          </a:bodyPr>
          <a:lstStyle/>
          <a:p>
            <a:pPr algn="ctr">
              <a:lnSpc>
                <a:spcPts val="5685"/>
              </a:lnSpc>
              <a:spcBef>
                <a:spcPct val="0"/>
              </a:spcBef>
            </a:pPr>
            <a:r>
              <a:rPr lang="en-US" b="true" sz="4060">
                <a:solidFill>
                  <a:srgbClr val="1F2020"/>
                </a:solidFill>
                <a:latin typeface="Poppins Bold"/>
                <a:ea typeface="Poppins Bold"/>
                <a:cs typeface="Poppins Bold"/>
                <a:sym typeface="Poppins Bold"/>
              </a:rPr>
              <a:t>PHÂN TÍCH SƠ BỘ</a:t>
            </a:r>
          </a:p>
        </p:txBody>
      </p:sp>
      <p:sp>
        <p:nvSpPr>
          <p:cNvPr name="TextBox 11" id="11"/>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
        <p:nvSpPr>
          <p:cNvPr name="TextBox 12" id="12"/>
          <p:cNvSpPr txBox="true"/>
          <p:nvPr/>
        </p:nvSpPr>
        <p:spPr>
          <a:xfrm rot="0">
            <a:off x="9970897" y="2177038"/>
            <a:ext cx="8317103" cy="5850623"/>
          </a:xfrm>
          <a:prstGeom prst="rect">
            <a:avLst/>
          </a:prstGeom>
        </p:spPr>
        <p:txBody>
          <a:bodyPr anchor="t" rtlCol="false" tIns="0" lIns="0" bIns="0" rIns="0">
            <a:spAutoFit/>
          </a:bodyPr>
          <a:lstStyle/>
          <a:p>
            <a:pPr algn="l" marL="651320" indent="-325660" lvl="1">
              <a:lnSpc>
                <a:spcPts val="4223"/>
              </a:lnSpc>
              <a:buFont typeface="Arial"/>
              <a:buChar char="•"/>
            </a:pPr>
            <a:r>
              <a:rPr lang="en-US" sz="3016">
                <a:solidFill>
                  <a:srgbClr val="000000"/>
                </a:solidFill>
                <a:latin typeface="Canva Sans"/>
                <a:ea typeface="Canva Sans"/>
                <a:cs typeface="Canva Sans"/>
                <a:sym typeface="Canva Sans"/>
              </a:rPr>
              <a:t>Campaign Overview: Chiến dịch bulk chiếm 1.8K chiến dịch, trigger ít nhưng hiệu quả cao nhờ cá nhân hóa.</a:t>
            </a:r>
          </a:p>
          <a:p>
            <a:pPr algn="l" marL="651320" indent="-325660" lvl="1">
              <a:lnSpc>
                <a:spcPts val="4223"/>
              </a:lnSpc>
              <a:buFont typeface="Arial"/>
              <a:buChar char="•"/>
            </a:pPr>
            <a:r>
              <a:rPr lang="en-US" sz="3016">
                <a:solidFill>
                  <a:srgbClr val="000000"/>
                </a:solidFill>
                <a:latin typeface="Canva Sans"/>
                <a:ea typeface="Canva Sans"/>
                <a:cs typeface="Canva Sans"/>
                <a:sym typeface="Canva Sans"/>
              </a:rPr>
              <a:t>Client First Purchased: Mua lần đầu tăng mạnh vào cuối năm, đặc biệt tháng 12.</a:t>
            </a:r>
          </a:p>
          <a:p>
            <a:pPr algn="l" marL="651320" indent="-325660" lvl="1">
              <a:lnSpc>
                <a:spcPts val="4223"/>
              </a:lnSpc>
              <a:buFont typeface="Arial"/>
              <a:buChar char="•"/>
            </a:pPr>
            <a:r>
              <a:rPr lang="en-US" sz="3016">
                <a:solidFill>
                  <a:srgbClr val="000000"/>
                </a:solidFill>
                <a:latin typeface="Canva Sans"/>
                <a:ea typeface="Canva Sans"/>
                <a:cs typeface="Canva Sans"/>
                <a:sym typeface="Canva Sans"/>
              </a:rPr>
              <a:t>Message Overview: Bulk campaigns gửi nhiều nhất (7.1 triệu), trigger hiệu quả hơn.</a:t>
            </a:r>
          </a:p>
          <a:p>
            <a:pPr algn="l">
              <a:lnSpc>
                <a:spcPts val="4223"/>
              </a:lnSpc>
            </a:pPr>
            <a:r>
              <a:rPr lang="en-US" sz="3016">
                <a:solidFill>
                  <a:srgbClr val="000000"/>
                </a:solidFill>
                <a:latin typeface="Canva Sans"/>
                <a:ea typeface="Canva Sans"/>
                <a:cs typeface="Canva Sans"/>
                <a:sym typeface="Canva Sans"/>
              </a:rPr>
              <a:t> </a:t>
            </a:r>
            <a:r>
              <a:rPr lang="en-US" b="true" sz="3016">
                <a:solidFill>
                  <a:srgbClr val="000000"/>
                </a:solidFill>
                <a:latin typeface="Canva Sans Bold"/>
                <a:ea typeface="Canva Sans Bold"/>
                <a:cs typeface="Canva Sans Bold"/>
                <a:sym typeface="Canva Sans Bold"/>
              </a:rPr>
              <a:t>Kết luận:</a:t>
            </a:r>
            <a:r>
              <a:rPr lang="en-US" sz="3016">
                <a:solidFill>
                  <a:srgbClr val="000000"/>
                </a:solidFill>
                <a:latin typeface="Canva Sans"/>
                <a:ea typeface="Canva Sans"/>
                <a:cs typeface="Canva Sans"/>
                <a:sym typeface="Canva Sans"/>
              </a:rPr>
              <a:t> Tăng cường chiến dịch cuối năm, cá nhân hóa thông điệp, và tối ưu mobile push.</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8634" y="9434443"/>
            <a:ext cx="1661508" cy="643394"/>
            <a:chOff x="0" y="0"/>
            <a:chExt cx="2098984" cy="812800"/>
          </a:xfrm>
        </p:grpSpPr>
        <p:sp>
          <p:nvSpPr>
            <p:cNvPr name="Freeform 6" id="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7" id="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16</a:t>
            </a:r>
          </a:p>
        </p:txBody>
      </p:sp>
      <p:sp>
        <p:nvSpPr>
          <p:cNvPr name="TextBox 9" id="9"/>
          <p:cNvSpPr txBox="true"/>
          <p:nvPr/>
        </p:nvSpPr>
        <p:spPr>
          <a:xfrm rot="0">
            <a:off x="4929069" y="608785"/>
            <a:ext cx="8085317" cy="725530"/>
          </a:xfrm>
          <a:prstGeom prst="rect">
            <a:avLst/>
          </a:prstGeom>
        </p:spPr>
        <p:txBody>
          <a:bodyPr anchor="t" rtlCol="false" tIns="0" lIns="0" bIns="0" rIns="0">
            <a:spAutoFit/>
          </a:bodyPr>
          <a:lstStyle/>
          <a:p>
            <a:pPr algn="ctr">
              <a:lnSpc>
                <a:spcPts val="5685"/>
              </a:lnSpc>
              <a:spcBef>
                <a:spcPct val="0"/>
              </a:spcBef>
            </a:pPr>
            <a:r>
              <a:rPr lang="en-US" b="true" sz="4060">
                <a:solidFill>
                  <a:srgbClr val="1F2020"/>
                </a:solidFill>
                <a:latin typeface="Poppins Bold"/>
                <a:ea typeface="Poppins Bold"/>
                <a:cs typeface="Poppins Bold"/>
                <a:sym typeface="Poppins Bold"/>
              </a:rPr>
              <a:t> MÔ HÌNH </a:t>
            </a:r>
          </a:p>
        </p:txBody>
      </p:sp>
      <p:sp>
        <p:nvSpPr>
          <p:cNvPr name="TextBox 10" id="10"/>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
        <p:nvSpPr>
          <p:cNvPr name="TextBox 11" id="11"/>
          <p:cNvSpPr txBox="true"/>
          <p:nvPr/>
        </p:nvSpPr>
        <p:spPr>
          <a:xfrm rot="0">
            <a:off x="1765853" y="1860569"/>
            <a:ext cx="14756294" cy="4781124"/>
          </a:xfrm>
          <a:prstGeom prst="rect">
            <a:avLst/>
          </a:prstGeom>
        </p:spPr>
        <p:txBody>
          <a:bodyPr anchor="t" rtlCol="false" tIns="0" lIns="0" bIns="0" rIns="0">
            <a:spAutoFit/>
          </a:bodyPr>
          <a:lstStyle/>
          <a:p>
            <a:pPr algn="l">
              <a:lnSpc>
                <a:spcPts val="4223"/>
              </a:lnSpc>
            </a:pPr>
            <a:r>
              <a:rPr lang="en-US" sz="3016" b="true">
                <a:solidFill>
                  <a:srgbClr val="000000"/>
                </a:solidFill>
                <a:latin typeface="Canva Sans Bold"/>
                <a:ea typeface="Canva Sans Bold"/>
                <a:cs typeface="Canva Sans Bold"/>
                <a:sym typeface="Canva Sans Bold"/>
              </a:rPr>
              <a:t>Biến mục tiêu</a:t>
            </a:r>
            <a:r>
              <a:rPr lang="en-US" sz="3016">
                <a:solidFill>
                  <a:srgbClr val="000000"/>
                </a:solidFill>
                <a:latin typeface="Canva Sans"/>
                <a:ea typeface="Canva Sans"/>
                <a:cs typeface="Canva Sans"/>
                <a:sym typeface="Canva Sans"/>
              </a:rPr>
              <a:t>: is_purchased (khách hàng có mua hay không).</a:t>
            </a:r>
          </a:p>
          <a:p>
            <a:pPr algn="l">
              <a:lnSpc>
                <a:spcPts val="4223"/>
              </a:lnSpc>
            </a:pPr>
            <a:r>
              <a:rPr lang="en-US" sz="3016" b="true">
                <a:solidFill>
                  <a:srgbClr val="000000"/>
                </a:solidFill>
                <a:latin typeface="Canva Sans Bold"/>
                <a:ea typeface="Canva Sans Bold"/>
                <a:cs typeface="Canva Sans Bold"/>
                <a:sym typeface="Canva Sans Bold"/>
              </a:rPr>
              <a:t>Xử lý dữ liệu:</a:t>
            </a:r>
          </a:p>
          <a:p>
            <a:pPr algn="l" marL="651321" indent="-325660" lvl="1">
              <a:lnSpc>
                <a:spcPts val="4223"/>
              </a:lnSpc>
              <a:buFont typeface="Arial"/>
              <a:buChar char="•"/>
            </a:pPr>
            <a:r>
              <a:rPr lang="en-US" sz="3016">
                <a:solidFill>
                  <a:srgbClr val="000000"/>
                </a:solidFill>
                <a:latin typeface="Canva Sans"/>
                <a:ea typeface="Canva Sans"/>
                <a:cs typeface="Canva Sans"/>
                <a:sym typeface="Canva Sans"/>
              </a:rPr>
              <a:t>Kỹ thuật feature engineering để trích xuất thông tin quan trọng từ dữ liệu đầu vào.</a:t>
            </a:r>
          </a:p>
          <a:p>
            <a:pPr algn="l" marL="651321" indent="-325660" lvl="1">
              <a:lnSpc>
                <a:spcPts val="4223"/>
              </a:lnSpc>
              <a:buFont typeface="Arial"/>
              <a:buChar char="•"/>
            </a:pPr>
            <a:r>
              <a:rPr lang="en-US" sz="3016">
                <a:solidFill>
                  <a:srgbClr val="000000"/>
                </a:solidFill>
                <a:latin typeface="Canva Sans"/>
                <a:ea typeface="Canva Sans"/>
                <a:cs typeface="Canva Sans"/>
                <a:sym typeface="Canva Sans"/>
              </a:rPr>
              <a:t>Điều chỉnh mất cân bằng dữ liệu bằng phương pháp undersampling.</a:t>
            </a:r>
          </a:p>
          <a:p>
            <a:pPr algn="l">
              <a:lnSpc>
                <a:spcPts val="4223"/>
              </a:lnSpc>
            </a:pPr>
            <a:r>
              <a:rPr lang="en-US" sz="3016" b="true">
                <a:solidFill>
                  <a:srgbClr val="000000"/>
                </a:solidFill>
                <a:latin typeface="Canva Sans Bold"/>
                <a:ea typeface="Canva Sans Bold"/>
                <a:cs typeface="Canva Sans Bold"/>
                <a:sym typeface="Canva Sans Bold"/>
              </a:rPr>
              <a:t>Tối ưu mô hình:</a:t>
            </a:r>
          </a:p>
          <a:p>
            <a:pPr algn="l" marL="651321" indent="-325660" lvl="1">
              <a:lnSpc>
                <a:spcPts val="4223"/>
              </a:lnSpc>
              <a:buFont typeface="Arial"/>
              <a:buChar char="•"/>
            </a:pPr>
            <a:r>
              <a:rPr lang="en-US" sz="3016">
                <a:solidFill>
                  <a:srgbClr val="000000"/>
                </a:solidFill>
                <a:latin typeface="Canva Sans"/>
                <a:ea typeface="Canva Sans"/>
                <a:cs typeface="Canva Sans"/>
                <a:sym typeface="Canva Sans"/>
              </a:rPr>
              <a:t>Sử dụng grid search để tìm tham số tối ưu.</a:t>
            </a:r>
          </a:p>
          <a:p>
            <a:pPr algn="l" marL="651321" indent="-325660" lvl="1">
              <a:lnSpc>
                <a:spcPts val="4223"/>
              </a:lnSpc>
              <a:buFont typeface="Arial"/>
              <a:buChar char="•"/>
            </a:pPr>
            <a:r>
              <a:rPr lang="en-US" sz="3016">
                <a:solidFill>
                  <a:srgbClr val="000000"/>
                </a:solidFill>
                <a:latin typeface="Canva Sans"/>
                <a:ea typeface="Canva Sans"/>
                <a:cs typeface="Canva Sans"/>
                <a:sym typeface="Canva Sans"/>
              </a:rPr>
              <a:t>Xác định các biến quan trọng nhất hỗ trợ ra quyết định.</a:t>
            </a:r>
          </a:p>
          <a:p>
            <a:pPr algn="l">
              <a:lnSpc>
                <a:spcPts val="4223"/>
              </a:lnSpc>
            </a:pPr>
          </a:p>
        </p:txBody>
      </p:sp>
      <p:sp>
        <p:nvSpPr>
          <p:cNvPr name="TextBox 12" id="12"/>
          <p:cNvSpPr txBox="true"/>
          <p:nvPr/>
        </p:nvSpPr>
        <p:spPr>
          <a:xfrm rot="0">
            <a:off x="1765853" y="6755447"/>
            <a:ext cx="14756294" cy="2213183"/>
          </a:xfrm>
          <a:prstGeom prst="rect">
            <a:avLst/>
          </a:prstGeom>
        </p:spPr>
        <p:txBody>
          <a:bodyPr anchor="t" rtlCol="false" tIns="0" lIns="0" bIns="0" rIns="0">
            <a:spAutoFit/>
          </a:bodyPr>
          <a:lstStyle/>
          <a:p>
            <a:pPr algn="l">
              <a:lnSpc>
                <a:spcPts val="2963"/>
              </a:lnSpc>
            </a:pPr>
            <a:r>
              <a:rPr lang="en-US" sz="2116" b="true">
                <a:solidFill>
                  <a:srgbClr val="000000"/>
                </a:solidFill>
                <a:latin typeface="Canva Sans Bold"/>
                <a:ea typeface="Canva Sans Bold"/>
                <a:cs typeface="Canva Sans Bold"/>
                <a:sym typeface="Canva Sans Bold"/>
              </a:rPr>
              <a:t>Mean Squared Error: 71606144429.98453 </a:t>
            </a:r>
          </a:p>
          <a:p>
            <a:pPr algn="l">
              <a:lnSpc>
                <a:spcPts val="2963"/>
              </a:lnSpc>
            </a:pPr>
            <a:r>
              <a:rPr lang="en-US" sz="2116" b="true">
                <a:solidFill>
                  <a:srgbClr val="000000"/>
                </a:solidFill>
                <a:latin typeface="Canva Sans Bold"/>
                <a:ea typeface="Canva Sans Bold"/>
                <a:cs typeface="Canva Sans Bold"/>
                <a:sym typeface="Canva Sans Bold"/>
              </a:rPr>
              <a:t>R^2 Score: 0.0964318779222808 </a:t>
            </a:r>
          </a:p>
          <a:p>
            <a:pPr algn="l">
              <a:lnSpc>
                <a:spcPts val="2963"/>
              </a:lnSpc>
            </a:pPr>
            <a:r>
              <a:rPr lang="en-US" sz="2116" b="true">
                <a:solidFill>
                  <a:srgbClr val="000000"/>
                </a:solidFill>
                <a:latin typeface="Canva Sans Bold"/>
                <a:ea typeface="Canva Sans Bold"/>
                <a:cs typeface="Canva Sans Bold"/>
                <a:sym typeface="Canva Sans Bold"/>
              </a:rPr>
              <a:t>Cross-Validation MSE Mean: 70661521917.4559 </a:t>
            </a:r>
          </a:p>
          <a:p>
            <a:pPr algn="l">
              <a:lnSpc>
                <a:spcPts val="2963"/>
              </a:lnSpc>
            </a:pPr>
            <a:r>
              <a:rPr lang="en-US" sz="2116" b="true">
                <a:solidFill>
                  <a:srgbClr val="000000"/>
                </a:solidFill>
                <a:latin typeface="Canva Sans Bold"/>
                <a:ea typeface="Canva Sans Bold"/>
                <a:cs typeface="Canva Sans Bold"/>
                <a:sym typeface="Canva Sans Bold"/>
              </a:rPr>
              <a:t>Cross-Validation MSE Std: 5101917569.515907 </a:t>
            </a:r>
          </a:p>
          <a:p>
            <a:pPr algn="l">
              <a:lnSpc>
                <a:spcPts val="2963"/>
              </a:lnSpc>
            </a:pPr>
            <a:r>
              <a:rPr lang="en-US" sz="2116" b="true">
                <a:solidFill>
                  <a:srgbClr val="000000"/>
                </a:solidFill>
                <a:latin typeface="Canva Sans Bold"/>
                <a:ea typeface="Canva Sans Bold"/>
                <a:cs typeface="Canva Sans Bold"/>
                <a:sym typeface="Canva Sans Bold"/>
              </a:rPr>
              <a:t>Selected Features: ['subject_length', 'sent_at_hour', 'opened_last_time_at_weekday', 'opened_last_time_at_hour', 'clicked_last_time_at_weekday', 'clicked_last_time_at_hour', 'clicked_last_time_at_month']</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769656" y="2116464"/>
            <a:ext cx="8489644" cy="5608774"/>
          </a:xfrm>
          <a:custGeom>
            <a:avLst/>
            <a:gdLst/>
            <a:ahLst/>
            <a:cxnLst/>
            <a:rect r="r" b="b" t="t" l="l"/>
            <a:pathLst>
              <a:path h="5608774" w="8489644">
                <a:moveTo>
                  <a:pt x="0" y="0"/>
                </a:moveTo>
                <a:lnTo>
                  <a:pt x="8489644" y="0"/>
                </a:lnTo>
                <a:lnTo>
                  <a:pt x="8489644" y="5608774"/>
                </a:lnTo>
                <a:lnTo>
                  <a:pt x="0" y="5608774"/>
                </a:lnTo>
                <a:lnTo>
                  <a:pt x="0" y="0"/>
                </a:lnTo>
                <a:close/>
              </a:path>
            </a:pathLst>
          </a:custGeom>
          <a:blipFill>
            <a:blip r:embed="rId2"/>
            <a:stretch>
              <a:fillRect l="0" t="0" r="0" b="0"/>
            </a:stretch>
          </a:blipFill>
        </p:spPr>
      </p:sp>
      <p:sp>
        <p:nvSpPr>
          <p:cNvPr name="TextBox 6" id="6"/>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17</a:t>
            </a:r>
          </a:p>
        </p:txBody>
      </p:sp>
      <p:sp>
        <p:nvSpPr>
          <p:cNvPr name="TextBox 7" id="7"/>
          <p:cNvSpPr txBox="true"/>
          <p:nvPr/>
        </p:nvSpPr>
        <p:spPr>
          <a:xfrm rot="0">
            <a:off x="1828563" y="1037064"/>
            <a:ext cx="13807133" cy="827130"/>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KẾT QUẢ</a:t>
            </a:r>
          </a:p>
        </p:txBody>
      </p:sp>
      <p:sp>
        <p:nvSpPr>
          <p:cNvPr name="TextBox 8" id="8"/>
          <p:cNvSpPr txBox="true"/>
          <p:nvPr/>
        </p:nvSpPr>
        <p:spPr>
          <a:xfrm rot="0">
            <a:off x="278634" y="2502768"/>
            <a:ext cx="7949778" cy="6246020"/>
          </a:xfrm>
          <a:prstGeom prst="rect">
            <a:avLst/>
          </a:prstGeom>
        </p:spPr>
        <p:txBody>
          <a:bodyPr anchor="t" rtlCol="false" tIns="0" lIns="0" bIns="0" rIns="0">
            <a:spAutoFit/>
          </a:bodyPr>
          <a:lstStyle/>
          <a:p>
            <a:pPr algn="l" marL="553799" indent="-276900" lvl="1">
              <a:lnSpc>
                <a:spcPts val="3847"/>
              </a:lnSpc>
              <a:buFont typeface="Arial"/>
              <a:buChar char="•"/>
            </a:pPr>
            <a:r>
              <a:rPr lang="en-US" sz="2565">
                <a:solidFill>
                  <a:srgbClr val="1F2020"/>
                </a:solidFill>
                <a:latin typeface="Poppins"/>
                <a:ea typeface="Poppins"/>
                <a:cs typeface="Poppins"/>
                <a:sym typeface="Poppins"/>
              </a:rPr>
              <a:t>Cải thiện chất lượng dữ liệu: Dữ liệu đã được làm sạch, loại bỏ giá trị Null và nhiễu, đảm bảo độ chính xác và đáng tin cậy cho phân tích và trực quan hóa.</a:t>
            </a:r>
          </a:p>
          <a:p>
            <a:pPr algn="l" marL="553799" indent="-276900" lvl="1">
              <a:lnSpc>
                <a:spcPts val="3847"/>
              </a:lnSpc>
              <a:buFont typeface="Arial"/>
              <a:buChar char="•"/>
            </a:pPr>
            <a:r>
              <a:rPr lang="en-US" sz="2565">
                <a:solidFill>
                  <a:srgbClr val="1F2020"/>
                </a:solidFill>
                <a:latin typeface="Poppins"/>
                <a:ea typeface="Poppins"/>
                <a:cs typeface="Poppins"/>
                <a:sym typeface="Poppins"/>
              </a:rPr>
              <a:t>Hiệu quả chiến dịch marketing: Tỷ lệ mua hàng sau chiến dịch rất thấp (1.5%), ngay cả với các chiến dịch tần suất cao, chưa tạo ra sự cải thiện đáng kể.</a:t>
            </a:r>
          </a:p>
          <a:p>
            <a:pPr algn="l" marL="553799" indent="-276900" lvl="1">
              <a:lnSpc>
                <a:spcPts val="3847"/>
              </a:lnSpc>
              <a:buFont typeface="Arial"/>
              <a:buChar char="•"/>
            </a:pPr>
            <a:r>
              <a:rPr lang="en-US" sz="2565">
                <a:solidFill>
                  <a:srgbClr val="1F2020"/>
                </a:solidFill>
                <a:latin typeface="Poppins"/>
                <a:ea typeface="Poppins"/>
                <a:cs typeface="Poppins"/>
                <a:sym typeface="Poppins"/>
              </a:rPr>
              <a:t>Phân khúc khách hàng: Đã phân loại thành 3 nhóm, xác định nhóm tiềm năng (potential) liên kết với phân khúc "champion," mở ra cơ hội tối ưu hóa chiến lược kinh doanh.</a:t>
            </a:r>
          </a:p>
          <a:p>
            <a:pPr algn="l">
              <a:lnSpc>
                <a:spcPts val="3847"/>
              </a:lnSpc>
            </a:pPr>
          </a:p>
        </p:txBody>
      </p:sp>
      <p:grpSp>
        <p:nvGrpSpPr>
          <p:cNvPr name="Group 9" id="9"/>
          <p:cNvGrpSpPr/>
          <p:nvPr/>
        </p:nvGrpSpPr>
        <p:grpSpPr>
          <a:xfrm rot="0">
            <a:off x="278634" y="9434443"/>
            <a:ext cx="1661508" cy="643394"/>
            <a:chOff x="0" y="0"/>
            <a:chExt cx="2098984" cy="812800"/>
          </a:xfrm>
        </p:grpSpPr>
        <p:sp>
          <p:nvSpPr>
            <p:cNvPr name="Freeform 10" id="10"/>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11" id="11"/>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18</a:t>
            </a:r>
          </a:p>
        </p:txBody>
      </p:sp>
      <p:grpSp>
        <p:nvGrpSpPr>
          <p:cNvPr name="Group 6" id="6"/>
          <p:cNvGrpSpPr/>
          <p:nvPr/>
        </p:nvGrpSpPr>
        <p:grpSpPr>
          <a:xfrm rot="0">
            <a:off x="2292826" y="1028700"/>
            <a:ext cx="13648016" cy="1364801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3613602" y="2544752"/>
            <a:ext cx="11725929" cy="11711272"/>
          </a:xfrm>
          <a:custGeom>
            <a:avLst/>
            <a:gdLst/>
            <a:ahLst/>
            <a:cxnLst/>
            <a:rect r="r" b="b" t="t" l="l"/>
            <a:pathLst>
              <a:path h="11711272" w="11725929">
                <a:moveTo>
                  <a:pt x="0" y="0"/>
                </a:moveTo>
                <a:lnTo>
                  <a:pt x="11725930" y="0"/>
                </a:lnTo>
                <a:lnTo>
                  <a:pt x="11725930" y="11711272"/>
                </a:lnTo>
                <a:lnTo>
                  <a:pt x="0" y="11711272"/>
                </a:lnTo>
                <a:lnTo>
                  <a:pt x="0" y="0"/>
                </a:lnTo>
                <a:close/>
              </a:path>
            </a:pathLst>
          </a:custGeom>
          <a:blipFill>
            <a:blip r:embed="rId2"/>
            <a:stretch>
              <a:fillRect l="0" t="0" r="0" b="0"/>
            </a:stretch>
          </a:blipFill>
        </p:spPr>
      </p:sp>
      <p:grpSp>
        <p:nvGrpSpPr>
          <p:cNvPr name="Group 10" id="10"/>
          <p:cNvGrpSpPr/>
          <p:nvPr/>
        </p:nvGrpSpPr>
        <p:grpSpPr>
          <a:xfrm rot="0">
            <a:off x="3340216" y="2076089"/>
            <a:ext cx="11553237" cy="1155323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449114" y="643510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2"/>
            <a:stretch>
              <a:fillRect l="0" t="0" r="0" b="0"/>
            </a:stretch>
          </a:blipFill>
        </p:spPr>
      </p:sp>
      <p:grpSp>
        <p:nvGrpSpPr>
          <p:cNvPr name="Group 14" id="14"/>
          <p:cNvGrpSpPr/>
          <p:nvPr/>
        </p:nvGrpSpPr>
        <p:grpSpPr>
          <a:xfrm rot="0">
            <a:off x="1410448" y="6368821"/>
            <a:ext cx="1634041" cy="163404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true" flipV="false" rot="0">
            <a:off x="2059083" y="6934100"/>
            <a:ext cx="336771" cy="503483"/>
          </a:xfrm>
          <a:custGeom>
            <a:avLst/>
            <a:gdLst/>
            <a:ahLst/>
            <a:cxnLst/>
            <a:rect r="r" b="b" t="t" l="l"/>
            <a:pathLst>
              <a:path h="503483" w="336771">
                <a:moveTo>
                  <a:pt x="336770" y="0"/>
                </a:moveTo>
                <a:lnTo>
                  <a:pt x="0" y="0"/>
                </a:lnTo>
                <a:lnTo>
                  <a:pt x="0" y="503483"/>
                </a:lnTo>
                <a:lnTo>
                  <a:pt x="336770" y="503483"/>
                </a:lnTo>
                <a:lnTo>
                  <a:pt x="3367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5164756" y="643510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2"/>
            <a:stretch>
              <a:fillRect l="0" t="0" r="0" b="0"/>
            </a:stretch>
          </a:blipFill>
        </p:spPr>
      </p:sp>
      <p:grpSp>
        <p:nvGrpSpPr>
          <p:cNvPr name="Group 19" id="19"/>
          <p:cNvGrpSpPr/>
          <p:nvPr/>
        </p:nvGrpSpPr>
        <p:grpSpPr>
          <a:xfrm rot="0">
            <a:off x="15126089" y="6368821"/>
            <a:ext cx="1634041" cy="163404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3" id="23"/>
          <p:cNvSpPr txBox="true"/>
          <p:nvPr/>
        </p:nvSpPr>
        <p:spPr>
          <a:xfrm rot="0">
            <a:off x="5955480" y="3747894"/>
            <a:ext cx="6322709" cy="3205131"/>
          </a:xfrm>
          <a:prstGeom prst="rect">
            <a:avLst/>
          </a:prstGeom>
        </p:spPr>
        <p:txBody>
          <a:bodyPr anchor="t" rtlCol="false" tIns="0" lIns="0" bIns="0" rIns="0">
            <a:spAutoFit/>
          </a:bodyPr>
          <a:lstStyle/>
          <a:p>
            <a:pPr algn="ctr">
              <a:lnSpc>
                <a:spcPts val="11950"/>
              </a:lnSpc>
            </a:pPr>
            <a:r>
              <a:rPr lang="en-US" sz="11602" b="true">
                <a:solidFill>
                  <a:srgbClr val="3A6AD6"/>
                </a:solidFill>
                <a:latin typeface="Poppins Bold"/>
                <a:ea typeface="Poppins Bold"/>
                <a:cs typeface="Poppins Bold"/>
                <a:sym typeface="Poppins Bold"/>
              </a:rPr>
              <a:t>Thank</a:t>
            </a:r>
          </a:p>
          <a:p>
            <a:pPr algn="ctr">
              <a:lnSpc>
                <a:spcPts val="11950"/>
              </a:lnSpc>
            </a:pPr>
            <a:r>
              <a:rPr lang="en-US" b="true" sz="11602">
                <a:solidFill>
                  <a:srgbClr val="3A6AD6"/>
                </a:solidFill>
                <a:latin typeface="Poppins Bold"/>
                <a:ea typeface="Poppins Bold"/>
                <a:cs typeface="Poppins Bold"/>
                <a:sym typeface="Poppi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8314040" y="2497113"/>
            <a:ext cx="1898560" cy="1304496"/>
          </a:xfrm>
          <a:prstGeom prst="line">
            <a:avLst/>
          </a:prstGeom>
          <a:ln cap="flat" w="28575">
            <a:solidFill>
              <a:srgbClr val="F8F8F8"/>
            </a:solidFill>
            <a:prstDash val="solid"/>
            <a:headEnd type="none" len="sm" w="sm"/>
            <a:tailEnd type="none" len="sm" w="sm"/>
          </a:ln>
        </p:spPr>
      </p:sp>
      <p:sp>
        <p:nvSpPr>
          <p:cNvPr name="AutoShape 3" id="3"/>
          <p:cNvSpPr/>
          <p:nvPr/>
        </p:nvSpPr>
        <p:spPr>
          <a:xfrm flipH="true" flipV="true">
            <a:off x="8316800" y="6477427"/>
            <a:ext cx="1893040" cy="1312494"/>
          </a:xfrm>
          <a:prstGeom prst="line">
            <a:avLst/>
          </a:prstGeom>
          <a:ln cap="flat" w="28575">
            <a:solidFill>
              <a:srgbClr val="F8F8F8"/>
            </a:solidFill>
            <a:prstDash val="solid"/>
            <a:headEnd type="none" len="sm" w="sm"/>
            <a:tailEnd type="none" len="sm" w="sm"/>
          </a:ln>
        </p:spPr>
      </p:sp>
      <p:sp>
        <p:nvSpPr>
          <p:cNvPr name="AutoShape 4" id="4"/>
          <p:cNvSpPr/>
          <p:nvPr/>
        </p:nvSpPr>
        <p:spPr>
          <a:xfrm flipV="true">
            <a:off x="8532606" y="4267293"/>
            <a:ext cx="2635124" cy="563602"/>
          </a:xfrm>
          <a:prstGeom prst="line">
            <a:avLst/>
          </a:prstGeom>
          <a:ln cap="flat" w="28575">
            <a:solidFill>
              <a:srgbClr val="F8F8F8"/>
            </a:solidFill>
            <a:prstDash val="solid"/>
            <a:headEnd type="none" len="sm" w="sm"/>
            <a:tailEnd type="none" len="sm" w="sm"/>
          </a:ln>
        </p:spPr>
      </p:sp>
      <p:sp>
        <p:nvSpPr>
          <p:cNvPr name="AutoShape 5" id="5"/>
          <p:cNvSpPr/>
          <p:nvPr/>
        </p:nvSpPr>
        <p:spPr>
          <a:xfrm>
            <a:off x="8530566" y="5475506"/>
            <a:ext cx="2639203" cy="544180"/>
          </a:xfrm>
          <a:prstGeom prst="line">
            <a:avLst/>
          </a:prstGeom>
          <a:ln cap="flat" w="28575">
            <a:solidFill>
              <a:srgbClr val="F8F8F8"/>
            </a:solidFill>
            <a:prstDash val="solid"/>
            <a:headEnd type="none" len="sm" w="sm"/>
            <a:tailEnd type="none" len="sm" w="sm"/>
          </a:ln>
        </p:spPr>
      </p:sp>
      <p:grpSp>
        <p:nvGrpSpPr>
          <p:cNvPr name="Group 6" id="6"/>
          <p:cNvGrpSpPr/>
          <p:nvPr/>
        </p:nvGrpSpPr>
        <p:grpSpPr>
          <a:xfrm rot="0">
            <a:off x="1792023" y="1731496"/>
            <a:ext cx="6824008" cy="682400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452411" y="2489522"/>
            <a:ext cx="5862965" cy="5855636"/>
          </a:xfrm>
          <a:custGeom>
            <a:avLst/>
            <a:gdLst/>
            <a:ahLst/>
            <a:cxnLst/>
            <a:rect r="r" b="b" t="t" l="l"/>
            <a:pathLst>
              <a:path h="5855636" w="5862965">
                <a:moveTo>
                  <a:pt x="0" y="0"/>
                </a:moveTo>
                <a:lnTo>
                  <a:pt x="5862964" y="0"/>
                </a:lnTo>
                <a:lnTo>
                  <a:pt x="5862964" y="5855636"/>
                </a:lnTo>
                <a:lnTo>
                  <a:pt x="0" y="5855636"/>
                </a:lnTo>
                <a:lnTo>
                  <a:pt x="0" y="0"/>
                </a:lnTo>
                <a:close/>
              </a:path>
            </a:pathLst>
          </a:custGeom>
          <a:blipFill>
            <a:blip r:embed="rId2"/>
            <a:stretch>
              <a:fillRect l="0" t="0" r="0" b="0"/>
            </a:stretch>
          </a:blipFill>
        </p:spPr>
      </p:sp>
      <p:grpSp>
        <p:nvGrpSpPr>
          <p:cNvPr name="Group 10" id="10"/>
          <p:cNvGrpSpPr/>
          <p:nvPr/>
        </p:nvGrpSpPr>
        <p:grpSpPr>
          <a:xfrm rot="0">
            <a:off x="2315717" y="2255191"/>
            <a:ext cx="5776619" cy="5776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3229539" y="4988741"/>
            <a:ext cx="3948976" cy="827130"/>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ĐỀ MỤC</a:t>
            </a:r>
          </a:p>
        </p:txBody>
      </p:sp>
      <p:grpSp>
        <p:nvGrpSpPr>
          <p:cNvPr name="Group 15" id="15"/>
          <p:cNvGrpSpPr/>
          <p:nvPr/>
        </p:nvGrpSpPr>
        <p:grpSpPr>
          <a:xfrm rot="0">
            <a:off x="10647893" y="1855723"/>
            <a:ext cx="4950613" cy="1272624"/>
            <a:chOff x="0" y="0"/>
            <a:chExt cx="1013318" cy="260488"/>
          </a:xfrm>
        </p:grpSpPr>
        <p:sp>
          <p:nvSpPr>
            <p:cNvPr name="Freeform 16" id="1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7" id="1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18" id="18"/>
          <p:cNvSpPr/>
          <p:nvPr/>
        </p:nvSpPr>
        <p:spPr>
          <a:xfrm flipH="false" flipV="false" rot="0">
            <a:off x="10820934" y="2012087"/>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2"/>
            <a:stretch>
              <a:fillRect l="0" t="0" r="0" b="0"/>
            </a:stretch>
          </a:blipFill>
        </p:spPr>
      </p:sp>
      <p:grpSp>
        <p:nvGrpSpPr>
          <p:cNvPr name="Group 19" id="19"/>
          <p:cNvGrpSpPr/>
          <p:nvPr/>
        </p:nvGrpSpPr>
        <p:grpSpPr>
          <a:xfrm rot="0">
            <a:off x="10796997" y="1971051"/>
            <a:ext cx="1011607" cy="101160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22" id="22"/>
          <p:cNvGrpSpPr/>
          <p:nvPr/>
        </p:nvGrpSpPr>
        <p:grpSpPr>
          <a:xfrm rot="0">
            <a:off x="10104764" y="2367684"/>
            <a:ext cx="218342" cy="21834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24" id="2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12057213" y="2230058"/>
            <a:ext cx="3448990" cy="442728"/>
          </a:xfrm>
          <a:prstGeom prst="rect">
            <a:avLst/>
          </a:prstGeom>
        </p:spPr>
        <p:txBody>
          <a:bodyPr anchor="t" rtlCol="false" tIns="0" lIns="0" bIns="0" rIns="0">
            <a:spAutoFit/>
          </a:bodyPr>
          <a:lstStyle/>
          <a:p>
            <a:pPr algn="l">
              <a:lnSpc>
                <a:spcPts val="3422"/>
              </a:lnSpc>
              <a:spcBef>
                <a:spcPct val="0"/>
              </a:spcBef>
            </a:pPr>
            <a:r>
              <a:rPr lang="en-US" b="true" sz="2444">
                <a:solidFill>
                  <a:srgbClr val="3B3B3B"/>
                </a:solidFill>
                <a:latin typeface="Poppins Bold"/>
                <a:ea typeface="Poppins Bold"/>
                <a:cs typeface="Poppins Bold"/>
                <a:sym typeface="Poppins Bold"/>
              </a:rPr>
              <a:t>GIỚI THIỆU</a:t>
            </a:r>
          </a:p>
        </p:txBody>
      </p:sp>
      <p:sp>
        <p:nvSpPr>
          <p:cNvPr name="TextBox 26" id="26"/>
          <p:cNvSpPr txBox="true"/>
          <p:nvPr/>
        </p:nvSpPr>
        <p:spPr>
          <a:xfrm rot="0">
            <a:off x="10932277" y="2244238"/>
            <a:ext cx="741046" cy="398628"/>
          </a:xfrm>
          <a:prstGeom prst="rect">
            <a:avLst/>
          </a:prstGeom>
        </p:spPr>
        <p:txBody>
          <a:bodyPr anchor="t" rtlCol="false" tIns="0" lIns="0" bIns="0" rIns="0">
            <a:spAutoFit/>
          </a:bodyPr>
          <a:lstStyle/>
          <a:p>
            <a:pPr algn="ctr">
              <a:lnSpc>
                <a:spcPts val="3055"/>
              </a:lnSpc>
              <a:spcBef>
                <a:spcPct val="0"/>
              </a:spcBef>
            </a:pPr>
            <a:r>
              <a:rPr lang="en-US" sz="2182">
                <a:solidFill>
                  <a:srgbClr val="3A6AD6"/>
                </a:solidFill>
                <a:latin typeface="Poppins"/>
                <a:ea typeface="Poppins"/>
                <a:cs typeface="Poppins"/>
                <a:sym typeface="Poppins"/>
              </a:rPr>
              <a:t>1</a:t>
            </a:r>
          </a:p>
        </p:txBody>
      </p:sp>
      <p:grpSp>
        <p:nvGrpSpPr>
          <p:cNvPr name="Group 27" id="27"/>
          <p:cNvGrpSpPr/>
          <p:nvPr/>
        </p:nvGrpSpPr>
        <p:grpSpPr>
          <a:xfrm rot="0">
            <a:off x="11604025" y="3623366"/>
            <a:ext cx="4950613" cy="1272624"/>
            <a:chOff x="0" y="0"/>
            <a:chExt cx="1013318" cy="260488"/>
          </a:xfrm>
        </p:grpSpPr>
        <p:sp>
          <p:nvSpPr>
            <p:cNvPr name="Freeform 28" id="28"/>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9" id="29"/>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30" id="30"/>
          <p:cNvSpPr/>
          <p:nvPr/>
        </p:nvSpPr>
        <p:spPr>
          <a:xfrm flipH="false" flipV="false" rot="0">
            <a:off x="11777067" y="3779730"/>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1" id="31"/>
          <p:cNvGrpSpPr/>
          <p:nvPr/>
        </p:nvGrpSpPr>
        <p:grpSpPr>
          <a:xfrm rot="0">
            <a:off x="11753129" y="3738694"/>
            <a:ext cx="1011607" cy="101160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4" id="34"/>
          <p:cNvGrpSpPr/>
          <p:nvPr/>
        </p:nvGrpSpPr>
        <p:grpSpPr>
          <a:xfrm rot="0">
            <a:off x="11060897" y="4135327"/>
            <a:ext cx="218342" cy="218342"/>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6" id="3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7" id="37"/>
          <p:cNvSpPr txBox="true"/>
          <p:nvPr/>
        </p:nvSpPr>
        <p:spPr>
          <a:xfrm rot="0">
            <a:off x="13013345" y="3785902"/>
            <a:ext cx="3448990" cy="442728"/>
          </a:xfrm>
          <a:prstGeom prst="rect">
            <a:avLst/>
          </a:prstGeom>
        </p:spPr>
        <p:txBody>
          <a:bodyPr anchor="t" rtlCol="false" tIns="0" lIns="0" bIns="0" rIns="0">
            <a:spAutoFit/>
          </a:bodyPr>
          <a:lstStyle/>
          <a:p>
            <a:pPr algn="l">
              <a:lnSpc>
                <a:spcPts val="3422"/>
              </a:lnSpc>
              <a:spcBef>
                <a:spcPct val="0"/>
              </a:spcBef>
            </a:pPr>
            <a:r>
              <a:rPr lang="en-US" b="true" sz="2444">
                <a:solidFill>
                  <a:srgbClr val="3B3B3B"/>
                </a:solidFill>
                <a:latin typeface="Poppins Bold"/>
                <a:ea typeface="Poppins Bold"/>
                <a:cs typeface="Poppins Bold"/>
                <a:sym typeface="Poppins Bold"/>
              </a:rPr>
              <a:t>MÔ TẢ BỘ DỮ LIỆU</a:t>
            </a:r>
          </a:p>
        </p:txBody>
      </p:sp>
      <p:sp>
        <p:nvSpPr>
          <p:cNvPr name="TextBox 38" id="38"/>
          <p:cNvSpPr txBox="true"/>
          <p:nvPr/>
        </p:nvSpPr>
        <p:spPr>
          <a:xfrm rot="0">
            <a:off x="11888409" y="4011881"/>
            <a:ext cx="741046" cy="398628"/>
          </a:xfrm>
          <a:prstGeom prst="rect">
            <a:avLst/>
          </a:prstGeom>
        </p:spPr>
        <p:txBody>
          <a:bodyPr anchor="t" rtlCol="false" tIns="0" lIns="0" bIns="0" rIns="0">
            <a:spAutoFit/>
          </a:bodyPr>
          <a:lstStyle/>
          <a:p>
            <a:pPr algn="ctr">
              <a:lnSpc>
                <a:spcPts val="3055"/>
              </a:lnSpc>
              <a:spcBef>
                <a:spcPct val="0"/>
              </a:spcBef>
            </a:pPr>
            <a:r>
              <a:rPr lang="en-US" sz="2182">
                <a:solidFill>
                  <a:srgbClr val="3A6AD6"/>
                </a:solidFill>
                <a:latin typeface="Poppins"/>
                <a:ea typeface="Poppins"/>
                <a:cs typeface="Poppins"/>
                <a:sym typeface="Poppins"/>
              </a:rPr>
              <a:t>2</a:t>
            </a:r>
          </a:p>
        </p:txBody>
      </p:sp>
      <p:grpSp>
        <p:nvGrpSpPr>
          <p:cNvPr name="Group 39" id="39"/>
          <p:cNvGrpSpPr/>
          <p:nvPr/>
        </p:nvGrpSpPr>
        <p:grpSpPr>
          <a:xfrm rot="0">
            <a:off x="11604025" y="5391009"/>
            <a:ext cx="4950613" cy="1272624"/>
            <a:chOff x="0" y="0"/>
            <a:chExt cx="1013318" cy="260488"/>
          </a:xfrm>
        </p:grpSpPr>
        <p:sp>
          <p:nvSpPr>
            <p:cNvPr name="Freeform 40" id="40"/>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1" id="41"/>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2" id="42"/>
          <p:cNvSpPr/>
          <p:nvPr/>
        </p:nvSpPr>
        <p:spPr>
          <a:xfrm flipH="false" flipV="false" rot="0">
            <a:off x="11777067" y="5547373"/>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43" id="43"/>
          <p:cNvGrpSpPr/>
          <p:nvPr/>
        </p:nvGrpSpPr>
        <p:grpSpPr>
          <a:xfrm rot="0">
            <a:off x="11753129" y="5506337"/>
            <a:ext cx="1011607" cy="101160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5" id="4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6" id="46"/>
          <p:cNvGrpSpPr/>
          <p:nvPr/>
        </p:nvGrpSpPr>
        <p:grpSpPr>
          <a:xfrm rot="0">
            <a:off x="11060897" y="5902970"/>
            <a:ext cx="218342" cy="218342"/>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8" id="4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9" id="49"/>
          <p:cNvSpPr txBox="true"/>
          <p:nvPr/>
        </p:nvSpPr>
        <p:spPr>
          <a:xfrm rot="0">
            <a:off x="13013345" y="5553216"/>
            <a:ext cx="3074846" cy="871353"/>
          </a:xfrm>
          <a:prstGeom prst="rect">
            <a:avLst/>
          </a:prstGeom>
        </p:spPr>
        <p:txBody>
          <a:bodyPr anchor="t" rtlCol="false" tIns="0" lIns="0" bIns="0" rIns="0">
            <a:spAutoFit/>
          </a:bodyPr>
          <a:lstStyle/>
          <a:p>
            <a:pPr algn="l">
              <a:lnSpc>
                <a:spcPts val="3422"/>
              </a:lnSpc>
              <a:spcBef>
                <a:spcPct val="0"/>
              </a:spcBef>
            </a:pPr>
            <a:r>
              <a:rPr lang="en-US" b="true" sz="2444">
                <a:solidFill>
                  <a:srgbClr val="3B3B3B"/>
                </a:solidFill>
                <a:latin typeface="Poppins Bold"/>
                <a:ea typeface="Poppins Bold"/>
                <a:cs typeface="Poppins Bold"/>
                <a:sym typeface="Poppins Bold"/>
              </a:rPr>
              <a:t>PHƯƠNG PHÁP PHÂN TÍCH</a:t>
            </a:r>
          </a:p>
        </p:txBody>
      </p:sp>
      <p:sp>
        <p:nvSpPr>
          <p:cNvPr name="TextBox 50" id="50"/>
          <p:cNvSpPr txBox="true"/>
          <p:nvPr/>
        </p:nvSpPr>
        <p:spPr>
          <a:xfrm rot="0">
            <a:off x="11888409" y="5779525"/>
            <a:ext cx="741046" cy="398628"/>
          </a:xfrm>
          <a:prstGeom prst="rect">
            <a:avLst/>
          </a:prstGeom>
        </p:spPr>
        <p:txBody>
          <a:bodyPr anchor="t" rtlCol="false" tIns="0" lIns="0" bIns="0" rIns="0">
            <a:spAutoFit/>
          </a:bodyPr>
          <a:lstStyle/>
          <a:p>
            <a:pPr algn="ctr">
              <a:lnSpc>
                <a:spcPts val="3055"/>
              </a:lnSpc>
              <a:spcBef>
                <a:spcPct val="0"/>
              </a:spcBef>
            </a:pPr>
            <a:r>
              <a:rPr lang="en-US" sz="2182">
                <a:solidFill>
                  <a:srgbClr val="3A6AD6"/>
                </a:solidFill>
                <a:latin typeface="Poppins"/>
                <a:ea typeface="Poppins"/>
                <a:cs typeface="Poppins"/>
                <a:sym typeface="Poppins"/>
              </a:rPr>
              <a:t>3</a:t>
            </a:r>
          </a:p>
        </p:txBody>
      </p:sp>
      <p:grpSp>
        <p:nvGrpSpPr>
          <p:cNvPr name="Group 51" id="51"/>
          <p:cNvGrpSpPr/>
          <p:nvPr/>
        </p:nvGrpSpPr>
        <p:grpSpPr>
          <a:xfrm rot="0">
            <a:off x="10647893" y="7158653"/>
            <a:ext cx="4950613" cy="1272624"/>
            <a:chOff x="0" y="0"/>
            <a:chExt cx="1013318" cy="260488"/>
          </a:xfrm>
        </p:grpSpPr>
        <p:sp>
          <p:nvSpPr>
            <p:cNvPr name="Freeform 52" id="52"/>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3" id="53"/>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4" id="54"/>
          <p:cNvSpPr/>
          <p:nvPr/>
        </p:nvSpPr>
        <p:spPr>
          <a:xfrm flipH="false" flipV="false" rot="0">
            <a:off x="10820934" y="731501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2"/>
            <a:stretch>
              <a:fillRect l="0" t="0" r="0" b="0"/>
            </a:stretch>
          </a:blipFill>
        </p:spPr>
      </p:sp>
      <p:grpSp>
        <p:nvGrpSpPr>
          <p:cNvPr name="Group 55" id="55"/>
          <p:cNvGrpSpPr/>
          <p:nvPr/>
        </p:nvGrpSpPr>
        <p:grpSpPr>
          <a:xfrm rot="0">
            <a:off x="10796997" y="7273980"/>
            <a:ext cx="1011607" cy="1011607"/>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7" id="5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8" id="58"/>
          <p:cNvGrpSpPr/>
          <p:nvPr/>
        </p:nvGrpSpPr>
        <p:grpSpPr>
          <a:xfrm rot="0">
            <a:off x="10104764" y="7670613"/>
            <a:ext cx="218342" cy="218342"/>
            <a:chOff x="0" y="0"/>
            <a:chExt cx="812800" cy="812800"/>
          </a:xfrm>
        </p:grpSpPr>
        <p:sp>
          <p:nvSpPr>
            <p:cNvPr name="Freeform 59" id="5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60" id="6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1" id="61"/>
          <p:cNvSpPr txBox="true"/>
          <p:nvPr/>
        </p:nvSpPr>
        <p:spPr>
          <a:xfrm rot="0">
            <a:off x="12066738" y="7321188"/>
            <a:ext cx="3448990" cy="442728"/>
          </a:xfrm>
          <a:prstGeom prst="rect">
            <a:avLst/>
          </a:prstGeom>
        </p:spPr>
        <p:txBody>
          <a:bodyPr anchor="t" rtlCol="false" tIns="0" lIns="0" bIns="0" rIns="0">
            <a:spAutoFit/>
          </a:bodyPr>
          <a:lstStyle/>
          <a:p>
            <a:pPr algn="l">
              <a:lnSpc>
                <a:spcPts val="3422"/>
              </a:lnSpc>
              <a:spcBef>
                <a:spcPct val="0"/>
              </a:spcBef>
            </a:pPr>
            <a:r>
              <a:rPr lang="en-US" b="true" sz="2444">
                <a:solidFill>
                  <a:srgbClr val="3B3B3B"/>
                </a:solidFill>
                <a:latin typeface="Poppins Bold"/>
                <a:ea typeface="Poppins Bold"/>
                <a:cs typeface="Poppins Bold"/>
                <a:sym typeface="Poppins Bold"/>
              </a:rPr>
              <a:t>KẾT QUẢ</a:t>
            </a:r>
          </a:p>
        </p:txBody>
      </p:sp>
      <p:sp>
        <p:nvSpPr>
          <p:cNvPr name="TextBox 62" id="62"/>
          <p:cNvSpPr txBox="true"/>
          <p:nvPr/>
        </p:nvSpPr>
        <p:spPr>
          <a:xfrm rot="0">
            <a:off x="10932277" y="7547168"/>
            <a:ext cx="741046" cy="398628"/>
          </a:xfrm>
          <a:prstGeom prst="rect">
            <a:avLst/>
          </a:prstGeom>
        </p:spPr>
        <p:txBody>
          <a:bodyPr anchor="t" rtlCol="false" tIns="0" lIns="0" bIns="0" rIns="0">
            <a:spAutoFit/>
          </a:bodyPr>
          <a:lstStyle/>
          <a:p>
            <a:pPr algn="ctr">
              <a:lnSpc>
                <a:spcPts val="3055"/>
              </a:lnSpc>
              <a:spcBef>
                <a:spcPct val="0"/>
              </a:spcBef>
            </a:pPr>
            <a:r>
              <a:rPr lang="en-US" sz="2182">
                <a:solidFill>
                  <a:srgbClr val="3A6AD6"/>
                </a:solidFill>
                <a:latin typeface="Poppins"/>
                <a:ea typeface="Poppins"/>
                <a:cs typeface="Poppins"/>
                <a:sym typeface="Poppins"/>
              </a:rPr>
              <a:t>4</a:t>
            </a:r>
          </a:p>
        </p:txBody>
      </p:sp>
      <p:grpSp>
        <p:nvGrpSpPr>
          <p:cNvPr name="Group 63" id="63"/>
          <p:cNvGrpSpPr/>
          <p:nvPr/>
        </p:nvGrpSpPr>
        <p:grpSpPr>
          <a:xfrm rot="0">
            <a:off x="17491799" y="8458418"/>
            <a:ext cx="951769" cy="799882"/>
            <a:chOff x="0" y="0"/>
            <a:chExt cx="967140" cy="812800"/>
          </a:xfrm>
        </p:grpSpPr>
        <p:sp>
          <p:nvSpPr>
            <p:cNvPr name="Freeform 64" id="64"/>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65" id="65"/>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66" id="66"/>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8634" y="9434443"/>
            <a:ext cx="1661508" cy="643394"/>
            <a:chOff x="0" y="0"/>
            <a:chExt cx="2098984" cy="812800"/>
          </a:xfrm>
        </p:grpSpPr>
        <p:sp>
          <p:nvSpPr>
            <p:cNvPr name="Freeform 6" id="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7" id="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8970584" y="2924148"/>
            <a:ext cx="8521215" cy="4438704"/>
          </a:xfrm>
          <a:custGeom>
            <a:avLst/>
            <a:gdLst/>
            <a:ahLst/>
            <a:cxnLst/>
            <a:rect r="r" b="b" t="t" l="l"/>
            <a:pathLst>
              <a:path h="4438704" w="8521215">
                <a:moveTo>
                  <a:pt x="0" y="0"/>
                </a:moveTo>
                <a:lnTo>
                  <a:pt x="8521215" y="0"/>
                </a:lnTo>
                <a:lnTo>
                  <a:pt x="8521215" y="4438704"/>
                </a:lnTo>
                <a:lnTo>
                  <a:pt x="0" y="4438704"/>
                </a:lnTo>
                <a:lnTo>
                  <a:pt x="0" y="0"/>
                </a:lnTo>
                <a:close/>
              </a:path>
            </a:pathLst>
          </a:custGeom>
          <a:blipFill>
            <a:blip r:embed="rId2"/>
            <a:stretch>
              <a:fillRect l="0" t="0" r="0" b="0"/>
            </a:stretch>
          </a:blipFill>
        </p:spPr>
      </p:sp>
      <p:sp>
        <p:nvSpPr>
          <p:cNvPr name="TextBox 9" id="9"/>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03</a:t>
            </a:r>
          </a:p>
        </p:txBody>
      </p:sp>
      <p:sp>
        <p:nvSpPr>
          <p:cNvPr name="TextBox 10" id="10"/>
          <p:cNvSpPr txBox="true"/>
          <p:nvPr/>
        </p:nvSpPr>
        <p:spPr>
          <a:xfrm rot="0">
            <a:off x="1828563" y="1037064"/>
            <a:ext cx="8706954" cy="827130"/>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GIỚI THIỆU</a:t>
            </a:r>
          </a:p>
        </p:txBody>
      </p:sp>
      <p:sp>
        <p:nvSpPr>
          <p:cNvPr name="TextBox 11" id="11"/>
          <p:cNvSpPr txBox="true"/>
          <p:nvPr/>
        </p:nvSpPr>
        <p:spPr>
          <a:xfrm rot="0">
            <a:off x="0" y="2376358"/>
            <a:ext cx="8752871" cy="5760720"/>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1F2020"/>
                </a:solidFill>
                <a:latin typeface="Poppins"/>
                <a:ea typeface="Poppins"/>
                <a:cs typeface="Poppins"/>
                <a:sym typeface="Poppins"/>
              </a:rPr>
              <a:t>Mục tiêu đề tài: Đánh giá sự hiệu quả của các chiến dịch marketing và xác định các phân khúc khách hàng dựa trên hành vi mua sắm của họ.</a:t>
            </a:r>
          </a:p>
          <a:p>
            <a:pPr algn="l">
              <a:lnSpc>
                <a:spcPts val="4199"/>
              </a:lnSpc>
            </a:pPr>
          </a:p>
          <a:p>
            <a:pPr algn="l" marL="604519" indent="-302260" lvl="1">
              <a:lnSpc>
                <a:spcPts val="4199"/>
              </a:lnSpc>
              <a:buFont typeface="Arial"/>
              <a:buChar char="•"/>
            </a:pPr>
            <a:r>
              <a:rPr lang="en-US" sz="2799">
                <a:solidFill>
                  <a:srgbClr val="1F2020"/>
                </a:solidFill>
                <a:latin typeface="Poppins"/>
                <a:ea typeface="Poppins"/>
                <a:cs typeface="Poppins"/>
                <a:sym typeface="Poppins"/>
              </a:rPr>
              <a:t>Bộ dữ liệu: Được thu thập tại trang Kaggle(https://www.kaggle.com/datasets/mkechinov/direct-messaging)</a:t>
            </a:r>
          </a:p>
          <a:p>
            <a:pPr algn="l">
              <a:lnSpc>
                <a:spcPts val="4199"/>
              </a:lnSpc>
            </a:pPr>
          </a:p>
          <a:p>
            <a:pPr algn="l" marL="604519" indent="-302260" lvl="1">
              <a:lnSpc>
                <a:spcPts val="4199"/>
              </a:lnSpc>
              <a:buFont typeface="Arial"/>
              <a:buChar char="•"/>
            </a:pPr>
            <a:r>
              <a:rPr lang="en-US" sz="2799">
                <a:solidFill>
                  <a:srgbClr val="1F2020"/>
                </a:solidFill>
                <a:latin typeface="Poppins"/>
                <a:ea typeface="Poppins"/>
                <a:cs typeface="Poppins"/>
                <a:sym typeface="Poppins"/>
              </a:rPr>
              <a:t>Các công cụ, thuật toán áp dụng:  Python,  Pandas, và Matplotlib.</a:t>
            </a:r>
          </a:p>
        </p:txBody>
      </p:sp>
      <p:sp>
        <p:nvSpPr>
          <p:cNvPr name="TextBox 12" id="12"/>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016454" y="0"/>
            <a:ext cx="8489644" cy="5608774"/>
          </a:xfrm>
          <a:custGeom>
            <a:avLst/>
            <a:gdLst/>
            <a:ahLst/>
            <a:cxnLst/>
            <a:rect r="r" b="b" t="t" l="l"/>
            <a:pathLst>
              <a:path h="5608774" w="8489644">
                <a:moveTo>
                  <a:pt x="0" y="0"/>
                </a:moveTo>
                <a:lnTo>
                  <a:pt x="8489644" y="0"/>
                </a:lnTo>
                <a:lnTo>
                  <a:pt x="8489644" y="5608774"/>
                </a:lnTo>
                <a:lnTo>
                  <a:pt x="0" y="5608774"/>
                </a:lnTo>
                <a:lnTo>
                  <a:pt x="0" y="0"/>
                </a:lnTo>
                <a:close/>
              </a:path>
            </a:pathLst>
          </a:custGeom>
          <a:blipFill>
            <a:blip r:embed="rId2"/>
            <a:stretch>
              <a:fillRect l="0" t="0" r="0" b="0"/>
            </a:stretch>
          </a:blipFill>
        </p:spPr>
      </p:sp>
      <p:sp>
        <p:nvSpPr>
          <p:cNvPr name="TextBox 6" id="6"/>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04</a:t>
            </a:r>
          </a:p>
        </p:txBody>
      </p:sp>
      <p:sp>
        <p:nvSpPr>
          <p:cNvPr name="TextBox 7" id="7"/>
          <p:cNvSpPr txBox="true"/>
          <p:nvPr/>
        </p:nvSpPr>
        <p:spPr>
          <a:xfrm rot="0">
            <a:off x="1828563" y="1037064"/>
            <a:ext cx="13807133" cy="827130"/>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MÔ TẢ BỘ DỮ LIỆU</a:t>
            </a:r>
          </a:p>
        </p:txBody>
      </p:sp>
      <p:sp>
        <p:nvSpPr>
          <p:cNvPr name="TextBox 8" id="8"/>
          <p:cNvSpPr txBox="true"/>
          <p:nvPr/>
        </p:nvSpPr>
        <p:spPr>
          <a:xfrm rot="0">
            <a:off x="278634" y="2011689"/>
            <a:ext cx="8158298" cy="3141345"/>
          </a:xfrm>
          <a:prstGeom prst="rect">
            <a:avLst/>
          </a:prstGeom>
        </p:spPr>
        <p:txBody>
          <a:bodyPr anchor="t" rtlCol="false" tIns="0" lIns="0" bIns="0" rIns="0">
            <a:spAutoFit/>
          </a:bodyPr>
          <a:lstStyle/>
          <a:p>
            <a:pPr algn="l">
              <a:lnSpc>
                <a:spcPts val="4199"/>
              </a:lnSpc>
            </a:pPr>
            <a:r>
              <a:rPr lang="en-US" sz="2799">
                <a:solidFill>
                  <a:srgbClr val="1F2020"/>
                </a:solidFill>
                <a:latin typeface="Poppins"/>
                <a:ea typeface="Poppins"/>
                <a:cs typeface="Poppins"/>
                <a:sym typeface="Poppins"/>
              </a:rPr>
              <a:t>Bộ dữ liệu messege-demo có tổng cộng 10000000 dòng và 31 cột. Trong đó bao gồm 3 biến số, 14 biến phân loại và một số cột chứa các trạng thái khác nhau của chiến dịch (ví dụ: mở, nhấp, hủy đăng ký, phản hồi), và có 2 cột không dùng cho mục đích phân tích. </a:t>
            </a:r>
          </a:p>
        </p:txBody>
      </p:sp>
      <p:grpSp>
        <p:nvGrpSpPr>
          <p:cNvPr name="Group 9" id="9"/>
          <p:cNvGrpSpPr/>
          <p:nvPr/>
        </p:nvGrpSpPr>
        <p:grpSpPr>
          <a:xfrm rot="0">
            <a:off x="278634" y="9434443"/>
            <a:ext cx="1661508" cy="643394"/>
            <a:chOff x="0" y="0"/>
            <a:chExt cx="2098984" cy="812800"/>
          </a:xfrm>
        </p:grpSpPr>
        <p:sp>
          <p:nvSpPr>
            <p:cNvPr name="Freeform 10" id="10"/>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11" id="11"/>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grpSp>
        <p:nvGrpSpPr>
          <p:cNvPr name="Group 13" id="13"/>
          <p:cNvGrpSpPr/>
          <p:nvPr/>
        </p:nvGrpSpPr>
        <p:grpSpPr>
          <a:xfrm rot="0">
            <a:off x="1940142" y="5800289"/>
            <a:ext cx="3973957" cy="975197"/>
            <a:chOff x="0" y="0"/>
            <a:chExt cx="1061495" cy="260488"/>
          </a:xfrm>
        </p:grpSpPr>
        <p:sp>
          <p:nvSpPr>
            <p:cNvPr name="Freeform 14" id="14"/>
            <p:cNvSpPr/>
            <p:nvPr/>
          </p:nvSpPr>
          <p:spPr>
            <a:xfrm flipH="false" flipV="false" rot="0">
              <a:off x="0" y="0"/>
              <a:ext cx="1061495" cy="260488"/>
            </a:xfrm>
            <a:custGeom>
              <a:avLst/>
              <a:gdLst/>
              <a:ahLst/>
              <a:cxnLst/>
              <a:rect r="r" b="b" t="t" l="l"/>
              <a:pathLst>
                <a:path h="260488" w="1061495">
                  <a:moveTo>
                    <a:pt x="130244" y="0"/>
                  </a:moveTo>
                  <a:lnTo>
                    <a:pt x="931251" y="0"/>
                  </a:lnTo>
                  <a:cubicBezTo>
                    <a:pt x="965794" y="0"/>
                    <a:pt x="998922" y="13722"/>
                    <a:pt x="1023348" y="38148"/>
                  </a:cubicBezTo>
                  <a:cubicBezTo>
                    <a:pt x="1047773" y="62573"/>
                    <a:pt x="1061495" y="95701"/>
                    <a:pt x="1061495" y="130244"/>
                  </a:cubicBezTo>
                  <a:lnTo>
                    <a:pt x="1061495" y="130244"/>
                  </a:lnTo>
                  <a:cubicBezTo>
                    <a:pt x="1061495" y="202175"/>
                    <a:pt x="1003183" y="260488"/>
                    <a:pt x="931251"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5" id="15"/>
            <p:cNvSpPr txBox="true"/>
            <p:nvPr/>
          </p:nvSpPr>
          <p:spPr>
            <a:xfrm>
              <a:off x="0" y="-38100"/>
              <a:ext cx="1061495" cy="298588"/>
            </a:xfrm>
            <a:prstGeom prst="rect">
              <a:avLst/>
            </a:prstGeom>
          </p:spPr>
          <p:txBody>
            <a:bodyPr anchor="ctr" rtlCol="false" tIns="47086" lIns="47086" bIns="47086" rIns="47086"/>
            <a:lstStyle/>
            <a:p>
              <a:pPr algn="ctr">
                <a:lnSpc>
                  <a:spcPts val="2659"/>
                </a:lnSpc>
              </a:pPr>
            </a:p>
          </p:txBody>
        </p:sp>
      </p:grpSp>
      <p:sp>
        <p:nvSpPr>
          <p:cNvPr name="Freeform 16" id="16"/>
          <p:cNvSpPr/>
          <p:nvPr/>
        </p:nvSpPr>
        <p:spPr>
          <a:xfrm flipH="false" flipV="false" rot="0">
            <a:off x="5028451" y="5920108"/>
            <a:ext cx="786770" cy="785786"/>
          </a:xfrm>
          <a:custGeom>
            <a:avLst/>
            <a:gdLst/>
            <a:ahLst/>
            <a:cxnLst/>
            <a:rect r="r" b="b" t="t" l="l"/>
            <a:pathLst>
              <a:path h="785786" w="786770">
                <a:moveTo>
                  <a:pt x="0" y="0"/>
                </a:moveTo>
                <a:lnTo>
                  <a:pt x="786769" y="0"/>
                </a:lnTo>
                <a:lnTo>
                  <a:pt x="786769" y="785787"/>
                </a:lnTo>
                <a:lnTo>
                  <a:pt x="0" y="785787"/>
                </a:lnTo>
                <a:lnTo>
                  <a:pt x="0" y="0"/>
                </a:lnTo>
                <a:close/>
              </a:path>
            </a:pathLst>
          </a:custGeom>
          <a:blipFill>
            <a:blip r:embed="rId3"/>
            <a:stretch>
              <a:fillRect l="0" t="0" r="0" b="0"/>
            </a:stretch>
          </a:blipFill>
        </p:spPr>
      </p:sp>
      <p:grpSp>
        <p:nvGrpSpPr>
          <p:cNvPr name="Group 17" id="17"/>
          <p:cNvGrpSpPr/>
          <p:nvPr/>
        </p:nvGrpSpPr>
        <p:grpSpPr>
          <a:xfrm rot="0">
            <a:off x="5010107" y="5888663"/>
            <a:ext cx="775183" cy="77518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0" id="20"/>
          <p:cNvSpPr txBox="true"/>
          <p:nvPr/>
        </p:nvSpPr>
        <p:spPr>
          <a:xfrm rot="0">
            <a:off x="2047514" y="6090304"/>
            <a:ext cx="2642919" cy="338016"/>
          </a:xfrm>
          <a:prstGeom prst="rect">
            <a:avLst/>
          </a:prstGeom>
        </p:spPr>
        <p:txBody>
          <a:bodyPr anchor="t" rtlCol="false" tIns="0" lIns="0" bIns="0" rIns="0">
            <a:spAutoFit/>
          </a:bodyPr>
          <a:lstStyle/>
          <a:p>
            <a:pPr algn="r">
              <a:lnSpc>
                <a:spcPts val="2622"/>
              </a:lnSpc>
              <a:spcBef>
                <a:spcPct val="0"/>
              </a:spcBef>
            </a:pPr>
            <a:r>
              <a:rPr lang="en-US" sz="1873">
                <a:solidFill>
                  <a:srgbClr val="3B3B3B"/>
                </a:solidFill>
                <a:latin typeface="Poppins"/>
                <a:ea typeface="Poppins"/>
                <a:cs typeface="Poppins"/>
                <a:sym typeface="Poppins"/>
              </a:rPr>
              <a:t>messages-demo.csv</a:t>
            </a:r>
          </a:p>
        </p:txBody>
      </p:sp>
      <p:sp>
        <p:nvSpPr>
          <p:cNvPr name="TextBox 21" id="21"/>
          <p:cNvSpPr txBox="true"/>
          <p:nvPr/>
        </p:nvSpPr>
        <p:spPr>
          <a:xfrm rot="0">
            <a:off x="5113771" y="6091945"/>
            <a:ext cx="567855" cy="306632"/>
          </a:xfrm>
          <a:prstGeom prst="rect">
            <a:avLst/>
          </a:prstGeom>
        </p:spPr>
        <p:txBody>
          <a:bodyPr anchor="t" rtlCol="false" tIns="0" lIns="0" bIns="0" rIns="0">
            <a:spAutoFit/>
          </a:bodyPr>
          <a:lstStyle/>
          <a:p>
            <a:pPr algn="ctr">
              <a:lnSpc>
                <a:spcPts val="2341"/>
              </a:lnSpc>
              <a:spcBef>
                <a:spcPct val="0"/>
              </a:spcBef>
            </a:pPr>
            <a:r>
              <a:rPr lang="en-US" b="true" sz="1672">
                <a:solidFill>
                  <a:srgbClr val="3A6AD6"/>
                </a:solidFill>
                <a:latin typeface="Poppins Bold"/>
                <a:ea typeface="Poppins Bold"/>
                <a:cs typeface="Poppins Bold"/>
                <a:sym typeface="Poppins Bold"/>
              </a:rPr>
              <a:t>1</a:t>
            </a:r>
          </a:p>
        </p:txBody>
      </p:sp>
      <p:grpSp>
        <p:nvGrpSpPr>
          <p:cNvPr name="Group 22" id="22"/>
          <p:cNvGrpSpPr/>
          <p:nvPr/>
        </p:nvGrpSpPr>
        <p:grpSpPr>
          <a:xfrm rot="0">
            <a:off x="2120503" y="7373995"/>
            <a:ext cx="3793596" cy="975197"/>
            <a:chOff x="0" y="0"/>
            <a:chExt cx="1013318" cy="260488"/>
          </a:xfrm>
        </p:grpSpPr>
        <p:sp>
          <p:nvSpPr>
            <p:cNvPr name="Freeform 23" id="23"/>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4" id="24"/>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25" id="25"/>
          <p:cNvSpPr/>
          <p:nvPr/>
        </p:nvSpPr>
        <p:spPr>
          <a:xfrm flipH="false" flipV="false" rot="0">
            <a:off x="5028451" y="7493814"/>
            <a:ext cx="786770" cy="785786"/>
          </a:xfrm>
          <a:custGeom>
            <a:avLst/>
            <a:gdLst/>
            <a:ahLst/>
            <a:cxnLst/>
            <a:rect r="r" b="b" t="t" l="l"/>
            <a:pathLst>
              <a:path h="785786" w="786770">
                <a:moveTo>
                  <a:pt x="0" y="0"/>
                </a:moveTo>
                <a:lnTo>
                  <a:pt x="786769" y="0"/>
                </a:lnTo>
                <a:lnTo>
                  <a:pt x="786769" y="785787"/>
                </a:lnTo>
                <a:lnTo>
                  <a:pt x="0" y="785787"/>
                </a:lnTo>
                <a:lnTo>
                  <a:pt x="0" y="0"/>
                </a:lnTo>
                <a:close/>
              </a:path>
            </a:pathLst>
          </a:custGeom>
          <a:blipFill>
            <a:blip r:embed="rId3"/>
            <a:stretch>
              <a:fillRect l="0" t="0" r="0" b="0"/>
            </a:stretch>
          </a:blipFill>
        </p:spPr>
      </p:sp>
      <p:grpSp>
        <p:nvGrpSpPr>
          <p:cNvPr name="Group 26" id="26"/>
          <p:cNvGrpSpPr/>
          <p:nvPr/>
        </p:nvGrpSpPr>
        <p:grpSpPr>
          <a:xfrm rot="0">
            <a:off x="5010107" y="7462369"/>
            <a:ext cx="775183" cy="775183"/>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9" id="29"/>
          <p:cNvSpPr txBox="true"/>
          <p:nvPr/>
        </p:nvSpPr>
        <p:spPr>
          <a:xfrm rot="0">
            <a:off x="2009542" y="7665499"/>
            <a:ext cx="2642919" cy="666466"/>
          </a:xfrm>
          <a:prstGeom prst="rect">
            <a:avLst/>
          </a:prstGeom>
        </p:spPr>
        <p:txBody>
          <a:bodyPr anchor="t" rtlCol="false" tIns="0" lIns="0" bIns="0" rIns="0">
            <a:spAutoFit/>
          </a:bodyPr>
          <a:lstStyle/>
          <a:p>
            <a:pPr algn="r">
              <a:lnSpc>
                <a:spcPts val="2622"/>
              </a:lnSpc>
            </a:pPr>
            <a:r>
              <a:rPr lang="en-US" sz="1873">
                <a:solidFill>
                  <a:srgbClr val="3B3B3B"/>
                </a:solidFill>
                <a:latin typeface="Poppins"/>
                <a:ea typeface="Poppins"/>
                <a:cs typeface="Poppins"/>
                <a:sym typeface="Poppins"/>
              </a:rPr>
              <a:t>holidays.csv</a:t>
            </a:r>
          </a:p>
          <a:p>
            <a:pPr algn="r">
              <a:lnSpc>
                <a:spcPts val="2622"/>
              </a:lnSpc>
              <a:spcBef>
                <a:spcPct val="0"/>
              </a:spcBef>
            </a:pPr>
          </a:p>
        </p:txBody>
      </p:sp>
      <p:sp>
        <p:nvSpPr>
          <p:cNvPr name="TextBox 30" id="30"/>
          <p:cNvSpPr txBox="true"/>
          <p:nvPr/>
        </p:nvSpPr>
        <p:spPr>
          <a:xfrm rot="0">
            <a:off x="5113771" y="7665651"/>
            <a:ext cx="567855" cy="311522"/>
          </a:xfrm>
          <a:prstGeom prst="rect">
            <a:avLst/>
          </a:prstGeom>
        </p:spPr>
        <p:txBody>
          <a:bodyPr anchor="t" rtlCol="false" tIns="0" lIns="0" bIns="0" rIns="0">
            <a:spAutoFit/>
          </a:bodyPr>
          <a:lstStyle/>
          <a:p>
            <a:pPr algn="ctr">
              <a:lnSpc>
                <a:spcPts val="2341"/>
              </a:lnSpc>
              <a:spcBef>
                <a:spcPct val="0"/>
              </a:spcBef>
            </a:pPr>
            <a:r>
              <a:rPr lang="en-US" b="true" sz="1672">
                <a:solidFill>
                  <a:srgbClr val="3A6AD6"/>
                </a:solidFill>
                <a:latin typeface="Poppins Bold"/>
                <a:ea typeface="Poppins Bold"/>
                <a:cs typeface="Poppins Bold"/>
                <a:sym typeface="Poppins Bold"/>
              </a:rPr>
              <a:t>3</a:t>
            </a:r>
          </a:p>
        </p:txBody>
      </p:sp>
      <p:grpSp>
        <p:nvGrpSpPr>
          <p:cNvPr name="Group 31" id="31"/>
          <p:cNvGrpSpPr/>
          <p:nvPr/>
        </p:nvGrpSpPr>
        <p:grpSpPr>
          <a:xfrm rot="0">
            <a:off x="8647488" y="5800289"/>
            <a:ext cx="4851962" cy="975197"/>
            <a:chOff x="0" y="0"/>
            <a:chExt cx="1296022" cy="260488"/>
          </a:xfrm>
        </p:grpSpPr>
        <p:sp>
          <p:nvSpPr>
            <p:cNvPr name="Freeform 32" id="32"/>
            <p:cNvSpPr/>
            <p:nvPr/>
          </p:nvSpPr>
          <p:spPr>
            <a:xfrm flipH="false" flipV="false" rot="0">
              <a:off x="0" y="0"/>
              <a:ext cx="1296022" cy="260488"/>
            </a:xfrm>
            <a:custGeom>
              <a:avLst/>
              <a:gdLst/>
              <a:ahLst/>
              <a:cxnLst/>
              <a:rect r="r" b="b" t="t" l="l"/>
              <a:pathLst>
                <a:path h="260488" w="1296022">
                  <a:moveTo>
                    <a:pt x="130244" y="0"/>
                  </a:moveTo>
                  <a:lnTo>
                    <a:pt x="1165778" y="0"/>
                  </a:lnTo>
                  <a:cubicBezTo>
                    <a:pt x="1200321" y="0"/>
                    <a:pt x="1233449" y="13722"/>
                    <a:pt x="1257874" y="38148"/>
                  </a:cubicBezTo>
                  <a:cubicBezTo>
                    <a:pt x="1282300" y="62573"/>
                    <a:pt x="1296022" y="95701"/>
                    <a:pt x="1296022" y="130244"/>
                  </a:cubicBezTo>
                  <a:lnTo>
                    <a:pt x="1296022" y="130244"/>
                  </a:lnTo>
                  <a:cubicBezTo>
                    <a:pt x="1296022" y="202175"/>
                    <a:pt x="1237710" y="260488"/>
                    <a:pt x="1165778"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3" id="33"/>
            <p:cNvSpPr txBox="true"/>
            <p:nvPr/>
          </p:nvSpPr>
          <p:spPr>
            <a:xfrm>
              <a:off x="0" y="-38100"/>
              <a:ext cx="1296022" cy="298588"/>
            </a:xfrm>
            <a:prstGeom prst="rect">
              <a:avLst/>
            </a:prstGeom>
          </p:spPr>
          <p:txBody>
            <a:bodyPr anchor="ctr" rtlCol="false" tIns="47086" lIns="47086" bIns="47086" rIns="47086"/>
            <a:lstStyle/>
            <a:p>
              <a:pPr algn="ctr">
                <a:lnSpc>
                  <a:spcPts val="2659"/>
                </a:lnSpc>
              </a:pPr>
            </a:p>
          </p:txBody>
        </p:sp>
      </p:grpSp>
      <p:sp>
        <p:nvSpPr>
          <p:cNvPr name="Freeform 34" id="34"/>
          <p:cNvSpPr/>
          <p:nvPr/>
        </p:nvSpPr>
        <p:spPr>
          <a:xfrm flipH="false" flipV="false" rot="0">
            <a:off x="8780088" y="5920108"/>
            <a:ext cx="786770" cy="785786"/>
          </a:xfrm>
          <a:custGeom>
            <a:avLst/>
            <a:gdLst/>
            <a:ahLst/>
            <a:cxnLst/>
            <a:rect r="r" b="b" t="t" l="l"/>
            <a:pathLst>
              <a:path h="785786" w="786770">
                <a:moveTo>
                  <a:pt x="0" y="0"/>
                </a:moveTo>
                <a:lnTo>
                  <a:pt x="786769" y="0"/>
                </a:lnTo>
                <a:lnTo>
                  <a:pt x="786769" y="785787"/>
                </a:lnTo>
                <a:lnTo>
                  <a:pt x="0" y="785787"/>
                </a:lnTo>
                <a:lnTo>
                  <a:pt x="0" y="0"/>
                </a:lnTo>
                <a:close/>
              </a:path>
            </a:pathLst>
          </a:custGeom>
          <a:blipFill>
            <a:blip r:embed="rId3"/>
            <a:stretch>
              <a:fillRect l="0" t="0" r="0" b="0"/>
            </a:stretch>
          </a:blipFill>
        </p:spPr>
      </p:sp>
      <p:grpSp>
        <p:nvGrpSpPr>
          <p:cNvPr name="Group 35" id="35"/>
          <p:cNvGrpSpPr/>
          <p:nvPr/>
        </p:nvGrpSpPr>
        <p:grpSpPr>
          <a:xfrm rot="0">
            <a:off x="8761745" y="5888663"/>
            <a:ext cx="775183" cy="775183"/>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7" id="3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8" id="38"/>
          <p:cNvSpPr txBox="true"/>
          <p:nvPr/>
        </p:nvSpPr>
        <p:spPr>
          <a:xfrm rot="0">
            <a:off x="9701402" y="6041400"/>
            <a:ext cx="3976210" cy="666984"/>
          </a:xfrm>
          <a:prstGeom prst="rect">
            <a:avLst/>
          </a:prstGeom>
        </p:spPr>
        <p:txBody>
          <a:bodyPr anchor="t" rtlCol="false" tIns="0" lIns="0" bIns="0" rIns="0">
            <a:spAutoFit/>
          </a:bodyPr>
          <a:lstStyle/>
          <a:p>
            <a:pPr algn="l">
              <a:lnSpc>
                <a:spcPts val="2622"/>
              </a:lnSpc>
            </a:pPr>
            <a:r>
              <a:rPr lang="en-US" sz="1873">
                <a:solidFill>
                  <a:srgbClr val="3B3B3B"/>
                </a:solidFill>
                <a:latin typeface="Poppins"/>
                <a:ea typeface="Poppins"/>
                <a:cs typeface="Poppins"/>
                <a:sym typeface="Poppins"/>
              </a:rPr>
              <a:t>client_first_purchase_date.csv</a:t>
            </a:r>
          </a:p>
          <a:p>
            <a:pPr algn="l">
              <a:lnSpc>
                <a:spcPts val="2622"/>
              </a:lnSpc>
              <a:spcBef>
                <a:spcPct val="0"/>
              </a:spcBef>
            </a:pPr>
          </a:p>
        </p:txBody>
      </p:sp>
      <p:sp>
        <p:nvSpPr>
          <p:cNvPr name="TextBox 39" id="39"/>
          <p:cNvSpPr txBox="true"/>
          <p:nvPr/>
        </p:nvSpPr>
        <p:spPr>
          <a:xfrm rot="0">
            <a:off x="8865408" y="6091945"/>
            <a:ext cx="567855" cy="311522"/>
          </a:xfrm>
          <a:prstGeom prst="rect">
            <a:avLst/>
          </a:prstGeom>
        </p:spPr>
        <p:txBody>
          <a:bodyPr anchor="t" rtlCol="false" tIns="0" lIns="0" bIns="0" rIns="0">
            <a:spAutoFit/>
          </a:bodyPr>
          <a:lstStyle/>
          <a:p>
            <a:pPr algn="ctr">
              <a:lnSpc>
                <a:spcPts val="2341"/>
              </a:lnSpc>
              <a:spcBef>
                <a:spcPct val="0"/>
              </a:spcBef>
            </a:pPr>
            <a:r>
              <a:rPr lang="en-US" b="true" sz="1672">
                <a:solidFill>
                  <a:srgbClr val="3A6AD6"/>
                </a:solidFill>
                <a:latin typeface="Poppins Bold"/>
                <a:ea typeface="Poppins Bold"/>
                <a:cs typeface="Poppins Bold"/>
                <a:sym typeface="Poppins Bold"/>
              </a:rPr>
              <a:t>2</a:t>
            </a:r>
          </a:p>
        </p:txBody>
      </p:sp>
      <p:grpSp>
        <p:nvGrpSpPr>
          <p:cNvPr name="Group 40" id="40"/>
          <p:cNvGrpSpPr/>
          <p:nvPr/>
        </p:nvGrpSpPr>
        <p:grpSpPr>
          <a:xfrm rot="0">
            <a:off x="8647488" y="7373995"/>
            <a:ext cx="3793596" cy="975197"/>
            <a:chOff x="0" y="0"/>
            <a:chExt cx="1013318" cy="260488"/>
          </a:xfrm>
        </p:grpSpPr>
        <p:sp>
          <p:nvSpPr>
            <p:cNvPr name="Freeform 41" id="41"/>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2" id="42"/>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3" id="43"/>
          <p:cNvSpPr/>
          <p:nvPr/>
        </p:nvSpPr>
        <p:spPr>
          <a:xfrm flipH="false" flipV="false" rot="0">
            <a:off x="8780088" y="7493814"/>
            <a:ext cx="786770" cy="785786"/>
          </a:xfrm>
          <a:custGeom>
            <a:avLst/>
            <a:gdLst/>
            <a:ahLst/>
            <a:cxnLst/>
            <a:rect r="r" b="b" t="t" l="l"/>
            <a:pathLst>
              <a:path h="785786" w="786770">
                <a:moveTo>
                  <a:pt x="0" y="0"/>
                </a:moveTo>
                <a:lnTo>
                  <a:pt x="786769" y="0"/>
                </a:lnTo>
                <a:lnTo>
                  <a:pt x="786769" y="785787"/>
                </a:lnTo>
                <a:lnTo>
                  <a:pt x="0" y="785787"/>
                </a:lnTo>
                <a:lnTo>
                  <a:pt x="0" y="0"/>
                </a:lnTo>
                <a:close/>
              </a:path>
            </a:pathLst>
          </a:custGeom>
          <a:blipFill>
            <a:blip r:embed="rId3"/>
            <a:stretch>
              <a:fillRect l="0" t="0" r="0" b="0"/>
            </a:stretch>
          </a:blipFill>
        </p:spPr>
      </p:sp>
      <p:grpSp>
        <p:nvGrpSpPr>
          <p:cNvPr name="Group 44" id="44"/>
          <p:cNvGrpSpPr/>
          <p:nvPr/>
        </p:nvGrpSpPr>
        <p:grpSpPr>
          <a:xfrm rot="0">
            <a:off x="8761745" y="7462369"/>
            <a:ext cx="775183" cy="775183"/>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6" id="4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7" id="47"/>
          <p:cNvSpPr txBox="true"/>
          <p:nvPr/>
        </p:nvSpPr>
        <p:spPr>
          <a:xfrm rot="0">
            <a:off x="9871153" y="7689032"/>
            <a:ext cx="2642919" cy="666984"/>
          </a:xfrm>
          <a:prstGeom prst="rect">
            <a:avLst/>
          </a:prstGeom>
        </p:spPr>
        <p:txBody>
          <a:bodyPr anchor="t" rtlCol="false" tIns="0" lIns="0" bIns="0" rIns="0">
            <a:spAutoFit/>
          </a:bodyPr>
          <a:lstStyle/>
          <a:p>
            <a:pPr algn="l">
              <a:lnSpc>
                <a:spcPts val="2622"/>
              </a:lnSpc>
            </a:pPr>
            <a:r>
              <a:rPr lang="en-US" sz="1873">
                <a:solidFill>
                  <a:srgbClr val="3B3B3B"/>
                </a:solidFill>
                <a:latin typeface="Poppins"/>
                <a:ea typeface="Poppins"/>
                <a:cs typeface="Poppins"/>
                <a:sym typeface="Poppins"/>
              </a:rPr>
              <a:t>campaigns.csv</a:t>
            </a:r>
          </a:p>
          <a:p>
            <a:pPr algn="l">
              <a:lnSpc>
                <a:spcPts val="2622"/>
              </a:lnSpc>
              <a:spcBef>
                <a:spcPct val="0"/>
              </a:spcBef>
            </a:pPr>
          </a:p>
        </p:txBody>
      </p:sp>
      <p:sp>
        <p:nvSpPr>
          <p:cNvPr name="TextBox 48" id="48"/>
          <p:cNvSpPr txBox="true"/>
          <p:nvPr/>
        </p:nvSpPr>
        <p:spPr>
          <a:xfrm rot="0">
            <a:off x="8865408" y="7665651"/>
            <a:ext cx="567855" cy="311522"/>
          </a:xfrm>
          <a:prstGeom prst="rect">
            <a:avLst/>
          </a:prstGeom>
        </p:spPr>
        <p:txBody>
          <a:bodyPr anchor="t" rtlCol="false" tIns="0" lIns="0" bIns="0" rIns="0">
            <a:spAutoFit/>
          </a:bodyPr>
          <a:lstStyle/>
          <a:p>
            <a:pPr algn="ctr">
              <a:lnSpc>
                <a:spcPts val="2341"/>
              </a:lnSpc>
              <a:spcBef>
                <a:spcPct val="0"/>
              </a:spcBef>
            </a:pPr>
            <a:r>
              <a:rPr lang="en-US" b="true" sz="1672">
                <a:solidFill>
                  <a:srgbClr val="3A6AD6"/>
                </a:solidFill>
                <a:latin typeface="Poppins Bold"/>
                <a:ea typeface="Poppins Bold"/>
                <a:cs typeface="Poppins Bold"/>
                <a:sym typeface="Poppins Bold"/>
              </a:rPr>
              <a:t>4</a:t>
            </a:r>
          </a:p>
        </p:txBody>
      </p:sp>
      <p:sp>
        <p:nvSpPr>
          <p:cNvPr name="AutoShape 49" id="49"/>
          <p:cNvSpPr/>
          <p:nvPr/>
        </p:nvSpPr>
        <p:spPr>
          <a:xfrm>
            <a:off x="6225253" y="6287887"/>
            <a:ext cx="2111081" cy="0"/>
          </a:xfrm>
          <a:prstGeom prst="line">
            <a:avLst/>
          </a:prstGeom>
          <a:ln cap="flat" w="19050">
            <a:solidFill>
              <a:srgbClr val="F8F8F8"/>
            </a:solidFill>
            <a:prstDash val="solid"/>
            <a:headEnd type="none" len="sm" w="sm"/>
            <a:tailEnd type="none" len="sm" w="sm"/>
          </a:ln>
        </p:spPr>
      </p:sp>
      <p:sp>
        <p:nvSpPr>
          <p:cNvPr name="AutoShape 50" id="50"/>
          <p:cNvSpPr/>
          <p:nvPr/>
        </p:nvSpPr>
        <p:spPr>
          <a:xfrm>
            <a:off x="6225253" y="7861593"/>
            <a:ext cx="1055541" cy="0"/>
          </a:xfrm>
          <a:prstGeom prst="line">
            <a:avLst/>
          </a:prstGeom>
          <a:ln cap="flat" w="19050">
            <a:solidFill>
              <a:srgbClr val="F8F8F8"/>
            </a:solidFill>
            <a:prstDash val="solid"/>
            <a:headEnd type="none" len="sm" w="sm"/>
            <a:tailEnd type="none" len="sm" w="sm"/>
          </a:ln>
        </p:spPr>
      </p:sp>
      <p:grpSp>
        <p:nvGrpSpPr>
          <p:cNvPr name="Group 51" id="51"/>
          <p:cNvGrpSpPr/>
          <p:nvPr/>
        </p:nvGrpSpPr>
        <p:grpSpPr>
          <a:xfrm rot="0">
            <a:off x="6141596" y="6204231"/>
            <a:ext cx="167313" cy="167313"/>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3" id="5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4" id="54"/>
          <p:cNvGrpSpPr/>
          <p:nvPr/>
        </p:nvGrpSpPr>
        <p:grpSpPr>
          <a:xfrm rot="0">
            <a:off x="8252677" y="6204231"/>
            <a:ext cx="167313" cy="167313"/>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6" id="56"/>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7" id="57"/>
          <p:cNvGrpSpPr/>
          <p:nvPr/>
        </p:nvGrpSpPr>
        <p:grpSpPr>
          <a:xfrm rot="0">
            <a:off x="6141596" y="7777936"/>
            <a:ext cx="167313" cy="167313"/>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9" id="59"/>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60" id="60"/>
          <p:cNvSpPr/>
          <p:nvPr/>
        </p:nvSpPr>
        <p:spPr>
          <a:xfrm>
            <a:off x="7757316" y="7861593"/>
            <a:ext cx="583618" cy="0"/>
          </a:xfrm>
          <a:prstGeom prst="line">
            <a:avLst/>
          </a:prstGeom>
          <a:ln cap="flat" w="19050">
            <a:solidFill>
              <a:srgbClr val="F8F8F8"/>
            </a:solidFill>
            <a:prstDash val="solid"/>
            <a:headEnd type="none" len="sm" w="sm"/>
            <a:tailEnd type="none" len="sm" w="sm"/>
          </a:ln>
        </p:spPr>
      </p:sp>
      <p:grpSp>
        <p:nvGrpSpPr>
          <p:cNvPr name="Group 61" id="61"/>
          <p:cNvGrpSpPr/>
          <p:nvPr/>
        </p:nvGrpSpPr>
        <p:grpSpPr>
          <a:xfrm rot="0">
            <a:off x="8252677" y="7777936"/>
            <a:ext cx="167313" cy="167313"/>
            <a:chOff x="0" y="0"/>
            <a:chExt cx="812800" cy="812800"/>
          </a:xfrm>
        </p:grpSpPr>
        <p:sp>
          <p:nvSpPr>
            <p:cNvPr name="Freeform 62" id="6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63" id="6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64" id="64"/>
          <p:cNvSpPr/>
          <p:nvPr/>
        </p:nvSpPr>
        <p:spPr>
          <a:xfrm>
            <a:off x="7280793" y="6298835"/>
            <a:ext cx="0" cy="5023230"/>
          </a:xfrm>
          <a:prstGeom prst="line">
            <a:avLst/>
          </a:prstGeom>
          <a:ln cap="flat" w="19050">
            <a:solidFill>
              <a:srgbClr val="F8F8F8"/>
            </a:solidFill>
            <a:prstDash val="solid"/>
            <a:headEnd type="none" len="sm" w="sm"/>
            <a:tailEnd type="none" len="sm" w="sm"/>
          </a:ln>
        </p:spPr>
      </p:sp>
      <p:sp>
        <p:nvSpPr>
          <p:cNvPr name="AutoShape 65" id="65"/>
          <p:cNvSpPr/>
          <p:nvPr/>
        </p:nvSpPr>
        <p:spPr>
          <a:xfrm>
            <a:off x="7757316" y="6287887"/>
            <a:ext cx="0" cy="3147412"/>
          </a:xfrm>
          <a:prstGeom prst="line">
            <a:avLst/>
          </a:prstGeom>
          <a:ln cap="flat" w="19050">
            <a:solidFill>
              <a:srgbClr val="F8F8F8"/>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8634" y="9434443"/>
            <a:ext cx="1661508" cy="643394"/>
            <a:chOff x="0" y="0"/>
            <a:chExt cx="2098984" cy="812800"/>
          </a:xfrm>
        </p:grpSpPr>
        <p:sp>
          <p:nvSpPr>
            <p:cNvPr name="Freeform 6" id="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7" id="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4607" y="460338"/>
            <a:ext cx="12020288" cy="7587807"/>
          </a:xfrm>
          <a:custGeom>
            <a:avLst/>
            <a:gdLst/>
            <a:ahLst/>
            <a:cxnLst/>
            <a:rect r="r" b="b" t="t" l="l"/>
            <a:pathLst>
              <a:path h="7587807" w="12020288">
                <a:moveTo>
                  <a:pt x="0" y="0"/>
                </a:moveTo>
                <a:lnTo>
                  <a:pt x="12020288" y="0"/>
                </a:lnTo>
                <a:lnTo>
                  <a:pt x="12020288" y="7587807"/>
                </a:lnTo>
                <a:lnTo>
                  <a:pt x="0" y="7587807"/>
                </a:lnTo>
                <a:lnTo>
                  <a:pt x="0" y="0"/>
                </a:lnTo>
                <a:close/>
              </a:path>
            </a:pathLst>
          </a:custGeom>
          <a:blipFill>
            <a:blip r:embed="rId2"/>
            <a:stretch>
              <a:fillRect l="0" t="0" r="0" b="0"/>
            </a:stretch>
          </a:blipFill>
        </p:spPr>
      </p:sp>
      <p:sp>
        <p:nvSpPr>
          <p:cNvPr name="Freeform 9" id="9"/>
          <p:cNvSpPr/>
          <p:nvPr/>
        </p:nvSpPr>
        <p:spPr>
          <a:xfrm flipH="false" flipV="false" rot="0">
            <a:off x="8512667" y="8627667"/>
            <a:ext cx="8979132" cy="1659333"/>
          </a:xfrm>
          <a:custGeom>
            <a:avLst/>
            <a:gdLst/>
            <a:ahLst/>
            <a:cxnLst/>
            <a:rect r="r" b="b" t="t" l="l"/>
            <a:pathLst>
              <a:path h="1659333" w="8979132">
                <a:moveTo>
                  <a:pt x="0" y="0"/>
                </a:moveTo>
                <a:lnTo>
                  <a:pt x="8979132" y="0"/>
                </a:lnTo>
                <a:lnTo>
                  <a:pt x="8979132" y="1659333"/>
                </a:lnTo>
                <a:lnTo>
                  <a:pt x="0" y="1659333"/>
                </a:lnTo>
                <a:lnTo>
                  <a:pt x="0" y="0"/>
                </a:lnTo>
                <a:close/>
              </a:path>
            </a:pathLst>
          </a:custGeom>
          <a:blipFill>
            <a:blip r:embed="rId3"/>
            <a:stretch>
              <a:fillRect l="0" t="0" r="0" b="0"/>
            </a:stretch>
          </a:blipFill>
        </p:spPr>
      </p:sp>
      <p:sp>
        <p:nvSpPr>
          <p:cNvPr name="TextBox 10" id="10"/>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05</a:t>
            </a:r>
          </a:p>
        </p:txBody>
      </p:sp>
      <p:sp>
        <p:nvSpPr>
          <p:cNvPr name="TextBox 11" id="11"/>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
        <p:nvSpPr>
          <p:cNvPr name="TextBox 12" id="12"/>
          <p:cNvSpPr txBox="true"/>
          <p:nvPr/>
        </p:nvSpPr>
        <p:spPr>
          <a:xfrm rot="0">
            <a:off x="3656139" y="17611"/>
            <a:ext cx="3448990" cy="442728"/>
          </a:xfrm>
          <a:prstGeom prst="rect">
            <a:avLst/>
          </a:prstGeom>
        </p:spPr>
        <p:txBody>
          <a:bodyPr anchor="t" rtlCol="false" tIns="0" lIns="0" bIns="0" rIns="0">
            <a:spAutoFit/>
          </a:bodyPr>
          <a:lstStyle/>
          <a:p>
            <a:pPr algn="r">
              <a:lnSpc>
                <a:spcPts val="3422"/>
              </a:lnSpc>
              <a:spcBef>
                <a:spcPct val="0"/>
              </a:spcBef>
            </a:pPr>
            <a:r>
              <a:rPr lang="en-US" b="true" sz="2444">
                <a:solidFill>
                  <a:srgbClr val="3B3B3B"/>
                </a:solidFill>
                <a:latin typeface="Poppins Bold"/>
                <a:ea typeface="Poppins Bold"/>
                <a:cs typeface="Poppins Bold"/>
                <a:sym typeface="Poppins Bold"/>
              </a:rPr>
              <a:t>messages-demo.csv</a:t>
            </a:r>
          </a:p>
        </p:txBody>
      </p:sp>
      <p:sp>
        <p:nvSpPr>
          <p:cNvPr name="TextBox 13" id="13"/>
          <p:cNvSpPr txBox="true"/>
          <p:nvPr/>
        </p:nvSpPr>
        <p:spPr>
          <a:xfrm rot="0">
            <a:off x="11927353" y="8015690"/>
            <a:ext cx="3448990" cy="442728"/>
          </a:xfrm>
          <a:prstGeom prst="rect">
            <a:avLst/>
          </a:prstGeom>
        </p:spPr>
        <p:txBody>
          <a:bodyPr anchor="t" rtlCol="false" tIns="0" lIns="0" bIns="0" rIns="0">
            <a:spAutoFit/>
          </a:bodyPr>
          <a:lstStyle/>
          <a:p>
            <a:pPr algn="r">
              <a:lnSpc>
                <a:spcPts val="3422"/>
              </a:lnSpc>
              <a:spcBef>
                <a:spcPct val="0"/>
              </a:spcBef>
            </a:pPr>
            <a:r>
              <a:rPr lang="en-US" b="true" sz="2444">
                <a:solidFill>
                  <a:srgbClr val="3B3B3B"/>
                </a:solidFill>
                <a:latin typeface="Poppins Bold"/>
                <a:ea typeface="Poppins Bold"/>
                <a:cs typeface="Poppins Bold"/>
                <a:sym typeface="Poppins Bold"/>
              </a:rPr>
              <a:t>holiday.csv</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8634" y="9434443"/>
            <a:ext cx="1661508" cy="643394"/>
            <a:chOff x="0" y="0"/>
            <a:chExt cx="2098984" cy="812800"/>
          </a:xfrm>
        </p:grpSpPr>
        <p:sp>
          <p:nvSpPr>
            <p:cNvPr name="Freeform 6" id="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7" id="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1057475"/>
            <a:ext cx="11301259" cy="5523490"/>
          </a:xfrm>
          <a:custGeom>
            <a:avLst/>
            <a:gdLst/>
            <a:ahLst/>
            <a:cxnLst/>
            <a:rect r="r" b="b" t="t" l="l"/>
            <a:pathLst>
              <a:path h="5523490" w="11301259">
                <a:moveTo>
                  <a:pt x="0" y="0"/>
                </a:moveTo>
                <a:lnTo>
                  <a:pt x="11301259" y="0"/>
                </a:lnTo>
                <a:lnTo>
                  <a:pt x="11301259" y="5523490"/>
                </a:lnTo>
                <a:lnTo>
                  <a:pt x="0" y="5523490"/>
                </a:lnTo>
                <a:lnTo>
                  <a:pt x="0" y="0"/>
                </a:lnTo>
                <a:close/>
              </a:path>
            </a:pathLst>
          </a:custGeom>
          <a:blipFill>
            <a:blip r:embed="rId2"/>
            <a:stretch>
              <a:fillRect l="0" t="0" r="0" b="0"/>
            </a:stretch>
          </a:blipFill>
        </p:spPr>
      </p:sp>
      <p:sp>
        <p:nvSpPr>
          <p:cNvPr name="Freeform 9" id="9"/>
          <p:cNvSpPr/>
          <p:nvPr/>
        </p:nvSpPr>
        <p:spPr>
          <a:xfrm flipH="false" flipV="false" rot="0">
            <a:off x="6093623" y="8622800"/>
            <a:ext cx="11301259" cy="1455037"/>
          </a:xfrm>
          <a:custGeom>
            <a:avLst/>
            <a:gdLst/>
            <a:ahLst/>
            <a:cxnLst/>
            <a:rect r="r" b="b" t="t" l="l"/>
            <a:pathLst>
              <a:path h="1455037" w="11301259">
                <a:moveTo>
                  <a:pt x="0" y="0"/>
                </a:moveTo>
                <a:lnTo>
                  <a:pt x="11301259" y="0"/>
                </a:lnTo>
                <a:lnTo>
                  <a:pt x="11301259" y="1455037"/>
                </a:lnTo>
                <a:lnTo>
                  <a:pt x="0" y="1455037"/>
                </a:lnTo>
                <a:lnTo>
                  <a:pt x="0" y="0"/>
                </a:lnTo>
                <a:close/>
              </a:path>
            </a:pathLst>
          </a:custGeom>
          <a:blipFill>
            <a:blip r:embed="rId3"/>
            <a:stretch>
              <a:fillRect l="0" t="0" r="0" b="0"/>
            </a:stretch>
          </a:blipFill>
        </p:spPr>
      </p:sp>
      <p:sp>
        <p:nvSpPr>
          <p:cNvPr name="TextBox 10" id="10"/>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06</a:t>
            </a:r>
          </a:p>
        </p:txBody>
      </p:sp>
      <p:sp>
        <p:nvSpPr>
          <p:cNvPr name="TextBox 11" id="11"/>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
        <p:nvSpPr>
          <p:cNvPr name="TextBox 12" id="12"/>
          <p:cNvSpPr txBox="true"/>
          <p:nvPr/>
        </p:nvSpPr>
        <p:spPr>
          <a:xfrm rot="0">
            <a:off x="3614603" y="585972"/>
            <a:ext cx="3448990" cy="442728"/>
          </a:xfrm>
          <a:prstGeom prst="rect">
            <a:avLst/>
          </a:prstGeom>
        </p:spPr>
        <p:txBody>
          <a:bodyPr anchor="t" rtlCol="false" tIns="0" lIns="0" bIns="0" rIns="0">
            <a:spAutoFit/>
          </a:bodyPr>
          <a:lstStyle/>
          <a:p>
            <a:pPr algn="l">
              <a:lnSpc>
                <a:spcPts val="3422"/>
              </a:lnSpc>
              <a:spcBef>
                <a:spcPct val="0"/>
              </a:spcBef>
            </a:pPr>
            <a:r>
              <a:rPr lang="en-US" b="true" sz="2444">
                <a:solidFill>
                  <a:srgbClr val="3B3B3B"/>
                </a:solidFill>
                <a:latin typeface="Poppins Bold"/>
                <a:ea typeface="Poppins Bold"/>
                <a:cs typeface="Poppins Bold"/>
                <a:sym typeface="Poppins Bold"/>
              </a:rPr>
              <a:t>campaigns.csv</a:t>
            </a:r>
          </a:p>
        </p:txBody>
      </p:sp>
      <p:sp>
        <p:nvSpPr>
          <p:cNvPr name="TextBox 13" id="13"/>
          <p:cNvSpPr txBox="true"/>
          <p:nvPr/>
        </p:nvSpPr>
        <p:spPr>
          <a:xfrm rot="0">
            <a:off x="10155158" y="7891083"/>
            <a:ext cx="6010365" cy="442728"/>
          </a:xfrm>
          <a:prstGeom prst="rect">
            <a:avLst/>
          </a:prstGeom>
        </p:spPr>
        <p:txBody>
          <a:bodyPr anchor="t" rtlCol="false" tIns="0" lIns="0" bIns="0" rIns="0">
            <a:spAutoFit/>
          </a:bodyPr>
          <a:lstStyle/>
          <a:p>
            <a:pPr algn="just">
              <a:lnSpc>
                <a:spcPts val="3422"/>
              </a:lnSpc>
              <a:spcBef>
                <a:spcPct val="0"/>
              </a:spcBef>
            </a:pPr>
            <a:r>
              <a:rPr lang="en-US" b="true" sz="2444">
                <a:solidFill>
                  <a:srgbClr val="3B3B3B"/>
                </a:solidFill>
                <a:latin typeface="Poppins Bold"/>
                <a:ea typeface="Poppins Bold"/>
                <a:cs typeface="Poppins Bold"/>
                <a:sym typeface="Poppins Bold"/>
              </a:rPr>
              <a:t>client_first_purchase_date.csv</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7574178" y="1990986"/>
            <a:ext cx="2754945" cy="0"/>
          </a:xfrm>
          <a:prstGeom prst="line">
            <a:avLst/>
          </a:prstGeom>
          <a:ln cap="flat" w="28575">
            <a:solidFill>
              <a:srgbClr val="F8F8F8"/>
            </a:solidFill>
            <a:prstDash val="solid"/>
            <a:headEnd type="none" len="sm" w="sm"/>
            <a:tailEnd type="none" len="sm" w="sm"/>
          </a:ln>
        </p:spPr>
      </p:sp>
      <p:grpSp>
        <p:nvGrpSpPr>
          <p:cNvPr name="Group 3" id="3"/>
          <p:cNvGrpSpPr/>
          <p:nvPr/>
        </p:nvGrpSpPr>
        <p:grpSpPr>
          <a:xfrm rot="0">
            <a:off x="10197993" y="1848147"/>
            <a:ext cx="218342" cy="21834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 id="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6" id="6"/>
          <p:cNvSpPr/>
          <p:nvPr/>
        </p:nvSpPr>
        <p:spPr>
          <a:xfrm>
            <a:off x="7724288" y="4261539"/>
            <a:ext cx="2754945" cy="0"/>
          </a:xfrm>
          <a:prstGeom prst="line">
            <a:avLst/>
          </a:prstGeom>
          <a:ln cap="flat" w="28575">
            <a:solidFill>
              <a:srgbClr val="F8F8F8"/>
            </a:solidFill>
            <a:prstDash val="solid"/>
            <a:headEnd type="none" len="sm" w="sm"/>
            <a:tailEnd type="none" len="sm" w="sm"/>
          </a:ln>
        </p:spPr>
      </p:sp>
      <p:grpSp>
        <p:nvGrpSpPr>
          <p:cNvPr name="Group 7" id="7"/>
          <p:cNvGrpSpPr/>
          <p:nvPr/>
        </p:nvGrpSpPr>
        <p:grpSpPr>
          <a:xfrm rot="0">
            <a:off x="-5028295" y="-2149242"/>
            <a:ext cx="14585483" cy="1458548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AutoShape 10" id="10"/>
          <p:cNvSpPr/>
          <p:nvPr/>
        </p:nvSpPr>
        <p:spPr>
          <a:xfrm>
            <a:off x="7345086" y="6308722"/>
            <a:ext cx="2754945" cy="0"/>
          </a:xfrm>
          <a:prstGeom prst="line">
            <a:avLst/>
          </a:prstGeom>
          <a:ln cap="flat" w="28575">
            <a:solidFill>
              <a:srgbClr val="F8F8F8"/>
            </a:solidFill>
            <a:prstDash val="solid"/>
            <a:headEnd type="none" len="sm" w="sm"/>
            <a:tailEnd type="none" len="sm" w="sm"/>
          </a:ln>
        </p:spPr>
      </p:sp>
      <p:sp>
        <p:nvSpPr>
          <p:cNvPr name="AutoShape 11" id="11"/>
          <p:cNvSpPr/>
          <p:nvPr/>
        </p:nvSpPr>
        <p:spPr>
          <a:xfrm>
            <a:off x="6645462" y="8026909"/>
            <a:ext cx="2864116" cy="16792"/>
          </a:xfrm>
          <a:prstGeom prst="line">
            <a:avLst/>
          </a:prstGeom>
          <a:ln cap="flat" w="28575">
            <a:solidFill>
              <a:srgbClr val="F8F8F8"/>
            </a:solidFill>
            <a:prstDash val="solid"/>
            <a:headEnd type="none" len="sm" w="sm"/>
            <a:tailEnd type="none" len="sm" w="sm"/>
          </a:ln>
        </p:spPr>
      </p:sp>
      <p:sp>
        <p:nvSpPr>
          <p:cNvPr name="Freeform 12" id="12"/>
          <p:cNvSpPr/>
          <p:nvPr/>
        </p:nvSpPr>
        <p:spPr>
          <a:xfrm flipH="false" flipV="false" rot="0">
            <a:off x="-3612246" y="-637248"/>
            <a:ext cx="12531371" cy="12515707"/>
          </a:xfrm>
          <a:custGeom>
            <a:avLst/>
            <a:gdLst/>
            <a:ahLst/>
            <a:cxnLst/>
            <a:rect r="r" b="b" t="t" l="l"/>
            <a:pathLst>
              <a:path h="12515707" w="12531371">
                <a:moveTo>
                  <a:pt x="0" y="0"/>
                </a:moveTo>
                <a:lnTo>
                  <a:pt x="12531371" y="0"/>
                </a:lnTo>
                <a:lnTo>
                  <a:pt x="12531371" y="12515707"/>
                </a:lnTo>
                <a:lnTo>
                  <a:pt x="0" y="12515707"/>
                </a:lnTo>
                <a:lnTo>
                  <a:pt x="0" y="0"/>
                </a:lnTo>
                <a:close/>
              </a:path>
            </a:pathLst>
          </a:custGeom>
          <a:blipFill>
            <a:blip r:embed="rId2"/>
            <a:stretch>
              <a:fillRect l="0" t="0" r="0" b="0"/>
            </a:stretch>
          </a:blipFill>
        </p:spPr>
      </p:sp>
      <p:grpSp>
        <p:nvGrpSpPr>
          <p:cNvPr name="Group 13" id="13"/>
          <p:cNvGrpSpPr/>
          <p:nvPr/>
        </p:nvGrpSpPr>
        <p:grpSpPr>
          <a:xfrm rot="0">
            <a:off x="-3908961" y="-1029908"/>
            <a:ext cx="12346817" cy="1234681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7336231" y="9258300"/>
            <a:ext cx="951769" cy="799882"/>
            <a:chOff x="0" y="0"/>
            <a:chExt cx="967140" cy="812800"/>
          </a:xfrm>
        </p:grpSpPr>
        <p:sp>
          <p:nvSpPr>
            <p:cNvPr name="Freeform 17" id="17"/>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8" id="18"/>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3553790" y="2496554"/>
            <a:ext cx="1138768" cy="1138768"/>
          </a:xfrm>
          <a:custGeom>
            <a:avLst/>
            <a:gdLst/>
            <a:ahLst/>
            <a:cxnLst/>
            <a:rect r="r" b="b" t="t" l="l"/>
            <a:pathLst>
              <a:path h="1138768" w="1138768">
                <a:moveTo>
                  <a:pt x="0" y="0"/>
                </a:moveTo>
                <a:lnTo>
                  <a:pt x="1138769" y="0"/>
                </a:lnTo>
                <a:lnTo>
                  <a:pt x="1138769" y="1138769"/>
                </a:lnTo>
                <a:lnTo>
                  <a:pt x="0" y="11387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0" id="20"/>
          <p:cNvSpPr txBox="true"/>
          <p:nvPr/>
        </p:nvSpPr>
        <p:spPr>
          <a:xfrm rot="0">
            <a:off x="17518811" y="9510570"/>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07</a:t>
            </a:r>
          </a:p>
        </p:txBody>
      </p:sp>
      <p:sp>
        <p:nvSpPr>
          <p:cNvPr name="TextBox 21" id="21"/>
          <p:cNvSpPr txBox="true"/>
          <p:nvPr/>
        </p:nvSpPr>
        <p:spPr>
          <a:xfrm rot="0">
            <a:off x="1345546" y="3778499"/>
            <a:ext cx="6228632" cy="1636755"/>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PHƯƠNG PHÁP PHÂN TÍCH</a:t>
            </a:r>
          </a:p>
        </p:txBody>
      </p:sp>
      <p:grpSp>
        <p:nvGrpSpPr>
          <p:cNvPr name="Group 22" id="22"/>
          <p:cNvGrpSpPr/>
          <p:nvPr/>
        </p:nvGrpSpPr>
        <p:grpSpPr>
          <a:xfrm rot="0">
            <a:off x="10612403" y="1259364"/>
            <a:ext cx="5746368" cy="1532351"/>
            <a:chOff x="0" y="0"/>
            <a:chExt cx="1176198" cy="313650"/>
          </a:xfrm>
        </p:grpSpPr>
        <p:sp>
          <p:nvSpPr>
            <p:cNvPr name="Freeform 23" id="23"/>
            <p:cNvSpPr/>
            <p:nvPr/>
          </p:nvSpPr>
          <p:spPr>
            <a:xfrm flipH="false" flipV="false" rot="0">
              <a:off x="0" y="0"/>
              <a:ext cx="1176198" cy="313650"/>
            </a:xfrm>
            <a:custGeom>
              <a:avLst/>
              <a:gdLst/>
              <a:ahLst/>
              <a:cxnLst/>
              <a:rect r="r" b="b" t="t" l="l"/>
              <a:pathLst>
                <a:path h="313650" w="1176198">
                  <a:moveTo>
                    <a:pt x="26945" y="0"/>
                  </a:moveTo>
                  <a:lnTo>
                    <a:pt x="1149252" y="0"/>
                  </a:lnTo>
                  <a:cubicBezTo>
                    <a:pt x="1164134" y="0"/>
                    <a:pt x="1176198" y="12064"/>
                    <a:pt x="1176198" y="26945"/>
                  </a:cubicBezTo>
                  <a:lnTo>
                    <a:pt x="1176198" y="286704"/>
                  </a:lnTo>
                  <a:cubicBezTo>
                    <a:pt x="1176198" y="301586"/>
                    <a:pt x="1164134" y="313650"/>
                    <a:pt x="1149252" y="313650"/>
                  </a:cubicBezTo>
                  <a:lnTo>
                    <a:pt x="26945" y="313650"/>
                  </a:lnTo>
                  <a:cubicBezTo>
                    <a:pt x="12064" y="313650"/>
                    <a:pt x="0" y="301586"/>
                    <a:pt x="0" y="286704"/>
                  </a:cubicBezTo>
                  <a:lnTo>
                    <a:pt x="0" y="26945"/>
                  </a:lnTo>
                  <a:cubicBezTo>
                    <a:pt x="0" y="12064"/>
                    <a:pt x="12064" y="0"/>
                    <a:pt x="26945" y="0"/>
                  </a:cubicBezTo>
                  <a:close/>
                </a:path>
              </a:pathLst>
            </a:custGeom>
            <a:solidFill>
              <a:srgbClr val="F8F8F8"/>
            </a:solidFill>
          </p:spPr>
        </p:sp>
        <p:sp>
          <p:nvSpPr>
            <p:cNvPr name="TextBox 24" id="24"/>
            <p:cNvSpPr txBox="true"/>
            <p:nvPr/>
          </p:nvSpPr>
          <p:spPr>
            <a:xfrm>
              <a:off x="0" y="-38100"/>
              <a:ext cx="1176198" cy="351750"/>
            </a:xfrm>
            <a:prstGeom prst="rect">
              <a:avLst/>
            </a:prstGeom>
          </p:spPr>
          <p:txBody>
            <a:bodyPr anchor="ctr" rtlCol="false" tIns="47086" lIns="47086" bIns="47086" rIns="47086"/>
            <a:lstStyle/>
            <a:p>
              <a:pPr algn="ctr">
                <a:lnSpc>
                  <a:spcPts val="2659"/>
                </a:lnSpc>
              </a:pPr>
            </a:p>
          </p:txBody>
        </p:sp>
      </p:grpSp>
      <p:sp>
        <p:nvSpPr>
          <p:cNvPr name="Freeform 25" id="25"/>
          <p:cNvSpPr/>
          <p:nvPr/>
        </p:nvSpPr>
        <p:spPr>
          <a:xfrm flipH="false" flipV="false" rot="0">
            <a:off x="10818555" y="149255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26" id="26"/>
          <p:cNvGrpSpPr/>
          <p:nvPr/>
        </p:nvGrpSpPr>
        <p:grpSpPr>
          <a:xfrm rot="0">
            <a:off x="10794617" y="1451514"/>
            <a:ext cx="1011607" cy="101160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9" id="29"/>
          <p:cNvSpPr txBox="true"/>
          <p:nvPr/>
        </p:nvSpPr>
        <p:spPr>
          <a:xfrm rot="0">
            <a:off x="11976778" y="1697854"/>
            <a:ext cx="3966914"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 XÁC ĐỊNH BÀI TOÁN  </a:t>
            </a:r>
          </a:p>
        </p:txBody>
      </p:sp>
      <p:sp>
        <p:nvSpPr>
          <p:cNvPr name="TextBox 30" id="30"/>
          <p:cNvSpPr txBox="true"/>
          <p:nvPr/>
        </p:nvSpPr>
        <p:spPr>
          <a:xfrm rot="0">
            <a:off x="10929897" y="1724702"/>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1</a:t>
            </a:r>
          </a:p>
        </p:txBody>
      </p:sp>
      <p:grpSp>
        <p:nvGrpSpPr>
          <p:cNvPr name="Group 31" id="31"/>
          <p:cNvGrpSpPr/>
          <p:nvPr/>
        </p:nvGrpSpPr>
        <p:grpSpPr>
          <a:xfrm rot="0">
            <a:off x="10370061" y="4152368"/>
            <a:ext cx="218342" cy="218342"/>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3" id="3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34" id="34"/>
          <p:cNvGrpSpPr/>
          <p:nvPr/>
        </p:nvGrpSpPr>
        <p:grpSpPr>
          <a:xfrm rot="0">
            <a:off x="10809315" y="3601339"/>
            <a:ext cx="5746368" cy="1433482"/>
            <a:chOff x="0" y="0"/>
            <a:chExt cx="1176198" cy="293413"/>
          </a:xfrm>
        </p:grpSpPr>
        <p:sp>
          <p:nvSpPr>
            <p:cNvPr name="Freeform 35" id="35"/>
            <p:cNvSpPr/>
            <p:nvPr/>
          </p:nvSpPr>
          <p:spPr>
            <a:xfrm flipH="false" flipV="false" rot="0">
              <a:off x="0" y="0"/>
              <a:ext cx="1176198" cy="293413"/>
            </a:xfrm>
            <a:custGeom>
              <a:avLst/>
              <a:gdLst/>
              <a:ahLst/>
              <a:cxnLst/>
              <a:rect r="r" b="b" t="t" l="l"/>
              <a:pathLst>
                <a:path h="293413" w="1176198">
                  <a:moveTo>
                    <a:pt x="26945" y="0"/>
                  </a:moveTo>
                  <a:lnTo>
                    <a:pt x="1149252" y="0"/>
                  </a:lnTo>
                  <a:cubicBezTo>
                    <a:pt x="1164134" y="0"/>
                    <a:pt x="1176198" y="12064"/>
                    <a:pt x="1176198" y="26945"/>
                  </a:cubicBezTo>
                  <a:lnTo>
                    <a:pt x="1176198" y="266467"/>
                  </a:lnTo>
                  <a:cubicBezTo>
                    <a:pt x="1176198" y="281349"/>
                    <a:pt x="1164134" y="293413"/>
                    <a:pt x="1149252" y="293413"/>
                  </a:cubicBezTo>
                  <a:lnTo>
                    <a:pt x="26945" y="293413"/>
                  </a:lnTo>
                  <a:cubicBezTo>
                    <a:pt x="12064" y="293413"/>
                    <a:pt x="0" y="281349"/>
                    <a:pt x="0" y="266467"/>
                  </a:cubicBezTo>
                  <a:lnTo>
                    <a:pt x="0" y="26945"/>
                  </a:lnTo>
                  <a:cubicBezTo>
                    <a:pt x="0" y="12064"/>
                    <a:pt x="12064" y="0"/>
                    <a:pt x="26945" y="0"/>
                  </a:cubicBezTo>
                  <a:close/>
                </a:path>
              </a:pathLst>
            </a:custGeom>
            <a:solidFill>
              <a:srgbClr val="F8F8F8"/>
            </a:solidFill>
          </p:spPr>
        </p:sp>
        <p:sp>
          <p:nvSpPr>
            <p:cNvPr name="TextBox 36" id="36"/>
            <p:cNvSpPr txBox="true"/>
            <p:nvPr/>
          </p:nvSpPr>
          <p:spPr>
            <a:xfrm>
              <a:off x="0" y="-38100"/>
              <a:ext cx="1176198" cy="331513"/>
            </a:xfrm>
            <a:prstGeom prst="rect">
              <a:avLst/>
            </a:prstGeom>
          </p:spPr>
          <p:txBody>
            <a:bodyPr anchor="ctr" rtlCol="false" tIns="47086" lIns="47086" bIns="47086" rIns="47086"/>
            <a:lstStyle/>
            <a:p>
              <a:pPr algn="ctr">
                <a:lnSpc>
                  <a:spcPts val="2659"/>
                </a:lnSpc>
              </a:pPr>
            </a:p>
          </p:txBody>
        </p:sp>
      </p:grpSp>
      <p:sp>
        <p:nvSpPr>
          <p:cNvPr name="Freeform 37" id="37"/>
          <p:cNvSpPr/>
          <p:nvPr/>
        </p:nvSpPr>
        <p:spPr>
          <a:xfrm flipH="false" flipV="false" rot="0">
            <a:off x="10982357" y="3757703"/>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8" id="38"/>
          <p:cNvGrpSpPr/>
          <p:nvPr/>
        </p:nvGrpSpPr>
        <p:grpSpPr>
          <a:xfrm rot="0">
            <a:off x="10958419" y="3716667"/>
            <a:ext cx="1011607" cy="101160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0" id="4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1" id="41"/>
          <p:cNvSpPr txBox="true"/>
          <p:nvPr/>
        </p:nvSpPr>
        <p:spPr>
          <a:xfrm rot="0">
            <a:off x="12161485" y="4010962"/>
            <a:ext cx="3966914"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 TIỀN XỬ LÝ DỮ LIỆU</a:t>
            </a:r>
          </a:p>
        </p:txBody>
      </p:sp>
      <p:sp>
        <p:nvSpPr>
          <p:cNvPr name="TextBox 42" id="42"/>
          <p:cNvSpPr txBox="true"/>
          <p:nvPr/>
        </p:nvSpPr>
        <p:spPr>
          <a:xfrm rot="0">
            <a:off x="11093699" y="3989855"/>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2</a:t>
            </a:r>
          </a:p>
        </p:txBody>
      </p:sp>
      <p:grpSp>
        <p:nvGrpSpPr>
          <p:cNvPr name="Group 43" id="43"/>
          <p:cNvGrpSpPr/>
          <p:nvPr/>
        </p:nvGrpSpPr>
        <p:grpSpPr>
          <a:xfrm rot="0">
            <a:off x="9933922" y="6185263"/>
            <a:ext cx="218342" cy="218342"/>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5" id="4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46" id="46"/>
          <p:cNvGrpSpPr/>
          <p:nvPr/>
        </p:nvGrpSpPr>
        <p:grpSpPr>
          <a:xfrm rot="0">
            <a:off x="10442931" y="5620606"/>
            <a:ext cx="5746368" cy="1347657"/>
            <a:chOff x="0" y="0"/>
            <a:chExt cx="1176198" cy="275846"/>
          </a:xfrm>
        </p:grpSpPr>
        <p:sp>
          <p:nvSpPr>
            <p:cNvPr name="Freeform 47" id="47"/>
            <p:cNvSpPr/>
            <p:nvPr/>
          </p:nvSpPr>
          <p:spPr>
            <a:xfrm flipH="false" flipV="false" rot="0">
              <a:off x="0" y="0"/>
              <a:ext cx="1176198" cy="275846"/>
            </a:xfrm>
            <a:custGeom>
              <a:avLst/>
              <a:gdLst/>
              <a:ahLst/>
              <a:cxnLst/>
              <a:rect r="r" b="b" t="t" l="l"/>
              <a:pathLst>
                <a:path h="275846" w="1176198">
                  <a:moveTo>
                    <a:pt x="26945" y="0"/>
                  </a:moveTo>
                  <a:lnTo>
                    <a:pt x="1149252" y="0"/>
                  </a:lnTo>
                  <a:cubicBezTo>
                    <a:pt x="1164134" y="0"/>
                    <a:pt x="1176198" y="12064"/>
                    <a:pt x="1176198" y="26945"/>
                  </a:cubicBezTo>
                  <a:lnTo>
                    <a:pt x="1176198" y="248900"/>
                  </a:lnTo>
                  <a:cubicBezTo>
                    <a:pt x="1176198" y="263782"/>
                    <a:pt x="1164134" y="275846"/>
                    <a:pt x="1149252" y="275846"/>
                  </a:cubicBezTo>
                  <a:lnTo>
                    <a:pt x="26945" y="275846"/>
                  </a:lnTo>
                  <a:cubicBezTo>
                    <a:pt x="12064" y="275846"/>
                    <a:pt x="0" y="263782"/>
                    <a:pt x="0" y="248900"/>
                  </a:cubicBezTo>
                  <a:lnTo>
                    <a:pt x="0" y="26945"/>
                  </a:lnTo>
                  <a:cubicBezTo>
                    <a:pt x="0" y="12064"/>
                    <a:pt x="12064" y="0"/>
                    <a:pt x="26945" y="0"/>
                  </a:cubicBezTo>
                  <a:close/>
                </a:path>
              </a:pathLst>
            </a:custGeom>
            <a:solidFill>
              <a:srgbClr val="F8F8F8"/>
            </a:solidFill>
          </p:spPr>
        </p:sp>
        <p:sp>
          <p:nvSpPr>
            <p:cNvPr name="TextBox 48" id="48"/>
            <p:cNvSpPr txBox="true"/>
            <p:nvPr/>
          </p:nvSpPr>
          <p:spPr>
            <a:xfrm>
              <a:off x="0" y="-38100"/>
              <a:ext cx="1176198" cy="313946"/>
            </a:xfrm>
            <a:prstGeom prst="rect">
              <a:avLst/>
            </a:prstGeom>
          </p:spPr>
          <p:txBody>
            <a:bodyPr anchor="ctr" rtlCol="false" tIns="47086" lIns="47086" bIns="47086" rIns="47086"/>
            <a:lstStyle/>
            <a:p>
              <a:pPr algn="ctr">
                <a:lnSpc>
                  <a:spcPts val="2659"/>
                </a:lnSpc>
              </a:pPr>
            </a:p>
          </p:txBody>
        </p:sp>
      </p:grpSp>
      <p:sp>
        <p:nvSpPr>
          <p:cNvPr name="Freeform 49" id="49"/>
          <p:cNvSpPr/>
          <p:nvPr/>
        </p:nvSpPr>
        <p:spPr>
          <a:xfrm flipH="false" flipV="false" rot="0">
            <a:off x="10615973" y="5776969"/>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50" id="50"/>
          <p:cNvGrpSpPr/>
          <p:nvPr/>
        </p:nvGrpSpPr>
        <p:grpSpPr>
          <a:xfrm rot="0">
            <a:off x="10592035" y="5735933"/>
            <a:ext cx="1011607" cy="1011607"/>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2" id="5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3" id="53"/>
          <p:cNvSpPr txBox="true"/>
          <p:nvPr/>
        </p:nvSpPr>
        <p:spPr>
          <a:xfrm rot="0">
            <a:off x="11807306" y="5815916"/>
            <a:ext cx="4720937" cy="871353"/>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 PHÂN TÍCH VÀ TRỰC QUAN HOÁ DỮ LIỆU  </a:t>
            </a:r>
          </a:p>
        </p:txBody>
      </p:sp>
      <p:sp>
        <p:nvSpPr>
          <p:cNvPr name="TextBox 54" id="54"/>
          <p:cNvSpPr txBox="true"/>
          <p:nvPr/>
        </p:nvSpPr>
        <p:spPr>
          <a:xfrm rot="0">
            <a:off x="10727316" y="6009121"/>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3</a:t>
            </a:r>
          </a:p>
        </p:txBody>
      </p:sp>
      <p:grpSp>
        <p:nvGrpSpPr>
          <p:cNvPr name="Group 55" id="55"/>
          <p:cNvGrpSpPr/>
          <p:nvPr/>
        </p:nvGrpSpPr>
        <p:grpSpPr>
          <a:xfrm rot="0">
            <a:off x="9400407" y="7934530"/>
            <a:ext cx="218342" cy="218342"/>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57" id="5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grpSp>
        <p:nvGrpSpPr>
          <p:cNvPr name="Group 58" id="58"/>
          <p:cNvGrpSpPr/>
          <p:nvPr/>
        </p:nvGrpSpPr>
        <p:grpSpPr>
          <a:xfrm rot="0">
            <a:off x="10100031" y="7372110"/>
            <a:ext cx="5746368" cy="1181809"/>
            <a:chOff x="0" y="0"/>
            <a:chExt cx="1176198" cy="241899"/>
          </a:xfrm>
        </p:grpSpPr>
        <p:sp>
          <p:nvSpPr>
            <p:cNvPr name="Freeform 59" id="59"/>
            <p:cNvSpPr/>
            <p:nvPr/>
          </p:nvSpPr>
          <p:spPr>
            <a:xfrm flipH="false" flipV="false" rot="0">
              <a:off x="0" y="0"/>
              <a:ext cx="1176198" cy="241899"/>
            </a:xfrm>
            <a:custGeom>
              <a:avLst/>
              <a:gdLst/>
              <a:ahLst/>
              <a:cxnLst/>
              <a:rect r="r" b="b" t="t" l="l"/>
              <a:pathLst>
                <a:path h="241899" w="1176198">
                  <a:moveTo>
                    <a:pt x="26945" y="0"/>
                  </a:moveTo>
                  <a:lnTo>
                    <a:pt x="1149252" y="0"/>
                  </a:lnTo>
                  <a:cubicBezTo>
                    <a:pt x="1164134" y="0"/>
                    <a:pt x="1176198" y="12064"/>
                    <a:pt x="1176198" y="26945"/>
                  </a:cubicBezTo>
                  <a:lnTo>
                    <a:pt x="1176198" y="214954"/>
                  </a:lnTo>
                  <a:cubicBezTo>
                    <a:pt x="1176198" y="229835"/>
                    <a:pt x="1164134" y="241899"/>
                    <a:pt x="1149252" y="241899"/>
                  </a:cubicBezTo>
                  <a:lnTo>
                    <a:pt x="26945" y="241899"/>
                  </a:lnTo>
                  <a:cubicBezTo>
                    <a:pt x="12064" y="241899"/>
                    <a:pt x="0" y="229835"/>
                    <a:pt x="0" y="214954"/>
                  </a:cubicBezTo>
                  <a:lnTo>
                    <a:pt x="0" y="26945"/>
                  </a:lnTo>
                  <a:cubicBezTo>
                    <a:pt x="0" y="12064"/>
                    <a:pt x="12064" y="0"/>
                    <a:pt x="26945" y="0"/>
                  </a:cubicBezTo>
                  <a:close/>
                </a:path>
              </a:pathLst>
            </a:custGeom>
            <a:solidFill>
              <a:srgbClr val="F8F8F8"/>
            </a:solidFill>
          </p:spPr>
        </p:sp>
        <p:sp>
          <p:nvSpPr>
            <p:cNvPr name="TextBox 60" id="60"/>
            <p:cNvSpPr txBox="true"/>
            <p:nvPr/>
          </p:nvSpPr>
          <p:spPr>
            <a:xfrm>
              <a:off x="0" y="-38100"/>
              <a:ext cx="1176198" cy="279999"/>
            </a:xfrm>
            <a:prstGeom prst="rect">
              <a:avLst/>
            </a:prstGeom>
          </p:spPr>
          <p:txBody>
            <a:bodyPr anchor="ctr" rtlCol="false" tIns="47086" lIns="47086" bIns="47086" rIns="47086"/>
            <a:lstStyle/>
            <a:p>
              <a:pPr algn="ctr">
                <a:lnSpc>
                  <a:spcPts val="2659"/>
                </a:lnSpc>
              </a:pPr>
            </a:p>
          </p:txBody>
        </p:sp>
      </p:grpSp>
      <p:sp>
        <p:nvSpPr>
          <p:cNvPr name="Freeform 61" id="61"/>
          <p:cNvSpPr/>
          <p:nvPr/>
        </p:nvSpPr>
        <p:spPr>
          <a:xfrm flipH="false" flipV="false" rot="0">
            <a:off x="10273073" y="7528474"/>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62" id="62"/>
          <p:cNvGrpSpPr/>
          <p:nvPr/>
        </p:nvGrpSpPr>
        <p:grpSpPr>
          <a:xfrm rot="0">
            <a:off x="10249135" y="7487437"/>
            <a:ext cx="1011607" cy="1011607"/>
            <a:chOff x="0" y="0"/>
            <a:chExt cx="812800" cy="812800"/>
          </a:xfrm>
        </p:grpSpPr>
        <p:sp>
          <p:nvSpPr>
            <p:cNvPr name="Freeform 63" id="6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4" id="6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5" id="65"/>
          <p:cNvSpPr txBox="true"/>
          <p:nvPr/>
        </p:nvSpPr>
        <p:spPr>
          <a:xfrm rot="0">
            <a:off x="11430702" y="7567420"/>
            <a:ext cx="3966914" cy="871353"/>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 CUSTOMER SEGMENTATION</a:t>
            </a:r>
          </a:p>
        </p:txBody>
      </p:sp>
      <p:sp>
        <p:nvSpPr>
          <p:cNvPr name="TextBox 66" id="66"/>
          <p:cNvSpPr txBox="true"/>
          <p:nvPr/>
        </p:nvSpPr>
        <p:spPr>
          <a:xfrm rot="0">
            <a:off x="10384416" y="7760625"/>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4</a:t>
            </a:r>
          </a:p>
        </p:txBody>
      </p:sp>
      <p:grpSp>
        <p:nvGrpSpPr>
          <p:cNvPr name="Group 67" id="67"/>
          <p:cNvGrpSpPr/>
          <p:nvPr/>
        </p:nvGrpSpPr>
        <p:grpSpPr>
          <a:xfrm rot="0">
            <a:off x="9135901" y="8957765"/>
            <a:ext cx="5746368" cy="1181809"/>
            <a:chOff x="0" y="0"/>
            <a:chExt cx="1176198" cy="241899"/>
          </a:xfrm>
        </p:grpSpPr>
        <p:sp>
          <p:nvSpPr>
            <p:cNvPr name="Freeform 68" id="68"/>
            <p:cNvSpPr/>
            <p:nvPr/>
          </p:nvSpPr>
          <p:spPr>
            <a:xfrm flipH="false" flipV="false" rot="0">
              <a:off x="0" y="0"/>
              <a:ext cx="1176198" cy="241899"/>
            </a:xfrm>
            <a:custGeom>
              <a:avLst/>
              <a:gdLst/>
              <a:ahLst/>
              <a:cxnLst/>
              <a:rect r="r" b="b" t="t" l="l"/>
              <a:pathLst>
                <a:path h="241899" w="1176198">
                  <a:moveTo>
                    <a:pt x="26945" y="0"/>
                  </a:moveTo>
                  <a:lnTo>
                    <a:pt x="1149252" y="0"/>
                  </a:lnTo>
                  <a:cubicBezTo>
                    <a:pt x="1164134" y="0"/>
                    <a:pt x="1176198" y="12064"/>
                    <a:pt x="1176198" y="26945"/>
                  </a:cubicBezTo>
                  <a:lnTo>
                    <a:pt x="1176198" y="214954"/>
                  </a:lnTo>
                  <a:cubicBezTo>
                    <a:pt x="1176198" y="229835"/>
                    <a:pt x="1164134" y="241899"/>
                    <a:pt x="1149252" y="241899"/>
                  </a:cubicBezTo>
                  <a:lnTo>
                    <a:pt x="26945" y="241899"/>
                  </a:lnTo>
                  <a:cubicBezTo>
                    <a:pt x="12064" y="241899"/>
                    <a:pt x="0" y="229835"/>
                    <a:pt x="0" y="214954"/>
                  </a:cubicBezTo>
                  <a:lnTo>
                    <a:pt x="0" y="26945"/>
                  </a:lnTo>
                  <a:cubicBezTo>
                    <a:pt x="0" y="12064"/>
                    <a:pt x="12064" y="0"/>
                    <a:pt x="26945" y="0"/>
                  </a:cubicBezTo>
                  <a:close/>
                </a:path>
              </a:pathLst>
            </a:custGeom>
            <a:solidFill>
              <a:srgbClr val="F8F8F8"/>
            </a:solidFill>
          </p:spPr>
        </p:sp>
        <p:sp>
          <p:nvSpPr>
            <p:cNvPr name="TextBox 69" id="69"/>
            <p:cNvSpPr txBox="true"/>
            <p:nvPr/>
          </p:nvSpPr>
          <p:spPr>
            <a:xfrm>
              <a:off x="0" y="-38100"/>
              <a:ext cx="1176198" cy="279999"/>
            </a:xfrm>
            <a:prstGeom prst="rect">
              <a:avLst/>
            </a:prstGeom>
          </p:spPr>
          <p:txBody>
            <a:bodyPr anchor="ctr" rtlCol="false" tIns="47086" lIns="47086" bIns="47086" rIns="47086"/>
            <a:lstStyle/>
            <a:p>
              <a:pPr algn="ctr">
                <a:lnSpc>
                  <a:spcPts val="2659"/>
                </a:lnSpc>
              </a:pPr>
            </a:p>
          </p:txBody>
        </p:sp>
      </p:grpSp>
      <p:sp>
        <p:nvSpPr>
          <p:cNvPr name="Freeform 70" id="70"/>
          <p:cNvSpPr/>
          <p:nvPr/>
        </p:nvSpPr>
        <p:spPr>
          <a:xfrm flipH="false" flipV="false" rot="0">
            <a:off x="9308943" y="9114129"/>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71" id="71"/>
          <p:cNvGrpSpPr/>
          <p:nvPr/>
        </p:nvGrpSpPr>
        <p:grpSpPr>
          <a:xfrm rot="0">
            <a:off x="9285005" y="9073093"/>
            <a:ext cx="1011607" cy="1011607"/>
            <a:chOff x="0" y="0"/>
            <a:chExt cx="812800" cy="812800"/>
          </a:xfrm>
        </p:grpSpPr>
        <p:sp>
          <p:nvSpPr>
            <p:cNvPr name="Freeform 72" id="7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3" id="7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4" id="74"/>
          <p:cNvSpPr txBox="true"/>
          <p:nvPr/>
        </p:nvSpPr>
        <p:spPr>
          <a:xfrm rot="0">
            <a:off x="10466571" y="9153075"/>
            <a:ext cx="3966914"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PHÂN TÍCH SƠ BỘ</a:t>
            </a:r>
          </a:p>
        </p:txBody>
      </p:sp>
      <p:sp>
        <p:nvSpPr>
          <p:cNvPr name="TextBox 75" id="75"/>
          <p:cNvSpPr txBox="true"/>
          <p:nvPr/>
        </p:nvSpPr>
        <p:spPr>
          <a:xfrm rot="0">
            <a:off x="9420285" y="9346280"/>
            <a:ext cx="741046" cy="39224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5</a:t>
            </a:r>
          </a:p>
        </p:txBody>
      </p:sp>
      <p:grpSp>
        <p:nvGrpSpPr>
          <p:cNvPr name="Group 76" id="76"/>
          <p:cNvGrpSpPr/>
          <p:nvPr/>
        </p:nvGrpSpPr>
        <p:grpSpPr>
          <a:xfrm rot="0">
            <a:off x="8588677" y="9496103"/>
            <a:ext cx="242424" cy="242424"/>
            <a:chOff x="0" y="0"/>
            <a:chExt cx="812800" cy="812800"/>
          </a:xfrm>
        </p:grpSpPr>
        <p:sp>
          <p:nvSpPr>
            <p:cNvPr name="Freeform 77" id="7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78" id="78"/>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79" id="79"/>
          <p:cNvSpPr/>
          <p:nvPr/>
        </p:nvSpPr>
        <p:spPr>
          <a:xfrm>
            <a:off x="5573656" y="9586236"/>
            <a:ext cx="2864116" cy="16792"/>
          </a:xfrm>
          <a:prstGeom prst="line">
            <a:avLst/>
          </a:prstGeom>
          <a:ln cap="flat" w="28575">
            <a:solidFill>
              <a:srgbClr val="F8F8F8"/>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08</a:t>
            </a:r>
          </a:p>
        </p:txBody>
      </p:sp>
      <p:sp>
        <p:nvSpPr>
          <p:cNvPr name="TextBox 6" id="6"/>
          <p:cNvSpPr txBox="true"/>
          <p:nvPr/>
        </p:nvSpPr>
        <p:spPr>
          <a:xfrm rot="0">
            <a:off x="5101342" y="1378368"/>
            <a:ext cx="8085317" cy="725530"/>
          </a:xfrm>
          <a:prstGeom prst="rect">
            <a:avLst/>
          </a:prstGeom>
        </p:spPr>
        <p:txBody>
          <a:bodyPr anchor="t" rtlCol="false" tIns="0" lIns="0" bIns="0" rIns="0">
            <a:spAutoFit/>
          </a:bodyPr>
          <a:lstStyle/>
          <a:p>
            <a:pPr algn="ctr">
              <a:lnSpc>
                <a:spcPts val="5685"/>
              </a:lnSpc>
              <a:spcBef>
                <a:spcPct val="0"/>
              </a:spcBef>
            </a:pPr>
            <a:r>
              <a:rPr lang="en-US" b="true" sz="4060">
                <a:solidFill>
                  <a:srgbClr val="1F2020"/>
                </a:solidFill>
                <a:latin typeface="Poppins Bold"/>
                <a:ea typeface="Poppins Bold"/>
                <a:cs typeface="Poppins Bold"/>
                <a:sym typeface="Poppins Bold"/>
              </a:rPr>
              <a:t>XÁC ĐỊNH BÀI TOÁN</a:t>
            </a:r>
          </a:p>
        </p:txBody>
      </p:sp>
      <p:sp>
        <p:nvSpPr>
          <p:cNvPr name="TextBox 7" id="7"/>
          <p:cNvSpPr txBox="true"/>
          <p:nvPr/>
        </p:nvSpPr>
        <p:spPr>
          <a:xfrm rot="0">
            <a:off x="1028700" y="2595923"/>
            <a:ext cx="10042053" cy="4885604"/>
          </a:xfrm>
          <a:prstGeom prst="rect">
            <a:avLst/>
          </a:prstGeom>
        </p:spPr>
        <p:txBody>
          <a:bodyPr anchor="t" rtlCol="false" tIns="0" lIns="0" bIns="0" rIns="0">
            <a:spAutoFit/>
          </a:bodyPr>
          <a:lstStyle/>
          <a:p>
            <a:pPr algn="l" marL="664517" indent="-332259" lvl="1">
              <a:lnSpc>
                <a:spcPts val="5540"/>
              </a:lnSpc>
              <a:buFont typeface="Arial"/>
              <a:buChar char="•"/>
            </a:pPr>
            <a:r>
              <a:rPr lang="en-US" sz="3077">
                <a:solidFill>
                  <a:srgbClr val="1F2020"/>
                </a:solidFill>
                <a:latin typeface="Poppins"/>
                <a:ea typeface="Poppins"/>
                <a:cs typeface="Poppins"/>
                <a:sym typeface="Poppins"/>
              </a:rPr>
              <a:t>Mục tiêu: Đánh giá hiệu quả chiến dịch trong việc thúc đẩy tương tác và chuyển đổi khách hàng, tập trung vào các hành vi như mở thông báo, nhấp vào liên kết và thực hiện mua hàng.</a:t>
            </a:r>
          </a:p>
          <a:p>
            <a:pPr algn="l" marL="664517" indent="-332259" lvl="1">
              <a:lnSpc>
                <a:spcPts val="5540"/>
              </a:lnSpc>
              <a:buFont typeface="Arial"/>
              <a:buChar char="•"/>
            </a:pPr>
            <a:r>
              <a:rPr lang="en-US" sz="3077">
                <a:solidFill>
                  <a:srgbClr val="1F2020"/>
                </a:solidFill>
                <a:latin typeface="Poppins"/>
                <a:ea typeface="Poppins"/>
                <a:cs typeface="Poppins"/>
                <a:sym typeface="Poppins"/>
              </a:rPr>
              <a:t>Câu hỏi:  Làm thế nào để xác định các nhóm khách hàng có hành vi tương tự và phân loại chúng thành các phân khúc khách  hàng.</a:t>
            </a:r>
          </a:p>
        </p:txBody>
      </p:sp>
      <p:grpSp>
        <p:nvGrpSpPr>
          <p:cNvPr name="Group 8" id="8"/>
          <p:cNvGrpSpPr/>
          <p:nvPr/>
        </p:nvGrpSpPr>
        <p:grpSpPr>
          <a:xfrm rot="0">
            <a:off x="278634" y="9434443"/>
            <a:ext cx="1661508" cy="643394"/>
            <a:chOff x="0" y="0"/>
            <a:chExt cx="2098984" cy="812800"/>
          </a:xfrm>
        </p:grpSpPr>
        <p:sp>
          <p:nvSpPr>
            <p:cNvPr name="Freeform 9" id="9"/>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10" id="10"/>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
        <p:nvSpPr>
          <p:cNvPr name="Freeform 12" id="12"/>
          <p:cNvSpPr/>
          <p:nvPr/>
        </p:nvSpPr>
        <p:spPr>
          <a:xfrm flipH="false" flipV="false" rot="0">
            <a:off x="10980201" y="3330282"/>
            <a:ext cx="6694179" cy="3626437"/>
          </a:xfrm>
          <a:custGeom>
            <a:avLst/>
            <a:gdLst/>
            <a:ahLst/>
            <a:cxnLst/>
            <a:rect r="r" b="b" t="t" l="l"/>
            <a:pathLst>
              <a:path h="3626437" w="6694179">
                <a:moveTo>
                  <a:pt x="0" y="0"/>
                </a:moveTo>
                <a:lnTo>
                  <a:pt x="6694179" y="0"/>
                </a:lnTo>
                <a:lnTo>
                  <a:pt x="6694179" y="3626436"/>
                </a:lnTo>
                <a:lnTo>
                  <a:pt x="0" y="3626436"/>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491799" y="8458418"/>
            <a:ext cx="951769" cy="799882"/>
            <a:chOff x="0" y="0"/>
            <a:chExt cx="967140" cy="812800"/>
          </a:xfrm>
        </p:grpSpPr>
        <p:sp>
          <p:nvSpPr>
            <p:cNvPr name="Freeform 3" id="3"/>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4" id="4"/>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8634" y="9434443"/>
            <a:ext cx="1661508" cy="643394"/>
            <a:chOff x="0" y="0"/>
            <a:chExt cx="2098984" cy="812800"/>
          </a:xfrm>
        </p:grpSpPr>
        <p:sp>
          <p:nvSpPr>
            <p:cNvPr name="Freeform 6" id="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7" id="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sz="1469">
                <a:solidFill>
                  <a:srgbClr val="FFFFFF"/>
                </a:solidFill>
                <a:latin typeface="Poppins"/>
                <a:ea typeface="Poppins"/>
                <a:cs typeface="Poppins"/>
                <a:sym typeface="Poppins"/>
              </a:rPr>
              <a:t>09</a:t>
            </a:r>
          </a:p>
        </p:txBody>
      </p:sp>
      <p:sp>
        <p:nvSpPr>
          <p:cNvPr name="TextBox 9" id="9"/>
          <p:cNvSpPr txBox="true"/>
          <p:nvPr/>
        </p:nvSpPr>
        <p:spPr>
          <a:xfrm rot="0">
            <a:off x="5101342" y="1378368"/>
            <a:ext cx="8085317" cy="725530"/>
          </a:xfrm>
          <a:prstGeom prst="rect">
            <a:avLst/>
          </a:prstGeom>
        </p:spPr>
        <p:txBody>
          <a:bodyPr anchor="t" rtlCol="false" tIns="0" lIns="0" bIns="0" rIns="0">
            <a:spAutoFit/>
          </a:bodyPr>
          <a:lstStyle/>
          <a:p>
            <a:pPr algn="ctr">
              <a:lnSpc>
                <a:spcPts val="5685"/>
              </a:lnSpc>
              <a:spcBef>
                <a:spcPct val="0"/>
              </a:spcBef>
            </a:pPr>
            <a:r>
              <a:rPr lang="en-US" b="true" sz="4060">
                <a:solidFill>
                  <a:srgbClr val="1F2020"/>
                </a:solidFill>
                <a:latin typeface="Poppins Bold"/>
                <a:ea typeface="Poppins Bold"/>
                <a:cs typeface="Poppins Bold"/>
                <a:sym typeface="Poppins Bold"/>
              </a:rPr>
              <a:t>TIỀN XỬ LÝ DỮ LIỆU</a:t>
            </a:r>
          </a:p>
        </p:txBody>
      </p:sp>
      <p:sp>
        <p:nvSpPr>
          <p:cNvPr name="TextBox 10" id="10"/>
          <p:cNvSpPr txBox="true"/>
          <p:nvPr/>
        </p:nvSpPr>
        <p:spPr>
          <a:xfrm rot="0">
            <a:off x="1388468" y="2210599"/>
            <a:ext cx="16103331" cy="6990143"/>
          </a:xfrm>
          <a:prstGeom prst="rect">
            <a:avLst/>
          </a:prstGeom>
        </p:spPr>
        <p:txBody>
          <a:bodyPr anchor="t" rtlCol="false" tIns="0" lIns="0" bIns="0" rIns="0">
            <a:spAutoFit/>
          </a:bodyPr>
          <a:lstStyle/>
          <a:p>
            <a:pPr algn="l" marL="664517" indent="-332259" lvl="1">
              <a:lnSpc>
                <a:spcPts val="5540"/>
              </a:lnSpc>
              <a:buFont typeface="Arial"/>
              <a:buChar char="•"/>
            </a:pPr>
            <a:r>
              <a:rPr lang="en-US" sz="3077">
                <a:solidFill>
                  <a:srgbClr val="1F2020"/>
                </a:solidFill>
                <a:latin typeface="Poppins"/>
                <a:ea typeface="Poppins"/>
                <a:cs typeface="Poppins"/>
                <a:sym typeface="Poppins"/>
              </a:rPr>
              <a:t>Dữ liệu chính và phụ: Bộ dữ liệu gồm hơn 10 triệu dòng từ messages_demo và các tập phụ (campaigns, first_date_purchased), với tập holidays bị loại do không phù hợp thời gian phân tích.</a:t>
            </a:r>
          </a:p>
          <a:p>
            <a:pPr algn="l" marL="664517" indent="-332259" lvl="1">
              <a:lnSpc>
                <a:spcPts val="5540"/>
              </a:lnSpc>
              <a:buFont typeface="Arial"/>
              <a:buChar char="•"/>
            </a:pPr>
            <a:r>
              <a:rPr lang="en-US" sz="3077">
                <a:solidFill>
                  <a:srgbClr val="1F2020"/>
                </a:solidFill>
                <a:latin typeface="Poppins"/>
                <a:ea typeface="Poppins"/>
                <a:cs typeface="Poppins"/>
                <a:sym typeface="Poppins"/>
              </a:rPr>
              <a:t>Loại bỏ cột/dữ liệu không cần thiết: Xóa cột có tỷ lệ Null cao (Platform, Email Provider), không phân tích được (stream), hoặc không liên quan (id, created_at, updated_at, category); loại bỏ các dòng có giá trị bất hợp lý hoặc tỷ lệ thấp (bounce).</a:t>
            </a:r>
          </a:p>
          <a:p>
            <a:pPr algn="l" marL="664517" indent="-332259" lvl="1">
              <a:lnSpc>
                <a:spcPts val="5540"/>
              </a:lnSpc>
              <a:buFont typeface="Arial"/>
              <a:buChar char="•"/>
            </a:pPr>
            <a:r>
              <a:rPr lang="en-US" sz="3077">
                <a:solidFill>
                  <a:srgbClr val="1F2020"/>
                </a:solidFill>
                <a:latin typeface="Poppins"/>
                <a:ea typeface="Poppins"/>
                <a:cs typeface="Poppins"/>
                <a:sym typeface="Poppins"/>
              </a:rPr>
              <a:t>Xử lý dữ liệu bất hợp lý: Đánh dấu khách hàng có ngày mua trước 2021 là không hợp lệ và loại bỏ trường hợp khách chưa mở thông báo nhưng đã nhấn liên kết mua hàng.</a:t>
            </a:r>
          </a:p>
        </p:txBody>
      </p:sp>
      <p:sp>
        <p:nvSpPr>
          <p:cNvPr name="TextBox 11" id="11"/>
          <p:cNvSpPr txBox="true"/>
          <p:nvPr/>
        </p:nvSpPr>
        <p:spPr>
          <a:xfrm rot="0">
            <a:off x="278634" y="962717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DAGZP1wW4Do</dc:identifier>
  <dcterms:modified xsi:type="dcterms:W3CDTF">2011-08-01T06:04:30Z</dcterms:modified>
  <cp:revision>1</cp:revision>
  <dc:title>Nhom10_Slide</dc:title>
</cp:coreProperties>
</file>