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8288000" cy="10287000"/>
  <p:notesSz cx="6858000" cy="9144000"/>
  <p:embeddedFontLst>
    <p:embeddedFont>
      <p:font typeface="Pattanakarn" charset="1" panose="00000000000000000000"/>
      <p:regular r:id="rId38"/>
    </p:embeddedFont>
    <p:embeddedFont>
      <p:font typeface="Bungee" charset="1" panose="00000000000000000000"/>
      <p:regular r:id="rId39"/>
    </p:embeddedFont>
    <p:embeddedFont>
      <p:font typeface="Canva Sans 2" charset="1" panose="020B0503030501040103"/>
      <p:regular r:id="rId40"/>
    </p:embeddedFont>
    <p:embeddedFont>
      <p:font typeface="Canva Sans 2 Bold" charset="1" panose="020B0803030501040103"/>
      <p:regular r:id="rId41"/>
    </p:embeddedFont>
    <p:embeddedFont>
      <p:font typeface="Canva Sans 3 Bold" charset="1" panose="020B0803030501040103"/>
      <p:regular r:id="rId42"/>
    </p:embeddedFont>
    <p:embeddedFont>
      <p:font typeface="Canva Sans 3" charset="1" panose="020B0503030501040103"/>
      <p:regular r:id="rId43"/>
    </p:embeddedFont>
    <p:embeddedFont>
      <p:font typeface="Montserrat Classic" charset="1" panose="00000500000000000000"/>
      <p:regular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9.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7.png" Type="http://schemas.openxmlformats.org/officeDocument/2006/relationships/image"/><Relationship Id="rId5" Target="../media/image28.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9.png" Type="http://schemas.openxmlformats.org/officeDocument/2006/relationships/image"/><Relationship Id="rId5" Target="../media/image30.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2.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82436"/>
        </a:solidFill>
      </p:bgPr>
    </p:bg>
    <p:spTree>
      <p:nvGrpSpPr>
        <p:cNvPr id="1" name=""/>
        <p:cNvGrpSpPr/>
        <p:nvPr/>
      </p:nvGrpSpPr>
      <p:grpSpPr>
        <a:xfrm>
          <a:off x="0" y="0"/>
          <a:ext cx="0" cy="0"/>
          <a:chOff x="0" y="0"/>
          <a:chExt cx="0" cy="0"/>
        </a:xfrm>
      </p:grpSpPr>
      <p:sp>
        <p:nvSpPr>
          <p:cNvPr name="Freeform 2" id="2"/>
          <p:cNvSpPr/>
          <p:nvPr/>
        </p:nvSpPr>
        <p:spPr>
          <a:xfrm flipH="false" flipV="false" rot="0">
            <a:off x="-1899951" y="-2739579"/>
            <a:ext cx="20946322" cy="7531948"/>
          </a:xfrm>
          <a:custGeom>
            <a:avLst/>
            <a:gdLst/>
            <a:ahLst/>
            <a:cxnLst/>
            <a:rect r="r" b="b" t="t" l="l"/>
            <a:pathLst>
              <a:path h="7531948" w="20946322">
                <a:moveTo>
                  <a:pt x="0" y="0"/>
                </a:moveTo>
                <a:lnTo>
                  <a:pt x="20946322" y="0"/>
                </a:lnTo>
                <a:lnTo>
                  <a:pt x="20946322" y="7531948"/>
                </a:lnTo>
                <a:lnTo>
                  <a:pt x="0" y="7531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2075517" y="5494631"/>
            <a:ext cx="20946322" cy="7531948"/>
          </a:xfrm>
          <a:custGeom>
            <a:avLst/>
            <a:gdLst/>
            <a:ahLst/>
            <a:cxnLst/>
            <a:rect r="r" b="b" t="t" l="l"/>
            <a:pathLst>
              <a:path h="7531948" w="20946322">
                <a:moveTo>
                  <a:pt x="20946322" y="7531948"/>
                </a:moveTo>
                <a:lnTo>
                  <a:pt x="0" y="7531948"/>
                </a:lnTo>
                <a:lnTo>
                  <a:pt x="0" y="0"/>
                </a:lnTo>
                <a:lnTo>
                  <a:pt x="20946322" y="0"/>
                </a:lnTo>
                <a:lnTo>
                  <a:pt x="20946322" y="7531948"/>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876638" y="1297692"/>
            <a:ext cx="15451758" cy="7716052"/>
            <a:chOff x="0" y="0"/>
            <a:chExt cx="4326753" cy="2160624"/>
          </a:xfrm>
        </p:grpSpPr>
        <p:sp>
          <p:nvSpPr>
            <p:cNvPr name="Freeform 5" id="5"/>
            <p:cNvSpPr/>
            <p:nvPr/>
          </p:nvSpPr>
          <p:spPr>
            <a:xfrm flipH="false" flipV="false" rot="0">
              <a:off x="0" y="0"/>
              <a:ext cx="4326753" cy="2160625"/>
            </a:xfrm>
            <a:custGeom>
              <a:avLst/>
              <a:gdLst/>
              <a:ahLst/>
              <a:cxnLst/>
              <a:rect r="r" b="b" t="t" l="l"/>
              <a:pathLst>
                <a:path h="2160625" w="4326753">
                  <a:moveTo>
                    <a:pt x="0" y="0"/>
                  </a:moveTo>
                  <a:lnTo>
                    <a:pt x="4326753" y="0"/>
                  </a:lnTo>
                  <a:lnTo>
                    <a:pt x="4326753" y="2160625"/>
                  </a:lnTo>
                  <a:lnTo>
                    <a:pt x="0" y="2160625"/>
                  </a:lnTo>
                  <a:close/>
                </a:path>
              </a:pathLst>
            </a:custGeom>
            <a:solidFill>
              <a:srgbClr val="182436"/>
            </a:solidFill>
            <a:ln w="57150" cap="sq">
              <a:solidFill>
                <a:srgbClr val="E5F0F7"/>
              </a:solidFill>
              <a:prstDash val="solid"/>
              <a:miter/>
            </a:ln>
          </p:spPr>
        </p:sp>
        <p:sp>
          <p:nvSpPr>
            <p:cNvPr name="TextBox 6" id="6"/>
            <p:cNvSpPr txBox="true"/>
            <p:nvPr/>
          </p:nvSpPr>
          <p:spPr>
            <a:xfrm>
              <a:off x="0" y="-19050"/>
              <a:ext cx="4326753" cy="2179674"/>
            </a:xfrm>
            <a:prstGeom prst="rect">
              <a:avLst/>
            </a:prstGeom>
          </p:spPr>
          <p:txBody>
            <a:bodyPr anchor="ctr" rtlCol="false" tIns="9742" lIns="9742" bIns="9742" rIns="9742"/>
            <a:lstStyle/>
            <a:p>
              <a:pPr algn="ctr">
                <a:lnSpc>
                  <a:spcPts val="1664"/>
                </a:lnSpc>
                <a:spcBef>
                  <a:spcPct val="0"/>
                </a:spcBef>
              </a:pPr>
            </a:p>
          </p:txBody>
        </p:sp>
      </p:grpSp>
      <p:sp>
        <p:nvSpPr>
          <p:cNvPr name="Freeform 7" id="7"/>
          <p:cNvSpPr/>
          <p:nvPr/>
        </p:nvSpPr>
        <p:spPr>
          <a:xfrm flipH="false" flipV="false" rot="0">
            <a:off x="2329811" y="1577282"/>
            <a:ext cx="3129764" cy="2926329"/>
          </a:xfrm>
          <a:custGeom>
            <a:avLst/>
            <a:gdLst/>
            <a:ahLst/>
            <a:cxnLst/>
            <a:rect r="r" b="b" t="t" l="l"/>
            <a:pathLst>
              <a:path h="2926329" w="3129764">
                <a:moveTo>
                  <a:pt x="0" y="0"/>
                </a:moveTo>
                <a:lnTo>
                  <a:pt x="3129764" y="0"/>
                </a:lnTo>
                <a:lnTo>
                  <a:pt x="3129764" y="2926329"/>
                </a:lnTo>
                <a:lnTo>
                  <a:pt x="0" y="29263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8" id="8"/>
          <p:cNvSpPr/>
          <p:nvPr/>
        </p:nvSpPr>
        <p:spPr>
          <a:xfrm flipH="false" flipV="true" rot="0">
            <a:off x="2329811" y="5807824"/>
            <a:ext cx="3129764" cy="2926329"/>
          </a:xfrm>
          <a:custGeom>
            <a:avLst/>
            <a:gdLst/>
            <a:ahLst/>
            <a:cxnLst/>
            <a:rect r="r" b="b" t="t" l="l"/>
            <a:pathLst>
              <a:path h="2926329" w="3129764">
                <a:moveTo>
                  <a:pt x="0" y="2926329"/>
                </a:moveTo>
                <a:lnTo>
                  <a:pt x="3129764" y="2926329"/>
                </a:lnTo>
                <a:lnTo>
                  <a:pt x="3129764" y="0"/>
                </a:lnTo>
                <a:lnTo>
                  <a:pt x="0" y="0"/>
                </a:lnTo>
                <a:lnTo>
                  <a:pt x="0" y="2926329"/>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9" id="9"/>
          <p:cNvGrpSpPr>
            <a:grpSpLocks noChangeAspect="true"/>
          </p:cNvGrpSpPr>
          <p:nvPr/>
        </p:nvGrpSpPr>
        <p:grpSpPr>
          <a:xfrm rot="0">
            <a:off x="832819" y="2644711"/>
            <a:ext cx="5388331" cy="4084355"/>
            <a:chOff x="0" y="0"/>
            <a:chExt cx="6350000" cy="4813300"/>
          </a:xfrm>
        </p:grpSpPr>
        <p:sp>
          <p:nvSpPr>
            <p:cNvPr name="Freeform 10" id="10"/>
            <p:cNvSpPr/>
            <p:nvPr/>
          </p:nvSpPr>
          <p:spPr>
            <a:xfrm flipH="false" flipV="false" rot="0">
              <a:off x="76200" y="651510"/>
              <a:ext cx="6197600" cy="4085590"/>
            </a:xfrm>
            <a:custGeom>
              <a:avLst/>
              <a:gdLst/>
              <a:ahLst/>
              <a:cxnLst/>
              <a:rect r="r" b="b" t="t" l="l"/>
              <a:pathLst>
                <a:path h="4085590" w="6197600">
                  <a:moveTo>
                    <a:pt x="6197600" y="4085590"/>
                  </a:moveTo>
                  <a:lnTo>
                    <a:pt x="0" y="4085590"/>
                  </a:lnTo>
                  <a:lnTo>
                    <a:pt x="0" y="0"/>
                  </a:lnTo>
                  <a:lnTo>
                    <a:pt x="6197600" y="0"/>
                  </a:lnTo>
                  <a:lnTo>
                    <a:pt x="6197600" y="4085590"/>
                  </a:lnTo>
                  <a:close/>
                </a:path>
              </a:pathLst>
            </a:custGeom>
            <a:blipFill>
              <a:blip r:embed="rId6"/>
              <a:stretch>
                <a:fillRect l="-4992" t="0" r="-4992" b="0"/>
              </a:stretch>
            </a:blipFill>
          </p:spPr>
        </p:sp>
        <p:sp>
          <p:nvSpPr>
            <p:cNvPr name="Freeform 11" id="11"/>
            <p:cNvSpPr/>
            <p:nvPr/>
          </p:nvSpPr>
          <p:spPr>
            <a:xfrm flipH="false" flipV="false" rot="0">
              <a:off x="76200" y="76200"/>
              <a:ext cx="6197600" cy="500380"/>
            </a:xfrm>
            <a:custGeom>
              <a:avLst/>
              <a:gdLst/>
              <a:ahLst/>
              <a:cxnLst/>
              <a:rect r="r" b="b" t="t" l="l"/>
              <a:pathLst>
                <a:path h="500380" w="6197600">
                  <a:moveTo>
                    <a:pt x="0" y="0"/>
                  </a:moveTo>
                  <a:lnTo>
                    <a:pt x="6197600" y="0"/>
                  </a:lnTo>
                  <a:lnTo>
                    <a:pt x="6197600" y="500380"/>
                  </a:lnTo>
                  <a:lnTo>
                    <a:pt x="0" y="500380"/>
                  </a:lnTo>
                  <a:close/>
                </a:path>
              </a:pathLst>
            </a:custGeom>
            <a:solidFill>
              <a:srgbClr val="182436"/>
            </a:solidFill>
          </p:spPr>
        </p:sp>
        <p:sp>
          <p:nvSpPr>
            <p:cNvPr name="Freeform 12" id="12"/>
            <p:cNvSpPr/>
            <p:nvPr/>
          </p:nvSpPr>
          <p:spPr>
            <a:xfrm flipH="false" flipV="false" rot="0">
              <a:off x="0" y="0"/>
              <a:ext cx="6350000" cy="4813300"/>
            </a:xfrm>
            <a:custGeom>
              <a:avLst/>
              <a:gdLst/>
              <a:ahLst/>
              <a:cxnLst/>
              <a:rect r="r" b="b" t="t" l="l"/>
              <a:pathLst>
                <a:path h="4813300" w="6350000">
                  <a:moveTo>
                    <a:pt x="0" y="0"/>
                  </a:moveTo>
                  <a:lnTo>
                    <a:pt x="0" y="575310"/>
                  </a:lnTo>
                  <a:lnTo>
                    <a:pt x="0" y="652780"/>
                  </a:lnTo>
                  <a:lnTo>
                    <a:pt x="0" y="4813300"/>
                  </a:lnTo>
                  <a:lnTo>
                    <a:pt x="6350000" y="4813300"/>
                  </a:lnTo>
                  <a:lnTo>
                    <a:pt x="6350000" y="652780"/>
                  </a:lnTo>
                  <a:lnTo>
                    <a:pt x="6350000" y="575310"/>
                  </a:lnTo>
                  <a:lnTo>
                    <a:pt x="6350000" y="0"/>
                  </a:lnTo>
                  <a:lnTo>
                    <a:pt x="0" y="0"/>
                  </a:lnTo>
                  <a:close/>
                  <a:moveTo>
                    <a:pt x="6273800" y="4737100"/>
                  </a:moveTo>
                  <a:lnTo>
                    <a:pt x="76200" y="4737100"/>
                  </a:lnTo>
                  <a:lnTo>
                    <a:pt x="76200" y="652780"/>
                  </a:lnTo>
                  <a:lnTo>
                    <a:pt x="6273800" y="652780"/>
                  </a:lnTo>
                  <a:lnTo>
                    <a:pt x="6273800" y="4737100"/>
                  </a:lnTo>
                  <a:close/>
                  <a:moveTo>
                    <a:pt x="6273800" y="575310"/>
                  </a:moveTo>
                  <a:lnTo>
                    <a:pt x="76200" y="575310"/>
                  </a:lnTo>
                  <a:lnTo>
                    <a:pt x="76200" y="76200"/>
                  </a:lnTo>
                  <a:lnTo>
                    <a:pt x="6273800" y="76200"/>
                  </a:lnTo>
                  <a:lnTo>
                    <a:pt x="6273800" y="575310"/>
                  </a:lnTo>
                  <a:close/>
                  <a:moveTo>
                    <a:pt x="285750" y="320040"/>
                  </a:moveTo>
                  <a:cubicBezTo>
                    <a:pt x="285750" y="259080"/>
                    <a:pt x="335280" y="209550"/>
                    <a:pt x="396240" y="209550"/>
                  </a:cubicBezTo>
                  <a:cubicBezTo>
                    <a:pt x="457200" y="209550"/>
                    <a:pt x="506730" y="259080"/>
                    <a:pt x="506730" y="320040"/>
                  </a:cubicBezTo>
                  <a:cubicBezTo>
                    <a:pt x="506730" y="381000"/>
                    <a:pt x="458470" y="431800"/>
                    <a:pt x="396240" y="431800"/>
                  </a:cubicBezTo>
                  <a:cubicBezTo>
                    <a:pt x="335280" y="431800"/>
                    <a:pt x="285750" y="382270"/>
                    <a:pt x="285750" y="320040"/>
                  </a:cubicBezTo>
                  <a:close/>
                  <a:moveTo>
                    <a:pt x="660400" y="320040"/>
                  </a:moveTo>
                  <a:cubicBezTo>
                    <a:pt x="660400" y="259080"/>
                    <a:pt x="709930" y="209550"/>
                    <a:pt x="770890" y="209550"/>
                  </a:cubicBezTo>
                  <a:cubicBezTo>
                    <a:pt x="831850" y="209550"/>
                    <a:pt x="881380" y="259080"/>
                    <a:pt x="881380" y="320040"/>
                  </a:cubicBezTo>
                  <a:cubicBezTo>
                    <a:pt x="881380" y="381000"/>
                    <a:pt x="833120" y="431800"/>
                    <a:pt x="772160" y="431800"/>
                  </a:cubicBezTo>
                  <a:cubicBezTo>
                    <a:pt x="711200" y="431800"/>
                    <a:pt x="660400" y="382270"/>
                    <a:pt x="660400" y="320040"/>
                  </a:cubicBezTo>
                  <a:close/>
                  <a:moveTo>
                    <a:pt x="1036320" y="320040"/>
                  </a:moveTo>
                  <a:cubicBezTo>
                    <a:pt x="1036320" y="259080"/>
                    <a:pt x="1085850" y="209550"/>
                    <a:pt x="1146810" y="209550"/>
                  </a:cubicBezTo>
                  <a:cubicBezTo>
                    <a:pt x="1207770" y="209550"/>
                    <a:pt x="1257300" y="259080"/>
                    <a:pt x="1257300" y="320040"/>
                  </a:cubicBezTo>
                  <a:cubicBezTo>
                    <a:pt x="1257300" y="381000"/>
                    <a:pt x="1207770" y="431800"/>
                    <a:pt x="1146810" y="431800"/>
                  </a:cubicBezTo>
                  <a:cubicBezTo>
                    <a:pt x="1085850" y="431800"/>
                    <a:pt x="1036320" y="382270"/>
                    <a:pt x="1036320" y="320040"/>
                  </a:cubicBezTo>
                  <a:close/>
                  <a:moveTo>
                    <a:pt x="6018530" y="274320"/>
                  </a:moveTo>
                  <a:lnTo>
                    <a:pt x="1457960" y="274320"/>
                  </a:lnTo>
                  <a:lnTo>
                    <a:pt x="1457960" y="198120"/>
                  </a:lnTo>
                  <a:lnTo>
                    <a:pt x="6018530" y="198120"/>
                  </a:lnTo>
                  <a:lnTo>
                    <a:pt x="6018530" y="274320"/>
                  </a:lnTo>
                  <a:close/>
                  <a:moveTo>
                    <a:pt x="6018530" y="444500"/>
                  </a:moveTo>
                  <a:lnTo>
                    <a:pt x="1457960" y="444500"/>
                  </a:lnTo>
                  <a:lnTo>
                    <a:pt x="1457960" y="368300"/>
                  </a:lnTo>
                  <a:lnTo>
                    <a:pt x="6018530" y="368300"/>
                  </a:lnTo>
                  <a:lnTo>
                    <a:pt x="6018530" y="444500"/>
                  </a:lnTo>
                  <a:close/>
                </a:path>
              </a:pathLst>
            </a:custGeom>
            <a:solidFill>
              <a:srgbClr val="E5F0F7"/>
            </a:solidFill>
          </p:spPr>
        </p:sp>
      </p:grpSp>
      <p:grpSp>
        <p:nvGrpSpPr>
          <p:cNvPr name="Group 13" id="13"/>
          <p:cNvGrpSpPr/>
          <p:nvPr/>
        </p:nvGrpSpPr>
        <p:grpSpPr>
          <a:xfrm rot="0">
            <a:off x="3176710" y="7149815"/>
            <a:ext cx="3044439" cy="747122"/>
            <a:chOff x="0" y="0"/>
            <a:chExt cx="4059252" cy="996163"/>
          </a:xfrm>
        </p:grpSpPr>
        <p:grpSp>
          <p:nvGrpSpPr>
            <p:cNvPr name="Group 14" id="14"/>
            <p:cNvGrpSpPr/>
            <p:nvPr/>
          </p:nvGrpSpPr>
          <p:grpSpPr>
            <a:xfrm rot="0">
              <a:off x="0" y="0"/>
              <a:ext cx="4059252" cy="996163"/>
              <a:chOff x="0" y="0"/>
              <a:chExt cx="1694141" cy="415752"/>
            </a:xfrm>
          </p:grpSpPr>
          <p:sp>
            <p:nvSpPr>
              <p:cNvPr name="Freeform 15" id="15"/>
              <p:cNvSpPr/>
              <p:nvPr/>
            </p:nvSpPr>
            <p:spPr>
              <a:xfrm flipH="false" flipV="false" rot="0">
                <a:off x="0" y="0"/>
                <a:ext cx="1694141" cy="415752"/>
              </a:xfrm>
              <a:custGeom>
                <a:avLst/>
                <a:gdLst/>
                <a:ahLst/>
                <a:cxnLst/>
                <a:rect r="r" b="b" t="t" l="l"/>
                <a:pathLst>
                  <a:path h="415752" w="1694141">
                    <a:moveTo>
                      <a:pt x="0" y="0"/>
                    </a:moveTo>
                    <a:lnTo>
                      <a:pt x="1694141" y="0"/>
                    </a:lnTo>
                    <a:lnTo>
                      <a:pt x="1694141" y="415752"/>
                    </a:lnTo>
                    <a:lnTo>
                      <a:pt x="0" y="415752"/>
                    </a:lnTo>
                    <a:close/>
                  </a:path>
                </a:pathLst>
              </a:custGeom>
              <a:solidFill>
                <a:srgbClr val="182436"/>
              </a:solidFill>
              <a:ln w="47625" cap="sq">
                <a:solidFill>
                  <a:srgbClr val="4AA7E1"/>
                </a:solidFill>
                <a:prstDash val="solid"/>
                <a:miter/>
              </a:ln>
            </p:spPr>
          </p:sp>
          <p:sp>
            <p:nvSpPr>
              <p:cNvPr name="TextBox 16" id="16"/>
              <p:cNvSpPr txBox="true"/>
              <p:nvPr/>
            </p:nvSpPr>
            <p:spPr>
              <a:xfrm>
                <a:off x="0" y="-19050"/>
                <a:ext cx="1694141" cy="434802"/>
              </a:xfrm>
              <a:prstGeom prst="rect">
                <a:avLst/>
              </a:prstGeom>
            </p:spPr>
            <p:txBody>
              <a:bodyPr anchor="ctr" rtlCol="false" tIns="5566" lIns="5566" bIns="5566" rIns="5566"/>
              <a:lstStyle/>
              <a:p>
                <a:pPr algn="ctr">
                  <a:lnSpc>
                    <a:spcPts val="1664"/>
                  </a:lnSpc>
                  <a:spcBef>
                    <a:spcPct val="0"/>
                  </a:spcBef>
                </a:pPr>
              </a:p>
            </p:txBody>
          </p:sp>
        </p:grpSp>
        <p:sp>
          <p:nvSpPr>
            <p:cNvPr name="Freeform 17" id="17"/>
            <p:cNvSpPr/>
            <p:nvPr/>
          </p:nvSpPr>
          <p:spPr>
            <a:xfrm flipH="false" flipV="false" rot="0">
              <a:off x="322780" y="158998"/>
              <a:ext cx="3474302" cy="678167"/>
            </a:xfrm>
            <a:custGeom>
              <a:avLst/>
              <a:gdLst/>
              <a:ahLst/>
              <a:cxnLst/>
              <a:rect r="r" b="b" t="t" l="l"/>
              <a:pathLst>
                <a:path h="678167" w="3474302">
                  <a:moveTo>
                    <a:pt x="0" y="0"/>
                  </a:moveTo>
                  <a:lnTo>
                    <a:pt x="3474301" y="0"/>
                  </a:lnTo>
                  <a:lnTo>
                    <a:pt x="3474301" y="678167"/>
                  </a:lnTo>
                  <a:lnTo>
                    <a:pt x="0" y="678167"/>
                  </a:lnTo>
                  <a:lnTo>
                    <a:pt x="0" y="0"/>
                  </a:lnTo>
                  <a:close/>
                </a:path>
              </a:pathLst>
            </a:custGeom>
            <a:blipFill>
              <a:blip r:embed="rId7"/>
              <a:stretch>
                <a:fillRect l="0" t="0" r="0" b="0"/>
              </a:stretch>
            </a:blipFill>
          </p:spPr>
        </p:sp>
      </p:grpSp>
      <p:sp>
        <p:nvSpPr>
          <p:cNvPr name="TextBox 18" id="18"/>
          <p:cNvSpPr txBox="true"/>
          <p:nvPr/>
        </p:nvSpPr>
        <p:spPr>
          <a:xfrm rot="0">
            <a:off x="7116857" y="2268068"/>
            <a:ext cx="7126576" cy="482404"/>
          </a:xfrm>
          <a:prstGeom prst="rect">
            <a:avLst/>
          </a:prstGeom>
        </p:spPr>
        <p:txBody>
          <a:bodyPr anchor="t" rtlCol="false" tIns="0" lIns="0" bIns="0" rIns="0">
            <a:spAutoFit/>
          </a:bodyPr>
          <a:lstStyle/>
          <a:p>
            <a:pPr algn="ctr">
              <a:lnSpc>
                <a:spcPts val="3908"/>
              </a:lnSpc>
            </a:pPr>
            <a:r>
              <a:rPr lang="en-US" sz="2791">
                <a:solidFill>
                  <a:srgbClr val="FFFFFF"/>
                </a:solidFill>
                <a:latin typeface="Pattanakarn"/>
                <a:ea typeface="Pattanakarn"/>
                <a:cs typeface="Pattanakarn"/>
                <a:sym typeface="Pattanakarn"/>
              </a:rPr>
              <a:t>Báo Cáo Bài Tập Lớn 2 _ IS211.O11.HTCL</a:t>
            </a:r>
          </a:p>
        </p:txBody>
      </p:sp>
      <p:sp>
        <p:nvSpPr>
          <p:cNvPr name="TextBox 19" id="19"/>
          <p:cNvSpPr txBox="true"/>
          <p:nvPr/>
        </p:nvSpPr>
        <p:spPr>
          <a:xfrm rot="0">
            <a:off x="7198936" y="3076212"/>
            <a:ext cx="9762936" cy="1840006"/>
          </a:xfrm>
          <a:prstGeom prst="rect">
            <a:avLst/>
          </a:prstGeom>
        </p:spPr>
        <p:txBody>
          <a:bodyPr anchor="t" rtlCol="false" tIns="0" lIns="0" bIns="0" rIns="0">
            <a:spAutoFit/>
          </a:bodyPr>
          <a:lstStyle/>
          <a:p>
            <a:pPr algn="l">
              <a:lnSpc>
                <a:spcPts val="6825"/>
              </a:lnSpc>
            </a:pPr>
            <a:r>
              <a:rPr lang="en-US" sz="5833">
                <a:solidFill>
                  <a:srgbClr val="FFFFFF"/>
                </a:solidFill>
                <a:latin typeface="Bungee"/>
                <a:ea typeface="Bungee"/>
                <a:cs typeface="Bungee"/>
                <a:sym typeface="Bungee"/>
              </a:rPr>
              <a:t>Cơ Chế Phân Tán </a:t>
            </a:r>
          </a:p>
          <a:p>
            <a:pPr algn="l">
              <a:lnSpc>
                <a:spcPts val="6825"/>
              </a:lnSpc>
            </a:pPr>
            <a:r>
              <a:rPr lang="en-US" sz="5833">
                <a:solidFill>
                  <a:srgbClr val="FFFFFF"/>
                </a:solidFill>
                <a:latin typeface="Bungee"/>
                <a:ea typeface="Bungee"/>
                <a:cs typeface="Bungee"/>
                <a:sym typeface="Bungee"/>
              </a:rPr>
              <a:t>Trong HQT RavenDB</a:t>
            </a:r>
          </a:p>
        </p:txBody>
      </p:sp>
      <p:sp>
        <p:nvSpPr>
          <p:cNvPr name="TextBox 20" id="20"/>
          <p:cNvSpPr txBox="true"/>
          <p:nvPr/>
        </p:nvSpPr>
        <p:spPr>
          <a:xfrm rot="0">
            <a:off x="7198936" y="5513569"/>
            <a:ext cx="7629256" cy="2383367"/>
          </a:xfrm>
          <a:prstGeom prst="rect">
            <a:avLst/>
          </a:prstGeom>
        </p:spPr>
        <p:txBody>
          <a:bodyPr anchor="t" rtlCol="false" tIns="0" lIns="0" bIns="0" rIns="0">
            <a:spAutoFit/>
          </a:bodyPr>
          <a:lstStyle/>
          <a:p>
            <a:pPr algn="l">
              <a:lnSpc>
                <a:spcPts val="3558"/>
              </a:lnSpc>
            </a:pPr>
            <a:r>
              <a:rPr lang="en-US" sz="2541">
                <a:solidFill>
                  <a:srgbClr val="FFFFFF"/>
                </a:solidFill>
                <a:latin typeface="Pattanakarn"/>
                <a:ea typeface="Pattanakarn"/>
                <a:cs typeface="Pattanakarn"/>
                <a:sym typeface="Pattanakarn"/>
              </a:rPr>
              <a:t>Nhóm 11 </a:t>
            </a:r>
          </a:p>
          <a:p>
            <a:pPr algn="l">
              <a:lnSpc>
                <a:spcPts val="1340"/>
              </a:lnSpc>
            </a:pPr>
          </a:p>
          <a:p>
            <a:pPr algn="l">
              <a:lnSpc>
                <a:spcPts val="3558"/>
              </a:lnSpc>
            </a:pPr>
            <a:r>
              <a:rPr lang="en-US" sz="2541">
                <a:solidFill>
                  <a:srgbClr val="FFFFFF"/>
                </a:solidFill>
                <a:latin typeface="Pattanakarn"/>
                <a:ea typeface="Pattanakarn"/>
                <a:cs typeface="Pattanakarn"/>
                <a:sym typeface="Pattanakarn"/>
              </a:rPr>
              <a:t>Lưu Vĩnh Phát - 20521733</a:t>
            </a:r>
          </a:p>
          <a:p>
            <a:pPr algn="l">
              <a:lnSpc>
                <a:spcPts val="3558"/>
              </a:lnSpc>
            </a:pPr>
            <a:r>
              <a:rPr lang="en-US" sz="2541">
                <a:solidFill>
                  <a:srgbClr val="FFFFFF"/>
                </a:solidFill>
                <a:latin typeface="Pattanakarn"/>
                <a:ea typeface="Pattanakarn"/>
                <a:cs typeface="Pattanakarn"/>
                <a:sym typeface="Pattanakarn"/>
              </a:rPr>
              <a:t>Đỗ Huỳnh Mỹ Tâm - 20520746</a:t>
            </a:r>
          </a:p>
          <a:p>
            <a:pPr algn="l">
              <a:lnSpc>
                <a:spcPts val="3558"/>
              </a:lnSpc>
            </a:pPr>
            <a:r>
              <a:rPr lang="en-US" sz="2541">
                <a:solidFill>
                  <a:srgbClr val="FFFFFF"/>
                </a:solidFill>
                <a:latin typeface="Pattanakarn"/>
                <a:ea typeface="Pattanakarn"/>
                <a:cs typeface="Pattanakarn"/>
                <a:sym typeface="Pattanakarn"/>
              </a:rPr>
              <a:t>Trần Văn Thế - 20520770</a:t>
            </a:r>
          </a:p>
          <a:p>
            <a:pPr algn="l">
              <a:lnSpc>
                <a:spcPts val="3558"/>
              </a:lnSpc>
            </a:pPr>
            <a:r>
              <a:rPr lang="en-US" sz="2541">
                <a:solidFill>
                  <a:srgbClr val="FFFFFF"/>
                </a:solidFill>
                <a:latin typeface="Pattanakarn"/>
                <a:ea typeface="Pattanakarn"/>
                <a:cs typeface="Pattanakarn"/>
                <a:sym typeface="Pattanakarn"/>
              </a:rPr>
              <a:t>Nguyễn Minh Duy - 21522005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3444"/>
            <a:ext cx="18288000" cy="353556"/>
            <a:chOff x="0" y="0"/>
            <a:chExt cx="4816593" cy="93118"/>
          </a:xfrm>
        </p:grpSpPr>
        <p:sp>
          <p:nvSpPr>
            <p:cNvPr name="Freeform 3" id="3"/>
            <p:cNvSpPr/>
            <p:nvPr/>
          </p:nvSpPr>
          <p:spPr>
            <a:xfrm flipH="false" flipV="false" rot="0">
              <a:off x="0" y="0"/>
              <a:ext cx="4816592" cy="93118"/>
            </a:xfrm>
            <a:custGeom>
              <a:avLst/>
              <a:gdLst/>
              <a:ahLst/>
              <a:cxnLst/>
              <a:rect r="r" b="b" t="t" l="l"/>
              <a:pathLst>
                <a:path h="93118" w="4816592">
                  <a:moveTo>
                    <a:pt x="0" y="0"/>
                  </a:moveTo>
                  <a:lnTo>
                    <a:pt x="4816592" y="0"/>
                  </a:lnTo>
                  <a:lnTo>
                    <a:pt x="4816592" y="93118"/>
                  </a:lnTo>
                  <a:lnTo>
                    <a:pt x="0" y="93118"/>
                  </a:lnTo>
                  <a:close/>
                </a:path>
              </a:pathLst>
            </a:custGeom>
            <a:solidFill>
              <a:srgbClr val="182436"/>
            </a:solidFill>
          </p:spPr>
        </p:sp>
        <p:sp>
          <p:nvSpPr>
            <p:cNvPr name="TextBox 4" id="4"/>
            <p:cNvSpPr txBox="true"/>
            <p:nvPr/>
          </p:nvSpPr>
          <p:spPr>
            <a:xfrm>
              <a:off x="0" y="-38100"/>
              <a:ext cx="4816593" cy="131218"/>
            </a:xfrm>
            <a:prstGeom prst="rect">
              <a:avLst/>
            </a:prstGeom>
          </p:spPr>
          <p:txBody>
            <a:bodyPr anchor="ctr" rtlCol="false" tIns="50800" lIns="50800" bIns="50800" rIns="50800"/>
            <a:lstStyle/>
            <a:p>
              <a:pPr algn="ctr">
                <a:lnSpc>
                  <a:spcPts val="2547"/>
                </a:lnSpc>
              </a:pPr>
            </a:p>
          </p:txBody>
        </p:sp>
      </p:grpSp>
      <p:sp>
        <p:nvSpPr>
          <p:cNvPr name="TextBox 5" id="5"/>
          <p:cNvSpPr txBox="true"/>
          <p:nvPr/>
        </p:nvSpPr>
        <p:spPr>
          <a:xfrm rot="0">
            <a:off x="1648093" y="1047750"/>
            <a:ext cx="13898627" cy="811530"/>
          </a:xfrm>
          <a:prstGeom prst="rect">
            <a:avLst/>
          </a:prstGeom>
        </p:spPr>
        <p:txBody>
          <a:bodyPr anchor="t" rtlCol="false" tIns="0" lIns="0" bIns="0" rIns="0">
            <a:spAutoFit/>
          </a:bodyPr>
          <a:lstStyle/>
          <a:p>
            <a:pPr algn="l">
              <a:lnSpc>
                <a:spcPts val="6434"/>
              </a:lnSpc>
            </a:pPr>
            <a:r>
              <a:rPr lang="en-US" sz="5499" b="true">
                <a:solidFill>
                  <a:srgbClr val="292929"/>
                </a:solidFill>
                <a:latin typeface="Canva Sans 2 Bold"/>
                <a:ea typeface="Canva Sans 2 Bold"/>
                <a:cs typeface="Canva Sans 2 Bold"/>
                <a:sym typeface="Canva Sans 2 Bold"/>
              </a:rPr>
              <a:t>Các kiểu cơ sở dữ liệu NoSQL</a:t>
            </a:r>
          </a:p>
        </p:txBody>
      </p:sp>
      <p:sp>
        <p:nvSpPr>
          <p:cNvPr name="TextBox 6" id="6"/>
          <p:cNvSpPr txBox="true"/>
          <p:nvPr/>
        </p:nvSpPr>
        <p:spPr>
          <a:xfrm rot="0">
            <a:off x="2194687" y="2513942"/>
            <a:ext cx="13898627" cy="6744358"/>
          </a:xfrm>
          <a:prstGeom prst="rect">
            <a:avLst/>
          </a:prstGeom>
        </p:spPr>
        <p:txBody>
          <a:bodyPr anchor="t" rtlCol="false" tIns="0" lIns="0" bIns="0" rIns="0">
            <a:spAutoFit/>
          </a:bodyPr>
          <a:lstStyle/>
          <a:p>
            <a:pPr algn="l">
              <a:lnSpc>
                <a:spcPts val="2437"/>
              </a:lnSpc>
            </a:pPr>
          </a:p>
          <a:p>
            <a:pPr algn="l" marL="773456" indent="-386728" lvl="1">
              <a:lnSpc>
                <a:spcPts val="5767"/>
              </a:lnSpc>
              <a:buFont typeface="Arial"/>
              <a:buChar char="•"/>
            </a:pPr>
            <a:r>
              <a:rPr lang="en-US" b="true" sz="3582">
                <a:solidFill>
                  <a:srgbClr val="000000"/>
                </a:solidFill>
                <a:latin typeface="Canva Sans 3 Bold"/>
                <a:ea typeface="Canva Sans 3 Bold"/>
                <a:cs typeface="Canva Sans 3 Bold"/>
                <a:sym typeface="Canva Sans 3 Bold"/>
              </a:rPr>
              <a:t>Graph-based: </a:t>
            </a:r>
            <a:r>
              <a:rPr lang="en-US" sz="3582">
                <a:solidFill>
                  <a:srgbClr val="000000"/>
                </a:solidFill>
                <a:latin typeface="Canva Sans 3"/>
                <a:ea typeface="Canva Sans 3"/>
                <a:cs typeface="Canva Sans 3"/>
                <a:sym typeface="Canva Sans 3"/>
              </a:rPr>
              <a:t>lưu trữ các thực thể cũng như các mối quan hệ giữa các thực thể đó, thực thể được lưu trữ dưới dạng một node với mối quan hệ là các cạnh, một cạnh cho biết mối quan hệ giữa các node, mỗi node và cạnh có một mã định danh duy nhất. </a:t>
            </a:r>
          </a:p>
          <a:p>
            <a:pPr algn="l" marL="773456" indent="-386728" lvl="1">
              <a:lnSpc>
                <a:spcPts val="5767"/>
              </a:lnSpc>
              <a:buFont typeface="Arial"/>
              <a:buChar char="•"/>
            </a:pPr>
            <a:r>
              <a:rPr lang="en-US" sz="3582">
                <a:solidFill>
                  <a:srgbClr val="000000"/>
                </a:solidFill>
                <a:latin typeface="Canva Sans 3"/>
                <a:ea typeface="Canva Sans 3"/>
                <a:cs typeface="Canva Sans 3"/>
                <a:sym typeface="Canva Sans 3"/>
              </a:rPr>
              <a:t>vd: CouchDB, Amazon SimpleDB…  </a:t>
            </a:r>
          </a:p>
          <a:p>
            <a:pPr algn="l">
              <a:lnSpc>
                <a:spcPts val="5767"/>
              </a:lnSpc>
            </a:pPr>
          </a:p>
          <a:p>
            <a:pPr algn="l">
              <a:lnSpc>
                <a:spcPts val="5767"/>
              </a:lnSpc>
            </a:pPr>
          </a:p>
          <a:p>
            <a:pPr algn="l">
              <a:lnSpc>
                <a:spcPts val="5767"/>
              </a:lnSpc>
            </a:pPr>
          </a:p>
        </p:txBody>
      </p:sp>
      <p:sp>
        <p:nvSpPr>
          <p:cNvPr name="Freeform 7" id="7"/>
          <p:cNvSpPr/>
          <p:nvPr/>
        </p:nvSpPr>
        <p:spPr>
          <a:xfrm flipH="false" flipV="true" rot="-10800000">
            <a:off x="15546720" y="120947"/>
            <a:ext cx="2595811" cy="2427083"/>
          </a:xfrm>
          <a:custGeom>
            <a:avLst/>
            <a:gdLst/>
            <a:ahLst/>
            <a:cxnLst/>
            <a:rect r="r" b="b" t="t" l="l"/>
            <a:pathLst>
              <a:path h="2427083" w="2595811">
                <a:moveTo>
                  <a:pt x="0" y="2427083"/>
                </a:moveTo>
                <a:lnTo>
                  <a:pt x="2595811" y="2427083"/>
                </a:lnTo>
                <a:lnTo>
                  <a:pt x="2595811" y="0"/>
                </a:lnTo>
                <a:lnTo>
                  <a:pt x="0" y="0"/>
                </a:lnTo>
                <a:lnTo>
                  <a:pt x="0" y="2427083"/>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3444"/>
            <a:ext cx="18288000" cy="353556"/>
            <a:chOff x="0" y="0"/>
            <a:chExt cx="4816593" cy="93118"/>
          </a:xfrm>
        </p:grpSpPr>
        <p:sp>
          <p:nvSpPr>
            <p:cNvPr name="Freeform 3" id="3"/>
            <p:cNvSpPr/>
            <p:nvPr/>
          </p:nvSpPr>
          <p:spPr>
            <a:xfrm flipH="false" flipV="false" rot="0">
              <a:off x="0" y="0"/>
              <a:ext cx="4816592" cy="93118"/>
            </a:xfrm>
            <a:custGeom>
              <a:avLst/>
              <a:gdLst/>
              <a:ahLst/>
              <a:cxnLst/>
              <a:rect r="r" b="b" t="t" l="l"/>
              <a:pathLst>
                <a:path h="93118" w="4816592">
                  <a:moveTo>
                    <a:pt x="0" y="0"/>
                  </a:moveTo>
                  <a:lnTo>
                    <a:pt x="4816592" y="0"/>
                  </a:lnTo>
                  <a:lnTo>
                    <a:pt x="4816592" y="93118"/>
                  </a:lnTo>
                  <a:lnTo>
                    <a:pt x="0" y="93118"/>
                  </a:lnTo>
                  <a:close/>
                </a:path>
              </a:pathLst>
            </a:custGeom>
            <a:solidFill>
              <a:srgbClr val="182436"/>
            </a:solidFill>
          </p:spPr>
        </p:sp>
        <p:sp>
          <p:nvSpPr>
            <p:cNvPr name="TextBox 4" id="4"/>
            <p:cNvSpPr txBox="true"/>
            <p:nvPr/>
          </p:nvSpPr>
          <p:spPr>
            <a:xfrm>
              <a:off x="0" y="-38100"/>
              <a:ext cx="4816593" cy="131218"/>
            </a:xfrm>
            <a:prstGeom prst="rect">
              <a:avLst/>
            </a:prstGeom>
          </p:spPr>
          <p:txBody>
            <a:bodyPr anchor="ctr" rtlCol="false" tIns="50800" lIns="50800" bIns="50800" rIns="50800"/>
            <a:lstStyle/>
            <a:p>
              <a:pPr algn="ctr">
                <a:lnSpc>
                  <a:spcPts val="2547"/>
                </a:lnSpc>
              </a:pPr>
            </a:p>
          </p:txBody>
        </p:sp>
      </p:grpSp>
      <p:sp>
        <p:nvSpPr>
          <p:cNvPr name="TextBox 5" id="5"/>
          <p:cNvSpPr txBox="true"/>
          <p:nvPr/>
        </p:nvSpPr>
        <p:spPr>
          <a:xfrm rot="0">
            <a:off x="1648093" y="1047750"/>
            <a:ext cx="13898627" cy="811530"/>
          </a:xfrm>
          <a:prstGeom prst="rect">
            <a:avLst/>
          </a:prstGeom>
        </p:spPr>
        <p:txBody>
          <a:bodyPr anchor="t" rtlCol="false" tIns="0" lIns="0" bIns="0" rIns="0">
            <a:spAutoFit/>
          </a:bodyPr>
          <a:lstStyle/>
          <a:p>
            <a:pPr algn="l">
              <a:lnSpc>
                <a:spcPts val="6434"/>
              </a:lnSpc>
            </a:pPr>
            <a:r>
              <a:rPr lang="en-US" sz="5499" b="true">
                <a:solidFill>
                  <a:srgbClr val="292929"/>
                </a:solidFill>
                <a:latin typeface="Canva Sans 2 Bold"/>
                <a:ea typeface="Canva Sans 2 Bold"/>
                <a:cs typeface="Canva Sans 2 Bold"/>
                <a:sym typeface="Canva Sans 2 Bold"/>
              </a:rPr>
              <a:t>Các kiểu cơ sở dữ liệu NoSQL</a:t>
            </a:r>
          </a:p>
        </p:txBody>
      </p:sp>
      <p:sp>
        <p:nvSpPr>
          <p:cNvPr name="TextBox 6" id="6"/>
          <p:cNvSpPr txBox="true"/>
          <p:nvPr/>
        </p:nvSpPr>
        <p:spPr>
          <a:xfrm rot="0">
            <a:off x="1648093" y="2831428"/>
            <a:ext cx="7495907" cy="6744358"/>
          </a:xfrm>
          <a:prstGeom prst="rect">
            <a:avLst/>
          </a:prstGeom>
        </p:spPr>
        <p:txBody>
          <a:bodyPr anchor="t" rtlCol="false" tIns="0" lIns="0" bIns="0" rIns="0">
            <a:spAutoFit/>
          </a:bodyPr>
          <a:lstStyle/>
          <a:p>
            <a:pPr algn="l">
              <a:lnSpc>
                <a:spcPts val="2437"/>
              </a:lnSpc>
            </a:pPr>
          </a:p>
          <a:p>
            <a:pPr algn="l" marL="773456" indent="-386728" lvl="1">
              <a:lnSpc>
                <a:spcPts val="5767"/>
              </a:lnSpc>
              <a:buFont typeface="Arial"/>
              <a:buChar char="•"/>
            </a:pPr>
            <a:r>
              <a:rPr lang="en-US" b="true" sz="3582">
                <a:solidFill>
                  <a:srgbClr val="000000"/>
                </a:solidFill>
                <a:latin typeface="Canva Sans 3 Bold"/>
                <a:ea typeface="Canva Sans 3 Bold"/>
                <a:cs typeface="Canva Sans 3 Bold"/>
                <a:sym typeface="Canva Sans 3 Bold"/>
              </a:rPr>
              <a:t>Document-oriented:</a:t>
            </a:r>
            <a:r>
              <a:rPr lang="en-US" sz="3582">
                <a:solidFill>
                  <a:srgbClr val="000000"/>
                </a:solidFill>
                <a:latin typeface="Canva Sans 3"/>
                <a:ea typeface="Canva Sans 3"/>
                <a:cs typeface="Canva Sans 3"/>
                <a:sym typeface="Canva Sans 3"/>
              </a:rPr>
              <a:t> lưu trữ và truy xuất dữ liệu dưới dạng một cặp giá trị khóa (key value pair) nhưng phần giá trị được lưu trữ dưới dạng tài liệu. </a:t>
            </a:r>
          </a:p>
          <a:p>
            <a:pPr algn="l" marL="773456" indent="-386728" lvl="1">
              <a:lnSpc>
                <a:spcPts val="5767"/>
              </a:lnSpc>
              <a:buFont typeface="Arial"/>
              <a:buChar char="•"/>
            </a:pPr>
            <a:r>
              <a:rPr lang="en-US" sz="3582">
                <a:solidFill>
                  <a:srgbClr val="000000"/>
                </a:solidFill>
                <a:latin typeface="Canva Sans 3"/>
                <a:ea typeface="Canva Sans 3"/>
                <a:cs typeface="Canva Sans 3"/>
                <a:sym typeface="Canva Sans 3"/>
              </a:rPr>
              <a:t>vd: Neo4J, OrientDB… </a:t>
            </a:r>
          </a:p>
          <a:p>
            <a:pPr algn="l">
              <a:lnSpc>
                <a:spcPts val="5767"/>
              </a:lnSpc>
            </a:pPr>
          </a:p>
          <a:p>
            <a:pPr algn="l">
              <a:lnSpc>
                <a:spcPts val="5767"/>
              </a:lnSpc>
            </a:pPr>
          </a:p>
          <a:p>
            <a:pPr algn="l">
              <a:lnSpc>
                <a:spcPts val="5767"/>
              </a:lnSpc>
            </a:pPr>
          </a:p>
        </p:txBody>
      </p:sp>
      <p:sp>
        <p:nvSpPr>
          <p:cNvPr name="Freeform 7" id="7"/>
          <p:cNvSpPr/>
          <p:nvPr/>
        </p:nvSpPr>
        <p:spPr>
          <a:xfrm flipH="false" flipV="true" rot="-10800000">
            <a:off x="15546720" y="120947"/>
            <a:ext cx="2595811" cy="2427083"/>
          </a:xfrm>
          <a:custGeom>
            <a:avLst/>
            <a:gdLst/>
            <a:ahLst/>
            <a:cxnLst/>
            <a:rect r="r" b="b" t="t" l="l"/>
            <a:pathLst>
              <a:path h="2427083" w="2595811">
                <a:moveTo>
                  <a:pt x="0" y="2427083"/>
                </a:moveTo>
                <a:lnTo>
                  <a:pt x="2595811" y="2427083"/>
                </a:lnTo>
                <a:lnTo>
                  <a:pt x="2595811" y="0"/>
                </a:lnTo>
                <a:lnTo>
                  <a:pt x="0" y="0"/>
                </a:lnTo>
                <a:lnTo>
                  <a:pt x="0" y="2427083"/>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8" id="8"/>
          <p:cNvSpPr/>
          <p:nvPr/>
        </p:nvSpPr>
        <p:spPr>
          <a:xfrm flipH="false" flipV="false" rot="0">
            <a:off x="9854015" y="2635764"/>
            <a:ext cx="6614465" cy="5221946"/>
          </a:xfrm>
          <a:custGeom>
            <a:avLst/>
            <a:gdLst/>
            <a:ahLst/>
            <a:cxnLst/>
            <a:rect r="r" b="b" t="t" l="l"/>
            <a:pathLst>
              <a:path h="5221946" w="6614465">
                <a:moveTo>
                  <a:pt x="0" y="0"/>
                </a:moveTo>
                <a:lnTo>
                  <a:pt x="6614465" y="0"/>
                </a:lnTo>
                <a:lnTo>
                  <a:pt x="6614465" y="5221946"/>
                </a:lnTo>
                <a:lnTo>
                  <a:pt x="0" y="5221946"/>
                </a:lnTo>
                <a:lnTo>
                  <a:pt x="0" y="0"/>
                </a:lnTo>
                <a:close/>
              </a:path>
            </a:pathLst>
          </a:custGeom>
          <a:blipFill>
            <a:blip r:embed="rId4"/>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3444"/>
            <a:ext cx="18288000" cy="353556"/>
            <a:chOff x="0" y="0"/>
            <a:chExt cx="4816593" cy="93118"/>
          </a:xfrm>
        </p:grpSpPr>
        <p:sp>
          <p:nvSpPr>
            <p:cNvPr name="Freeform 3" id="3"/>
            <p:cNvSpPr/>
            <p:nvPr/>
          </p:nvSpPr>
          <p:spPr>
            <a:xfrm flipH="false" flipV="false" rot="0">
              <a:off x="0" y="0"/>
              <a:ext cx="4816592" cy="93118"/>
            </a:xfrm>
            <a:custGeom>
              <a:avLst/>
              <a:gdLst/>
              <a:ahLst/>
              <a:cxnLst/>
              <a:rect r="r" b="b" t="t" l="l"/>
              <a:pathLst>
                <a:path h="93118" w="4816592">
                  <a:moveTo>
                    <a:pt x="0" y="0"/>
                  </a:moveTo>
                  <a:lnTo>
                    <a:pt x="4816592" y="0"/>
                  </a:lnTo>
                  <a:lnTo>
                    <a:pt x="4816592" y="93118"/>
                  </a:lnTo>
                  <a:lnTo>
                    <a:pt x="0" y="93118"/>
                  </a:lnTo>
                  <a:close/>
                </a:path>
              </a:pathLst>
            </a:custGeom>
            <a:solidFill>
              <a:srgbClr val="182436"/>
            </a:solidFill>
          </p:spPr>
        </p:sp>
        <p:sp>
          <p:nvSpPr>
            <p:cNvPr name="TextBox 4" id="4"/>
            <p:cNvSpPr txBox="true"/>
            <p:nvPr/>
          </p:nvSpPr>
          <p:spPr>
            <a:xfrm>
              <a:off x="0" y="-38100"/>
              <a:ext cx="4816593" cy="131218"/>
            </a:xfrm>
            <a:prstGeom prst="rect">
              <a:avLst/>
            </a:prstGeom>
          </p:spPr>
          <p:txBody>
            <a:bodyPr anchor="ctr" rtlCol="false" tIns="50800" lIns="50800" bIns="50800" rIns="50800"/>
            <a:lstStyle/>
            <a:p>
              <a:pPr algn="ctr">
                <a:lnSpc>
                  <a:spcPts val="2547"/>
                </a:lnSpc>
              </a:pPr>
            </a:p>
          </p:txBody>
        </p:sp>
      </p:grpSp>
      <p:sp>
        <p:nvSpPr>
          <p:cNvPr name="Freeform 5" id="5"/>
          <p:cNvSpPr/>
          <p:nvPr/>
        </p:nvSpPr>
        <p:spPr>
          <a:xfrm flipH="false" flipV="true" rot="-10800000">
            <a:off x="15546720" y="120947"/>
            <a:ext cx="2595811" cy="2427083"/>
          </a:xfrm>
          <a:custGeom>
            <a:avLst/>
            <a:gdLst/>
            <a:ahLst/>
            <a:cxnLst/>
            <a:rect r="r" b="b" t="t" l="l"/>
            <a:pathLst>
              <a:path h="2427083" w="2595811">
                <a:moveTo>
                  <a:pt x="0" y="2427083"/>
                </a:moveTo>
                <a:lnTo>
                  <a:pt x="2595811" y="2427083"/>
                </a:lnTo>
                <a:lnTo>
                  <a:pt x="2595811" y="0"/>
                </a:lnTo>
                <a:lnTo>
                  <a:pt x="0" y="0"/>
                </a:lnTo>
                <a:lnTo>
                  <a:pt x="0" y="2427083"/>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false" rot="0">
            <a:off x="9144000" y="2738051"/>
            <a:ext cx="7701383" cy="5045260"/>
          </a:xfrm>
          <a:custGeom>
            <a:avLst/>
            <a:gdLst/>
            <a:ahLst/>
            <a:cxnLst/>
            <a:rect r="r" b="b" t="t" l="l"/>
            <a:pathLst>
              <a:path h="5045260" w="7701383">
                <a:moveTo>
                  <a:pt x="0" y="0"/>
                </a:moveTo>
                <a:lnTo>
                  <a:pt x="7701383" y="0"/>
                </a:lnTo>
                <a:lnTo>
                  <a:pt x="7701383" y="5045260"/>
                </a:lnTo>
                <a:lnTo>
                  <a:pt x="0" y="5045260"/>
                </a:lnTo>
                <a:lnTo>
                  <a:pt x="0" y="0"/>
                </a:lnTo>
                <a:close/>
              </a:path>
            </a:pathLst>
          </a:custGeom>
          <a:blipFill>
            <a:blip r:embed="rId4"/>
            <a:stretch>
              <a:fillRect l="-3339" t="0" r="0" b="0"/>
            </a:stretch>
          </a:blipFill>
        </p:spPr>
      </p:sp>
      <p:sp>
        <p:nvSpPr>
          <p:cNvPr name="TextBox 7" id="7"/>
          <p:cNvSpPr txBox="true"/>
          <p:nvPr/>
        </p:nvSpPr>
        <p:spPr>
          <a:xfrm rot="0">
            <a:off x="1648093" y="1047750"/>
            <a:ext cx="13898627" cy="811530"/>
          </a:xfrm>
          <a:prstGeom prst="rect">
            <a:avLst/>
          </a:prstGeom>
        </p:spPr>
        <p:txBody>
          <a:bodyPr anchor="t" rtlCol="false" tIns="0" lIns="0" bIns="0" rIns="0">
            <a:spAutoFit/>
          </a:bodyPr>
          <a:lstStyle/>
          <a:p>
            <a:pPr algn="l">
              <a:lnSpc>
                <a:spcPts val="6434"/>
              </a:lnSpc>
            </a:pPr>
            <a:r>
              <a:rPr lang="en-US" sz="5499" b="true">
                <a:solidFill>
                  <a:srgbClr val="292929"/>
                </a:solidFill>
                <a:latin typeface="Canva Sans 2 Bold"/>
                <a:ea typeface="Canva Sans 2 Bold"/>
                <a:cs typeface="Canva Sans 2 Bold"/>
                <a:sym typeface="Canva Sans 2 Bold"/>
              </a:rPr>
              <a:t>Những hạn chế của CSDL NoSQL</a:t>
            </a:r>
          </a:p>
        </p:txBody>
      </p:sp>
      <p:sp>
        <p:nvSpPr>
          <p:cNvPr name="TextBox 8" id="8"/>
          <p:cNvSpPr txBox="true"/>
          <p:nvPr/>
        </p:nvSpPr>
        <p:spPr>
          <a:xfrm rot="0">
            <a:off x="805671" y="3023801"/>
            <a:ext cx="7791736" cy="5687972"/>
          </a:xfrm>
          <a:prstGeom prst="rect">
            <a:avLst/>
          </a:prstGeom>
        </p:spPr>
        <p:txBody>
          <a:bodyPr anchor="t" rtlCol="false" tIns="0" lIns="0" bIns="0" rIns="0">
            <a:spAutoFit/>
          </a:bodyPr>
          <a:lstStyle/>
          <a:p>
            <a:pPr algn="l">
              <a:lnSpc>
                <a:spcPts val="2115"/>
              </a:lnSpc>
            </a:pPr>
          </a:p>
          <a:p>
            <a:pPr algn="l" marL="730277" indent="-365138" lvl="1">
              <a:lnSpc>
                <a:spcPts val="5445"/>
              </a:lnSpc>
              <a:buFont typeface="Arial"/>
              <a:buChar char="•"/>
            </a:pPr>
            <a:r>
              <a:rPr lang="en-US" sz="3382">
                <a:solidFill>
                  <a:srgbClr val="000000"/>
                </a:solidFill>
                <a:latin typeface="Canva Sans 3"/>
                <a:ea typeface="Canva Sans 3"/>
                <a:cs typeface="Canva Sans 3"/>
                <a:sym typeface="Canva Sans 3"/>
              </a:rPr>
              <a:t>No schema</a:t>
            </a:r>
          </a:p>
          <a:p>
            <a:pPr algn="l" marL="730277" indent="-365138" lvl="1">
              <a:lnSpc>
                <a:spcPts val="5445"/>
              </a:lnSpc>
              <a:buFont typeface="Arial"/>
              <a:buChar char="•"/>
            </a:pPr>
            <a:r>
              <a:rPr lang="en-US" sz="3382">
                <a:solidFill>
                  <a:srgbClr val="000000"/>
                </a:solidFill>
                <a:latin typeface="Canva Sans 3"/>
                <a:ea typeface="Canva Sans 3"/>
                <a:cs typeface="Canva Sans 3"/>
                <a:sym typeface="Canva Sans 3"/>
              </a:rPr>
              <a:t>Hạn chế trong việc thay đổi cấu trúc dữ liệu</a:t>
            </a:r>
          </a:p>
          <a:p>
            <a:pPr algn="l" marL="730277" indent="-365138" lvl="1">
              <a:lnSpc>
                <a:spcPts val="5445"/>
              </a:lnSpc>
              <a:buFont typeface="Arial"/>
              <a:buChar char="•"/>
            </a:pPr>
            <a:r>
              <a:rPr lang="en-US" sz="3382">
                <a:solidFill>
                  <a:srgbClr val="000000"/>
                </a:solidFill>
                <a:latin typeface="Canva Sans 3"/>
                <a:ea typeface="Canva Sans 3"/>
                <a:cs typeface="Canva Sans 3"/>
                <a:sym typeface="Canva Sans 3"/>
              </a:rPr>
              <a:t>Thiếu tính nhất quán (consistency)</a:t>
            </a:r>
          </a:p>
          <a:p>
            <a:pPr algn="l">
              <a:lnSpc>
                <a:spcPts val="5445"/>
              </a:lnSpc>
            </a:pPr>
          </a:p>
          <a:p>
            <a:pPr algn="l">
              <a:lnSpc>
                <a:spcPts val="5445"/>
              </a:lnSpc>
            </a:pPr>
          </a:p>
          <a:p>
            <a:pPr algn="l">
              <a:lnSpc>
                <a:spcPts val="5445"/>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3444"/>
            <a:ext cx="18288000" cy="353556"/>
            <a:chOff x="0" y="0"/>
            <a:chExt cx="4816593" cy="93118"/>
          </a:xfrm>
        </p:grpSpPr>
        <p:sp>
          <p:nvSpPr>
            <p:cNvPr name="Freeform 3" id="3"/>
            <p:cNvSpPr/>
            <p:nvPr/>
          </p:nvSpPr>
          <p:spPr>
            <a:xfrm flipH="false" flipV="false" rot="0">
              <a:off x="0" y="0"/>
              <a:ext cx="4816592" cy="93118"/>
            </a:xfrm>
            <a:custGeom>
              <a:avLst/>
              <a:gdLst/>
              <a:ahLst/>
              <a:cxnLst/>
              <a:rect r="r" b="b" t="t" l="l"/>
              <a:pathLst>
                <a:path h="93118" w="4816592">
                  <a:moveTo>
                    <a:pt x="0" y="0"/>
                  </a:moveTo>
                  <a:lnTo>
                    <a:pt x="4816592" y="0"/>
                  </a:lnTo>
                  <a:lnTo>
                    <a:pt x="4816592" y="93118"/>
                  </a:lnTo>
                  <a:lnTo>
                    <a:pt x="0" y="93118"/>
                  </a:lnTo>
                  <a:close/>
                </a:path>
              </a:pathLst>
            </a:custGeom>
            <a:solidFill>
              <a:srgbClr val="182436"/>
            </a:solidFill>
          </p:spPr>
        </p:sp>
        <p:sp>
          <p:nvSpPr>
            <p:cNvPr name="TextBox 4" id="4"/>
            <p:cNvSpPr txBox="true"/>
            <p:nvPr/>
          </p:nvSpPr>
          <p:spPr>
            <a:xfrm>
              <a:off x="0" y="-38100"/>
              <a:ext cx="4816593" cy="131218"/>
            </a:xfrm>
            <a:prstGeom prst="rect">
              <a:avLst/>
            </a:prstGeom>
          </p:spPr>
          <p:txBody>
            <a:bodyPr anchor="ctr" rtlCol="false" tIns="50800" lIns="50800" bIns="50800" rIns="50800"/>
            <a:lstStyle/>
            <a:p>
              <a:pPr algn="ctr">
                <a:lnSpc>
                  <a:spcPts val="2547"/>
                </a:lnSpc>
              </a:pPr>
            </a:p>
          </p:txBody>
        </p:sp>
      </p:grpSp>
      <p:sp>
        <p:nvSpPr>
          <p:cNvPr name="Freeform 5" id="5"/>
          <p:cNvSpPr/>
          <p:nvPr/>
        </p:nvSpPr>
        <p:spPr>
          <a:xfrm flipH="false" flipV="true" rot="-10800000">
            <a:off x="15546720" y="120947"/>
            <a:ext cx="2595811" cy="2427083"/>
          </a:xfrm>
          <a:custGeom>
            <a:avLst/>
            <a:gdLst/>
            <a:ahLst/>
            <a:cxnLst/>
            <a:rect r="r" b="b" t="t" l="l"/>
            <a:pathLst>
              <a:path h="2427083" w="2595811">
                <a:moveTo>
                  <a:pt x="0" y="2427083"/>
                </a:moveTo>
                <a:lnTo>
                  <a:pt x="2595811" y="2427083"/>
                </a:lnTo>
                <a:lnTo>
                  <a:pt x="2595811" y="0"/>
                </a:lnTo>
                <a:lnTo>
                  <a:pt x="0" y="0"/>
                </a:lnTo>
                <a:lnTo>
                  <a:pt x="0" y="2427083"/>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false" rot="0">
            <a:off x="1648093" y="2685854"/>
            <a:ext cx="14492191" cy="4915293"/>
          </a:xfrm>
          <a:custGeom>
            <a:avLst/>
            <a:gdLst/>
            <a:ahLst/>
            <a:cxnLst/>
            <a:rect r="r" b="b" t="t" l="l"/>
            <a:pathLst>
              <a:path h="4915293" w="14492191">
                <a:moveTo>
                  <a:pt x="0" y="0"/>
                </a:moveTo>
                <a:lnTo>
                  <a:pt x="14492191" y="0"/>
                </a:lnTo>
                <a:lnTo>
                  <a:pt x="14492191" y="4915292"/>
                </a:lnTo>
                <a:lnTo>
                  <a:pt x="0" y="4915292"/>
                </a:lnTo>
                <a:lnTo>
                  <a:pt x="0" y="0"/>
                </a:lnTo>
                <a:close/>
              </a:path>
            </a:pathLst>
          </a:custGeom>
          <a:blipFill>
            <a:blip r:embed="rId4"/>
            <a:stretch>
              <a:fillRect l="0" t="0" r="0" b="-2521"/>
            </a:stretch>
          </a:blipFill>
        </p:spPr>
      </p:sp>
      <p:sp>
        <p:nvSpPr>
          <p:cNvPr name="TextBox 7" id="7"/>
          <p:cNvSpPr txBox="true"/>
          <p:nvPr/>
        </p:nvSpPr>
        <p:spPr>
          <a:xfrm rot="0">
            <a:off x="1648093" y="1047750"/>
            <a:ext cx="13898627" cy="811530"/>
          </a:xfrm>
          <a:prstGeom prst="rect">
            <a:avLst/>
          </a:prstGeom>
        </p:spPr>
        <p:txBody>
          <a:bodyPr anchor="t" rtlCol="false" tIns="0" lIns="0" bIns="0" rIns="0">
            <a:spAutoFit/>
          </a:bodyPr>
          <a:lstStyle/>
          <a:p>
            <a:pPr algn="l">
              <a:lnSpc>
                <a:spcPts val="6434"/>
              </a:lnSpc>
            </a:pPr>
            <a:r>
              <a:rPr lang="en-US" sz="5499" b="true">
                <a:solidFill>
                  <a:srgbClr val="292929"/>
                </a:solidFill>
                <a:latin typeface="Canva Sans 2 Bold"/>
                <a:ea typeface="Canva Sans 2 Bold"/>
                <a:cs typeface="Canva Sans 2 Bold"/>
                <a:sym typeface="Canva Sans 2 Bold"/>
              </a:rPr>
              <a:t>Những hạn chế của CSDL NoSQL</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82436"/>
        </a:solidFill>
      </p:bgPr>
    </p:bg>
    <p:spTree>
      <p:nvGrpSpPr>
        <p:cNvPr id="1" name=""/>
        <p:cNvGrpSpPr/>
        <p:nvPr/>
      </p:nvGrpSpPr>
      <p:grpSpPr>
        <a:xfrm>
          <a:off x="0" y="0"/>
          <a:ext cx="0" cy="0"/>
          <a:chOff x="0" y="0"/>
          <a:chExt cx="0" cy="0"/>
        </a:xfrm>
      </p:grpSpPr>
      <p:grpSp>
        <p:nvGrpSpPr>
          <p:cNvPr name="Group 2" id="2"/>
          <p:cNvGrpSpPr/>
          <p:nvPr/>
        </p:nvGrpSpPr>
        <p:grpSpPr>
          <a:xfrm rot="0">
            <a:off x="2708721" y="7788145"/>
            <a:ext cx="15579279" cy="2498855"/>
            <a:chOff x="0" y="0"/>
            <a:chExt cx="4103185" cy="658135"/>
          </a:xfrm>
        </p:grpSpPr>
        <p:sp>
          <p:nvSpPr>
            <p:cNvPr name="Freeform 3" id="3"/>
            <p:cNvSpPr/>
            <p:nvPr/>
          </p:nvSpPr>
          <p:spPr>
            <a:xfrm flipH="false" flipV="false" rot="0">
              <a:off x="0" y="0"/>
              <a:ext cx="4103184" cy="658135"/>
            </a:xfrm>
            <a:custGeom>
              <a:avLst/>
              <a:gdLst/>
              <a:ahLst/>
              <a:cxnLst/>
              <a:rect r="r" b="b" t="t" l="l"/>
              <a:pathLst>
                <a:path h="658135" w="4103184">
                  <a:moveTo>
                    <a:pt x="0" y="0"/>
                  </a:moveTo>
                  <a:lnTo>
                    <a:pt x="4103184" y="0"/>
                  </a:lnTo>
                  <a:lnTo>
                    <a:pt x="4103184" y="658135"/>
                  </a:lnTo>
                  <a:lnTo>
                    <a:pt x="0" y="658135"/>
                  </a:lnTo>
                  <a:close/>
                </a:path>
              </a:pathLst>
            </a:custGeom>
            <a:solidFill>
              <a:srgbClr val="FFFFFF"/>
            </a:solidFill>
          </p:spPr>
        </p:sp>
        <p:sp>
          <p:nvSpPr>
            <p:cNvPr name="TextBox 4" id="4"/>
            <p:cNvSpPr txBox="true"/>
            <p:nvPr/>
          </p:nvSpPr>
          <p:spPr>
            <a:xfrm>
              <a:off x="0" y="-38100"/>
              <a:ext cx="4103185" cy="696235"/>
            </a:xfrm>
            <a:prstGeom prst="rect">
              <a:avLst/>
            </a:prstGeom>
          </p:spPr>
          <p:txBody>
            <a:bodyPr anchor="ctr" rtlCol="false" tIns="50800" lIns="50800" bIns="50800" rIns="50800"/>
            <a:lstStyle/>
            <a:p>
              <a:pPr algn="ctr">
                <a:lnSpc>
                  <a:spcPts val="2547"/>
                </a:lnSpc>
              </a:pPr>
            </a:p>
          </p:txBody>
        </p:sp>
      </p:grpSp>
      <p:grpSp>
        <p:nvGrpSpPr>
          <p:cNvPr name="Group 5" id="5"/>
          <p:cNvGrpSpPr/>
          <p:nvPr/>
        </p:nvGrpSpPr>
        <p:grpSpPr>
          <a:xfrm rot="0">
            <a:off x="0" y="-18186"/>
            <a:ext cx="2708721" cy="10305186"/>
            <a:chOff x="0" y="0"/>
            <a:chExt cx="713408" cy="2714123"/>
          </a:xfrm>
        </p:grpSpPr>
        <p:sp>
          <p:nvSpPr>
            <p:cNvPr name="Freeform 6" id="6"/>
            <p:cNvSpPr/>
            <p:nvPr/>
          </p:nvSpPr>
          <p:spPr>
            <a:xfrm flipH="false" flipV="false" rot="0">
              <a:off x="0" y="0"/>
              <a:ext cx="713408" cy="2714123"/>
            </a:xfrm>
            <a:custGeom>
              <a:avLst/>
              <a:gdLst/>
              <a:ahLst/>
              <a:cxnLst/>
              <a:rect r="r" b="b" t="t" l="l"/>
              <a:pathLst>
                <a:path h="2714123" w="713408">
                  <a:moveTo>
                    <a:pt x="0" y="0"/>
                  </a:moveTo>
                  <a:lnTo>
                    <a:pt x="713408" y="0"/>
                  </a:lnTo>
                  <a:lnTo>
                    <a:pt x="713408" y="2714123"/>
                  </a:lnTo>
                  <a:lnTo>
                    <a:pt x="0" y="2714123"/>
                  </a:lnTo>
                  <a:close/>
                </a:path>
              </a:pathLst>
            </a:custGeom>
            <a:solidFill>
              <a:srgbClr val="4AA7E1"/>
            </a:solidFill>
          </p:spPr>
        </p:sp>
        <p:sp>
          <p:nvSpPr>
            <p:cNvPr name="TextBox 7" id="7"/>
            <p:cNvSpPr txBox="true"/>
            <p:nvPr/>
          </p:nvSpPr>
          <p:spPr>
            <a:xfrm>
              <a:off x="0" y="-38100"/>
              <a:ext cx="713408" cy="2752223"/>
            </a:xfrm>
            <a:prstGeom prst="rect">
              <a:avLst/>
            </a:prstGeom>
          </p:spPr>
          <p:txBody>
            <a:bodyPr anchor="ctr" rtlCol="false" tIns="50800" lIns="50800" bIns="50800" rIns="50800"/>
            <a:lstStyle/>
            <a:p>
              <a:pPr algn="ctr">
                <a:lnSpc>
                  <a:spcPts val="2547"/>
                </a:lnSpc>
              </a:pPr>
            </a:p>
          </p:txBody>
        </p:sp>
      </p:grpSp>
      <p:sp>
        <p:nvSpPr>
          <p:cNvPr name="TextBox 8" id="8"/>
          <p:cNvSpPr txBox="true"/>
          <p:nvPr/>
        </p:nvSpPr>
        <p:spPr>
          <a:xfrm rot="0">
            <a:off x="4096777" y="3157015"/>
            <a:ext cx="9990932" cy="3097325"/>
          </a:xfrm>
          <a:prstGeom prst="rect">
            <a:avLst/>
          </a:prstGeom>
        </p:spPr>
        <p:txBody>
          <a:bodyPr anchor="t" rtlCol="false" tIns="0" lIns="0" bIns="0" rIns="0">
            <a:spAutoFit/>
          </a:bodyPr>
          <a:lstStyle/>
          <a:p>
            <a:pPr algn="ctr">
              <a:lnSpc>
                <a:spcPts val="12222"/>
              </a:lnSpc>
            </a:pPr>
            <a:r>
              <a:rPr lang="en-US" sz="10446">
                <a:solidFill>
                  <a:srgbClr val="FFFFFF"/>
                </a:solidFill>
                <a:latin typeface="Canva Sans 2"/>
                <a:ea typeface="Canva Sans 2"/>
                <a:cs typeface="Canva Sans 2"/>
                <a:sym typeface="Canva Sans 2"/>
              </a:rPr>
              <a:t> 2. GIỚI THIỆU  VỀ RAVENDB  </a:t>
            </a:r>
          </a:p>
        </p:txBody>
      </p:sp>
      <p:sp>
        <p:nvSpPr>
          <p:cNvPr name="AutoShape 9" id="9"/>
          <p:cNvSpPr/>
          <p:nvPr/>
        </p:nvSpPr>
        <p:spPr>
          <a:xfrm rot="5400000">
            <a:off x="-1906399" y="6988141"/>
            <a:ext cx="6569144" cy="0"/>
          </a:xfrm>
          <a:prstGeom prst="line">
            <a:avLst/>
          </a:prstGeom>
          <a:ln cap="flat" w="28575">
            <a:solidFill>
              <a:srgbClr val="E5F0F7"/>
            </a:solidFill>
            <a:prstDash val="solid"/>
            <a:headEnd type="none" len="sm" w="sm"/>
            <a:tailEnd type="none" len="sm" w="sm"/>
          </a:ln>
        </p:spPr>
      </p:sp>
      <p:sp>
        <p:nvSpPr>
          <p:cNvPr name="Freeform 10" id="10"/>
          <p:cNvSpPr/>
          <p:nvPr/>
        </p:nvSpPr>
        <p:spPr>
          <a:xfrm flipH="false" flipV="true" rot="-10800000">
            <a:off x="15546720" y="120947"/>
            <a:ext cx="2595811" cy="2427083"/>
          </a:xfrm>
          <a:custGeom>
            <a:avLst/>
            <a:gdLst/>
            <a:ahLst/>
            <a:cxnLst/>
            <a:rect r="r" b="b" t="t" l="l"/>
            <a:pathLst>
              <a:path h="2427083" w="2595811">
                <a:moveTo>
                  <a:pt x="0" y="2427083"/>
                </a:moveTo>
                <a:lnTo>
                  <a:pt x="2595811" y="2427083"/>
                </a:lnTo>
                <a:lnTo>
                  <a:pt x="2595811" y="0"/>
                </a:lnTo>
                <a:lnTo>
                  <a:pt x="0" y="0"/>
                </a:lnTo>
                <a:lnTo>
                  <a:pt x="0" y="2427083"/>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AutoShape 11" id="11"/>
          <p:cNvSpPr/>
          <p:nvPr/>
        </p:nvSpPr>
        <p:spPr>
          <a:xfrm flipH="true">
            <a:off x="2708721" y="9037573"/>
            <a:ext cx="15579279" cy="0"/>
          </a:xfrm>
          <a:prstGeom prst="line">
            <a:avLst/>
          </a:prstGeom>
          <a:ln cap="flat" w="200025">
            <a:solidFill>
              <a:srgbClr val="E5F0F7"/>
            </a:solidFill>
            <a:prstDash val="solid"/>
            <a:headEnd type="none" len="sm" w="sm"/>
            <a:tailEnd type="none" len="sm" w="sm"/>
          </a:ln>
        </p:spPr>
      </p:sp>
      <p:sp>
        <p:nvSpPr>
          <p:cNvPr name="Freeform 12" id="12"/>
          <p:cNvSpPr/>
          <p:nvPr/>
        </p:nvSpPr>
        <p:spPr>
          <a:xfrm flipH="false" flipV="false" rot="0">
            <a:off x="2708721" y="-1958303"/>
            <a:ext cx="19750090" cy="7101803"/>
          </a:xfrm>
          <a:custGeom>
            <a:avLst/>
            <a:gdLst/>
            <a:ahLst/>
            <a:cxnLst/>
            <a:rect r="r" b="b" t="t" l="l"/>
            <a:pathLst>
              <a:path h="7101803" w="19750090">
                <a:moveTo>
                  <a:pt x="0" y="0"/>
                </a:moveTo>
                <a:lnTo>
                  <a:pt x="19750091" y="0"/>
                </a:lnTo>
                <a:lnTo>
                  <a:pt x="19750091" y="7101803"/>
                </a:lnTo>
                <a:lnTo>
                  <a:pt x="0" y="71018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975097" y="0"/>
            <a:ext cx="4312903" cy="10287000"/>
            <a:chOff x="0" y="0"/>
            <a:chExt cx="1135909" cy="2709333"/>
          </a:xfrm>
        </p:grpSpPr>
        <p:sp>
          <p:nvSpPr>
            <p:cNvPr name="Freeform 3" id="3"/>
            <p:cNvSpPr/>
            <p:nvPr/>
          </p:nvSpPr>
          <p:spPr>
            <a:xfrm flipH="false" flipV="false" rot="0">
              <a:off x="0" y="0"/>
              <a:ext cx="1135909" cy="2709333"/>
            </a:xfrm>
            <a:custGeom>
              <a:avLst/>
              <a:gdLst/>
              <a:ahLst/>
              <a:cxnLst/>
              <a:rect r="r" b="b" t="t" l="l"/>
              <a:pathLst>
                <a:path h="2709333" w="1135909">
                  <a:moveTo>
                    <a:pt x="0" y="0"/>
                  </a:moveTo>
                  <a:lnTo>
                    <a:pt x="1135909" y="0"/>
                  </a:lnTo>
                  <a:lnTo>
                    <a:pt x="1135909" y="2709333"/>
                  </a:lnTo>
                  <a:lnTo>
                    <a:pt x="0" y="2709333"/>
                  </a:lnTo>
                  <a:close/>
                </a:path>
              </a:pathLst>
            </a:custGeom>
            <a:solidFill>
              <a:srgbClr val="000000"/>
            </a:solidFill>
          </p:spPr>
        </p:sp>
        <p:sp>
          <p:nvSpPr>
            <p:cNvPr name="TextBox 4" id="4"/>
            <p:cNvSpPr txBox="true"/>
            <p:nvPr/>
          </p:nvSpPr>
          <p:spPr>
            <a:xfrm>
              <a:off x="0" y="-38100"/>
              <a:ext cx="1135909" cy="2747433"/>
            </a:xfrm>
            <a:prstGeom prst="rect">
              <a:avLst/>
            </a:prstGeom>
          </p:spPr>
          <p:txBody>
            <a:bodyPr anchor="ctr" rtlCol="false" tIns="50800" lIns="50800" bIns="50800" rIns="50800"/>
            <a:lstStyle/>
            <a:p>
              <a:pPr algn="ctr">
                <a:lnSpc>
                  <a:spcPts val="2547"/>
                </a:lnSpc>
              </a:pPr>
            </a:p>
          </p:txBody>
        </p:sp>
      </p:grpSp>
      <p:grpSp>
        <p:nvGrpSpPr>
          <p:cNvPr name="Group 5" id="5"/>
          <p:cNvGrpSpPr/>
          <p:nvPr/>
        </p:nvGrpSpPr>
        <p:grpSpPr>
          <a:xfrm rot="0">
            <a:off x="0" y="9933444"/>
            <a:ext cx="18288000" cy="353556"/>
            <a:chOff x="0" y="0"/>
            <a:chExt cx="4816593" cy="93118"/>
          </a:xfrm>
        </p:grpSpPr>
        <p:sp>
          <p:nvSpPr>
            <p:cNvPr name="Freeform 6" id="6"/>
            <p:cNvSpPr/>
            <p:nvPr/>
          </p:nvSpPr>
          <p:spPr>
            <a:xfrm flipH="false" flipV="false" rot="0">
              <a:off x="0" y="0"/>
              <a:ext cx="4816592" cy="93118"/>
            </a:xfrm>
            <a:custGeom>
              <a:avLst/>
              <a:gdLst/>
              <a:ahLst/>
              <a:cxnLst/>
              <a:rect r="r" b="b" t="t" l="l"/>
              <a:pathLst>
                <a:path h="93118" w="4816592">
                  <a:moveTo>
                    <a:pt x="0" y="0"/>
                  </a:moveTo>
                  <a:lnTo>
                    <a:pt x="4816592" y="0"/>
                  </a:lnTo>
                  <a:lnTo>
                    <a:pt x="4816592" y="93118"/>
                  </a:lnTo>
                  <a:lnTo>
                    <a:pt x="0" y="93118"/>
                  </a:lnTo>
                  <a:close/>
                </a:path>
              </a:pathLst>
            </a:custGeom>
            <a:solidFill>
              <a:srgbClr val="182436"/>
            </a:solidFill>
          </p:spPr>
        </p:sp>
        <p:sp>
          <p:nvSpPr>
            <p:cNvPr name="TextBox 7" id="7"/>
            <p:cNvSpPr txBox="true"/>
            <p:nvPr/>
          </p:nvSpPr>
          <p:spPr>
            <a:xfrm>
              <a:off x="0" y="-38100"/>
              <a:ext cx="4816593" cy="131218"/>
            </a:xfrm>
            <a:prstGeom prst="rect">
              <a:avLst/>
            </a:prstGeom>
          </p:spPr>
          <p:txBody>
            <a:bodyPr anchor="ctr" rtlCol="false" tIns="50800" lIns="50800" bIns="50800" rIns="50800"/>
            <a:lstStyle/>
            <a:p>
              <a:pPr algn="ctr">
                <a:lnSpc>
                  <a:spcPts val="2547"/>
                </a:lnSpc>
              </a:pPr>
            </a:p>
          </p:txBody>
        </p:sp>
      </p:grpSp>
      <p:sp>
        <p:nvSpPr>
          <p:cNvPr name="Freeform 8" id="8"/>
          <p:cNvSpPr/>
          <p:nvPr/>
        </p:nvSpPr>
        <p:spPr>
          <a:xfrm flipH="false" flipV="false" rot="0">
            <a:off x="13975097" y="339078"/>
            <a:ext cx="4312903" cy="4312903"/>
          </a:xfrm>
          <a:custGeom>
            <a:avLst/>
            <a:gdLst/>
            <a:ahLst/>
            <a:cxnLst/>
            <a:rect r="r" b="b" t="t" l="l"/>
            <a:pathLst>
              <a:path h="4312903" w="4312903">
                <a:moveTo>
                  <a:pt x="0" y="0"/>
                </a:moveTo>
                <a:lnTo>
                  <a:pt x="4312903" y="0"/>
                </a:lnTo>
                <a:lnTo>
                  <a:pt x="4312903" y="4312903"/>
                </a:lnTo>
                <a:lnTo>
                  <a:pt x="0" y="4312903"/>
                </a:lnTo>
                <a:lnTo>
                  <a:pt x="0" y="0"/>
                </a:lnTo>
                <a:close/>
              </a:path>
            </a:pathLst>
          </a:custGeom>
          <a:blipFill>
            <a:blip r:embed="rId2"/>
            <a:stretch>
              <a:fillRect l="0" t="0" r="0" b="0"/>
            </a:stretch>
          </a:blipFill>
        </p:spPr>
      </p:sp>
      <p:sp>
        <p:nvSpPr>
          <p:cNvPr name="TextBox 9" id="9"/>
          <p:cNvSpPr txBox="true"/>
          <p:nvPr/>
        </p:nvSpPr>
        <p:spPr>
          <a:xfrm rot="0">
            <a:off x="1432112" y="1903646"/>
            <a:ext cx="7711888" cy="1212342"/>
          </a:xfrm>
          <a:prstGeom prst="rect">
            <a:avLst/>
          </a:prstGeom>
        </p:spPr>
        <p:txBody>
          <a:bodyPr anchor="t" rtlCol="false" tIns="0" lIns="0" bIns="0" rIns="0">
            <a:spAutoFit/>
          </a:bodyPr>
          <a:lstStyle/>
          <a:p>
            <a:pPr algn="l">
              <a:lnSpc>
                <a:spcPts val="9593"/>
              </a:lnSpc>
            </a:pPr>
            <a:r>
              <a:rPr lang="en-US" sz="8199" b="true">
                <a:solidFill>
                  <a:srgbClr val="292929"/>
                </a:solidFill>
                <a:latin typeface="Canva Sans 2 Bold"/>
                <a:ea typeface="Canva Sans 2 Bold"/>
                <a:cs typeface="Canva Sans 2 Bold"/>
                <a:sym typeface="Canva Sans 2 Bold"/>
              </a:rPr>
              <a:t> RavenDB</a:t>
            </a:r>
          </a:p>
        </p:txBody>
      </p:sp>
      <p:sp>
        <p:nvSpPr>
          <p:cNvPr name="TextBox 10" id="10"/>
          <p:cNvSpPr txBox="true"/>
          <p:nvPr/>
        </p:nvSpPr>
        <p:spPr>
          <a:xfrm rot="0">
            <a:off x="1028700" y="3518588"/>
            <a:ext cx="11484317" cy="4913786"/>
          </a:xfrm>
          <a:prstGeom prst="rect">
            <a:avLst/>
          </a:prstGeom>
        </p:spPr>
        <p:txBody>
          <a:bodyPr anchor="t" rtlCol="false" tIns="0" lIns="0" bIns="0" rIns="0">
            <a:spAutoFit/>
          </a:bodyPr>
          <a:lstStyle/>
          <a:p>
            <a:pPr algn="just" marL="669165" indent="-334582" lvl="1">
              <a:lnSpc>
                <a:spcPts val="4928"/>
              </a:lnSpc>
              <a:buFont typeface="Arial"/>
              <a:buChar char="•"/>
            </a:pPr>
            <a:r>
              <a:rPr lang="en-US" sz="3099">
                <a:solidFill>
                  <a:srgbClr val="000000"/>
                </a:solidFill>
                <a:latin typeface="Canva Sans 3"/>
                <a:ea typeface="Canva Sans 3"/>
                <a:cs typeface="Canva Sans 3"/>
                <a:sym typeface="Canva Sans 3"/>
              </a:rPr>
              <a:t>Là một cơ sở dữ liệu hướng tài liệu hoàn toàn mã nguồn mở, tuân thủ hoàn toàn ACID, được viết bằng ngôn ngữ C#, phát triển bởi Hibernating Rhinos Ltd. Nó có khả năng chạy trên nhiều nền tảng như Windows, Linux và Mac OS. </a:t>
            </a:r>
          </a:p>
          <a:p>
            <a:pPr algn="just" marL="669165" indent="-334582" lvl="1">
              <a:lnSpc>
                <a:spcPts val="4928"/>
              </a:lnSpc>
              <a:buFont typeface="Arial"/>
              <a:buChar char="•"/>
            </a:pPr>
            <a:r>
              <a:rPr lang="en-US" sz="3099">
                <a:solidFill>
                  <a:srgbClr val="000000"/>
                </a:solidFill>
                <a:latin typeface="Canva Sans 3"/>
                <a:ea typeface="Canva Sans 3"/>
                <a:cs typeface="Canva Sans 3"/>
                <a:sym typeface="Canva Sans 3"/>
              </a:rPr>
              <a:t>RavenDB lưu trữ dữ liệu dưới dạng các tài liệu JSON và có thể triển khai trong các cụm phân tán với đồng bộ hóa master-master.  </a:t>
            </a:r>
          </a:p>
        </p:txBody>
      </p:sp>
      <p:sp>
        <p:nvSpPr>
          <p:cNvPr name="TextBox 11" id="11"/>
          <p:cNvSpPr txBox="true"/>
          <p:nvPr/>
        </p:nvSpPr>
        <p:spPr>
          <a:xfrm rot="0">
            <a:off x="1100274" y="1269324"/>
            <a:ext cx="3740059" cy="419680"/>
          </a:xfrm>
          <a:prstGeom prst="rect">
            <a:avLst/>
          </a:prstGeom>
        </p:spPr>
        <p:txBody>
          <a:bodyPr anchor="t" rtlCol="false" tIns="0" lIns="0" bIns="0" rIns="0">
            <a:spAutoFit/>
          </a:bodyPr>
          <a:lstStyle/>
          <a:p>
            <a:pPr algn="l">
              <a:lnSpc>
                <a:spcPts val="3333"/>
              </a:lnSpc>
            </a:pPr>
            <a:r>
              <a:rPr lang="en-US" sz="2469" spc="296">
                <a:solidFill>
                  <a:srgbClr val="2E2E2E"/>
                </a:solidFill>
                <a:latin typeface="Montserrat Classic"/>
                <a:ea typeface="Montserrat Classic"/>
                <a:cs typeface="Montserrat Classic"/>
                <a:sym typeface="Montserrat Classic"/>
              </a:rPr>
              <a:t>TỔNG QUAN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975097" y="0"/>
            <a:ext cx="4312903" cy="10287000"/>
            <a:chOff x="0" y="0"/>
            <a:chExt cx="1135909" cy="2709333"/>
          </a:xfrm>
        </p:grpSpPr>
        <p:sp>
          <p:nvSpPr>
            <p:cNvPr name="Freeform 3" id="3"/>
            <p:cNvSpPr/>
            <p:nvPr/>
          </p:nvSpPr>
          <p:spPr>
            <a:xfrm flipH="false" flipV="false" rot="0">
              <a:off x="0" y="0"/>
              <a:ext cx="1135909" cy="2709333"/>
            </a:xfrm>
            <a:custGeom>
              <a:avLst/>
              <a:gdLst/>
              <a:ahLst/>
              <a:cxnLst/>
              <a:rect r="r" b="b" t="t" l="l"/>
              <a:pathLst>
                <a:path h="2709333" w="1135909">
                  <a:moveTo>
                    <a:pt x="0" y="0"/>
                  </a:moveTo>
                  <a:lnTo>
                    <a:pt x="1135909" y="0"/>
                  </a:lnTo>
                  <a:lnTo>
                    <a:pt x="1135909" y="2709333"/>
                  </a:lnTo>
                  <a:lnTo>
                    <a:pt x="0" y="2709333"/>
                  </a:lnTo>
                  <a:close/>
                </a:path>
              </a:pathLst>
            </a:custGeom>
            <a:solidFill>
              <a:srgbClr val="000000"/>
            </a:solidFill>
          </p:spPr>
        </p:sp>
        <p:sp>
          <p:nvSpPr>
            <p:cNvPr name="TextBox 4" id="4"/>
            <p:cNvSpPr txBox="true"/>
            <p:nvPr/>
          </p:nvSpPr>
          <p:spPr>
            <a:xfrm>
              <a:off x="0" y="-38100"/>
              <a:ext cx="1135909" cy="2747433"/>
            </a:xfrm>
            <a:prstGeom prst="rect">
              <a:avLst/>
            </a:prstGeom>
          </p:spPr>
          <p:txBody>
            <a:bodyPr anchor="ctr" rtlCol="false" tIns="50800" lIns="50800" bIns="50800" rIns="50800"/>
            <a:lstStyle/>
            <a:p>
              <a:pPr algn="ctr">
                <a:lnSpc>
                  <a:spcPts val="2547"/>
                </a:lnSpc>
              </a:pPr>
            </a:p>
          </p:txBody>
        </p:sp>
      </p:grpSp>
      <p:grpSp>
        <p:nvGrpSpPr>
          <p:cNvPr name="Group 5" id="5"/>
          <p:cNvGrpSpPr/>
          <p:nvPr/>
        </p:nvGrpSpPr>
        <p:grpSpPr>
          <a:xfrm rot="0">
            <a:off x="0" y="9933444"/>
            <a:ext cx="18288000" cy="353556"/>
            <a:chOff x="0" y="0"/>
            <a:chExt cx="4816593" cy="93118"/>
          </a:xfrm>
        </p:grpSpPr>
        <p:sp>
          <p:nvSpPr>
            <p:cNvPr name="Freeform 6" id="6"/>
            <p:cNvSpPr/>
            <p:nvPr/>
          </p:nvSpPr>
          <p:spPr>
            <a:xfrm flipH="false" flipV="false" rot="0">
              <a:off x="0" y="0"/>
              <a:ext cx="4816592" cy="93118"/>
            </a:xfrm>
            <a:custGeom>
              <a:avLst/>
              <a:gdLst/>
              <a:ahLst/>
              <a:cxnLst/>
              <a:rect r="r" b="b" t="t" l="l"/>
              <a:pathLst>
                <a:path h="93118" w="4816592">
                  <a:moveTo>
                    <a:pt x="0" y="0"/>
                  </a:moveTo>
                  <a:lnTo>
                    <a:pt x="4816592" y="0"/>
                  </a:lnTo>
                  <a:lnTo>
                    <a:pt x="4816592" y="93118"/>
                  </a:lnTo>
                  <a:lnTo>
                    <a:pt x="0" y="93118"/>
                  </a:lnTo>
                  <a:close/>
                </a:path>
              </a:pathLst>
            </a:custGeom>
            <a:solidFill>
              <a:srgbClr val="182436"/>
            </a:solidFill>
          </p:spPr>
        </p:sp>
        <p:sp>
          <p:nvSpPr>
            <p:cNvPr name="TextBox 7" id="7"/>
            <p:cNvSpPr txBox="true"/>
            <p:nvPr/>
          </p:nvSpPr>
          <p:spPr>
            <a:xfrm>
              <a:off x="0" y="-38100"/>
              <a:ext cx="4816593" cy="131218"/>
            </a:xfrm>
            <a:prstGeom prst="rect">
              <a:avLst/>
            </a:prstGeom>
          </p:spPr>
          <p:txBody>
            <a:bodyPr anchor="ctr" rtlCol="false" tIns="50800" lIns="50800" bIns="50800" rIns="50800"/>
            <a:lstStyle/>
            <a:p>
              <a:pPr algn="ctr">
                <a:lnSpc>
                  <a:spcPts val="2547"/>
                </a:lnSpc>
              </a:pPr>
            </a:p>
          </p:txBody>
        </p:sp>
      </p:grpSp>
      <p:sp>
        <p:nvSpPr>
          <p:cNvPr name="Freeform 8" id="8"/>
          <p:cNvSpPr/>
          <p:nvPr/>
        </p:nvSpPr>
        <p:spPr>
          <a:xfrm flipH="false" flipV="false" rot="0">
            <a:off x="13975097" y="339078"/>
            <a:ext cx="4312903" cy="4312903"/>
          </a:xfrm>
          <a:custGeom>
            <a:avLst/>
            <a:gdLst/>
            <a:ahLst/>
            <a:cxnLst/>
            <a:rect r="r" b="b" t="t" l="l"/>
            <a:pathLst>
              <a:path h="4312903" w="4312903">
                <a:moveTo>
                  <a:pt x="0" y="0"/>
                </a:moveTo>
                <a:lnTo>
                  <a:pt x="4312903" y="0"/>
                </a:lnTo>
                <a:lnTo>
                  <a:pt x="4312903" y="4312903"/>
                </a:lnTo>
                <a:lnTo>
                  <a:pt x="0" y="4312903"/>
                </a:lnTo>
                <a:lnTo>
                  <a:pt x="0" y="0"/>
                </a:lnTo>
                <a:close/>
              </a:path>
            </a:pathLst>
          </a:custGeom>
          <a:blipFill>
            <a:blip r:embed="rId2"/>
            <a:stretch>
              <a:fillRect l="0" t="0" r="0" b="0"/>
            </a:stretch>
          </a:blipFill>
        </p:spPr>
      </p:sp>
      <p:sp>
        <p:nvSpPr>
          <p:cNvPr name="TextBox 9" id="9"/>
          <p:cNvSpPr txBox="true"/>
          <p:nvPr/>
        </p:nvSpPr>
        <p:spPr>
          <a:xfrm rot="0">
            <a:off x="1432112" y="1903646"/>
            <a:ext cx="7711888" cy="1212342"/>
          </a:xfrm>
          <a:prstGeom prst="rect">
            <a:avLst/>
          </a:prstGeom>
        </p:spPr>
        <p:txBody>
          <a:bodyPr anchor="t" rtlCol="false" tIns="0" lIns="0" bIns="0" rIns="0">
            <a:spAutoFit/>
          </a:bodyPr>
          <a:lstStyle/>
          <a:p>
            <a:pPr algn="l">
              <a:lnSpc>
                <a:spcPts val="9593"/>
              </a:lnSpc>
            </a:pPr>
            <a:r>
              <a:rPr lang="en-US" sz="8199" b="true">
                <a:solidFill>
                  <a:srgbClr val="292929"/>
                </a:solidFill>
                <a:latin typeface="Canva Sans 2 Bold"/>
                <a:ea typeface="Canva Sans 2 Bold"/>
                <a:cs typeface="Canva Sans 2 Bold"/>
                <a:sym typeface="Canva Sans 2 Bold"/>
              </a:rPr>
              <a:t> RavenDB</a:t>
            </a:r>
          </a:p>
        </p:txBody>
      </p:sp>
      <p:sp>
        <p:nvSpPr>
          <p:cNvPr name="TextBox 10" id="10"/>
          <p:cNvSpPr txBox="true"/>
          <p:nvPr/>
        </p:nvSpPr>
        <p:spPr>
          <a:xfrm rot="0">
            <a:off x="1028700" y="3518588"/>
            <a:ext cx="11484317" cy="5532911"/>
          </a:xfrm>
          <a:prstGeom prst="rect">
            <a:avLst/>
          </a:prstGeom>
        </p:spPr>
        <p:txBody>
          <a:bodyPr anchor="t" rtlCol="false" tIns="0" lIns="0" bIns="0" rIns="0">
            <a:spAutoFit/>
          </a:bodyPr>
          <a:lstStyle/>
          <a:p>
            <a:pPr algn="just" marL="669165" indent="-334582" lvl="1">
              <a:lnSpc>
                <a:spcPts val="4928"/>
              </a:lnSpc>
              <a:buFont typeface="Arial"/>
              <a:buChar char="•"/>
            </a:pPr>
            <a:r>
              <a:rPr lang="en-US" sz="3099">
                <a:solidFill>
                  <a:srgbClr val="000000"/>
                </a:solidFill>
                <a:latin typeface="Canva Sans 3"/>
                <a:ea typeface="Canva Sans 3"/>
                <a:cs typeface="Canva Sans 3"/>
                <a:sym typeface="Canva Sans 3"/>
              </a:rPr>
              <a:t>RavenDB là một cơ sở dữ liệu mã nguồn mở có hỗ trợ transactional (giao dịch) được viết cho nền tảng .NET. RavenDB đưa ra mô hình dữ liệu linh hoạt (flexible data model) nhằm đáp ứng yêu cầu của các hệ thống thế giới thực.  </a:t>
            </a:r>
          </a:p>
          <a:p>
            <a:pPr algn="l" marL="669165" indent="-334582" lvl="1">
              <a:lnSpc>
                <a:spcPts val="4928"/>
              </a:lnSpc>
              <a:buFont typeface="Arial"/>
              <a:buChar char="•"/>
            </a:pPr>
            <a:r>
              <a:rPr lang="en-US" sz="3099">
                <a:solidFill>
                  <a:srgbClr val="000000"/>
                </a:solidFill>
                <a:latin typeface="Canva Sans 3"/>
                <a:ea typeface="Canva Sans 3"/>
                <a:cs typeface="Canva Sans 3"/>
                <a:sym typeface="Canva Sans 3"/>
              </a:rPr>
              <a:t> RavenDB cho phép xây dựng những ứng dụng có hiệu suất cao (high-performance), độ trễ thấp (low-latency) một cách nhanh chóng và hiệu quả. RavenDB xứng đáng là một cơ sở dữ liệu đáng tin cậy.  </a:t>
            </a:r>
          </a:p>
        </p:txBody>
      </p:sp>
      <p:sp>
        <p:nvSpPr>
          <p:cNvPr name="TextBox 11" id="11"/>
          <p:cNvSpPr txBox="true"/>
          <p:nvPr/>
        </p:nvSpPr>
        <p:spPr>
          <a:xfrm rot="0">
            <a:off x="1100274" y="1269324"/>
            <a:ext cx="3740059" cy="419680"/>
          </a:xfrm>
          <a:prstGeom prst="rect">
            <a:avLst/>
          </a:prstGeom>
        </p:spPr>
        <p:txBody>
          <a:bodyPr anchor="t" rtlCol="false" tIns="0" lIns="0" bIns="0" rIns="0">
            <a:spAutoFit/>
          </a:bodyPr>
          <a:lstStyle/>
          <a:p>
            <a:pPr algn="l">
              <a:lnSpc>
                <a:spcPts val="3333"/>
              </a:lnSpc>
            </a:pPr>
            <a:r>
              <a:rPr lang="en-US" sz="2469" spc="296">
                <a:solidFill>
                  <a:srgbClr val="2E2E2E"/>
                </a:solidFill>
                <a:latin typeface="Montserrat Classic"/>
                <a:ea typeface="Montserrat Classic"/>
                <a:cs typeface="Montserrat Classic"/>
                <a:sym typeface="Montserrat Classic"/>
              </a:rPr>
              <a:t>TỔNG QUAN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776847" y="0"/>
            <a:ext cx="5511153" cy="10287000"/>
            <a:chOff x="0" y="0"/>
            <a:chExt cx="1451497" cy="2709333"/>
          </a:xfrm>
        </p:grpSpPr>
        <p:sp>
          <p:nvSpPr>
            <p:cNvPr name="Freeform 3" id="3"/>
            <p:cNvSpPr/>
            <p:nvPr/>
          </p:nvSpPr>
          <p:spPr>
            <a:xfrm flipH="false" flipV="false" rot="0">
              <a:off x="0" y="0"/>
              <a:ext cx="1451497" cy="2709333"/>
            </a:xfrm>
            <a:custGeom>
              <a:avLst/>
              <a:gdLst/>
              <a:ahLst/>
              <a:cxnLst/>
              <a:rect r="r" b="b" t="t" l="l"/>
              <a:pathLst>
                <a:path h="2709333" w="1451497">
                  <a:moveTo>
                    <a:pt x="0" y="0"/>
                  </a:moveTo>
                  <a:lnTo>
                    <a:pt x="1451497" y="0"/>
                  </a:lnTo>
                  <a:lnTo>
                    <a:pt x="1451497" y="2709333"/>
                  </a:lnTo>
                  <a:lnTo>
                    <a:pt x="0" y="2709333"/>
                  </a:lnTo>
                  <a:close/>
                </a:path>
              </a:pathLst>
            </a:custGeom>
            <a:solidFill>
              <a:srgbClr val="000000"/>
            </a:solidFill>
          </p:spPr>
        </p:sp>
        <p:sp>
          <p:nvSpPr>
            <p:cNvPr name="TextBox 4" id="4"/>
            <p:cNvSpPr txBox="true"/>
            <p:nvPr/>
          </p:nvSpPr>
          <p:spPr>
            <a:xfrm>
              <a:off x="0" y="-38100"/>
              <a:ext cx="1451497" cy="2747433"/>
            </a:xfrm>
            <a:prstGeom prst="rect">
              <a:avLst/>
            </a:prstGeom>
          </p:spPr>
          <p:txBody>
            <a:bodyPr anchor="ctr" rtlCol="false" tIns="50800" lIns="50800" bIns="50800" rIns="50800"/>
            <a:lstStyle/>
            <a:p>
              <a:pPr algn="ctr">
                <a:lnSpc>
                  <a:spcPts val="2547"/>
                </a:lnSpc>
              </a:pPr>
            </a:p>
          </p:txBody>
        </p:sp>
      </p:grpSp>
      <p:grpSp>
        <p:nvGrpSpPr>
          <p:cNvPr name="Group 5" id="5"/>
          <p:cNvGrpSpPr/>
          <p:nvPr/>
        </p:nvGrpSpPr>
        <p:grpSpPr>
          <a:xfrm rot="0">
            <a:off x="0" y="9933444"/>
            <a:ext cx="18288000" cy="353556"/>
            <a:chOff x="0" y="0"/>
            <a:chExt cx="4816593" cy="93118"/>
          </a:xfrm>
        </p:grpSpPr>
        <p:sp>
          <p:nvSpPr>
            <p:cNvPr name="Freeform 6" id="6"/>
            <p:cNvSpPr/>
            <p:nvPr/>
          </p:nvSpPr>
          <p:spPr>
            <a:xfrm flipH="false" flipV="false" rot="0">
              <a:off x="0" y="0"/>
              <a:ext cx="4816592" cy="93118"/>
            </a:xfrm>
            <a:custGeom>
              <a:avLst/>
              <a:gdLst/>
              <a:ahLst/>
              <a:cxnLst/>
              <a:rect r="r" b="b" t="t" l="l"/>
              <a:pathLst>
                <a:path h="93118" w="4816592">
                  <a:moveTo>
                    <a:pt x="0" y="0"/>
                  </a:moveTo>
                  <a:lnTo>
                    <a:pt x="4816592" y="0"/>
                  </a:lnTo>
                  <a:lnTo>
                    <a:pt x="4816592" y="93118"/>
                  </a:lnTo>
                  <a:lnTo>
                    <a:pt x="0" y="93118"/>
                  </a:lnTo>
                  <a:close/>
                </a:path>
              </a:pathLst>
            </a:custGeom>
            <a:solidFill>
              <a:srgbClr val="182436"/>
            </a:solidFill>
          </p:spPr>
        </p:sp>
        <p:sp>
          <p:nvSpPr>
            <p:cNvPr name="TextBox 7" id="7"/>
            <p:cNvSpPr txBox="true"/>
            <p:nvPr/>
          </p:nvSpPr>
          <p:spPr>
            <a:xfrm>
              <a:off x="0" y="-38100"/>
              <a:ext cx="4816593" cy="131218"/>
            </a:xfrm>
            <a:prstGeom prst="rect">
              <a:avLst/>
            </a:prstGeom>
          </p:spPr>
          <p:txBody>
            <a:bodyPr anchor="ctr" rtlCol="false" tIns="50800" lIns="50800" bIns="50800" rIns="50800"/>
            <a:lstStyle/>
            <a:p>
              <a:pPr algn="ctr">
                <a:lnSpc>
                  <a:spcPts val="2547"/>
                </a:lnSpc>
              </a:pPr>
            </a:p>
          </p:txBody>
        </p:sp>
      </p:grpSp>
      <p:sp>
        <p:nvSpPr>
          <p:cNvPr name="Freeform 8" id="8"/>
          <p:cNvSpPr/>
          <p:nvPr/>
        </p:nvSpPr>
        <p:spPr>
          <a:xfrm flipH="false" flipV="false" rot="0">
            <a:off x="12925611" y="1028700"/>
            <a:ext cx="5213624" cy="7403673"/>
          </a:xfrm>
          <a:custGeom>
            <a:avLst/>
            <a:gdLst/>
            <a:ahLst/>
            <a:cxnLst/>
            <a:rect r="r" b="b" t="t" l="l"/>
            <a:pathLst>
              <a:path h="7403673" w="5213624">
                <a:moveTo>
                  <a:pt x="0" y="0"/>
                </a:moveTo>
                <a:lnTo>
                  <a:pt x="5213625" y="0"/>
                </a:lnTo>
                <a:lnTo>
                  <a:pt x="5213625" y="7403673"/>
                </a:lnTo>
                <a:lnTo>
                  <a:pt x="0" y="7403673"/>
                </a:lnTo>
                <a:lnTo>
                  <a:pt x="0" y="0"/>
                </a:lnTo>
                <a:close/>
              </a:path>
            </a:pathLst>
          </a:custGeom>
          <a:blipFill>
            <a:blip r:embed="rId2"/>
            <a:stretch>
              <a:fillRect l="0" t="0" r="0" b="0"/>
            </a:stretch>
          </a:blipFill>
        </p:spPr>
      </p:sp>
      <p:sp>
        <p:nvSpPr>
          <p:cNvPr name="TextBox 9" id="9"/>
          <p:cNvSpPr txBox="true"/>
          <p:nvPr/>
        </p:nvSpPr>
        <p:spPr>
          <a:xfrm rot="0">
            <a:off x="1432112" y="1903646"/>
            <a:ext cx="7711888" cy="1212342"/>
          </a:xfrm>
          <a:prstGeom prst="rect">
            <a:avLst/>
          </a:prstGeom>
        </p:spPr>
        <p:txBody>
          <a:bodyPr anchor="t" rtlCol="false" tIns="0" lIns="0" bIns="0" rIns="0">
            <a:spAutoFit/>
          </a:bodyPr>
          <a:lstStyle/>
          <a:p>
            <a:pPr algn="l">
              <a:lnSpc>
                <a:spcPts val="9593"/>
              </a:lnSpc>
            </a:pPr>
            <a:r>
              <a:rPr lang="en-US" sz="8199" b="true">
                <a:solidFill>
                  <a:srgbClr val="292929"/>
                </a:solidFill>
                <a:latin typeface="Canva Sans 2 Bold"/>
                <a:ea typeface="Canva Sans 2 Bold"/>
                <a:cs typeface="Canva Sans 2 Bold"/>
                <a:sym typeface="Canva Sans 2 Bold"/>
              </a:rPr>
              <a:t> RavenDB</a:t>
            </a:r>
          </a:p>
        </p:txBody>
      </p:sp>
      <p:sp>
        <p:nvSpPr>
          <p:cNvPr name="TextBox 10" id="10"/>
          <p:cNvSpPr txBox="true"/>
          <p:nvPr/>
        </p:nvSpPr>
        <p:spPr>
          <a:xfrm rot="0">
            <a:off x="1028700" y="3518588"/>
            <a:ext cx="10686392" cy="4913786"/>
          </a:xfrm>
          <a:prstGeom prst="rect">
            <a:avLst/>
          </a:prstGeom>
        </p:spPr>
        <p:txBody>
          <a:bodyPr anchor="t" rtlCol="false" tIns="0" lIns="0" bIns="0" rIns="0">
            <a:spAutoFit/>
          </a:bodyPr>
          <a:lstStyle/>
          <a:p>
            <a:pPr algn="l" marL="669165" indent="-334582" lvl="1">
              <a:lnSpc>
                <a:spcPts val="4928"/>
              </a:lnSpc>
              <a:buFont typeface="Arial"/>
              <a:buChar char="•"/>
            </a:pPr>
            <a:r>
              <a:rPr lang="en-US" sz="3099">
                <a:solidFill>
                  <a:srgbClr val="000000"/>
                </a:solidFill>
                <a:latin typeface="Canva Sans 3"/>
                <a:ea typeface="Canva Sans 3"/>
                <a:cs typeface="Canva Sans 3"/>
                <a:sym typeface="Canva Sans 3"/>
              </a:rPr>
              <a:t> Ban đầu có tên là "Rhino Divan DB", RavenDB bắt đầu vào năm 2008 như một dự án của Oren Eini (còn được gọi là Ayende Rahien) và được phát triển bởi Hibernating Rhinos Ltd. Công ty khẳng định đó là cơ sở dữ liệu tài liệu đầu tiên chạy một cách tự nhiên trên .NET Framework</a:t>
            </a:r>
          </a:p>
          <a:p>
            <a:pPr algn="l" marL="669165" indent="-334582" lvl="1">
              <a:lnSpc>
                <a:spcPts val="4928"/>
              </a:lnSpc>
              <a:buFont typeface="Arial"/>
              <a:buChar char="•"/>
            </a:pPr>
            <a:r>
              <a:rPr lang="en-US" sz="3099">
                <a:solidFill>
                  <a:srgbClr val="000000"/>
                </a:solidFill>
                <a:latin typeface="Canva Sans 3"/>
                <a:ea typeface="Canva Sans 3"/>
                <a:cs typeface="Canva Sans 3"/>
                <a:sym typeface="Canva Sans 3"/>
              </a:rPr>
              <a:t>Đó là một trong những cơ sở dữ liệu tài liệu sớm nhất cung cấp các đảm bảo ACID</a:t>
            </a:r>
          </a:p>
        </p:txBody>
      </p:sp>
      <p:sp>
        <p:nvSpPr>
          <p:cNvPr name="TextBox 11" id="11"/>
          <p:cNvSpPr txBox="true"/>
          <p:nvPr/>
        </p:nvSpPr>
        <p:spPr>
          <a:xfrm rot="0">
            <a:off x="1100274" y="1269324"/>
            <a:ext cx="3740059" cy="419680"/>
          </a:xfrm>
          <a:prstGeom prst="rect">
            <a:avLst/>
          </a:prstGeom>
        </p:spPr>
        <p:txBody>
          <a:bodyPr anchor="t" rtlCol="false" tIns="0" lIns="0" bIns="0" rIns="0">
            <a:spAutoFit/>
          </a:bodyPr>
          <a:lstStyle/>
          <a:p>
            <a:pPr algn="l">
              <a:lnSpc>
                <a:spcPts val="3333"/>
              </a:lnSpc>
            </a:pPr>
            <a:r>
              <a:rPr lang="en-US" sz="2469" spc="296">
                <a:solidFill>
                  <a:srgbClr val="2E2E2E"/>
                </a:solidFill>
                <a:latin typeface="Montserrat Classic"/>
                <a:ea typeface="Montserrat Classic"/>
                <a:cs typeface="Montserrat Classic"/>
                <a:sym typeface="Montserrat Classic"/>
              </a:rPr>
              <a:t>LỊCH SỬ</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3444"/>
            <a:ext cx="18288000" cy="353556"/>
            <a:chOff x="0" y="0"/>
            <a:chExt cx="4816593" cy="93118"/>
          </a:xfrm>
        </p:grpSpPr>
        <p:sp>
          <p:nvSpPr>
            <p:cNvPr name="Freeform 3" id="3"/>
            <p:cNvSpPr/>
            <p:nvPr/>
          </p:nvSpPr>
          <p:spPr>
            <a:xfrm flipH="false" flipV="false" rot="0">
              <a:off x="0" y="0"/>
              <a:ext cx="4816592" cy="93118"/>
            </a:xfrm>
            <a:custGeom>
              <a:avLst/>
              <a:gdLst/>
              <a:ahLst/>
              <a:cxnLst/>
              <a:rect r="r" b="b" t="t" l="l"/>
              <a:pathLst>
                <a:path h="93118" w="4816592">
                  <a:moveTo>
                    <a:pt x="0" y="0"/>
                  </a:moveTo>
                  <a:lnTo>
                    <a:pt x="4816592" y="0"/>
                  </a:lnTo>
                  <a:lnTo>
                    <a:pt x="4816592" y="93118"/>
                  </a:lnTo>
                  <a:lnTo>
                    <a:pt x="0" y="93118"/>
                  </a:lnTo>
                  <a:close/>
                </a:path>
              </a:pathLst>
            </a:custGeom>
            <a:solidFill>
              <a:srgbClr val="182436"/>
            </a:solidFill>
          </p:spPr>
        </p:sp>
        <p:sp>
          <p:nvSpPr>
            <p:cNvPr name="TextBox 4" id="4"/>
            <p:cNvSpPr txBox="true"/>
            <p:nvPr/>
          </p:nvSpPr>
          <p:spPr>
            <a:xfrm>
              <a:off x="0" y="-38100"/>
              <a:ext cx="4816593" cy="131218"/>
            </a:xfrm>
            <a:prstGeom prst="rect">
              <a:avLst/>
            </a:prstGeom>
          </p:spPr>
          <p:txBody>
            <a:bodyPr anchor="ctr" rtlCol="false" tIns="50800" lIns="50800" bIns="50800" rIns="50800"/>
            <a:lstStyle/>
            <a:p>
              <a:pPr algn="ctr">
                <a:lnSpc>
                  <a:spcPts val="2547"/>
                </a:lnSpc>
              </a:pPr>
            </a:p>
          </p:txBody>
        </p:sp>
      </p:grpSp>
      <p:sp>
        <p:nvSpPr>
          <p:cNvPr name="Freeform 5" id="5"/>
          <p:cNvSpPr/>
          <p:nvPr/>
        </p:nvSpPr>
        <p:spPr>
          <a:xfrm flipH="false" flipV="false" rot="0">
            <a:off x="12484804" y="1288662"/>
            <a:ext cx="4774496" cy="4758738"/>
          </a:xfrm>
          <a:custGeom>
            <a:avLst/>
            <a:gdLst/>
            <a:ahLst/>
            <a:cxnLst/>
            <a:rect r="r" b="b" t="t" l="l"/>
            <a:pathLst>
              <a:path h="4758738" w="4774496">
                <a:moveTo>
                  <a:pt x="0" y="0"/>
                </a:moveTo>
                <a:lnTo>
                  <a:pt x="4774496" y="0"/>
                </a:lnTo>
                <a:lnTo>
                  <a:pt x="4774496" y="4758739"/>
                </a:lnTo>
                <a:lnTo>
                  <a:pt x="0" y="4758739"/>
                </a:lnTo>
                <a:lnTo>
                  <a:pt x="0" y="0"/>
                </a:lnTo>
                <a:close/>
              </a:path>
            </a:pathLst>
          </a:custGeom>
          <a:blipFill>
            <a:blip r:embed="rId2"/>
            <a:stretch>
              <a:fillRect l="0" t="0" r="0" b="0"/>
            </a:stretch>
          </a:blipFill>
        </p:spPr>
      </p:sp>
      <p:sp>
        <p:nvSpPr>
          <p:cNvPr name="Freeform 6" id="6"/>
          <p:cNvSpPr/>
          <p:nvPr/>
        </p:nvSpPr>
        <p:spPr>
          <a:xfrm flipH="false" flipV="true" rot="-10800000">
            <a:off x="15546720" y="120947"/>
            <a:ext cx="2595811" cy="2427083"/>
          </a:xfrm>
          <a:custGeom>
            <a:avLst/>
            <a:gdLst/>
            <a:ahLst/>
            <a:cxnLst/>
            <a:rect r="r" b="b" t="t" l="l"/>
            <a:pathLst>
              <a:path h="2427083" w="2595811">
                <a:moveTo>
                  <a:pt x="0" y="2427083"/>
                </a:moveTo>
                <a:lnTo>
                  <a:pt x="2595811" y="2427083"/>
                </a:lnTo>
                <a:lnTo>
                  <a:pt x="2595811" y="0"/>
                </a:lnTo>
                <a:lnTo>
                  <a:pt x="0" y="0"/>
                </a:lnTo>
                <a:lnTo>
                  <a:pt x="0" y="2427083"/>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7" id="7"/>
          <p:cNvSpPr/>
          <p:nvPr/>
        </p:nvSpPr>
        <p:spPr>
          <a:xfrm flipH="false" flipV="false" rot="0">
            <a:off x="8008231" y="6047401"/>
            <a:ext cx="9251069" cy="2721754"/>
          </a:xfrm>
          <a:custGeom>
            <a:avLst/>
            <a:gdLst/>
            <a:ahLst/>
            <a:cxnLst/>
            <a:rect r="r" b="b" t="t" l="l"/>
            <a:pathLst>
              <a:path h="2721754" w="9251069">
                <a:moveTo>
                  <a:pt x="0" y="0"/>
                </a:moveTo>
                <a:lnTo>
                  <a:pt x="9251069" y="0"/>
                </a:lnTo>
                <a:lnTo>
                  <a:pt x="9251069" y="2721754"/>
                </a:lnTo>
                <a:lnTo>
                  <a:pt x="0" y="2721754"/>
                </a:lnTo>
                <a:lnTo>
                  <a:pt x="0" y="0"/>
                </a:lnTo>
                <a:close/>
              </a:path>
            </a:pathLst>
          </a:custGeom>
          <a:blipFill>
            <a:blip r:embed="rId5"/>
            <a:stretch>
              <a:fillRect l="0" t="0" r="0" b="0"/>
            </a:stretch>
          </a:blipFill>
        </p:spPr>
      </p:sp>
      <p:sp>
        <p:nvSpPr>
          <p:cNvPr name="TextBox 8" id="8"/>
          <p:cNvSpPr txBox="true"/>
          <p:nvPr/>
        </p:nvSpPr>
        <p:spPr>
          <a:xfrm rot="0">
            <a:off x="1100274" y="3534681"/>
            <a:ext cx="10686392" cy="2022377"/>
          </a:xfrm>
          <a:prstGeom prst="rect">
            <a:avLst/>
          </a:prstGeom>
        </p:spPr>
        <p:txBody>
          <a:bodyPr anchor="t" rtlCol="false" tIns="0" lIns="0" bIns="0" rIns="0">
            <a:spAutoFit/>
          </a:bodyPr>
          <a:lstStyle/>
          <a:p>
            <a:pPr algn="l" marL="733933" indent="-366967" lvl="1">
              <a:lnSpc>
                <a:spcPts val="5405"/>
              </a:lnSpc>
              <a:buFont typeface="Arial"/>
              <a:buChar char="•"/>
            </a:pPr>
            <a:r>
              <a:rPr lang="en-US" sz="3399">
                <a:solidFill>
                  <a:srgbClr val="000000"/>
                </a:solidFill>
                <a:latin typeface="Canva Sans 3"/>
                <a:ea typeface="Canva Sans 3"/>
                <a:cs typeface="Canva Sans 3"/>
                <a:sym typeface="Canva Sans 3"/>
              </a:rPr>
              <a:t>Năm 2019, Hibernating Rhinos bắt đầu cung cấp RavenDB dưới dạng dịch vụ đám mây được gọi là RavenDB Cloud. </a:t>
            </a:r>
          </a:p>
        </p:txBody>
      </p:sp>
      <p:sp>
        <p:nvSpPr>
          <p:cNvPr name="TextBox 9" id="9"/>
          <p:cNvSpPr txBox="true"/>
          <p:nvPr/>
        </p:nvSpPr>
        <p:spPr>
          <a:xfrm rot="0">
            <a:off x="1432112" y="1903646"/>
            <a:ext cx="7711888" cy="1212342"/>
          </a:xfrm>
          <a:prstGeom prst="rect">
            <a:avLst/>
          </a:prstGeom>
        </p:spPr>
        <p:txBody>
          <a:bodyPr anchor="t" rtlCol="false" tIns="0" lIns="0" bIns="0" rIns="0">
            <a:spAutoFit/>
          </a:bodyPr>
          <a:lstStyle/>
          <a:p>
            <a:pPr algn="l">
              <a:lnSpc>
                <a:spcPts val="9593"/>
              </a:lnSpc>
            </a:pPr>
            <a:r>
              <a:rPr lang="en-US" sz="8199" b="true">
                <a:solidFill>
                  <a:srgbClr val="292929"/>
                </a:solidFill>
                <a:latin typeface="Canva Sans 2 Bold"/>
                <a:ea typeface="Canva Sans 2 Bold"/>
                <a:cs typeface="Canva Sans 2 Bold"/>
                <a:sym typeface="Canva Sans 2 Bold"/>
              </a:rPr>
              <a:t> RavenDB</a:t>
            </a:r>
          </a:p>
        </p:txBody>
      </p:sp>
      <p:sp>
        <p:nvSpPr>
          <p:cNvPr name="TextBox 10" id="10"/>
          <p:cNvSpPr txBox="true"/>
          <p:nvPr/>
        </p:nvSpPr>
        <p:spPr>
          <a:xfrm rot="0">
            <a:off x="1100274" y="1269324"/>
            <a:ext cx="3740059" cy="419680"/>
          </a:xfrm>
          <a:prstGeom prst="rect">
            <a:avLst/>
          </a:prstGeom>
        </p:spPr>
        <p:txBody>
          <a:bodyPr anchor="t" rtlCol="false" tIns="0" lIns="0" bIns="0" rIns="0">
            <a:spAutoFit/>
          </a:bodyPr>
          <a:lstStyle/>
          <a:p>
            <a:pPr algn="l">
              <a:lnSpc>
                <a:spcPts val="3333"/>
              </a:lnSpc>
            </a:pPr>
            <a:r>
              <a:rPr lang="en-US" sz="2469" spc="296">
                <a:solidFill>
                  <a:srgbClr val="2E2E2E"/>
                </a:solidFill>
                <a:latin typeface="Montserrat Classic"/>
                <a:ea typeface="Montserrat Classic"/>
                <a:cs typeface="Montserrat Classic"/>
                <a:sym typeface="Montserrat Classic"/>
              </a:rPr>
              <a:t>LỊCH SỬ</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3444"/>
            <a:ext cx="18288000" cy="353556"/>
            <a:chOff x="0" y="0"/>
            <a:chExt cx="4816593" cy="93118"/>
          </a:xfrm>
        </p:grpSpPr>
        <p:sp>
          <p:nvSpPr>
            <p:cNvPr name="Freeform 3" id="3"/>
            <p:cNvSpPr/>
            <p:nvPr/>
          </p:nvSpPr>
          <p:spPr>
            <a:xfrm flipH="false" flipV="false" rot="0">
              <a:off x="0" y="0"/>
              <a:ext cx="4816592" cy="93118"/>
            </a:xfrm>
            <a:custGeom>
              <a:avLst/>
              <a:gdLst/>
              <a:ahLst/>
              <a:cxnLst/>
              <a:rect r="r" b="b" t="t" l="l"/>
              <a:pathLst>
                <a:path h="93118" w="4816592">
                  <a:moveTo>
                    <a:pt x="0" y="0"/>
                  </a:moveTo>
                  <a:lnTo>
                    <a:pt x="4816592" y="0"/>
                  </a:lnTo>
                  <a:lnTo>
                    <a:pt x="4816592" y="93118"/>
                  </a:lnTo>
                  <a:lnTo>
                    <a:pt x="0" y="93118"/>
                  </a:lnTo>
                  <a:close/>
                </a:path>
              </a:pathLst>
            </a:custGeom>
            <a:solidFill>
              <a:srgbClr val="182436"/>
            </a:solidFill>
          </p:spPr>
        </p:sp>
        <p:sp>
          <p:nvSpPr>
            <p:cNvPr name="TextBox 4" id="4"/>
            <p:cNvSpPr txBox="true"/>
            <p:nvPr/>
          </p:nvSpPr>
          <p:spPr>
            <a:xfrm>
              <a:off x="0" y="-38100"/>
              <a:ext cx="4816593" cy="131218"/>
            </a:xfrm>
            <a:prstGeom prst="rect">
              <a:avLst/>
            </a:prstGeom>
          </p:spPr>
          <p:txBody>
            <a:bodyPr anchor="ctr" rtlCol="false" tIns="50800" lIns="50800" bIns="50800" rIns="50800"/>
            <a:lstStyle/>
            <a:p>
              <a:pPr algn="ctr">
                <a:lnSpc>
                  <a:spcPts val="2547"/>
                </a:lnSpc>
              </a:pPr>
            </a:p>
          </p:txBody>
        </p:sp>
      </p:grpSp>
      <p:sp>
        <p:nvSpPr>
          <p:cNvPr name="Freeform 5" id="5"/>
          <p:cNvSpPr/>
          <p:nvPr/>
        </p:nvSpPr>
        <p:spPr>
          <a:xfrm flipH="false" flipV="true" rot="-10800000">
            <a:off x="15546720" y="120947"/>
            <a:ext cx="2595811" cy="2427083"/>
          </a:xfrm>
          <a:custGeom>
            <a:avLst/>
            <a:gdLst/>
            <a:ahLst/>
            <a:cxnLst/>
            <a:rect r="r" b="b" t="t" l="l"/>
            <a:pathLst>
              <a:path h="2427083" w="2595811">
                <a:moveTo>
                  <a:pt x="0" y="2427083"/>
                </a:moveTo>
                <a:lnTo>
                  <a:pt x="2595811" y="2427083"/>
                </a:lnTo>
                <a:lnTo>
                  <a:pt x="2595811" y="0"/>
                </a:lnTo>
                <a:lnTo>
                  <a:pt x="0" y="0"/>
                </a:lnTo>
                <a:lnTo>
                  <a:pt x="0" y="2427083"/>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false" rot="0">
            <a:off x="2882651" y="2548030"/>
            <a:ext cx="12522698" cy="6497084"/>
          </a:xfrm>
          <a:custGeom>
            <a:avLst/>
            <a:gdLst/>
            <a:ahLst/>
            <a:cxnLst/>
            <a:rect r="r" b="b" t="t" l="l"/>
            <a:pathLst>
              <a:path h="6497084" w="12522698">
                <a:moveTo>
                  <a:pt x="0" y="0"/>
                </a:moveTo>
                <a:lnTo>
                  <a:pt x="12522698" y="0"/>
                </a:lnTo>
                <a:lnTo>
                  <a:pt x="12522698" y="6497084"/>
                </a:lnTo>
                <a:lnTo>
                  <a:pt x="0" y="6497084"/>
                </a:lnTo>
                <a:lnTo>
                  <a:pt x="0" y="0"/>
                </a:lnTo>
                <a:close/>
              </a:path>
            </a:pathLst>
          </a:custGeom>
          <a:blipFill>
            <a:blip r:embed="rId4"/>
            <a:stretch>
              <a:fillRect l="0" t="0" r="0" b="0"/>
            </a:stretch>
          </a:blipFill>
        </p:spPr>
      </p:sp>
      <p:sp>
        <p:nvSpPr>
          <p:cNvPr name="TextBox 7" id="7"/>
          <p:cNvSpPr txBox="true"/>
          <p:nvPr/>
        </p:nvSpPr>
        <p:spPr>
          <a:xfrm rot="0">
            <a:off x="1648093" y="1047750"/>
            <a:ext cx="13898627" cy="1621155"/>
          </a:xfrm>
          <a:prstGeom prst="rect">
            <a:avLst/>
          </a:prstGeom>
        </p:spPr>
        <p:txBody>
          <a:bodyPr anchor="t" rtlCol="false" tIns="0" lIns="0" bIns="0" rIns="0">
            <a:spAutoFit/>
          </a:bodyPr>
          <a:lstStyle/>
          <a:p>
            <a:pPr algn="l">
              <a:lnSpc>
                <a:spcPts val="6434"/>
              </a:lnSpc>
            </a:pPr>
            <a:r>
              <a:rPr lang="en-US" sz="5499" b="true">
                <a:solidFill>
                  <a:srgbClr val="292929"/>
                </a:solidFill>
                <a:latin typeface="Canva Sans 2 Bold"/>
                <a:ea typeface="Canva Sans 2 Bold"/>
                <a:cs typeface="Canva Sans 2 Bold"/>
                <a:sym typeface="Canva Sans 2 Bold"/>
              </a:rPr>
              <a:t>Các Phiên Bản RavenDB</a:t>
            </a:r>
          </a:p>
          <a:p>
            <a:pPr algn="l">
              <a:lnSpc>
                <a:spcPts val="6434"/>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8186"/>
            <a:ext cx="7661721" cy="10305186"/>
            <a:chOff x="0" y="0"/>
            <a:chExt cx="2017902" cy="2714123"/>
          </a:xfrm>
        </p:grpSpPr>
        <p:sp>
          <p:nvSpPr>
            <p:cNvPr name="Freeform 3" id="3"/>
            <p:cNvSpPr/>
            <p:nvPr/>
          </p:nvSpPr>
          <p:spPr>
            <a:xfrm flipH="false" flipV="false" rot="0">
              <a:off x="0" y="0"/>
              <a:ext cx="2017902" cy="2714123"/>
            </a:xfrm>
            <a:custGeom>
              <a:avLst/>
              <a:gdLst/>
              <a:ahLst/>
              <a:cxnLst/>
              <a:rect r="r" b="b" t="t" l="l"/>
              <a:pathLst>
                <a:path h="2714123" w="2017902">
                  <a:moveTo>
                    <a:pt x="0" y="0"/>
                  </a:moveTo>
                  <a:lnTo>
                    <a:pt x="2017902" y="0"/>
                  </a:lnTo>
                  <a:lnTo>
                    <a:pt x="2017902" y="2714123"/>
                  </a:lnTo>
                  <a:lnTo>
                    <a:pt x="0" y="2714123"/>
                  </a:lnTo>
                  <a:close/>
                </a:path>
              </a:pathLst>
            </a:custGeom>
            <a:solidFill>
              <a:srgbClr val="182436"/>
            </a:solidFill>
          </p:spPr>
        </p:sp>
        <p:sp>
          <p:nvSpPr>
            <p:cNvPr name="TextBox 4" id="4"/>
            <p:cNvSpPr txBox="true"/>
            <p:nvPr/>
          </p:nvSpPr>
          <p:spPr>
            <a:xfrm>
              <a:off x="0" y="-38100"/>
              <a:ext cx="2017902" cy="2752223"/>
            </a:xfrm>
            <a:prstGeom prst="rect">
              <a:avLst/>
            </a:prstGeom>
          </p:spPr>
          <p:txBody>
            <a:bodyPr anchor="ctr" rtlCol="false" tIns="50800" lIns="50800" bIns="50800" rIns="50800"/>
            <a:lstStyle/>
            <a:p>
              <a:pPr algn="ctr">
                <a:lnSpc>
                  <a:spcPts val="2547"/>
                </a:lnSpc>
              </a:pPr>
            </a:p>
          </p:txBody>
        </p:sp>
      </p:grpSp>
      <p:sp>
        <p:nvSpPr>
          <p:cNvPr name="TextBox 5" id="5"/>
          <p:cNvSpPr txBox="true"/>
          <p:nvPr/>
        </p:nvSpPr>
        <p:spPr>
          <a:xfrm rot="0">
            <a:off x="1145101" y="1874875"/>
            <a:ext cx="5371520" cy="5665242"/>
          </a:xfrm>
          <a:prstGeom prst="rect">
            <a:avLst/>
          </a:prstGeom>
        </p:spPr>
        <p:txBody>
          <a:bodyPr anchor="t" rtlCol="false" tIns="0" lIns="0" bIns="0" rIns="0">
            <a:spAutoFit/>
          </a:bodyPr>
          <a:lstStyle/>
          <a:p>
            <a:pPr algn="l">
              <a:lnSpc>
                <a:spcPts val="8699"/>
              </a:lnSpc>
            </a:pPr>
            <a:r>
              <a:rPr lang="en-US" sz="7435">
                <a:solidFill>
                  <a:srgbClr val="FFFFFF"/>
                </a:solidFill>
                <a:latin typeface="Bungee"/>
                <a:ea typeface="Bungee"/>
                <a:cs typeface="Bungee"/>
                <a:sym typeface="Bungee"/>
              </a:rPr>
              <a:t>Cơ Chế Phân Tán Trong HQT RavenDB</a:t>
            </a:r>
          </a:p>
        </p:txBody>
      </p:sp>
      <p:sp>
        <p:nvSpPr>
          <p:cNvPr name="TextBox 6" id="6"/>
          <p:cNvSpPr txBox="true"/>
          <p:nvPr/>
        </p:nvSpPr>
        <p:spPr>
          <a:xfrm rot="0">
            <a:off x="1028700" y="8459395"/>
            <a:ext cx="3280104" cy="360553"/>
          </a:xfrm>
          <a:prstGeom prst="rect">
            <a:avLst/>
          </a:prstGeom>
        </p:spPr>
        <p:txBody>
          <a:bodyPr anchor="t" rtlCol="false" tIns="0" lIns="0" bIns="0" rIns="0">
            <a:spAutoFit/>
          </a:bodyPr>
          <a:lstStyle/>
          <a:p>
            <a:pPr algn="l">
              <a:lnSpc>
                <a:spcPts val="2920"/>
              </a:lnSpc>
            </a:pPr>
            <a:r>
              <a:rPr lang="en-US" sz="2299">
                <a:solidFill>
                  <a:srgbClr val="FFFFFF"/>
                </a:solidFill>
                <a:latin typeface="Canva Sans 2"/>
                <a:ea typeface="Canva Sans 2"/>
                <a:cs typeface="Canva Sans 2"/>
                <a:sym typeface="Canva Sans 2"/>
              </a:rPr>
              <a:t>BTL2</a:t>
            </a:r>
          </a:p>
        </p:txBody>
      </p:sp>
      <p:sp>
        <p:nvSpPr>
          <p:cNvPr name="TextBox 7" id="7"/>
          <p:cNvSpPr txBox="true"/>
          <p:nvPr/>
        </p:nvSpPr>
        <p:spPr>
          <a:xfrm rot="0">
            <a:off x="8655302" y="2453239"/>
            <a:ext cx="7823947" cy="4489745"/>
          </a:xfrm>
          <a:prstGeom prst="rect">
            <a:avLst/>
          </a:prstGeom>
        </p:spPr>
        <p:txBody>
          <a:bodyPr anchor="t" rtlCol="false" tIns="0" lIns="0" bIns="0" rIns="0">
            <a:spAutoFit/>
          </a:bodyPr>
          <a:lstStyle/>
          <a:p>
            <a:pPr algn="just" marL="780176" indent="-390088" lvl="1">
              <a:lnSpc>
                <a:spcPts val="9033"/>
              </a:lnSpc>
              <a:buAutoNum type="arabicPeriod" startAt="1"/>
            </a:pPr>
            <a:r>
              <a:rPr lang="en-US" sz="3613">
                <a:solidFill>
                  <a:srgbClr val="182436"/>
                </a:solidFill>
                <a:latin typeface="Bungee"/>
                <a:ea typeface="Bungee"/>
                <a:cs typeface="Bungee"/>
                <a:sym typeface="Bungee"/>
              </a:rPr>
              <a:t>Giới thiệu Hệ Quản trị cơ sở dữ liệu NoSQL</a:t>
            </a:r>
          </a:p>
          <a:p>
            <a:pPr algn="just" marL="780176" indent="-390088" lvl="1">
              <a:lnSpc>
                <a:spcPts val="9033"/>
              </a:lnSpc>
              <a:buAutoNum type="arabicPeriod" startAt="1"/>
            </a:pPr>
            <a:r>
              <a:rPr lang="en-US" sz="3613">
                <a:solidFill>
                  <a:srgbClr val="182436"/>
                </a:solidFill>
                <a:latin typeface="Bungee"/>
                <a:ea typeface="Bungee"/>
                <a:cs typeface="Bungee"/>
                <a:sym typeface="Bungee"/>
              </a:rPr>
              <a:t>Giới thiệu RavenDB</a:t>
            </a:r>
          </a:p>
          <a:p>
            <a:pPr algn="just" marL="780176" indent="-390088" lvl="1">
              <a:lnSpc>
                <a:spcPts val="9033"/>
              </a:lnSpc>
              <a:buAutoNum type="arabicPeriod" startAt="1"/>
            </a:pPr>
            <a:r>
              <a:rPr lang="en-US" sz="3613">
                <a:solidFill>
                  <a:srgbClr val="182436"/>
                </a:solidFill>
                <a:latin typeface="Bungee"/>
                <a:ea typeface="Bungee"/>
                <a:cs typeface="Bungee"/>
                <a:sym typeface="Bungee"/>
              </a:rPr>
              <a:t>Demo</a:t>
            </a:r>
          </a:p>
        </p:txBody>
      </p:sp>
      <p:sp>
        <p:nvSpPr>
          <p:cNvPr name="AutoShape 8" id="8"/>
          <p:cNvSpPr/>
          <p:nvPr/>
        </p:nvSpPr>
        <p:spPr>
          <a:xfrm flipH="true">
            <a:off x="1028700" y="8140133"/>
            <a:ext cx="6633021" cy="0"/>
          </a:xfrm>
          <a:prstGeom prst="line">
            <a:avLst/>
          </a:prstGeom>
          <a:ln cap="flat" w="28575">
            <a:solidFill>
              <a:srgbClr val="FFFFFF"/>
            </a:solidFill>
            <a:prstDash val="solid"/>
            <a:headEnd type="none" len="sm" w="sm"/>
            <a:tailEnd type="none" len="sm" w="sm"/>
          </a:ln>
        </p:spPr>
      </p:sp>
      <p:sp>
        <p:nvSpPr>
          <p:cNvPr name="Freeform 9" id="9"/>
          <p:cNvSpPr/>
          <p:nvPr/>
        </p:nvSpPr>
        <p:spPr>
          <a:xfrm flipH="false" flipV="true" rot="-10800000">
            <a:off x="15546720" y="120947"/>
            <a:ext cx="2595811" cy="2427083"/>
          </a:xfrm>
          <a:custGeom>
            <a:avLst/>
            <a:gdLst/>
            <a:ahLst/>
            <a:cxnLst/>
            <a:rect r="r" b="b" t="t" l="l"/>
            <a:pathLst>
              <a:path h="2427083" w="2595811">
                <a:moveTo>
                  <a:pt x="0" y="2427083"/>
                </a:moveTo>
                <a:lnTo>
                  <a:pt x="2595811" y="2427083"/>
                </a:lnTo>
                <a:lnTo>
                  <a:pt x="2595811" y="0"/>
                </a:lnTo>
                <a:lnTo>
                  <a:pt x="0" y="0"/>
                </a:lnTo>
                <a:lnTo>
                  <a:pt x="0" y="2427083"/>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3444"/>
            <a:ext cx="18288000" cy="353556"/>
            <a:chOff x="0" y="0"/>
            <a:chExt cx="4816593" cy="93118"/>
          </a:xfrm>
        </p:grpSpPr>
        <p:sp>
          <p:nvSpPr>
            <p:cNvPr name="Freeform 3" id="3"/>
            <p:cNvSpPr/>
            <p:nvPr/>
          </p:nvSpPr>
          <p:spPr>
            <a:xfrm flipH="false" flipV="false" rot="0">
              <a:off x="0" y="0"/>
              <a:ext cx="4816592" cy="93118"/>
            </a:xfrm>
            <a:custGeom>
              <a:avLst/>
              <a:gdLst/>
              <a:ahLst/>
              <a:cxnLst/>
              <a:rect r="r" b="b" t="t" l="l"/>
              <a:pathLst>
                <a:path h="93118" w="4816592">
                  <a:moveTo>
                    <a:pt x="0" y="0"/>
                  </a:moveTo>
                  <a:lnTo>
                    <a:pt x="4816592" y="0"/>
                  </a:lnTo>
                  <a:lnTo>
                    <a:pt x="4816592" y="93118"/>
                  </a:lnTo>
                  <a:lnTo>
                    <a:pt x="0" y="93118"/>
                  </a:lnTo>
                  <a:close/>
                </a:path>
              </a:pathLst>
            </a:custGeom>
            <a:solidFill>
              <a:srgbClr val="182436"/>
            </a:solidFill>
          </p:spPr>
        </p:sp>
        <p:sp>
          <p:nvSpPr>
            <p:cNvPr name="TextBox 4" id="4"/>
            <p:cNvSpPr txBox="true"/>
            <p:nvPr/>
          </p:nvSpPr>
          <p:spPr>
            <a:xfrm>
              <a:off x="0" y="-38100"/>
              <a:ext cx="4816593" cy="131218"/>
            </a:xfrm>
            <a:prstGeom prst="rect">
              <a:avLst/>
            </a:prstGeom>
          </p:spPr>
          <p:txBody>
            <a:bodyPr anchor="ctr" rtlCol="false" tIns="50800" lIns="50800" bIns="50800" rIns="50800"/>
            <a:lstStyle/>
            <a:p>
              <a:pPr algn="ctr">
                <a:lnSpc>
                  <a:spcPts val="2547"/>
                </a:lnSpc>
              </a:pPr>
            </a:p>
          </p:txBody>
        </p:sp>
      </p:grpSp>
      <p:sp>
        <p:nvSpPr>
          <p:cNvPr name="Freeform 5" id="5"/>
          <p:cNvSpPr/>
          <p:nvPr/>
        </p:nvSpPr>
        <p:spPr>
          <a:xfrm flipH="false" flipV="true" rot="-10800000">
            <a:off x="15546720" y="120947"/>
            <a:ext cx="2595811" cy="2427083"/>
          </a:xfrm>
          <a:custGeom>
            <a:avLst/>
            <a:gdLst/>
            <a:ahLst/>
            <a:cxnLst/>
            <a:rect r="r" b="b" t="t" l="l"/>
            <a:pathLst>
              <a:path h="2427083" w="2595811">
                <a:moveTo>
                  <a:pt x="0" y="2427083"/>
                </a:moveTo>
                <a:lnTo>
                  <a:pt x="2595811" y="2427083"/>
                </a:lnTo>
                <a:lnTo>
                  <a:pt x="2595811" y="0"/>
                </a:lnTo>
                <a:lnTo>
                  <a:pt x="0" y="0"/>
                </a:lnTo>
                <a:lnTo>
                  <a:pt x="0" y="2427083"/>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false" rot="0">
            <a:off x="1545734" y="2262528"/>
            <a:ext cx="15196532" cy="7233389"/>
          </a:xfrm>
          <a:custGeom>
            <a:avLst/>
            <a:gdLst/>
            <a:ahLst/>
            <a:cxnLst/>
            <a:rect r="r" b="b" t="t" l="l"/>
            <a:pathLst>
              <a:path h="7233389" w="15196532">
                <a:moveTo>
                  <a:pt x="0" y="0"/>
                </a:moveTo>
                <a:lnTo>
                  <a:pt x="15196532" y="0"/>
                </a:lnTo>
                <a:lnTo>
                  <a:pt x="15196532" y="7233389"/>
                </a:lnTo>
                <a:lnTo>
                  <a:pt x="0" y="7233389"/>
                </a:lnTo>
                <a:lnTo>
                  <a:pt x="0" y="0"/>
                </a:lnTo>
                <a:close/>
              </a:path>
            </a:pathLst>
          </a:custGeom>
          <a:blipFill>
            <a:blip r:embed="rId4"/>
            <a:stretch>
              <a:fillRect l="0" t="0" r="0" b="0"/>
            </a:stretch>
          </a:blipFill>
        </p:spPr>
      </p:sp>
      <p:sp>
        <p:nvSpPr>
          <p:cNvPr name="TextBox 7" id="7"/>
          <p:cNvSpPr txBox="true"/>
          <p:nvPr/>
        </p:nvSpPr>
        <p:spPr>
          <a:xfrm rot="0">
            <a:off x="1648093" y="1047750"/>
            <a:ext cx="13898627" cy="1621155"/>
          </a:xfrm>
          <a:prstGeom prst="rect">
            <a:avLst/>
          </a:prstGeom>
        </p:spPr>
        <p:txBody>
          <a:bodyPr anchor="t" rtlCol="false" tIns="0" lIns="0" bIns="0" rIns="0">
            <a:spAutoFit/>
          </a:bodyPr>
          <a:lstStyle/>
          <a:p>
            <a:pPr algn="l">
              <a:lnSpc>
                <a:spcPts val="6434"/>
              </a:lnSpc>
            </a:pPr>
            <a:r>
              <a:rPr lang="en-US" sz="5499" b="true">
                <a:solidFill>
                  <a:srgbClr val="292929"/>
                </a:solidFill>
                <a:latin typeface="Canva Sans 2 Bold"/>
                <a:ea typeface="Canva Sans 2 Bold"/>
                <a:cs typeface="Canva Sans 2 Bold"/>
                <a:sym typeface="Canva Sans 2 Bold"/>
              </a:rPr>
              <a:t>Các Phiên Bản RavenDB</a:t>
            </a:r>
          </a:p>
          <a:p>
            <a:pPr algn="l">
              <a:lnSpc>
                <a:spcPts val="6434"/>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3444"/>
            <a:ext cx="18288000" cy="353556"/>
            <a:chOff x="0" y="0"/>
            <a:chExt cx="4816593" cy="93118"/>
          </a:xfrm>
        </p:grpSpPr>
        <p:sp>
          <p:nvSpPr>
            <p:cNvPr name="Freeform 3" id="3"/>
            <p:cNvSpPr/>
            <p:nvPr/>
          </p:nvSpPr>
          <p:spPr>
            <a:xfrm flipH="false" flipV="false" rot="0">
              <a:off x="0" y="0"/>
              <a:ext cx="4816592" cy="93118"/>
            </a:xfrm>
            <a:custGeom>
              <a:avLst/>
              <a:gdLst/>
              <a:ahLst/>
              <a:cxnLst/>
              <a:rect r="r" b="b" t="t" l="l"/>
              <a:pathLst>
                <a:path h="93118" w="4816592">
                  <a:moveTo>
                    <a:pt x="0" y="0"/>
                  </a:moveTo>
                  <a:lnTo>
                    <a:pt x="4816592" y="0"/>
                  </a:lnTo>
                  <a:lnTo>
                    <a:pt x="4816592" y="93118"/>
                  </a:lnTo>
                  <a:lnTo>
                    <a:pt x="0" y="93118"/>
                  </a:lnTo>
                  <a:close/>
                </a:path>
              </a:pathLst>
            </a:custGeom>
            <a:solidFill>
              <a:srgbClr val="182436"/>
            </a:solidFill>
          </p:spPr>
        </p:sp>
        <p:sp>
          <p:nvSpPr>
            <p:cNvPr name="TextBox 4" id="4"/>
            <p:cNvSpPr txBox="true"/>
            <p:nvPr/>
          </p:nvSpPr>
          <p:spPr>
            <a:xfrm>
              <a:off x="0" y="-38100"/>
              <a:ext cx="4816593" cy="131218"/>
            </a:xfrm>
            <a:prstGeom prst="rect">
              <a:avLst/>
            </a:prstGeom>
          </p:spPr>
          <p:txBody>
            <a:bodyPr anchor="ctr" rtlCol="false" tIns="50800" lIns="50800" bIns="50800" rIns="50800"/>
            <a:lstStyle/>
            <a:p>
              <a:pPr algn="ctr">
                <a:lnSpc>
                  <a:spcPts val="2547"/>
                </a:lnSpc>
              </a:pPr>
            </a:p>
          </p:txBody>
        </p:sp>
      </p:grpSp>
      <p:sp>
        <p:nvSpPr>
          <p:cNvPr name="TextBox 5" id="5"/>
          <p:cNvSpPr txBox="true"/>
          <p:nvPr/>
        </p:nvSpPr>
        <p:spPr>
          <a:xfrm rot="0">
            <a:off x="1361824" y="3201537"/>
            <a:ext cx="8637662" cy="4132736"/>
          </a:xfrm>
          <a:prstGeom prst="rect">
            <a:avLst/>
          </a:prstGeom>
        </p:spPr>
        <p:txBody>
          <a:bodyPr anchor="t" rtlCol="false" tIns="0" lIns="0" bIns="0" rIns="0">
            <a:spAutoFit/>
          </a:bodyPr>
          <a:lstStyle/>
          <a:p>
            <a:pPr algn="just" marL="669165" indent="-334582" lvl="1">
              <a:lnSpc>
                <a:spcPts val="4928"/>
              </a:lnSpc>
              <a:buFont typeface="Arial"/>
              <a:buChar char="•"/>
            </a:pPr>
            <a:r>
              <a:rPr lang="en-US" b="true" sz="3099">
                <a:solidFill>
                  <a:srgbClr val="000000"/>
                </a:solidFill>
                <a:latin typeface="Canva Sans 3 Bold"/>
                <a:ea typeface="Canva Sans 3 Bold"/>
                <a:cs typeface="Canva Sans 3 Bold"/>
                <a:sym typeface="Canva Sans 3 Bold"/>
              </a:rPr>
              <a:t>ACID Database Transactions:</a:t>
            </a:r>
            <a:r>
              <a:rPr lang="en-US" sz="3099">
                <a:solidFill>
                  <a:srgbClr val="000000"/>
                </a:solidFill>
                <a:latin typeface="Canva Sans 3"/>
                <a:ea typeface="Canva Sans 3"/>
                <a:cs typeface="Canva Sans 3"/>
                <a:sym typeface="Canva Sans 3"/>
              </a:rPr>
              <a:t> </a:t>
            </a:r>
          </a:p>
          <a:p>
            <a:pPr algn="just">
              <a:lnSpc>
                <a:spcPts val="3656"/>
              </a:lnSpc>
            </a:pPr>
          </a:p>
          <a:p>
            <a:pPr algn="l">
              <a:lnSpc>
                <a:spcPts val="4928"/>
              </a:lnSpc>
            </a:pPr>
            <a:r>
              <a:rPr lang="en-US" sz="3099">
                <a:solidFill>
                  <a:srgbClr val="000000"/>
                </a:solidFill>
                <a:latin typeface="Canva Sans 3"/>
                <a:ea typeface="Canva Sans 3"/>
                <a:cs typeface="Canva Sans 3"/>
                <a:sym typeface="Canva Sans 3"/>
              </a:rPr>
              <a:t>RavenDB là một trong những cơ sở dữ liệu non-relational đầu tiên cung cấp tính ACIDity không chỉ cho một giá trị duy nhất mà còn cho nhiều giá trị trong suốt cơ sở dữ liệu. </a:t>
            </a:r>
          </a:p>
          <a:p>
            <a:pPr algn="just">
              <a:lnSpc>
                <a:spcPts val="4928"/>
              </a:lnSpc>
            </a:pPr>
          </a:p>
        </p:txBody>
      </p:sp>
      <p:sp>
        <p:nvSpPr>
          <p:cNvPr name="Freeform 6" id="6"/>
          <p:cNvSpPr/>
          <p:nvPr/>
        </p:nvSpPr>
        <p:spPr>
          <a:xfrm flipH="false" flipV="false" rot="0">
            <a:off x="10615247" y="3315837"/>
            <a:ext cx="7110714" cy="4582726"/>
          </a:xfrm>
          <a:custGeom>
            <a:avLst/>
            <a:gdLst/>
            <a:ahLst/>
            <a:cxnLst/>
            <a:rect r="r" b="b" t="t" l="l"/>
            <a:pathLst>
              <a:path h="4582726" w="7110714">
                <a:moveTo>
                  <a:pt x="0" y="0"/>
                </a:moveTo>
                <a:lnTo>
                  <a:pt x="7110714" y="0"/>
                </a:lnTo>
                <a:lnTo>
                  <a:pt x="7110714" y="4582726"/>
                </a:lnTo>
                <a:lnTo>
                  <a:pt x="0" y="4582726"/>
                </a:lnTo>
                <a:lnTo>
                  <a:pt x="0" y="0"/>
                </a:lnTo>
                <a:close/>
              </a:path>
            </a:pathLst>
          </a:custGeom>
          <a:blipFill>
            <a:blip r:embed="rId2"/>
            <a:stretch>
              <a:fillRect l="-6919" t="0" r="-8402" b="0"/>
            </a:stretch>
          </a:blipFill>
        </p:spPr>
      </p:sp>
      <p:sp>
        <p:nvSpPr>
          <p:cNvPr name="TextBox 7" id="7"/>
          <p:cNvSpPr txBox="true"/>
          <p:nvPr/>
        </p:nvSpPr>
        <p:spPr>
          <a:xfrm rot="0">
            <a:off x="1361824" y="1047750"/>
            <a:ext cx="9644802" cy="811530"/>
          </a:xfrm>
          <a:prstGeom prst="rect">
            <a:avLst/>
          </a:prstGeom>
        </p:spPr>
        <p:txBody>
          <a:bodyPr anchor="t" rtlCol="false" tIns="0" lIns="0" bIns="0" rIns="0">
            <a:spAutoFit/>
          </a:bodyPr>
          <a:lstStyle/>
          <a:p>
            <a:pPr algn="l">
              <a:lnSpc>
                <a:spcPts val="6434"/>
              </a:lnSpc>
            </a:pPr>
            <a:r>
              <a:rPr lang="en-US" sz="5499" b="true">
                <a:solidFill>
                  <a:srgbClr val="292929"/>
                </a:solidFill>
                <a:latin typeface="Canva Sans 2 Bold"/>
                <a:ea typeface="Canva Sans 2 Bold"/>
                <a:cs typeface="Canva Sans 2 Bold"/>
                <a:sym typeface="Canva Sans 2 Bold"/>
              </a:rPr>
              <a:t> Các Đặc Điểm RavenDB</a:t>
            </a:r>
          </a:p>
        </p:txBody>
      </p:sp>
      <p:sp>
        <p:nvSpPr>
          <p:cNvPr name="Freeform 8" id="8"/>
          <p:cNvSpPr/>
          <p:nvPr/>
        </p:nvSpPr>
        <p:spPr>
          <a:xfrm flipH="false" flipV="true" rot="-10800000">
            <a:off x="15546720" y="120947"/>
            <a:ext cx="2595811" cy="2427083"/>
          </a:xfrm>
          <a:custGeom>
            <a:avLst/>
            <a:gdLst/>
            <a:ahLst/>
            <a:cxnLst/>
            <a:rect r="r" b="b" t="t" l="l"/>
            <a:pathLst>
              <a:path h="2427083" w="2595811">
                <a:moveTo>
                  <a:pt x="0" y="2427083"/>
                </a:moveTo>
                <a:lnTo>
                  <a:pt x="2595811" y="2427083"/>
                </a:lnTo>
                <a:lnTo>
                  <a:pt x="2595811" y="0"/>
                </a:lnTo>
                <a:lnTo>
                  <a:pt x="0" y="0"/>
                </a:lnTo>
                <a:lnTo>
                  <a:pt x="0" y="2427083"/>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3444"/>
            <a:ext cx="18288000" cy="353556"/>
            <a:chOff x="0" y="0"/>
            <a:chExt cx="4816593" cy="93118"/>
          </a:xfrm>
        </p:grpSpPr>
        <p:sp>
          <p:nvSpPr>
            <p:cNvPr name="Freeform 3" id="3"/>
            <p:cNvSpPr/>
            <p:nvPr/>
          </p:nvSpPr>
          <p:spPr>
            <a:xfrm flipH="false" flipV="false" rot="0">
              <a:off x="0" y="0"/>
              <a:ext cx="4816592" cy="93118"/>
            </a:xfrm>
            <a:custGeom>
              <a:avLst/>
              <a:gdLst/>
              <a:ahLst/>
              <a:cxnLst/>
              <a:rect r="r" b="b" t="t" l="l"/>
              <a:pathLst>
                <a:path h="93118" w="4816592">
                  <a:moveTo>
                    <a:pt x="0" y="0"/>
                  </a:moveTo>
                  <a:lnTo>
                    <a:pt x="4816592" y="0"/>
                  </a:lnTo>
                  <a:lnTo>
                    <a:pt x="4816592" y="93118"/>
                  </a:lnTo>
                  <a:lnTo>
                    <a:pt x="0" y="93118"/>
                  </a:lnTo>
                  <a:close/>
                </a:path>
              </a:pathLst>
            </a:custGeom>
            <a:solidFill>
              <a:srgbClr val="182436"/>
            </a:solidFill>
          </p:spPr>
        </p:sp>
        <p:sp>
          <p:nvSpPr>
            <p:cNvPr name="TextBox 4" id="4"/>
            <p:cNvSpPr txBox="true"/>
            <p:nvPr/>
          </p:nvSpPr>
          <p:spPr>
            <a:xfrm>
              <a:off x="0" y="-38100"/>
              <a:ext cx="4816593" cy="131218"/>
            </a:xfrm>
            <a:prstGeom prst="rect">
              <a:avLst/>
            </a:prstGeom>
          </p:spPr>
          <p:txBody>
            <a:bodyPr anchor="ctr" rtlCol="false" tIns="50800" lIns="50800" bIns="50800" rIns="50800"/>
            <a:lstStyle/>
            <a:p>
              <a:pPr algn="ctr">
                <a:lnSpc>
                  <a:spcPts val="2547"/>
                </a:lnSpc>
              </a:pPr>
            </a:p>
          </p:txBody>
        </p:sp>
      </p:grpSp>
      <p:sp>
        <p:nvSpPr>
          <p:cNvPr name="TextBox 5" id="5"/>
          <p:cNvSpPr txBox="true"/>
          <p:nvPr/>
        </p:nvSpPr>
        <p:spPr>
          <a:xfrm rot="0">
            <a:off x="1361824" y="2844157"/>
            <a:ext cx="8637662" cy="5990111"/>
          </a:xfrm>
          <a:prstGeom prst="rect">
            <a:avLst/>
          </a:prstGeom>
        </p:spPr>
        <p:txBody>
          <a:bodyPr anchor="t" rtlCol="false" tIns="0" lIns="0" bIns="0" rIns="0">
            <a:spAutoFit/>
          </a:bodyPr>
          <a:lstStyle/>
          <a:p>
            <a:pPr algn="just" marL="669165" indent="-334582" lvl="1">
              <a:lnSpc>
                <a:spcPts val="4928"/>
              </a:lnSpc>
              <a:buFont typeface="Arial"/>
              <a:buChar char="•"/>
            </a:pPr>
            <a:r>
              <a:rPr lang="en-US" b="true" sz="3099">
                <a:solidFill>
                  <a:srgbClr val="000000"/>
                </a:solidFill>
                <a:latin typeface="Canva Sans 3 Bold"/>
                <a:ea typeface="Canva Sans 3 Bold"/>
                <a:cs typeface="Canva Sans 3 Bold"/>
                <a:sym typeface="Canva Sans 3 Bold"/>
              </a:rPr>
              <a:t>ACID Database Transactions:</a:t>
            </a:r>
            <a:r>
              <a:rPr lang="en-US" sz="3099">
                <a:solidFill>
                  <a:srgbClr val="000000"/>
                </a:solidFill>
                <a:latin typeface="Canva Sans 3"/>
                <a:ea typeface="Canva Sans 3"/>
                <a:cs typeface="Canva Sans 3"/>
                <a:sym typeface="Canva Sans 3"/>
              </a:rPr>
              <a:t> </a:t>
            </a:r>
          </a:p>
          <a:p>
            <a:pPr algn="just">
              <a:lnSpc>
                <a:spcPts val="3656"/>
              </a:lnSpc>
            </a:pPr>
          </a:p>
          <a:p>
            <a:pPr algn="l">
              <a:lnSpc>
                <a:spcPts val="4928"/>
              </a:lnSpc>
            </a:pPr>
            <a:r>
              <a:rPr lang="en-US" sz="3099">
                <a:solidFill>
                  <a:srgbClr val="000000"/>
                </a:solidFill>
                <a:latin typeface="Canva Sans 3"/>
                <a:ea typeface="Canva Sans 3"/>
                <a:cs typeface="Canva Sans 3"/>
                <a:sym typeface="Canva Sans 3"/>
              </a:rPr>
              <a:t>Là một cơ sở dữ liệu phân tán, nó cũng cung cấp các bảo đảm ACID trong toàn bộ cơ sở dữ liệu. Các nhà phát triển được miễn xử lý nhiều kịch bản chuyển dữ liệu một phần và sự phức tạp của việc lưu trữ dữ liệu và được tự do tập trung vào việc xây dựng các ứng dụng mạnh mẽ và cung cấp giá trị cho doanh nghiệp. </a:t>
            </a:r>
          </a:p>
          <a:p>
            <a:pPr algn="just">
              <a:lnSpc>
                <a:spcPts val="4928"/>
              </a:lnSpc>
            </a:pPr>
          </a:p>
        </p:txBody>
      </p:sp>
      <p:sp>
        <p:nvSpPr>
          <p:cNvPr name="Freeform 6" id="6"/>
          <p:cNvSpPr/>
          <p:nvPr/>
        </p:nvSpPr>
        <p:spPr>
          <a:xfrm flipH="false" flipV="false" rot="0">
            <a:off x="10615247" y="3315837"/>
            <a:ext cx="7110714" cy="4582726"/>
          </a:xfrm>
          <a:custGeom>
            <a:avLst/>
            <a:gdLst/>
            <a:ahLst/>
            <a:cxnLst/>
            <a:rect r="r" b="b" t="t" l="l"/>
            <a:pathLst>
              <a:path h="4582726" w="7110714">
                <a:moveTo>
                  <a:pt x="0" y="0"/>
                </a:moveTo>
                <a:lnTo>
                  <a:pt x="7110714" y="0"/>
                </a:lnTo>
                <a:lnTo>
                  <a:pt x="7110714" y="4582726"/>
                </a:lnTo>
                <a:lnTo>
                  <a:pt x="0" y="4582726"/>
                </a:lnTo>
                <a:lnTo>
                  <a:pt x="0" y="0"/>
                </a:lnTo>
                <a:close/>
              </a:path>
            </a:pathLst>
          </a:custGeom>
          <a:blipFill>
            <a:blip r:embed="rId2"/>
            <a:stretch>
              <a:fillRect l="-6919" t="0" r="-8402" b="0"/>
            </a:stretch>
          </a:blipFill>
        </p:spPr>
      </p:sp>
      <p:sp>
        <p:nvSpPr>
          <p:cNvPr name="TextBox 7" id="7"/>
          <p:cNvSpPr txBox="true"/>
          <p:nvPr/>
        </p:nvSpPr>
        <p:spPr>
          <a:xfrm rot="0">
            <a:off x="1361824" y="1047750"/>
            <a:ext cx="9644802" cy="811530"/>
          </a:xfrm>
          <a:prstGeom prst="rect">
            <a:avLst/>
          </a:prstGeom>
        </p:spPr>
        <p:txBody>
          <a:bodyPr anchor="t" rtlCol="false" tIns="0" lIns="0" bIns="0" rIns="0">
            <a:spAutoFit/>
          </a:bodyPr>
          <a:lstStyle/>
          <a:p>
            <a:pPr algn="l">
              <a:lnSpc>
                <a:spcPts val="6434"/>
              </a:lnSpc>
            </a:pPr>
            <a:r>
              <a:rPr lang="en-US" sz="5499" b="true">
                <a:solidFill>
                  <a:srgbClr val="292929"/>
                </a:solidFill>
                <a:latin typeface="Canva Sans 2 Bold"/>
                <a:ea typeface="Canva Sans 2 Bold"/>
                <a:cs typeface="Canva Sans 2 Bold"/>
                <a:sym typeface="Canva Sans 2 Bold"/>
              </a:rPr>
              <a:t> Các Đặc Điểm RavenDB</a:t>
            </a:r>
          </a:p>
        </p:txBody>
      </p:sp>
      <p:sp>
        <p:nvSpPr>
          <p:cNvPr name="Freeform 8" id="8"/>
          <p:cNvSpPr/>
          <p:nvPr/>
        </p:nvSpPr>
        <p:spPr>
          <a:xfrm flipH="false" flipV="true" rot="-10800000">
            <a:off x="15546720" y="120947"/>
            <a:ext cx="2595811" cy="2427083"/>
          </a:xfrm>
          <a:custGeom>
            <a:avLst/>
            <a:gdLst/>
            <a:ahLst/>
            <a:cxnLst/>
            <a:rect r="r" b="b" t="t" l="l"/>
            <a:pathLst>
              <a:path h="2427083" w="2595811">
                <a:moveTo>
                  <a:pt x="0" y="2427083"/>
                </a:moveTo>
                <a:lnTo>
                  <a:pt x="2595811" y="2427083"/>
                </a:lnTo>
                <a:lnTo>
                  <a:pt x="2595811" y="0"/>
                </a:lnTo>
                <a:lnTo>
                  <a:pt x="0" y="0"/>
                </a:lnTo>
                <a:lnTo>
                  <a:pt x="0" y="2427083"/>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3444"/>
            <a:ext cx="18288000" cy="353556"/>
            <a:chOff x="0" y="0"/>
            <a:chExt cx="4816593" cy="93118"/>
          </a:xfrm>
        </p:grpSpPr>
        <p:sp>
          <p:nvSpPr>
            <p:cNvPr name="Freeform 3" id="3"/>
            <p:cNvSpPr/>
            <p:nvPr/>
          </p:nvSpPr>
          <p:spPr>
            <a:xfrm flipH="false" flipV="false" rot="0">
              <a:off x="0" y="0"/>
              <a:ext cx="4816592" cy="93118"/>
            </a:xfrm>
            <a:custGeom>
              <a:avLst/>
              <a:gdLst/>
              <a:ahLst/>
              <a:cxnLst/>
              <a:rect r="r" b="b" t="t" l="l"/>
              <a:pathLst>
                <a:path h="93118" w="4816592">
                  <a:moveTo>
                    <a:pt x="0" y="0"/>
                  </a:moveTo>
                  <a:lnTo>
                    <a:pt x="4816592" y="0"/>
                  </a:lnTo>
                  <a:lnTo>
                    <a:pt x="4816592" y="93118"/>
                  </a:lnTo>
                  <a:lnTo>
                    <a:pt x="0" y="93118"/>
                  </a:lnTo>
                  <a:close/>
                </a:path>
              </a:pathLst>
            </a:custGeom>
            <a:solidFill>
              <a:srgbClr val="182436"/>
            </a:solidFill>
          </p:spPr>
        </p:sp>
        <p:sp>
          <p:nvSpPr>
            <p:cNvPr name="TextBox 4" id="4"/>
            <p:cNvSpPr txBox="true"/>
            <p:nvPr/>
          </p:nvSpPr>
          <p:spPr>
            <a:xfrm>
              <a:off x="0" y="-38100"/>
              <a:ext cx="4816593" cy="131218"/>
            </a:xfrm>
            <a:prstGeom prst="rect">
              <a:avLst/>
            </a:prstGeom>
          </p:spPr>
          <p:txBody>
            <a:bodyPr anchor="ctr" rtlCol="false" tIns="50800" lIns="50800" bIns="50800" rIns="50800"/>
            <a:lstStyle/>
            <a:p>
              <a:pPr algn="ctr">
                <a:lnSpc>
                  <a:spcPts val="2547"/>
                </a:lnSpc>
              </a:pPr>
            </a:p>
          </p:txBody>
        </p:sp>
      </p:grpSp>
      <p:sp>
        <p:nvSpPr>
          <p:cNvPr name="TextBox 5" id="5"/>
          <p:cNvSpPr txBox="true"/>
          <p:nvPr/>
        </p:nvSpPr>
        <p:spPr>
          <a:xfrm rot="0">
            <a:off x="1209902" y="1855935"/>
            <a:ext cx="9644802" cy="6771161"/>
          </a:xfrm>
          <a:prstGeom prst="rect">
            <a:avLst/>
          </a:prstGeom>
        </p:spPr>
        <p:txBody>
          <a:bodyPr anchor="t" rtlCol="false" tIns="0" lIns="0" bIns="0" rIns="0">
            <a:spAutoFit/>
          </a:bodyPr>
          <a:lstStyle/>
          <a:p>
            <a:pPr algn="just" marL="669165" indent="-334582" lvl="1">
              <a:lnSpc>
                <a:spcPts val="4928"/>
              </a:lnSpc>
              <a:buFont typeface="Arial"/>
              <a:buChar char="•"/>
            </a:pPr>
            <a:r>
              <a:rPr lang="en-US" b="true" sz="3099">
                <a:solidFill>
                  <a:srgbClr val="000000"/>
                </a:solidFill>
                <a:latin typeface="Canva Sans 3 Bold"/>
                <a:ea typeface="Canva Sans 3 Bold"/>
                <a:cs typeface="Canva Sans 3 Bold"/>
                <a:sym typeface="Canva Sans 3 Bold"/>
              </a:rPr>
              <a:t>High Performance: </a:t>
            </a:r>
          </a:p>
          <a:p>
            <a:pPr algn="just">
              <a:lnSpc>
                <a:spcPts val="4928"/>
              </a:lnSpc>
            </a:pPr>
            <a:r>
              <a:rPr lang="en-US" sz="3099">
                <a:solidFill>
                  <a:srgbClr val="000000"/>
                </a:solidFill>
                <a:latin typeface="Canva Sans 3"/>
                <a:ea typeface="Canva Sans 3"/>
                <a:cs typeface="Canva Sans 3"/>
                <a:sym typeface="Canva Sans 3"/>
              </a:rPr>
              <a:t>RavenDB có thể thực hiện hơn 150.000 lần ghi mỗi giây và 1 triệu lần đọc trên phần cứng thông thường đơn giản. </a:t>
            </a:r>
          </a:p>
          <a:p>
            <a:pPr algn="just">
              <a:lnSpc>
                <a:spcPts val="4928"/>
              </a:lnSpc>
            </a:pPr>
          </a:p>
          <a:p>
            <a:pPr algn="just" marL="669165" indent="-334582" lvl="1">
              <a:lnSpc>
                <a:spcPts val="4928"/>
              </a:lnSpc>
              <a:buFont typeface="Arial"/>
              <a:buChar char="•"/>
            </a:pPr>
            <a:r>
              <a:rPr lang="en-US" b="true" sz="3099">
                <a:solidFill>
                  <a:srgbClr val="000000"/>
                </a:solidFill>
                <a:latin typeface="Canva Sans 3 Bold"/>
                <a:ea typeface="Canva Sans 3 Bold"/>
                <a:cs typeface="Canva Sans 3 Bold"/>
                <a:sym typeface="Canva Sans 3 Bold"/>
              </a:rPr>
              <a:t>Advanced Query Engine: </a:t>
            </a:r>
          </a:p>
          <a:p>
            <a:pPr algn="just">
              <a:lnSpc>
                <a:spcPts val="4928"/>
              </a:lnSpc>
            </a:pPr>
            <a:r>
              <a:rPr lang="en-US" sz="3099">
                <a:solidFill>
                  <a:srgbClr val="000000"/>
                </a:solidFill>
                <a:latin typeface="Canva Sans 3"/>
                <a:ea typeface="Canva Sans 3"/>
                <a:cs typeface="Canva Sans 3"/>
                <a:sym typeface="Canva Sans 3"/>
              </a:rPr>
              <a:t>Ánh xạ tài liệu thành các chỉ mục, phân tích văn bản và dữ liệu không gian, chiếu dữ liệu thành hình dạng mới. </a:t>
            </a:r>
          </a:p>
          <a:p>
            <a:pPr algn="l">
              <a:lnSpc>
                <a:spcPts val="4928"/>
              </a:lnSpc>
            </a:pPr>
          </a:p>
          <a:p>
            <a:pPr algn="just">
              <a:lnSpc>
                <a:spcPts val="4928"/>
              </a:lnSpc>
            </a:pPr>
          </a:p>
        </p:txBody>
      </p:sp>
      <p:sp>
        <p:nvSpPr>
          <p:cNvPr name="Freeform 6" id="6"/>
          <p:cNvSpPr/>
          <p:nvPr/>
        </p:nvSpPr>
        <p:spPr>
          <a:xfrm flipH="false" flipV="true" rot="-10800000">
            <a:off x="15546720" y="120947"/>
            <a:ext cx="2595811" cy="2427083"/>
          </a:xfrm>
          <a:custGeom>
            <a:avLst/>
            <a:gdLst/>
            <a:ahLst/>
            <a:cxnLst/>
            <a:rect r="r" b="b" t="t" l="l"/>
            <a:pathLst>
              <a:path h="2427083" w="2595811">
                <a:moveTo>
                  <a:pt x="0" y="2427083"/>
                </a:moveTo>
                <a:lnTo>
                  <a:pt x="2595811" y="2427083"/>
                </a:lnTo>
                <a:lnTo>
                  <a:pt x="2595811" y="0"/>
                </a:lnTo>
                <a:lnTo>
                  <a:pt x="0" y="0"/>
                </a:lnTo>
                <a:lnTo>
                  <a:pt x="0" y="2427083"/>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7" id="7"/>
          <p:cNvSpPr/>
          <p:nvPr/>
        </p:nvSpPr>
        <p:spPr>
          <a:xfrm flipH="false" flipV="false" rot="0">
            <a:off x="11977015" y="1690243"/>
            <a:ext cx="3212884" cy="3608423"/>
          </a:xfrm>
          <a:custGeom>
            <a:avLst/>
            <a:gdLst/>
            <a:ahLst/>
            <a:cxnLst/>
            <a:rect r="r" b="b" t="t" l="l"/>
            <a:pathLst>
              <a:path h="3608423" w="3212884">
                <a:moveTo>
                  <a:pt x="0" y="0"/>
                </a:moveTo>
                <a:lnTo>
                  <a:pt x="3212884" y="0"/>
                </a:lnTo>
                <a:lnTo>
                  <a:pt x="3212884" y="3608423"/>
                </a:lnTo>
                <a:lnTo>
                  <a:pt x="0" y="3608423"/>
                </a:lnTo>
                <a:lnTo>
                  <a:pt x="0" y="0"/>
                </a:lnTo>
                <a:close/>
              </a:path>
            </a:pathLst>
          </a:custGeom>
          <a:blipFill>
            <a:blip r:embed="rId4"/>
            <a:stretch>
              <a:fillRect l="0" t="0" r="0" b="0"/>
            </a:stretch>
          </a:blipFill>
        </p:spPr>
      </p:sp>
      <p:sp>
        <p:nvSpPr>
          <p:cNvPr name="Freeform 8" id="8"/>
          <p:cNvSpPr/>
          <p:nvPr/>
        </p:nvSpPr>
        <p:spPr>
          <a:xfrm flipH="false" flipV="false" rot="0">
            <a:off x="13583457" y="5760864"/>
            <a:ext cx="3434362" cy="3879419"/>
          </a:xfrm>
          <a:custGeom>
            <a:avLst/>
            <a:gdLst/>
            <a:ahLst/>
            <a:cxnLst/>
            <a:rect r="r" b="b" t="t" l="l"/>
            <a:pathLst>
              <a:path h="3879419" w="3434362">
                <a:moveTo>
                  <a:pt x="0" y="0"/>
                </a:moveTo>
                <a:lnTo>
                  <a:pt x="3434361" y="0"/>
                </a:lnTo>
                <a:lnTo>
                  <a:pt x="3434361" y="3879419"/>
                </a:lnTo>
                <a:lnTo>
                  <a:pt x="0" y="3879419"/>
                </a:lnTo>
                <a:lnTo>
                  <a:pt x="0" y="0"/>
                </a:lnTo>
                <a:close/>
              </a:path>
            </a:pathLst>
          </a:custGeom>
          <a:blipFill>
            <a:blip r:embed="rId5"/>
            <a:stretch>
              <a:fillRect l="0" t="0" r="0" b="0"/>
            </a:stretch>
          </a:blipFill>
        </p:spPr>
      </p:sp>
      <p:sp>
        <p:nvSpPr>
          <p:cNvPr name="TextBox 9" id="9"/>
          <p:cNvSpPr txBox="true"/>
          <p:nvPr/>
        </p:nvSpPr>
        <p:spPr>
          <a:xfrm rot="0">
            <a:off x="1361824" y="1047750"/>
            <a:ext cx="9644802" cy="811530"/>
          </a:xfrm>
          <a:prstGeom prst="rect">
            <a:avLst/>
          </a:prstGeom>
        </p:spPr>
        <p:txBody>
          <a:bodyPr anchor="t" rtlCol="false" tIns="0" lIns="0" bIns="0" rIns="0">
            <a:spAutoFit/>
          </a:bodyPr>
          <a:lstStyle/>
          <a:p>
            <a:pPr algn="l">
              <a:lnSpc>
                <a:spcPts val="6434"/>
              </a:lnSpc>
            </a:pPr>
            <a:r>
              <a:rPr lang="en-US" sz="5499" b="true">
                <a:solidFill>
                  <a:srgbClr val="292929"/>
                </a:solidFill>
                <a:latin typeface="Canva Sans 2 Bold"/>
                <a:ea typeface="Canva Sans 2 Bold"/>
                <a:cs typeface="Canva Sans 2 Bold"/>
                <a:sym typeface="Canva Sans 2 Bold"/>
              </a:rPr>
              <a:t> Các Đặc Điểm RavenDB</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3444"/>
            <a:ext cx="18288000" cy="353556"/>
            <a:chOff x="0" y="0"/>
            <a:chExt cx="4816593" cy="93118"/>
          </a:xfrm>
        </p:grpSpPr>
        <p:sp>
          <p:nvSpPr>
            <p:cNvPr name="Freeform 3" id="3"/>
            <p:cNvSpPr/>
            <p:nvPr/>
          </p:nvSpPr>
          <p:spPr>
            <a:xfrm flipH="false" flipV="false" rot="0">
              <a:off x="0" y="0"/>
              <a:ext cx="4816592" cy="93118"/>
            </a:xfrm>
            <a:custGeom>
              <a:avLst/>
              <a:gdLst/>
              <a:ahLst/>
              <a:cxnLst/>
              <a:rect r="r" b="b" t="t" l="l"/>
              <a:pathLst>
                <a:path h="93118" w="4816592">
                  <a:moveTo>
                    <a:pt x="0" y="0"/>
                  </a:moveTo>
                  <a:lnTo>
                    <a:pt x="4816592" y="0"/>
                  </a:lnTo>
                  <a:lnTo>
                    <a:pt x="4816592" y="93118"/>
                  </a:lnTo>
                  <a:lnTo>
                    <a:pt x="0" y="93118"/>
                  </a:lnTo>
                  <a:close/>
                </a:path>
              </a:pathLst>
            </a:custGeom>
            <a:solidFill>
              <a:srgbClr val="182436"/>
            </a:solidFill>
          </p:spPr>
        </p:sp>
        <p:sp>
          <p:nvSpPr>
            <p:cNvPr name="TextBox 4" id="4"/>
            <p:cNvSpPr txBox="true"/>
            <p:nvPr/>
          </p:nvSpPr>
          <p:spPr>
            <a:xfrm>
              <a:off x="0" y="-38100"/>
              <a:ext cx="4816593" cy="131218"/>
            </a:xfrm>
            <a:prstGeom prst="rect">
              <a:avLst/>
            </a:prstGeom>
          </p:spPr>
          <p:txBody>
            <a:bodyPr anchor="ctr" rtlCol="false" tIns="50800" lIns="50800" bIns="50800" rIns="50800"/>
            <a:lstStyle/>
            <a:p>
              <a:pPr algn="ctr">
                <a:lnSpc>
                  <a:spcPts val="2547"/>
                </a:lnSpc>
              </a:pPr>
            </a:p>
          </p:txBody>
        </p:sp>
      </p:grpSp>
      <p:sp>
        <p:nvSpPr>
          <p:cNvPr name="Freeform 5" id="5"/>
          <p:cNvSpPr/>
          <p:nvPr/>
        </p:nvSpPr>
        <p:spPr>
          <a:xfrm flipH="false" flipV="true" rot="-10800000">
            <a:off x="15546720" y="120947"/>
            <a:ext cx="2595811" cy="2427083"/>
          </a:xfrm>
          <a:custGeom>
            <a:avLst/>
            <a:gdLst/>
            <a:ahLst/>
            <a:cxnLst/>
            <a:rect r="r" b="b" t="t" l="l"/>
            <a:pathLst>
              <a:path h="2427083" w="2595811">
                <a:moveTo>
                  <a:pt x="0" y="2427083"/>
                </a:moveTo>
                <a:lnTo>
                  <a:pt x="2595811" y="2427083"/>
                </a:lnTo>
                <a:lnTo>
                  <a:pt x="2595811" y="0"/>
                </a:lnTo>
                <a:lnTo>
                  <a:pt x="0" y="0"/>
                </a:lnTo>
                <a:lnTo>
                  <a:pt x="0" y="2427083"/>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false" rot="0">
            <a:off x="709824" y="4864819"/>
            <a:ext cx="8701007" cy="4248592"/>
          </a:xfrm>
          <a:custGeom>
            <a:avLst/>
            <a:gdLst/>
            <a:ahLst/>
            <a:cxnLst/>
            <a:rect r="r" b="b" t="t" l="l"/>
            <a:pathLst>
              <a:path h="4248592" w="8701007">
                <a:moveTo>
                  <a:pt x="0" y="0"/>
                </a:moveTo>
                <a:lnTo>
                  <a:pt x="8701007" y="0"/>
                </a:lnTo>
                <a:lnTo>
                  <a:pt x="8701007" y="4248592"/>
                </a:lnTo>
                <a:lnTo>
                  <a:pt x="0" y="4248592"/>
                </a:lnTo>
                <a:lnTo>
                  <a:pt x="0" y="0"/>
                </a:lnTo>
                <a:close/>
              </a:path>
            </a:pathLst>
          </a:custGeom>
          <a:blipFill>
            <a:blip r:embed="rId4"/>
            <a:stretch>
              <a:fillRect l="0" t="0" r="0" b="0"/>
            </a:stretch>
          </a:blipFill>
        </p:spPr>
      </p:sp>
      <p:sp>
        <p:nvSpPr>
          <p:cNvPr name="Freeform 7" id="7"/>
          <p:cNvSpPr/>
          <p:nvPr/>
        </p:nvSpPr>
        <p:spPr>
          <a:xfrm flipH="false" flipV="false" rot="0">
            <a:off x="9851915" y="4864819"/>
            <a:ext cx="7514532" cy="4393481"/>
          </a:xfrm>
          <a:custGeom>
            <a:avLst/>
            <a:gdLst/>
            <a:ahLst/>
            <a:cxnLst/>
            <a:rect r="r" b="b" t="t" l="l"/>
            <a:pathLst>
              <a:path h="4393481" w="7514532">
                <a:moveTo>
                  <a:pt x="0" y="0"/>
                </a:moveTo>
                <a:lnTo>
                  <a:pt x="7514532" y="0"/>
                </a:lnTo>
                <a:lnTo>
                  <a:pt x="7514532" y="4393481"/>
                </a:lnTo>
                <a:lnTo>
                  <a:pt x="0" y="4393481"/>
                </a:lnTo>
                <a:lnTo>
                  <a:pt x="0" y="0"/>
                </a:lnTo>
                <a:close/>
              </a:path>
            </a:pathLst>
          </a:custGeom>
          <a:blipFill>
            <a:blip r:embed="rId5"/>
            <a:stretch>
              <a:fillRect l="0" t="0" r="0" b="0"/>
            </a:stretch>
          </a:blipFill>
        </p:spPr>
      </p:sp>
      <p:sp>
        <p:nvSpPr>
          <p:cNvPr name="TextBox 8" id="8"/>
          <p:cNvSpPr txBox="true"/>
          <p:nvPr/>
        </p:nvSpPr>
        <p:spPr>
          <a:xfrm rot="0">
            <a:off x="1361824" y="1953298"/>
            <a:ext cx="15096219" cy="4294661"/>
          </a:xfrm>
          <a:prstGeom prst="rect">
            <a:avLst/>
          </a:prstGeom>
        </p:spPr>
        <p:txBody>
          <a:bodyPr anchor="t" rtlCol="false" tIns="0" lIns="0" bIns="0" rIns="0">
            <a:spAutoFit/>
          </a:bodyPr>
          <a:lstStyle/>
          <a:p>
            <a:pPr algn="just" marL="669165" indent="-334582" lvl="1">
              <a:lnSpc>
                <a:spcPts val="4928"/>
              </a:lnSpc>
              <a:buFont typeface="Arial"/>
              <a:buChar char="•"/>
            </a:pPr>
            <a:r>
              <a:rPr lang="en-US" b="true" sz="3099">
                <a:solidFill>
                  <a:srgbClr val="000000"/>
                </a:solidFill>
                <a:latin typeface="Canva Sans 3 Bold"/>
                <a:ea typeface="Canva Sans 3 Bold"/>
                <a:cs typeface="Canva Sans 3 Bold"/>
                <a:sym typeface="Canva Sans 3 Bold"/>
              </a:rPr>
              <a:t>Database Management Studio: </a:t>
            </a:r>
          </a:p>
          <a:p>
            <a:pPr algn="just">
              <a:lnSpc>
                <a:spcPts val="4928"/>
              </a:lnSpc>
            </a:pPr>
            <a:r>
              <a:rPr lang="en-US" sz="3099">
                <a:solidFill>
                  <a:srgbClr val="000000"/>
                </a:solidFill>
                <a:latin typeface="Canva Sans 3"/>
                <a:ea typeface="Canva Sans 3"/>
                <a:cs typeface="Canva Sans 3"/>
                <a:sym typeface="Canva Sans 3"/>
              </a:rPr>
              <a:t>Giao diện người dùng đồ họa (GUI) được tải đầy đủ, giám sát cả số liệu vận hành và hiệu suất của cơ sở dữ liệu </a:t>
            </a:r>
          </a:p>
          <a:p>
            <a:pPr algn="just" marL="669165" indent="-334582" lvl="1">
              <a:lnSpc>
                <a:spcPts val="4928"/>
              </a:lnSpc>
              <a:buFont typeface="Arial"/>
              <a:buChar char="•"/>
            </a:pPr>
            <a:r>
              <a:rPr lang="en-US" sz="3099">
                <a:solidFill>
                  <a:srgbClr val="000000"/>
                </a:solidFill>
                <a:latin typeface="Canva Sans 3"/>
                <a:ea typeface="Canva Sans 3"/>
                <a:cs typeface="Canva Sans 3"/>
                <a:sym typeface="Canva Sans 3"/>
              </a:rPr>
              <a:t>Giám sát cấu trúc liên kết cơ sở dữ liệu</a:t>
            </a:r>
          </a:p>
          <a:p>
            <a:pPr algn="just">
              <a:lnSpc>
                <a:spcPts val="4928"/>
              </a:lnSpc>
            </a:pPr>
          </a:p>
          <a:p>
            <a:pPr algn="l">
              <a:lnSpc>
                <a:spcPts val="4928"/>
              </a:lnSpc>
            </a:pPr>
          </a:p>
          <a:p>
            <a:pPr algn="just">
              <a:lnSpc>
                <a:spcPts val="4928"/>
              </a:lnSpc>
            </a:pPr>
          </a:p>
        </p:txBody>
      </p:sp>
      <p:sp>
        <p:nvSpPr>
          <p:cNvPr name="TextBox 9" id="9"/>
          <p:cNvSpPr txBox="true"/>
          <p:nvPr/>
        </p:nvSpPr>
        <p:spPr>
          <a:xfrm rot="0">
            <a:off x="1361824" y="1047750"/>
            <a:ext cx="9644802" cy="811530"/>
          </a:xfrm>
          <a:prstGeom prst="rect">
            <a:avLst/>
          </a:prstGeom>
        </p:spPr>
        <p:txBody>
          <a:bodyPr anchor="t" rtlCol="false" tIns="0" lIns="0" bIns="0" rIns="0">
            <a:spAutoFit/>
          </a:bodyPr>
          <a:lstStyle/>
          <a:p>
            <a:pPr algn="l">
              <a:lnSpc>
                <a:spcPts val="6434"/>
              </a:lnSpc>
            </a:pPr>
            <a:r>
              <a:rPr lang="en-US" sz="5499" b="true">
                <a:solidFill>
                  <a:srgbClr val="292929"/>
                </a:solidFill>
                <a:latin typeface="Canva Sans 2 Bold"/>
                <a:ea typeface="Canva Sans 2 Bold"/>
                <a:cs typeface="Canva Sans 2 Bold"/>
                <a:sym typeface="Canva Sans 2 Bold"/>
              </a:rPr>
              <a:t> Các Đặc Điểm RavenDB</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3444"/>
            <a:ext cx="18288000" cy="353556"/>
            <a:chOff x="0" y="0"/>
            <a:chExt cx="4816593" cy="93118"/>
          </a:xfrm>
        </p:grpSpPr>
        <p:sp>
          <p:nvSpPr>
            <p:cNvPr name="Freeform 3" id="3"/>
            <p:cNvSpPr/>
            <p:nvPr/>
          </p:nvSpPr>
          <p:spPr>
            <a:xfrm flipH="false" flipV="false" rot="0">
              <a:off x="0" y="0"/>
              <a:ext cx="4816592" cy="93118"/>
            </a:xfrm>
            <a:custGeom>
              <a:avLst/>
              <a:gdLst/>
              <a:ahLst/>
              <a:cxnLst/>
              <a:rect r="r" b="b" t="t" l="l"/>
              <a:pathLst>
                <a:path h="93118" w="4816592">
                  <a:moveTo>
                    <a:pt x="0" y="0"/>
                  </a:moveTo>
                  <a:lnTo>
                    <a:pt x="4816592" y="0"/>
                  </a:lnTo>
                  <a:lnTo>
                    <a:pt x="4816592" y="93118"/>
                  </a:lnTo>
                  <a:lnTo>
                    <a:pt x="0" y="93118"/>
                  </a:lnTo>
                  <a:close/>
                </a:path>
              </a:pathLst>
            </a:custGeom>
            <a:solidFill>
              <a:srgbClr val="182436"/>
            </a:solidFill>
          </p:spPr>
        </p:sp>
        <p:sp>
          <p:nvSpPr>
            <p:cNvPr name="TextBox 4" id="4"/>
            <p:cNvSpPr txBox="true"/>
            <p:nvPr/>
          </p:nvSpPr>
          <p:spPr>
            <a:xfrm>
              <a:off x="0" y="-38100"/>
              <a:ext cx="4816593" cy="131218"/>
            </a:xfrm>
            <a:prstGeom prst="rect">
              <a:avLst/>
            </a:prstGeom>
          </p:spPr>
          <p:txBody>
            <a:bodyPr anchor="ctr" rtlCol="false" tIns="50800" lIns="50800" bIns="50800" rIns="50800"/>
            <a:lstStyle/>
            <a:p>
              <a:pPr algn="ctr">
                <a:lnSpc>
                  <a:spcPts val="2547"/>
                </a:lnSpc>
              </a:pPr>
            </a:p>
          </p:txBody>
        </p:sp>
      </p:grpSp>
      <p:sp>
        <p:nvSpPr>
          <p:cNvPr name="TextBox 5" id="5"/>
          <p:cNvSpPr txBox="true"/>
          <p:nvPr/>
        </p:nvSpPr>
        <p:spPr>
          <a:xfrm rot="0">
            <a:off x="1748407" y="2763194"/>
            <a:ext cx="9644802" cy="6152036"/>
          </a:xfrm>
          <a:prstGeom prst="rect">
            <a:avLst/>
          </a:prstGeom>
        </p:spPr>
        <p:txBody>
          <a:bodyPr anchor="t" rtlCol="false" tIns="0" lIns="0" bIns="0" rIns="0">
            <a:spAutoFit/>
          </a:bodyPr>
          <a:lstStyle/>
          <a:p>
            <a:pPr algn="just" marL="669165" indent="-334582" lvl="1">
              <a:lnSpc>
                <a:spcPts val="4928"/>
              </a:lnSpc>
              <a:buFont typeface="Arial"/>
              <a:buChar char="•"/>
            </a:pPr>
            <a:r>
              <a:rPr lang="en-US" b="true" sz="3099">
                <a:solidFill>
                  <a:srgbClr val="000000"/>
                </a:solidFill>
                <a:latin typeface="Canva Sans 3 Bold"/>
                <a:ea typeface="Canva Sans 3 Bold"/>
                <a:cs typeface="Canva Sans 3 Bold"/>
                <a:sym typeface="Canva Sans 3 Bold"/>
              </a:rPr>
              <a:t>Multi-Model Architecture: </a:t>
            </a:r>
          </a:p>
          <a:p>
            <a:pPr algn="just">
              <a:lnSpc>
                <a:spcPts val="4928"/>
              </a:lnSpc>
            </a:pPr>
            <a:r>
              <a:rPr lang="en-US" sz="3099">
                <a:solidFill>
                  <a:srgbClr val="000000"/>
                </a:solidFill>
                <a:latin typeface="Canva Sans 3"/>
                <a:ea typeface="Canva Sans 3"/>
                <a:cs typeface="Canva Sans 3"/>
                <a:sym typeface="Canva Sans 3"/>
              </a:rPr>
              <a:t>Cơ sở dữ liệu đa mô hình hoàn hảo để xây dựng các dịch vụ vi mô</a:t>
            </a:r>
          </a:p>
          <a:p>
            <a:pPr algn="just">
              <a:lnSpc>
                <a:spcPts val="4928"/>
              </a:lnSpc>
            </a:pPr>
          </a:p>
          <a:p>
            <a:pPr algn="just" marL="669165" indent="-334582" lvl="1">
              <a:lnSpc>
                <a:spcPts val="4928"/>
              </a:lnSpc>
              <a:buFont typeface="Arial"/>
              <a:buChar char="•"/>
            </a:pPr>
            <a:r>
              <a:rPr lang="en-US" b="true" sz="3099">
                <a:solidFill>
                  <a:srgbClr val="000000"/>
                </a:solidFill>
                <a:latin typeface="Canva Sans 3 Bold"/>
                <a:ea typeface="Canva Sans 3 Bold"/>
                <a:cs typeface="Canva Sans 3 Bold"/>
                <a:sym typeface="Canva Sans 3 Bold"/>
              </a:rPr>
              <a:t>High Availability and Scalability: </a:t>
            </a:r>
          </a:p>
          <a:p>
            <a:pPr algn="just">
              <a:lnSpc>
                <a:spcPts val="4928"/>
              </a:lnSpc>
            </a:pPr>
            <a:r>
              <a:rPr lang="en-US" sz="3099">
                <a:solidFill>
                  <a:srgbClr val="000000"/>
                </a:solidFill>
                <a:latin typeface="Canva Sans 3"/>
                <a:ea typeface="Canva Sans 3"/>
                <a:cs typeface="Canva Sans 3"/>
                <a:sym typeface="Canva Sans 3"/>
              </a:rPr>
              <a:t>RavenDB có tính khả dụng cao trong kiến trúc </a:t>
            </a:r>
          </a:p>
          <a:p>
            <a:pPr algn="just">
              <a:lnSpc>
                <a:spcPts val="4928"/>
              </a:lnSpc>
            </a:pPr>
            <a:r>
              <a:rPr lang="en-US" sz="3099">
                <a:solidFill>
                  <a:srgbClr val="000000"/>
                </a:solidFill>
                <a:latin typeface="Canva Sans 3"/>
                <a:ea typeface="Canva Sans 3"/>
                <a:cs typeface="Canva Sans 3"/>
                <a:sym typeface="Canva Sans 3"/>
              </a:rPr>
              <a:t>cơ sở dữ liệu phân tán mà không làm tăng độ phức tạp </a:t>
            </a:r>
          </a:p>
          <a:p>
            <a:pPr algn="l">
              <a:lnSpc>
                <a:spcPts val="4928"/>
              </a:lnSpc>
            </a:pPr>
          </a:p>
          <a:p>
            <a:pPr algn="just">
              <a:lnSpc>
                <a:spcPts val="4928"/>
              </a:lnSpc>
            </a:pPr>
          </a:p>
        </p:txBody>
      </p:sp>
      <p:sp>
        <p:nvSpPr>
          <p:cNvPr name="Freeform 6" id="6"/>
          <p:cNvSpPr/>
          <p:nvPr/>
        </p:nvSpPr>
        <p:spPr>
          <a:xfrm flipH="false" flipV="true" rot="-10800000">
            <a:off x="15546720" y="120947"/>
            <a:ext cx="2595811" cy="2427083"/>
          </a:xfrm>
          <a:custGeom>
            <a:avLst/>
            <a:gdLst/>
            <a:ahLst/>
            <a:cxnLst/>
            <a:rect r="r" b="b" t="t" l="l"/>
            <a:pathLst>
              <a:path h="2427083" w="2595811">
                <a:moveTo>
                  <a:pt x="0" y="2427083"/>
                </a:moveTo>
                <a:lnTo>
                  <a:pt x="2595811" y="2427083"/>
                </a:lnTo>
                <a:lnTo>
                  <a:pt x="2595811" y="0"/>
                </a:lnTo>
                <a:lnTo>
                  <a:pt x="0" y="0"/>
                </a:lnTo>
                <a:lnTo>
                  <a:pt x="0" y="2427083"/>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7" id="7"/>
          <p:cNvSpPr/>
          <p:nvPr/>
        </p:nvSpPr>
        <p:spPr>
          <a:xfrm flipH="false" flipV="false" rot="0">
            <a:off x="11870449" y="1517932"/>
            <a:ext cx="3199030" cy="3625568"/>
          </a:xfrm>
          <a:custGeom>
            <a:avLst/>
            <a:gdLst/>
            <a:ahLst/>
            <a:cxnLst/>
            <a:rect r="r" b="b" t="t" l="l"/>
            <a:pathLst>
              <a:path h="3625568" w="3199030">
                <a:moveTo>
                  <a:pt x="0" y="0"/>
                </a:moveTo>
                <a:lnTo>
                  <a:pt x="3199031" y="0"/>
                </a:lnTo>
                <a:lnTo>
                  <a:pt x="3199031" y="3625568"/>
                </a:lnTo>
                <a:lnTo>
                  <a:pt x="0" y="3625568"/>
                </a:lnTo>
                <a:lnTo>
                  <a:pt x="0" y="0"/>
                </a:lnTo>
                <a:close/>
              </a:path>
            </a:pathLst>
          </a:custGeom>
          <a:blipFill>
            <a:blip r:embed="rId4"/>
            <a:stretch>
              <a:fillRect l="0" t="0" r="0" b="0"/>
            </a:stretch>
          </a:blipFill>
        </p:spPr>
      </p:sp>
      <p:sp>
        <p:nvSpPr>
          <p:cNvPr name="Freeform 8" id="8"/>
          <p:cNvSpPr/>
          <p:nvPr/>
        </p:nvSpPr>
        <p:spPr>
          <a:xfrm flipH="false" flipV="false" rot="0">
            <a:off x="13947205" y="5668950"/>
            <a:ext cx="3001885" cy="3589350"/>
          </a:xfrm>
          <a:custGeom>
            <a:avLst/>
            <a:gdLst/>
            <a:ahLst/>
            <a:cxnLst/>
            <a:rect r="r" b="b" t="t" l="l"/>
            <a:pathLst>
              <a:path h="3589350" w="3001885">
                <a:moveTo>
                  <a:pt x="0" y="0"/>
                </a:moveTo>
                <a:lnTo>
                  <a:pt x="3001885" y="0"/>
                </a:lnTo>
                <a:lnTo>
                  <a:pt x="3001885" y="3589350"/>
                </a:lnTo>
                <a:lnTo>
                  <a:pt x="0" y="3589350"/>
                </a:lnTo>
                <a:lnTo>
                  <a:pt x="0" y="0"/>
                </a:lnTo>
                <a:close/>
              </a:path>
            </a:pathLst>
          </a:custGeom>
          <a:blipFill>
            <a:blip r:embed="rId5"/>
            <a:stretch>
              <a:fillRect l="0" t="0" r="0" b="0"/>
            </a:stretch>
          </a:blipFill>
        </p:spPr>
      </p:sp>
      <p:sp>
        <p:nvSpPr>
          <p:cNvPr name="TextBox 9" id="9"/>
          <p:cNvSpPr txBox="true"/>
          <p:nvPr/>
        </p:nvSpPr>
        <p:spPr>
          <a:xfrm rot="0">
            <a:off x="1361824" y="1047750"/>
            <a:ext cx="9644802" cy="811530"/>
          </a:xfrm>
          <a:prstGeom prst="rect">
            <a:avLst/>
          </a:prstGeom>
        </p:spPr>
        <p:txBody>
          <a:bodyPr anchor="t" rtlCol="false" tIns="0" lIns="0" bIns="0" rIns="0">
            <a:spAutoFit/>
          </a:bodyPr>
          <a:lstStyle/>
          <a:p>
            <a:pPr algn="l">
              <a:lnSpc>
                <a:spcPts val="6434"/>
              </a:lnSpc>
            </a:pPr>
            <a:r>
              <a:rPr lang="en-US" sz="5499" b="true">
                <a:solidFill>
                  <a:srgbClr val="292929"/>
                </a:solidFill>
                <a:latin typeface="Canva Sans 2 Bold"/>
                <a:ea typeface="Canva Sans 2 Bold"/>
                <a:cs typeface="Canva Sans 2 Bold"/>
                <a:sym typeface="Canva Sans 2 Bold"/>
              </a:rPr>
              <a:t> Các Đặc Điểm RavenDB</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3444"/>
            <a:ext cx="18288000" cy="353556"/>
            <a:chOff x="0" y="0"/>
            <a:chExt cx="4816593" cy="93118"/>
          </a:xfrm>
        </p:grpSpPr>
        <p:sp>
          <p:nvSpPr>
            <p:cNvPr name="Freeform 3" id="3"/>
            <p:cNvSpPr/>
            <p:nvPr/>
          </p:nvSpPr>
          <p:spPr>
            <a:xfrm flipH="false" flipV="false" rot="0">
              <a:off x="0" y="0"/>
              <a:ext cx="4816592" cy="93118"/>
            </a:xfrm>
            <a:custGeom>
              <a:avLst/>
              <a:gdLst/>
              <a:ahLst/>
              <a:cxnLst/>
              <a:rect r="r" b="b" t="t" l="l"/>
              <a:pathLst>
                <a:path h="93118" w="4816592">
                  <a:moveTo>
                    <a:pt x="0" y="0"/>
                  </a:moveTo>
                  <a:lnTo>
                    <a:pt x="4816592" y="0"/>
                  </a:lnTo>
                  <a:lnTo>
                    <a:pt x="4816592" y="93118"/>
                  </a:lnTo>
                  <a:lnTo>
                    <a:pt x="0" y="93118"/>
                  </a:lnTo>
                  <a:close/>
                </a:path>
              </a:pathLst>
            </a:custGeom>
            <a:solidFill>
              <a:srgbClr val="182436"/>
            </a:solidFill>
          </p:spPr>
        </p:sp>
        <p:sp>
          <p:nvSpPr>
            <p:cNvPr name="TextBox 4" id="4"/>
            <p:cNvSpPr txBox="true"/>
            <p:nvPr/>
          </p:nvSpPr>
          <p:spPr>
            <a:xfrm>
              <a:off x="0" y="-38100"/>
              <a:ext cx="4816593" cy="131218"/>
            </a:xfrm>
            <a:prstGeom prst="rect">
              <a:avLst/>
            </a:prstGeom>
          </p:spPr>
          <p:txBody>
            <a:bodyPr anchor="ctr" rtlCol="false" tIns="50800" lIns="50800" bIns="50800" rIns="50800"/>
            <a:lstStyle/>
            <a:p>
              <a:pPr algn="ctr">
                <a:lnSpc>
                  <a:spcPts val="2547"/>
                </a:lnSpc>
              </a:pPr>
            </a:p>
          </p:txBody>
        </p:sp>
      </p:grpSp>
      <p:sp>
        <p:nvSpPr>
          <p:cNvPr name="TextBox 5" id="5"/>
          <p:cNvSpPr txBox="true"/>
          <p:nvPr/>
        </p:nvSpPr>
        <p:spPr>
          <a:xfrm rot="0">
            <a:off x="0" y="2433730"/>
            <a:ext cx="14108076" cy="6771161"/>
          </a:xfrm>
          <a:prstGeom prst="rect">
            <a:avLst/>
          </a:prstGeom>
        </p:spPr>
        <p:txBody>
          <a:bodyPr anchor="t" rtlCol="false" tIns="0" lIns="0" bIns="0" rIns="0">
            <a:spAutoFit/>
          </a:bodyPr>
          <a:lstStyle/>
          <a:p>
            <a:pPr algn="l" marL="669165" indent="-334582" lvl="1">
              <a:lnSpc>
                <a:spcPts val="4928"/>
              </a:lnSpc>
              <a:buFont typeface="Arial"/>
              <a:buChar char="•"/>
            </a:pPr>
            <a:r>
              <a:rPr lang="en-US" b="true" sz="3099">
                <a:solidFill>
                  <a:srgbClr val="000000"/>
                </a:solidFill>
                <a:latin typeface="Canva Sans 3 Bold"/>
                <a:ea typeface="Canva Sans 3 Bold"/>
                <a:cs typeface="Canva Sans 3 Bold"/>
                <a:sym typeface="Canva Sans 3 Bold"/>
              </a:rPr>
              <a:t>Free License: </a:t>
            </a:r>
          </a:p>
          <a:p>
            <a:pPr algn="l">
              <a:lnSpc>
                <a:spcPts val="4928"/>
              </a:lnSpc>
            </a:pPr>
            <a:r>
              <a:rPr lang="en-US" sz="3099">
                <a:solidFill>
                  <a:srgbClr val="000000"/>
                </a:solidFill>
                <a:latin typeface="Canva Sans 3"/>
                <a:ea typeface="Canva Sans 3"/>
                <a:cs typeface="Canva Sans 3"/>
                <a:sym typeface="Canva Sans 3"/>
              </a:rPr>
              <a:t>Giấy phép cộng đồng Cơ sở dữ liệu NoSQL miễn phí dành cho Dịch vụ RavenDB OnPrem hoặc Managed Cloud DBaaS đi kèm với các công cụ bổ sung để nâng cao cách bạn làm việc với dữ liệu của mình.</a:t>
            </a:r>
          </a:p>
          <a:p>
            <a:pPr algn="l" marL="669165" indent="-334582" lvl="1">
              <a:lnSpc>
                <a:spcPts val="4928"/>
              </a:lnSpc>
              <a:buFont typeface="Arial"/>
              <a:buChar char="•"/>
            </a:pPr>
            <a:r>
              <a:rPr lang="en-US" b="true" sz="3099">
                <a:solidFill>
                  <a:srgbClr val="000000"/>
                </a:solidFill>
                <a:latin typeface="Canva Sans 3 Bold"/>
                <a:ea typeface="Canva Sans 3 Bold"/>
                <a:cs typeface="Canva Sans 3 Bold"/>
                <a:sym typeface="Canva Sans 3 Bold"/>
              </a:rPr>
              <a:t>Integration with Relational Databases:</a:t>
            </a:r>
          </a:p>
          <a:p>
            <a:pPr algn="l">
              <a:lnSpc>
                <a:spcPts val="4928"/>
              </a:lnSpc>
            </a:pPr>
            <a:r>
              <a:rPr lang="en-US" sz="3099" b="true">
                <a:solidFill>
                  <a:srgbClr val="000000"/>
                </a:solidFill>
                <a:latin typeface="Canva Sans 3 Bold"/>
                <a:ea typeface="Canva Sans 3 Bold"/>
                <a:cs typeface="Canva Sans 3 Bold"/>
                <a:sym typeface="Canva Sans 3 Bold"/>
              </a:rPr>
              <a:t> </a:t>
            </a:r>
            <a:r>
              <a:rPr lang="en-US" sz="3099">
                <a:solidFill>
                  <a:srgbClr val="000000"/>
                </a:solidFill>
                <a:latin typeface="Canva Sans 3"/>
                <a:ea typeface="Canva Sans 3"/>
                <a:cs typeface="Canva Sans 3"/>
                <a:sym typeface="Canva Sans 3"/>
              </a:rPr>
              <a:t>RavenDB cung cấp khả năng gửi và chuyển đổi dữ liệu từ nơi này sang nơi khác. Ngoài ra, còn hỗ trợ tích hợp cho các quy trình ETL cho các cơ sở dữ liệu quan hệ như Microsoft SQL, Oracle, PostgreSQL, MySQL,... </a:t>
            </a:r>
          </a:p>
          <a:p>
            <a:pPr algn="just">
              <a:lnSpc>
                <a:spcPts val="4928"/>
              </a:lnSpc>
            </a:pPr>
          </a:p>
          <a:p>
            <a:pPr algn="l">
              <a:lnSpc>
                <a:spcPts val="4928"/>
              </a:lnSpc>
            </a:pPr>
          </a:p>
          <a:p>
            <a:pPr algn="just">
              <a:lnSpc>
                <a:spcPts val="4928"/>
              </a:lnSpc>
            </a:pPr>
          </a:p>
        </p:txBody>
      </p:sp>
      <p:sp>
        <p:nvSpPr>
          <p:cNvPr name="Freeform 6" id="6"/>
          <p:cNvSpPr/>
          <p:nvPr/>
        </p:nvSpPr>
        <p:spPr>
          <a:xfrm flipH="false" flipV="true" rot="-10800000">
            <a:off x="15546720" y="120947"/>
            <a:ext cx="2595811" cy="2427083"/>
          </a:xfrm>
          <a:custGeom>
            <a:avLst/>
            <a:gdLst/>
            <a:ahLst/>
            <a:cxnLst/>
            <a:rect r="r" b="b" t="t" l="l"/>
            <a:pathLst>
              <a:path h="2427083" w="2595811">
                <a:moveTo>
                  <a:pt x="0" y="2427083"/>
                </a:moveTo>
                <a:lnTo>
                  <a:pt x="2595811" y="2427083"/>
                </a:lnTo>
                <a:lnTo>
                  <a:pt x="2595811" y="0"/>
                </a:lnTo>
                <a:lnTo>
                  <a:pt x="0" y="0"/>
                </a:lnTo>
                <a:lnTo>
                  <a:pt x="0" y="2427083"/>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7" id="7"/>
          <p:cNvSpPr/>
          <p:nvPr/>
        </p:nvSpPr>
        <p:spPr>
          <a:xfrm flipH="false" flipV="false" rot="0">
            <a:off x="14010073" y="1859280"/>
            <a:ext cx="3073295" cy="3583303"/>
          </a:xfrm>
          <a:custGeom>
            <a:avLst/>
            <a:gdLst/>
            <a:ahLst/>
            <a:cxnLst/>
            <a:rect r="r" b="b" t="t" l="l"/>
            <a:pathLst>
              <a:path h="3583303" w="3073295">
                <a:moveTo>
                  <a:pt x="0" y="0"/>
                </a:moveTo>
                <a:lnTo>
                  <a:pt x="3073295" y="0"/>
                </a:lnTo>
                <a:lnTo>
                  <a:pt x="3073295" y="3583303"/>
                </a:lnTo>
                <a:lnTo>
                  <a:pt x="0" y="3583303"/>
                </a:lnTo>
                <a:lnTo>
                  <a:pt x="0" y="0"/>
                </a:lnTo>
                <a:close/>
              </a:path>
            </a:pathLst>
          </a:custGeom>
          <a:blipFill>
            <a:blip r:embed="rId4"/>
            <a:stretch>
              <a:fillRect l="0" t="0" r="0" b="0"/>
            </a:stretch>
          </a:blipFill>
        </p:spPr>
      </p:sp>
      <p:sp>
        <p:nvSpPr>
          <p:cNvPr name="Freeform 8" id="8"/>
          <p:cNvSpPr/>
          <p:nvPr/>
        </p:nvSpPr>
        <p:spPr>
          <a:xfrm flipH="false" flipV="false" rot="0">
            <a:off x="14679504" y="5876460"/>
            <a:ext cx="3254164" cy="3816439"/>
          </a:xfrm>
          <a:custGeom>
            <a:avLst/>
            <a:gdLst/>
            <a:ahLst/>
            <a:cxnLst/>
            <a:rect r="r" b="b" t="t" l="l"/>
            <a:pathLst>
              <a:path h="3816439" w="3254164">
                <a:moveTo>
                  <a:pt x="0" y="0"/>
                </a:moveTo>
                <a:lnTo>
                  <a:pt x="3254164" y="0"/>
                </a:lnTo>
                <a:lnTo>
                  <a:pt x="3254164" y="3816439"/>
                </a:lnTo>
                <a:lnTo>
                  <a:pt x="0" y="3816439"/>
                </a:lnTo>
                <a:lnTo>
                  <a:pt x="0" y="0"/>
                </a:lnTo>
                <a:close/>
              </a:path>
            </a:pathLst>
          </a:custGeom>
          <a:blipFill>
            <a:blip r:embed="rId5"/>
            <a:stretch>
              <a:fillRect l="0" t="0" r="0" b="0"/>
            </a:stretch>
          </a:blipFill>
        </p:spPr>
      </p:sp>
      <p:sp>
        <p:nvSpPr>
          <p:cNvPr name="TextBox 9" id="9"/>
          <p:cNvSpPr txBox="true"/>
          <p:nvPr/>
        </p:nvSpPr>
        <p:spPr>
          <a:xfrm rot="0">
            <a:off x="1361824" y="1047750"/>
            <a:ext cx="9644802" cy="811530"/>
          </a:xfrm>
          <a:prstGeom prst="rect">
            <a:avLst/>
          </a:prstGeom>
        </p:spPr>
        <p:txBody>
          <a:bodyPr anchor="t" rtlCol="false" tIns="0" lIns="0" bIns="0" rIns="0">
            <a:spAutoFit/>
          </a:bodyPr>
          <a:lstStyle/>
          <a:p>
            <a:pPr algn="l">
              <a:lnSpc>
                <a:spcPts val="6434"/>
              </a:lnSpc>
            </a:pPr>
            <a:r>
              <a:rPr lang="en-US" sz="5499" b="true">
                <a:solidFill>
                  <a:srgbClr val="292929"/>
                </a:solidFill>
                <a:latin typeface="Canva Sans 2 Bold"/>
                <a:ea typeface="Canva Sans 2 Bold"/>
                <a:cs typeface="Canva Sans 2 Bold"/>
                <a:sym typeface="Canva Sans 2 Bold"/>
              </a:rPr>
              <a:t> Các Đặc Điểm RavenDB</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3444"/>
            <a:ext cx="18288000" cy="353556"/>
            <a:chOff x="0" y="0"/>
            <a:chExt cx="4816593" cy="93118"/>
          </a:xfrm>
        </p:grpSpPr>
        <p:sp>
          <p:nvSpPr>
            <p:cNvPr name="Freeform 3" id="3"/>
            <p:cNvSpPr/>
            <p:nvPr/>
          </p:nvSpPr>
          <p:spPr>
            <a:xfrm flipH="false" flipV="false" rot="0">
              <a:off x="0" y="0"/>
              <a:ext cx="4816592" cy="93118"/>
            </a:xfrm>
            <a:custGeom>
              <a:avLst/>
              <a:gdLst/>
              <a:ahLst/>
              <a:cxnLst/>
              <a:rect r="r" b="b" t="t" l="l"/>
              <a:pathLst>
                <a:path h="93118" w="4816592">
                  <a:moveTo>
                    <a:pt x="0" y="0"/>
                  </a:moveTo>
                  <a:lnTo>
                    <a:pt x="4816592" y="0"/>
                  </a:lnTo>
                  <a:lnTo>
                    <a:pt x="4816592" y="93118"/>
                  </a:lnTo>
                  <a:lnTo>
                    <a:pt x="0" y="93118"/>
                  </a:lnTo>
                  <a:close/>
                </a:path>
              </a:pathLst>
            </a:custGeom>
            <a:solidFill>
              <a:srgbClr val="182436"/>
            </a:solidFill>
          </p:spPr>
        </p:sp>
        <p:sp>
          <p:nvSpPr>
            <p:cNvPr name="TextBox 4" id="4"/>
            <p:cNvSpPr txBox="true"/>
            <p:nvPr/>
          </p:nvSpPr>
          <p:spPr>
            <a:xfrm>
              <a:off x="0" y="-38100"/>
              <a:ext cx="4816593" cy="131218"/>
            </a:xfrm>
            <a:prstGeom prst="rect">
              <a:avLst/>
            </a:prstGeom>
          </p:spPr>
          <p:txBody>
            <a:bodyPr anchor="ctr" rtlCol="false" tIns="50800" lIns="50800" bIns="50800" rIns="50800"/>
            <a:lstStyle/>
            <a:p>
              <a:pPr algn="ctr">
                <a:lnSpc>
                  <a:spcPts val="2547"/>
                </a:lnSpc>
              </a:pPr>
            </a:p>
          </p:txBody>
        </p:sp>
      </p:grpSp>
      <p:sp>
        <p:nvSpPr>
          <p:cNvPr name="TextBox 5" id="5"/>
          <p:cNvSpPr txBox="true"/>
          <p:nvPr/>
        </p:nvSpPr>
        <p:spPr>
          <a:xfrm rot="0">
            <a:off x="1853838" y="2433730"/>
            <a:ext cx="9644802" cy="6771161"/>
          </a:xfrm>
          <a:prstGeom prst="rect">
            <a:avLst/>
          </a:prstGeom>
        </p:spPr>
        <p:txBody>
          <a:bodyPr anchor="t" rtlCol="false" tIns="0" lIns="0" bIns="0" rIns="0">
            <a:spAutoFit/>
          </a:bodyPr>
          <a:lstStyle/>
          <a:p>
            <a:pPr algn="l" marL="669165" indent="-334582" lvl="1">
              <a:lnSpc>
                <a:spcPts val="4928"/>
              </a:lnSpc>
              <a:buFont typeface="Arial"/>
              <a:buChar char="•"/>
            </a:pPr>
            <a:r>
              <a:rPr lang="en-US" b="true" sz="3099">
                <a:solidFill>
                  <a:srgbClr val="000000"/>
                </a:solidFill>
                <a:latin typeface="Canva Sans 3 Bold"/>
                <a:ea typeface="Canva Sans 3 Bold"/>
                <a:cs typeface="Canva Sans 3 Bold"/>
                <a:sym typeface="Canva Sans 3 Bold"/>
              </a:rPr>
              <a:t>Multi-Platfrom: </a:t>
            </a:r>
          </a:p>
          <a:p>
            <a:pPr algn="l">
              <a:lnSpc>
                <a:spcPts val="4928"/>
              </a:lnSpc>
            </a:pPr>
            <a:r>
              <a:rPr lang="en-US" sz="3099">
                <a:solidFill>
                  <a:srgbClr val="000000"/>
                </a:solidFill>
                <a:latin typeface="Canva Sans 3"/>
                <a:ea typeface="Canva Sans 3"/>
                <a:cs typeface="Canva Sans 3"/>
                <a:sym typeface="Canva Sans 3"/>
              </a:rPr>
              <a:t>RavenDB cho phép di chuyển dữ liệu giữa các hệ điều hành khác nhau một cách dễ dàng. Ta có thể triển khai RavenDB trên các phần cứng khác nhau chạy trên các hệ điều hành khác nhau, từ các máy chủ mạnh đến các đơn vị nhỏ và có cơ sở dữ liệu không chỉ hoạt động hoàn hảo trên mỗi máy chủ mà còn thực sự sử dụng các tài nguyên độc đáo của nó và tận dụng tối đa nó </a:t>
            </a:r>
          </a:p>
          <a:p>
            <a:pPr algn="l" marL="669165" indent="-334582" lvl="1">
              <a:lnSpc>
                <a:spcPts val="4928"/>
              </a:lnSpc>
              <a:buFont typeface="Arial"/>
              <a:buChar char="•"/>
            </a:pPr>
            <a:r>
              <a:rPr lang="en-US" b="true" sz="3099">
                <a:solidFill>
                  <a:srgbClr val="000000"/>
                </a:solidFill>
                <a:latin typeface="Canva Sans 3 Bold"/>
                <a:ea typeface="Canva Sans 3 Bold"/>
                <a:cs typeface="Canva Sans 3 Bold"/>
                <a:sym typeface="Canva Sans 3 Bold"/>
              </a:rPr>
              <a:t>Ease of Use</a:t>
            </a:r>
          </a:p>
          <a:p>
            <a:pPr algn="just">
              <a:lnSpc>
                <a:spcPts val="4928"/>
              </a:lnSpc>
            </a:pPr>
          </a:p>
        </p:txBody>
      </p:sp>
      <p:sp>
        <p:nvSpPr>
          <p:cNvPr name="Freeform 6" id="6"/>
          <p:cNvSpPr/>
          <p:nvPr/>
        </p:nvSpPr>
        <p:spPr>
          <a:xfrm flipH="false" flipV="true" rot="-10800000">
            <a:off x="15546720" y="120947"/>
            <a:ext cx="2595811" cy="2427083"/>
          </a:xfrm>
          <a:custGeom>
            <a:avLst/>
            <a:gdLst/>
            <a:ahLst/>
            <a:cxnLst/>
            <a:rect r="r" b="b" t="t" l="l"/>
            <a:pathLst>
              <a:path h="2427083" w="2595811">
                <a:moveTo>
                  <a:pt x="0" y="2427083"/>
                </a:moveTo>
                <a:lnTo>
                  <a:pt x="2595811" y="2427083"/>
                </a:lnTo>
                <a:lnTo>
                  <a:pt x="2595811" y="0"/>
                </a:lnTo>
                <a:lnTo>
                  <a:pt x="0" y="0"/>
                </a:lnTo>
                <a:lnTo>
                  <a:pt x="0" y="2427083"/>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7" id="7"/>
          <p:cNvSpPr/>
          <p:nvPr/>
        </p:nvSpPr>
        <p:spPr>
          <a:xfrm flipH="false" flipV="false" rot="0">
            <a:off x="11772339" y="836903"/>
            <a:ext cx="3774382" cy="4444673"/>
          </a:xfrm>
          <a:custGeom>
            <a:avLst/>
            <a:gdLst/>
            <a:ahLst/>
            <a:cxnLst/>
            <a:rect r="r" b="b" t="t" l="l"/>
            <a:pathLst>
              <a:path h="4444673" w="3774382">
                <a:moveTo>
                  <a:pt x="0" y="0"/>
                </a:moveTo>
                <a:lnTo>
                  <a:pt x="3774381" y="0"/>
                </a:lnTo>
                <a:lnTo>
                  <a:pt x="3774381" y="4444673"/>
                </a:lnTo>
                <a:lnTo>
                  <a:pt x="0" y="4444673"/>
                </a:lnTo>
                <a:lnTo>
                  <a:pt x="0" y="0"/>
                </a:lnTo>
                <a:close/>
              </a:path>
            </a:pathLst>
          </a:custGeom>
          <a:blipFill>
            <a:blip r:embed="rId4"/>
            <a:stretch>
              <a:fillRect l="0" t="0" r="0" b="0"/>
            </a:stretch>
          </a:blipFill>
        </p:spPr>
      </p:sp>
      <p:sp>
        <p:nvSpPr>
          <p:cNvPr name="Freeform 8" id="8"/>
          <p:cNvSpPr/>
          <p:nvPr/>
        </p:nvSpPr>
        <p:spPr>
          <a:xfrm flipH="false" flipV="false" rot="0">
            <a:off x="14173976" y="5472076"/>
            <a:ext cx="3600825" cy="4272165"/>
          </a:xfrm>
          <a:custGeom>
            <a:avLst/>
            <a:gdLst/>
            <a:ahLst/>
            <a:cxnLst/>
            <a:rect r="r" b="b" t="t" l="l"/>
            <a:pathLst>
              <a:path h="4272165" w="3600825">
                <a:moveTo>
                  <a:pt x="0" y="0"/>
                </a:moveTo>
                <a:lnTo>
                  <a:pt x="3600824" y="0"/>
                </a:lnTo>
                <a:lnTo>
                  <a:pt x="3600824" y="4272165"/>
                </a:lnTo>
                <a:lnTo>
                  <a:pt x="0" y="4272165"/>
                </a:lnTo>
                <a:lnTo>
                  <a:pt x="0" y="0"/>
                </a:lnTo>
                <a:close/>
              </a:path>
            </a:pathLst>
          </a:custGeom>
          <a:blipFill>
            <a:blip r:embed="rId5"/>
            <a:stretch>
              <a:fillRect l="0" t="0" r="0" b="0"/>
            </a:stretch>
          </a:blipFill>
        </p:spPr>
      </p:sp>
      <p:sp>
        <p:nvSpPr>
          <p:cNvPr name="TextBox 9" id="9"/>
          <p:cNvSpPr txBox="true"/>
          <p:nvPr/>
        </p:nvSpPr>
        <p:spPr>
          <a:xfrm rot="0">
            <a:off x="1361824" y="1047750"/>
            <a:ext cx="9644802" cy="811530"/>
          </a:xfrm>
          <a:prstGeom prst="rect">
            <a:avLst/>
          </a:prstGeom>
        </p:spPr>
        <p:txBody>
          <a:bodyPr anchor="t" rtlCol="false" tIns="0" lIns="0" bIns="0" rIns="0">
            <a:spAutoFit/>
          </a:bodyPr>
          <a:lstStyle/>
          <a:p>
            <a:pPr algn="l">
              <a:lnSpc>
                <a:spcPts val="6434"/>
              </a:lnSpc>
            </a:pPr>
            <a:r>
              <a:rPr lang="en-US" sz="5499" b="true">
                <a:solidFill>
                  <a:srgbClr val="292929"/>
                </a:solidFill>
                <a:latin typeface="Canva Sans 2 Bold"/>
                <a:ea typeface="Canva Sans 2 Bold"/>
                <a:cs typeface="Canva Sans 2 Bold"/>
                <a:sym typeface="Canva Sans 2 Bold"/>
              </a:rPr>
              <a:t> Các Đặc Điểm RavenDB</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182436"/>
        </a:solidFill>
      </p:bgPr>
    </p:bg>
    <p:spTree>
      <p:nvGrpSpPr>
        <p:cNvPr id="1" name=""/>
        <p:cNvGrpSpPr/>
        <p:nvPr/>
      </p:nvGrpSpPr>
      <p:grpSpPr>
        <a:xfrm>
          <a:off x="0" y="0"/>
          <a:ext cx="0" cy="0"/>
          <a:chOff x="0" y="0"/>
          <a:chExt cx="0" cy="0"/>
        </a:xfrm>
      </p:grpSpPr>
      <p:grpSp>
        <p:nvGrpSpPr>
          <p:cNvPr name="Group 2" id="2"/>
          <p:cNvGrpSpPr/>
          <p:nvPr/>
        </p:nvGrpSpPr>
        <p:grpSpPr>
          <a:xfrm rot="0">
            <a:off x="2708721" y="7788145"/>
            <a:ext cx="15579279" cy="2498855"/>
            <a:chOff x="0" y="0"/>
            <a:chExt cx="4103185" cy="658135"/>
          </a:xfrm>
        </p:grpSpPr>
        <p:sp>
          <p:nvSpPr>
            <p:cNvPr name="Freeform 3" id="3"/>
            <p:cNvSpPr/>
            <p:nvPr/>
          </p:nvSpPr>
          <p:spPr>
            <a:xfrm flipH="false" flipV="false" rot="0">
              <a:off x="0" y="0"/>
              <a:ext cx="4103184" cy="658135"/>
            </a:xfrm>
            <a:custGeom>
              <a:avLst/>
              <a:gdLst/>
              <a:ahLst/>
              <a:cxnLst/>
              <a:rect r="r" b="b" t="t" l="l"/>
              <a:pathLst>
                <a:path h="658135" w="4103184">
                  <a:moveTo>
                    <a:pt x="0" y="0"/>
                  </a:moveTo>
                  <a:lnTo>
                    <a:pt x="4103184" y="0"/>
                  </a:lnTo>
                  <a:lnTo>
                    <a:pt x="4103184" y="658135"/>
                  </a:lnTo>
                  <a:lnTo>
                    <a:pt x="0" y="658135"/>
                  </a:lnTo>
                  <a:close/>
                </a:path>
              </a:pathLst>
            </a:custGeom>
            <a:solidFill>
              <a:srgbClr val="FFFFFF"/>
            </a:solidFill>
          </p:spPr>
        </p:sp>
        <p:sp>
          <p:nvSpPr>
            <p:cNvPr name="TextBox 4" id="4"/>
            <p:cNvSpPr txBox="true"/>
            <p:nvPr/>
          </p:nvSpPr>
          <p:spPr>
            <a:xfrm>
              <a:off x="0" y="-38100"/>
              <a:ext cx="4103185" cy="696235"/>
            </a:xfrm>
            <a:prstGeom prst="rect">
              <a:avLst/>
            </a:prstGeom>
          </p:spPr>
          <p:txBody>
            <a:bodyPr anchor="ctr" rtlCol="false" tIns="50800" lIns="50800" bIns="50800" rIns="50800"/>
            <a:lstStyle/>
            <a:p>
              <a:pPr algn="ctr">
                <a:lnSpc>
                  <a:spcPts val="2547"/>
                </a:lnSpc>
              </a:pPr>
            </a:p>
          </p:txBody>
        </p:sp>
      </p:grpSp>
      <p:grpSp>
        <p:nvGrpSpPr>
          <p:cNvPr name="Group 5" id="5"/>
          <p:cNvGrpSpPr/>
          <p:nvPr/>
        </p:nvGrpSpPr>
        <p:grpSpPr>
          <a:xfrm rot="0">
            <a:off x="0" y="-18186"/>
            <a:ext cx="2708721" cy="10305186"/>
            <a:chOff x="0" y="0"/>
            <a:chExt cx="713408" cy="2714123"/>
          </a:xfrm>
        </p:grpSpPr>
        <p:sp>
          <p:nvSpPr>
            <p:cNvPr name="Freeform 6" id="6"/>
            <p:cNvSpPr/>
            <p:nvPr/>
          </p:nvSpPr>
          <p:spPr>
            <a:xfrm flipH="false" flipV="false" rot="0">
              <a:off x="0" y="0"/>
              <a:ext cx="713408" cy="2714123"/>
            </a:xfrm>
            <a:custGeom>
              <a:avLst/>
              <a:gdLst/>
              <a:ahLst/>
              <a:cxnLst/>
              <a:rect r="r" b="b" t="t" l="l"/>
              <a:pathLst>
                <a:path h="2714123" w="713408">
                  <a:moveTo>
                    <a:pt x="0" y="0"/>
                  </a:moveTo>
                  <a:lnTo>
                    <a:pt x="713408" y="0"/>
                  </a:lnTo>
                  <a:lnTo>
                    <a:pt x="713408" y="2714123"/>
                  </a:lnTo>
                  <a:lnTo>
                    <a:pt x="0" y="2714123"/>
                  </a:lnTo>
                  <a:close/>
                </a:path>
              </a:pathLst>
            </a:custGeom>
            <a:solidFill>
              <a:srgbClr val="4AA7E1"/>
            </a:solidFill>
          </p:spPr>
        </p:sp>
        <p:sp>
          <p:nvSpPr>
            <p:cNvPr name="TextBox 7" id="7"/>
            <p:cNvSpPr txBox="true"/>
            <p:nvPr/>
          </p:nvSpPr>
          <p:spPr>
            <a:xfrm>
              <a:off x="0" y="-38100"/>
              <a:ext cx="713408" cy="2752223"/>
            </a:xfrm>
            <a:prstGeom prst="rect">
              <a:avLst/>
            </a:prstGeom>
          </p:spPr>
          <p:txBody>
            <a:bodyPr anchor="ctr" rtlCol="false" tIns="50800" lIns="50800" bIns="50800" rIns="50800"/>
            <a:lstStyle/>
            <a:p>
              <a:pPr algn="ctr">
                <a:lnSpc>
                  <a:spcPts val="2547"/>
                </a:lnSpc>
              </a:pPr>
            </a:p>
          </p:txBody>
        </p:sp>
      </p:grpSp>
      <p:sp>
        <p:nvSpPr>
          <p:cNvPr name="TextBox 8" id="8"/>
          <p:cNvSpPr txBox="true"/>
          <p:nvPr/>
        </p:nvSpPr>
        <p:spPr>
          <a:xfrm rot="0">
            <a:off x="4019044" y="4368372"/>
            <a:ext cx="11527677" cy="1560644"/>
          </a:xfrm>
          <a:prstGeom prst="rect">
            <a:avLst/>
          </a:prstGeom>
        </p:spPr>
        <p:txBody>
          <a:bodyPr anchor="t" rtlCol="false" tIns="0" lIns="0" bIns="0" rIns="0">
            <a:spAutoFit/>
          </a:bodyPr>
          <a:lstStyle/>
          <a:p>
            <a:pPr algn="l">
              <a:lnSpc>
                <a:spcPts val="12222"/>
              </a:lnSpc>
            </a:pPr>
            <a:r>
              <a:rPr lang="en-US" sz="10446">
                <a:solidFill>
                  <a:srgbClr val="FFFFFF"/>
                </a:solidFill>
                <a:latin typeface="Canva Sans 2"/>
                <a:ea typeface="Canva Sans 2"/>
                <a:cs typeface="Canva Sans 2"/>
                <a:sym typeface="Canva Sans 2"/>
              </a:rPr>
              <a:t> ƯU ĐIỂM  </a:t>
            </a:r>
          </a:p>
        </p:txBody>
      </p:sp>
      <p:sp>
        <p:nvSpPr>
          <p:cNvPr name="AutoShape 9" id="9"/>
          <p:cNvSpPr/>
          <p:nvPr/>
        </p:nvSpPr>
        <p:spPr>
          <a:xfrm rot="5400000">
            <a:off x="-1906399" y="6988141"/>
            <a:ext cx="6569144" cy="0"/>
          </a:xfrm>
          <a:prstGeom prst="line">
            <a:avLst/>
          </a:prstGeom>
          <a:ln cap="flat" w="28575">
            <a:solidFill>
              <a:srgbClr val="E5F0F7"/>
            </a:solidFill>
            <a:prstDash val="solid"/>
            <a:headEnd type="none" len="sm" w="sm"/>
            <a:tailEnd type="none" len="sm" w="sm"/>
          </a:ln>
        </p:spPr>
      </p:sp>
      <p:sp>
        <p:nvSpPr>
          <p:cNvPr name="Freeform 10" id="10"/>
          <p:cNvSpPr/>
          <p:nvPr/>
        </p:nvSpPr>
        <p:spPr>
          <a:xfrm flipH="false" flipV="true" rot="-10800000">
            <a:off x="15546720" y="120947"/>
            <a:ext cx="2595811" cy="2427083"/>
          </a:xfrm>
          <a:custGeom>
            <a:avLst/>
            <a:gdLst/>
            <a:ahLst/>
            <a:cxnLst/>
            <a:rect r="r" b="b" t="t" l="l"/>
            <a:pathLst>
              <a:path h="2427083" w="2595811">
                <a:moveTo>
                  <a:pt x="0" y="2427083"/>
                </a:moveTo>
                <a:lnTo>
                  <a:pt x="2595811" y="2427083"/>
                </a:lnTo>
                <a:lnTo>
                  <a:pt x="2595811" y="0"/>
                </a:lnTo>
                <a:lnTo>
                  <a:pt x="0" y="0"/>
                </a:lnTo>
                <a:lnTo>
                  <a:pt x="0" y="2427083"/>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AutoShape 11" id="11"/>
          <p:cNvSpPr/>
          <p:nvPr/>
        </p:nvSpPr>
        <p:spPr>
          <a:xfrm flipH="true">
            <a:off x="2708721" y="9037573"/>
            <a:ext cx="15579279" cy="0"/>
          </a:xfrm>
          <a:prstGeom prst="line">
            <a:avLst/>
          </a:prstGeom>
          <a:ln cap="flat" w="200025">
            <a:solidFill>
              <a:srgbClr val="E5F0F7"/>
            </a:solidFill>
            <a:prstDash val="solid"/>
            <a:headEnd type="none" len="sm" w="sm"/>
            <a:tailEnd type="none" len="sm" w="sm"/>
          </a:ln>
        </p:spPr>
      </p:sp>
      <p:sp>
        <p:nvSpPr>
          <p:cNvPr name="Freeform 12" id="12"/>
          <p:cNvSpPr/>
          <p:nvPr/>
        </p:nvSpPr>
        <p:spPr>
          <a:xfrm flipH="false" flipV="false" rot="0">
            <a:off x="2708721" y="-1566543"/>
            <a:ext cx="19750090" cy="7101803"/>
          </a:xfrm>
          <a:custGeom>
            <a:avLst/>
            <a:gdLst/>
            <a:ahLst/>
            <a:cxnLst/>
            <a:rect r="r" b="b" t="t" l="l"/>
            <a:pathLst>
              <a:path h="7101803" w="19750090">
                <a:moveTo>
                  <a:pt x="0" y="0"/>
                </a:moveTo>
                <a:lnTo>
                  <a:pt x="19750091" y="0"/>
                </a:lnTo>
                <a:lnTo>
                  <a:pt x="19750091" y="7101803"/>
                </a:lnTo>
                <a:lnTo>
                  <a:pt x="0" y="71018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3444"/>
            <a:ext cx="18288000" cy="353556"/>
            <a:chOff x="0" y="0"/>
            <a:chExt cx="4816593" cy="93118"/>
          </a:xfrm>
        </p:grpSpPr>
        <p:sp>
          <p:nvSpPr>
            <p:cNvPr name="Freeform 3" id="3"/>
            <p:cNvSpPr/>
            <p:nvPr/>
          </p:nvSpPr>
          <p:spPr>
            <a:xfrm flipH="false" flipV="false" rot="0">
              <a:off x="0" y="0"/>
              <a:ext cx="4816592" cy="93118"/>
            </a:xfrm>
            <a:custGeom>
              <a:avLst/>
              <a:gdLst/>
              <a:ahLst/>
              <a:cxnLst/>
              <a:rect r="r" b="b" t="t" l="l"/>
              <a:pathLst>
                <a:path h="93118" w="4816592">
                  <a:moveTo>
                    <a:pt x="0" y="0"/>
                  </a:moveTo>
                  <a:lnTo>
                    <a:pt x="4816592" y="0"/>
                  </a:lnTo>
                  <a:lnTo>
                    <a:pt x="4816592" y="93118"/>
                  </a:lnTo>
                  <a:lnTo>
                    <a:pt x="0" y="93118"/>
                  </a:lnTo>
                  <a:close/>
                </a:path>
              </a:pathLst>
            </a:custGeom>
            <a:solidFill>
              <a:srgbClr val="182436"/>
            </a:solidFill>
          </p:spPr>
        </p:sp>
        <p:sp>
          <p:nvSpPr>
            <p:cNvPr name="TextBox 4" id="4"/>
            <p:cNvSpPr txBox="true"/>
            <p:nvPr/>
          </p:nvSpPr>
          <p:spPr>
            <a:xfrm>
              <a:off x="0" y="-38100"/>
              <a:ext cx="4816593" cy="131218"/>
            </a:xfrm>
            <a:prstGeom prst="rect">
              <a:avLst/>
            </a:prstGeom>
          </p:spPr>
          <p:txBody>
            <a:bodyPr anchor="ctr" rtlCol="false" tIns="50800" lIns="50800" bIns="50800" rIns="50800"/>
            <a:lstStyle/>
            <a:p>
              <a:pPr algn="ctr">
                <a:lnSpc>
                  <a:spcPts val="2547"/>
                </a:lnSpc>
              </a:pPr>
            </a:p>
          </p:txBody>
        </p:sp>
      </p:grpSp>
      <p:sp>
        <p:nvSpPr>
          <p:cNvPr name="TextBox 5" id="5"/>
          <p:cNvSpPr txBox="true"/>
          <p:nvPr/>
        </p:nvSpPr>
        <p:spPr>
          <a:xfrm rot="0">
            <a:off x="1931137" y="2598340"/>
            <a:ext cx="14767242" cy="8849339"/>
          </a:xfrm>
          <a:prstGeom prst="rect">
            <a:avLst/>
          </a:prstGeom>
        </p:spPr>
        <p:txBody>
          <a:bodyPr anchor="t" rtlCol="false" tIns="0" lIns="0" bIns="0" rIns="0">
            <a:spAutoFit/>
          </a:bodyPr>
          <a:lstStyle/>
          <a:p>
            <a:pPr algn="l" marL="660050" indent="-330025" lvl="1">
              <a:lnSpc>
                <a:spcPts val="5166"/>
              </a:lnSpc>
              <a:buFont typeface="Arial"/>
              <a:buChar char="•"/>
            </a:pPr>
            <a:r>
              <a:rPr lang="en-US" sz="3057">
                <a:solidFill>
                  <a:srgbClr val="000000"/>
                </a:solidFill>
                <a:latin typeface="Canva Sans 3"/>
                <a:ea typeface="Canva Sans 3"/>
                <a:cs typeface="Canva Sans 3"/>
                <a:sym typeface="Canva Sans 3"/>
              </a:rPr>
              <a:t> </a:t>
            </a:r>
            <a:r>
              <a:rPr lang="en-US" sz="3057">
                <a:solidFill>
                  <a:srgbClr val="000000"/>
                </a:solidFill>
                <a:latin typeface="Canva Sans 3"/>
                <a:ea typeface="Canva Sans 3"/>
                <a:cs typeface="Canva Sans 3"/>
                <a:sym typeface="Canva Sans 3"/>
              </a:rPr>
              <a:t>RavenDB dễ dàng mở rộng quy mô. Cơ sở dữ liệu phân tán cho phép thiết lập các nút (nodes) ngay lập tức. Ngoài ra, nó sử dụng phần cứng tối đa, RavenDB hoạt động trên Raspberry Pi và chip ARM vì nó tận dụng tối đa phần cứng mà nó chạy </a:t>
            </a:r>
          </a:p>
          <a:p>
            <a:pPr algn="l" marL="660050" indent="-330025" lvl="1">
              <a:lnSpc>
                <a:spcPts val="5166"/>
              </a:lnSpc>
              <a:buFont typeface="Arial"/>
              <a:buChar char="•"/>
            </a:pPr>
            <a:r>
              <a:rPr lang="en-US" sz="3057">
                <a:solidFill>
                  <a:srgbClr val="000000"/>
                </a:solidFill>
                <a:latin typeface="Canva Sans 3"/>
                <a:ea typeface="Canva Sans 3"/>
                <a:cs typeface="Canva Sans 3"/>
                <a:sym typeface="Canva Sans 3"/>
              </a:rPr>
              <a:t>RavenDB là một CSDL đa mô hình. Document, key/value, Counter, Graph API và Time Series cho phép sử dụng nhiều phiên bản cho các chức năng khác nhau mà không phải mua cơ sở dữ liệu khác nhau, hữu dụng cho microservice. </a:t>
            </a:r>
          </a:p>
          <a:p>
            <a:pPr algn="l" marL="660050" indent="-330025" lvl="1">
              <a:lnSpc>
                <a:spcPts val="5166"/>
              </a:lnSpc>
              <a:buFont typeface="Arial"/>
              <a:buChar char="•"/>
            </a:pPr>
            <a:r>
              <a:rPr lang="en-US" sz="3057">
                <a:solidFill>
                  <a:srgbClr val="000000"/>
                </a:solidFill>
                <a:latin typeface="Canva Sans 3"/>
                <a:ea typeface="Canva Sans 3"/>
                <a:cs typeface="Canva Sans 3"/>
                <a:sym typeface="Canva Sans 3"/>
              </a:rPr>
              <a:t>Ngôn ngữ truy vấn dễ dàng vì RQL sử dụng cú pháp SQL đến 80%. </a:t>
            </a:r>
          </a:p>
          <a:p>
            <a:pPr algn="l">
              <a:lnSpc>
                <a:spcPts val="4860"/>
              </a:lnSpc>
            </a:pPr>
          </a:p>
          <a:p>
            <a:pPr algn="l">
              <a:lnSpc>
                <a:spcPts val="4860"/>
              </a:lnSpc>
            </a:pPr>
          </a:p>
          <a:p>
            <a:pPr algn="just">
              <a:lnSpc>
                <a:spcPts val="4860"/>
              </a:lnSpc>
            </a:pPr>
          </a:p>
          <a:p>
            <a:pPr algn="l">
              <a:lnSpc>
                <a:spcPts val="4860"/>
              </a:lnSpc>
            </a:pPr>
          </a:p>
          <a:p>
            <a:pPr algn="just">
              <a:lnSpc>
                <a:spcPts val="4860"/>
              </a:lnSpc>
            </a:pPr>
          </a:p>
        </p:txBody>
      </p:sp>
      <p:sp>
        <p:nvSpPr>
          <p:cNvPr name="Freeform 6" id="6"/>
          <p:cNvSpPr/>
          <p:nvPr/>
        </p:nvSpPr>
        <p:spPr>
          <a:xfrm flipH="false" flipV="true" rot="-10800000">
            <a:off x="15546720" y="120947"/>
            <a:ext cx="2595811" cy="2427083"/>
          </a:xfrm>
          <a:custGeom>
            <a:avLst/>
            <a:gdLst/>
            <a:ahLst/>
            <a:cxnLst/>
            <a:rect r="r" b="b" t="t" l="l"/>
            <a:pathLst>
              <a:path h="2427083" w="2595811">
                <a:moveTo>
                  <a:pt x="0" y="2427083"/>
                </a:moveTo>
                <a:lnTo>
                  <a:pt x="2595811" y="2427083"/>
                </a:lnTo>
                <a:lnTo>
                  <a:pt x="2595811" y="0"/>
                </a:lnTo>
                <a:lnTo>
                  <a:pt x="0" y="0"/>
                </a:lnTo>
                <a:lnTo>
                  <a:pt x="0" y="2427083"/>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7" id="7"/>
          <p:cNvSpPr/>
          <p:nvPr/>
        </p:nvSpPr>
        <p:spPr>
          <a:xfrm flipH="false" flipV="false" rot="0">
            <a:off x="2197482" y="120947"/>
            <a:ext cx="2297919" cy="2140796"/>
          </a:xfrm>
          <a:custGeom>
            <a:avLst/>
            <a:gdLst/>
            <a:ahLst/>
            <a:cxnLst/>
            <a:rect r="r" b="b" t="t" l="l"/>
            <a:pathLst>
              <a:path h="2140796" w="2297919">
                <a:moveTo>
                  <a:pt x="0" y="0"/>
                </a:moveTo>
                <a:lnTo>
                  <a:pt x="2297919" y="0"/>
                </a:lnTo>
                <a:lnTo>
                  <a:pt x="2297919" y="2140796"/>
                </a:lnTo>
                <a:lnTo>
                  <a:pt x="0" y="2140796"/>
                </a:lnTo>
                <a:lnTo>
                  <a:pt x="0" y="0"/>
                </a:lnTo>
                <a:close/>
              </a:path>
            </a:pathLst>
          </a:custGeom>
          <a:blipFill>
            <a:blip r:embed="rId4"/>
            <a:stretch>
              <a:fillRect l="0" t="0" r="0" b="0"/>
            </a:stretch>
          </a:blipFill>
        </p:spPr>
      </p:sp>
      <p:sp>
        <p:nvSpPr>
          <p:cNvPr name="TextBox 8" id="8"/>
          <p:cNvSpPr txBox="true"/>
          <p:nvPr/>
        </p:nvSpPr>
        <p:spPr>
          <a:xfrm rot="0">
            <a:off x="4826365" y="1047750"/>
            <a:ext cx="9644802" cy="811530"/>
          </a:xfrm>
          <a:prstGeom prst="rect">
            <a:avLst/>
          </a:prstGeom>
        </p:spPr>
        <p:txBody>
          <a:bodyPr anchor="t" rtlCol="false" tIns="0" lIns="0" bIns="0" rIns="0">
            <a:spAutoFit/>
          </a:bodyPr>
          <a:lstStyle/>
          <a:p>
            <a:pPr algn="l">
              <a:lnSpc>
                <a:spcPts val="6434"/>
              </a:lnSpc>
            </a:pPr>
            <a:r>
              <a:rPr lang="en-US" sz="5499" b="true">
                <a:solidFill>
                  <a:srgbClr val="292929"/>
                </a:solidFill>
                <a:latin typeface="Canva Sans 2 Bold"/>
                <a:ea typeface="Canva Sans 2 Bold"/>
                <a:cs typeface="Canva Sans 2 Bold"/>
                <a:sym typeface="Canva Sans 2 Bold"/>
              </a:rPr>
              <a:t> Ưu Điểm của RavenDB</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82436"/>
        </a:solidFill>
      </p:bgPr>
    </p:bg>
    <p:spTree>
      <p:nvGrpSpPr>
        <p:cNvPr id="1" name=""/>
        <p:cNvGrpSpPr/>
        <p:nvPr/>
      </p:nvGrpSpPr>
      <p:grpSpPr>
        <a:xfrm>
          <a:off x="0" y="0"/>
          <a:ext cx="0" cy="0"/>
          <a:chOff x="0" y="0"/>
          <a:chExt cx="0" cy="0"/>
        </a:xfrm>
      </p:grpSpPr>
      <p:grpSp>
        <p:nvGrpSpPr>
          <p:cNvPr name="Group 2" id="2"/>
          <p:cNvGrpSpPr/>
          <p:nvPr/>
        </p:nvGrpSpPr>
        <p:grpSpPr>
          <a:xfrm rot="0">
            <a:off x="2708721" y="7788145"/>
            <a:ext cx="15579279" cy="2498855"/>
            <a:chOff x="0" y="0"/>
            <a:chExt cx="4103185" cy="658135"/>
          </a:xfrm>
        </p:grpSpPr>
        <p:sp>
          <p:nvSpPr>
            <p:cNvPr name="Freeform 3" id="3"/>
            <p:cNvSpPr/>
            <p:nvPr/>
          </p:nvSpPr>
          <p:spPr>
            <a:xfrm flipH="false" flipV="false" rot="0">
              <a:off x="0" y="0"/>
              <a:ext cx="4103184" cy="658135"/>
            </a:xfrm>
            <a:custGeom>
              <a:avLst/>
              <a:gdLst/>
              <a:ahLst/>
              <a:cxnLst/>
              <a:rect r="r" b="b" t="t" l="l"/>
              <a:pathLst>
                <a:path h="658135" w="4103184">
                  <a:moveTo>
                    <a:pt x="0" y="0"/>
                  </a:moveTo>
                  <a:lnTo>
                    <a:pt x="4103184" y="0"/>
                  </a:lnTo>
                  <a:lnTo>
                    <a:pt x="4103184" y="658135"/>
                  </a:lnTo>
                  <a:lnTo>
                    <a:pt x="0" y="658135"/>
                  </a:lnTo>
                  <a:close/>
                </a:path>
              </a:pathLst>
            </a:custGeom>
            <a:solidFill>
              <a:srgbClr val="FFFFFF"/>
            </a:solidFill>
          </p:spPr>
        </p:sp>
        <p:sp>
          <p:nvSpPr>
            <p:cNvPr name="TextBox 4" id="4"/>
            <p:cNvSpPr txBox="true"/>
            <p:nvPr/>
          </p:nvSpPr>
          <p:spPr>
            <a:xfrm>
              <a:off x="0" y="-38100"/>
              <a:ext cx="4103185" cy="696235"/>
            </a:xfrm>
            <a:prstGeom prst="rect">
              <a:avLst/>
            </a:prstGeom>
          </p:spPr>
          <p:txBody>
            <a:bodyPr anchor="ctr" rtlCol="false" tIns="50800" lIns="50800" bIns="50800" rIns="50800"/>
            <a:lstStyle/>
            <a:p>
              <a:pPr algn="ctr">
                <a:lnSpc>
                  <a:spcPts val="2547"/>
                </a:lnSpc>
              </a:pPr>
            </a:p>
          </p:txBody>
        </p:sp>
      </p:grpSp>
      <p:grpSp>
        <p:nvGrpSpPr>
          <p:cNvPr name="Group 5" id="5"/>
          <p:cNvGrpSpPr/>
          <p:nvPr/>
        </p:nvGrpSpPr>
        <p:grpSpPr>
          <a:xfrm rot="0">
            <a:off x="0" y="-18186"/>
            <a:ext cx="2708721" cy="10305186"/>
            <a:chOff x="0" y="0"/>
            <a:chExt cx="713408" cy="2714123"/>
          </a:xfrm>
        </p:grpSpPr>
        <p:sp>
          <p:nvSpPr>
            <p:cNvPr name="Freeform 6" id="6"/>
            <p:cNvSpPr/>
            <p:nvPr/>
          </p:nvSpPr>
          <p:spPr>
            <a:xfrm flipH="false" flipV="false" rot="0">
              <a:off x="0" y="0"/>
              <a:ext cx="713408" cy="2714123"/>
            </a:xfrm>
            <a:custGeom>
              <a:avLst/>
              <a:gdLst/>
              <a:ahLst/>
              <a:cxnLst/>
              <a:rect r="r" b="b" t="t" l="l"/>
              <a:pathLst>
                <a:path h="2714123" w="713408">
                  <a:moveTo>
                    <a:pt x="0" y="0"/>
                  </a:moveTo>
                  <a:lnTo>
                    <a:pt x="713408" y="0"/>
                  </a:lnTo>
                  <a:lnTo>
                    <a:pt x="713408" y="2714123"/>
                  </a:lnTo>
                  <a:lnTo>
                    <a:pt x="0" y="2714123"/>
                  </a:lnTo>
                  <a:close/>
                </a:path>
              </a:pathLst>
            </a:custGeom>
            <a:solidFill>
              <a:srgbClr val="4AA7E1"/>
            </a:solidFill>
          </p:spPr>
        </p:sp>
        <p:sp>
          <p:nvSpPr>
            <p:cNvPr name="TextBox 7" id="7"/>
            <p:cNvSpPr txBox="true"/>
            <p:nvPr/>
          </p:nvSpPr>
          <p:spPr>
            <a:xfrm>
              <a:off x="0" y="-38100"/>
              <a:ext cx="713408" cy="2752223"/>
            </a:xfrm>
            <a:prstGeom prst="rect">
              <a:avLst/>
            </a:prstGeom>
          </p:spPr>
          <p:txBody>
            <a:bodyPr anchor="ctr" rtlCol="false" tIns="50800" lIns="50800" bIns="50800" rIns="50800"/>
            <a:lstStyle/>
            <a:p>
              <a:pPr algn="ctr">
                <a:lnSpc>
                  <a:spcPts val="2547"/>
                </a:lnSpc>
              </a:pPr>
            </a:p>
          </p:txBody>
        </p:sp>
      </p:grpSp>
      <p:sp>
        <p:nvSpPr>
          <p:cNvPr name="TextBox 8" id="8"/>
          <p:cNvSpPr txBox="true"/>
          <p:nvPr/>
        </p:nvSpPr>
        <p:spPr>
          <a:xfrm rot="0">
            <a:off x="4096777" y="3157015"/>
            <a:ext cx="11527677" cy="3110063"/>
          </a:xfrm>
          <a:prstGeom prst="rect">
            <a:avLst/>
          </a:prstGeom>
        </p:spPr>
        <p:txBody>
          <a:bodyPr anchor="t" rtlCol="false" tIns="0" lIns="0" bIns="0" rIns="0">
            <a:spAutoFit/>
          </a:bodyPr>
          <a:lstStyle/>
          <a:p>
            <a:pPr algn="l">
              <a:lnSpc>
                <a:spcPts val="12222"/>
              </a:lnSpc>
            </a:pPr>
            <a:r>
              <a:rPr lang="en-US" sz="10446">
                <a:solidFill>
                  <a:srgbClr val="FFFFFF"/>
                </a:solidFill>
                <a:latin typeface="Canva Sans 2"/>
                <a:ea typeface="Canva Sans 2"/>
                <a:cs typeface="Canva Sans 2"/>
                <a:sym typeface="Canva Sans 2"/>
              </a:rPr>
              <a:t> 1. HỆ QUẢN TRỊ CSDL NOSQL </a:t>
            </a:r>
          </a:p>
        </p:txBody>
      </p:sp>
      <p:sp>
        <p:nvSpPr>
          <p:cNvPr name="AutoShape 9" id="9"/>
          <p:cNvSpPr/>
          <p:nvPr/>
        </p:nvSpPr>
        <p:spPr>
          <a:xfrm rot="5400000">
            <a:off x="-1906399" y="6988141"/>
            <a:ext cx="6569144" cy="0"/>
          </a:xfrm>
          <a:prstGeom prst="line">
            <a:avLst/>
          </a:prstGeom>
          <a:ln cap="flat" w="28575">
            <a:solidFill>
              <a:srgbClr val="E5F0F7"/>
            </a:solidFill>
            <a:prstDash val="solid"/>
            <a:headEnd type="none" len="sm" w="sm"/>
            <a:tailEnd type="none" len="sm" w="sm"/>
          </a:ln>
        </p:spPr>
      </p:sp>
      <p:sp>
        <p:nvSpPr>
          <p:cNvPr name="Freeform 10" id="10"/>
          <p:cNvSpPr/>
          <p:nvPr/>
        </p:nvSpPr>
        <p:spPr>
          <a:xfrm flipH="false" flipV="true" rot="-10800000">
            <a:off x="15546720" y="120947"/>
            <a:ext cx="2595811" cy="2427083"/>
          </a:xfrm>
          <a:custGeom>
            <a:avLst/>
            <a:gdLst/>
            <a:ahLst/>
            <a:cxnLst/>
            <a:rect r="r" b="b" t="t" l="l"/>
            <a:pathLst>
              <a:path h="2427083" w="2595811">
                <a:moveTo>
                  <a:pt x="0" y="2427083"/>
                </a:moveTo>
                <a:lnTo>
                  <a:pt x="2595811" y="2427083"/>
                </a:lnTo>
                <a:lnTo>
                  <a:pt x="2595811" y="0"/>
                </a:lnTo>
                <a:lnTo>
                  <a:pt x="0" y="0"/>
                </a:lnTo>
                <a:lnTo>
                  <a:pt x="0" y="2427083"/>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AutoShape 11" id="11"/>
          <p:cNvSpPr/>
          <p:nvPr/>
        </p:nvSpPr>
        <p:spPr>
          <a:xfrm flipH="true">
            <a:off x="2708721" y="9037573"/>
            <a:ext cx="15579279" cy="0"/>
          </a:xfrm>
          <a:prstGeom prst="line">
            <a:avLst/>
          </a:prstGeom>
          <a:ln cap="flat" w="200025">
            <a:solidFill>
              <a:srgbClr val="E5F0F7"/>
            </a:solidFill>
            <a:prstDash val="solid"/>
            <a:headEnd type="none" len="sm" w="sm"/>
            <a:tailEnd type="none" len="sm" w="sm"/>
          </a:ln>
        </p:spPr>
      </p:sp>
      <p:sp>
        <p:nvSpPr>
          <p:cNvPr name="Freeform 12" id="12"/>
          <p:cNvSpPr/>
          <p:nvPr/>
        </p:nvSpPr>
        <p:spPr>
          <a:xfrm flipH="false" flipV="false" rot="0">
            <a:off x="2708721" y="-1958303"/>
            <a:ext cx="19750090" cy="7101803"/>
          </a:xfrm>
          <a:custGeom>
            <a:avLst/>
            <a:gdLst/>
            <a:ahLst/>
            <a:cxnLst/>
            <a:rect r="r" b="b" t="t" l="l"/>
            <a:pathLst>
              <a:path h="7101803" w="19750090">
                <a:moveTo>
                  <a:pt x="0" y="0"/>
                </a:moveTo>
                <a:lnTo>
                  <a:pt x="19750091" y="0"/>
                </a:lnTo>
                <a:lnTo>
                  <a:pt x="19750091" y="7101803"/>
                </a:lnTo>
                <a:lnTo>
                  <a:pt x="0" y="71018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182436"/>
        </a:solidFill>
      </p:bgPr>
    </p:bg>
    <p:spTree>
      <p:nvGrpSpPr>
        <p:cNvPr id="1" name=""/>
        <p:cNvGrpSpPr/>
        <p:nvPr/>
      </p:nvGrpSpPr>
      <p:grpSpPr>
        <a:xfrm>
          <a:off x="0" y="0"/>
          <a:ext cx="0" cy="0"/>
          <a:chOff x="0" y="0"/>
          <a:chExt cx="0" cy="0"/>
        </a:xfrm>
      </p:grpSpPr>
      <p:grpSp>
        <p:nvGrpSpPr>
          <p:cNvPr name="Group 2" id="2"/>
          <p:cNvGrpSpPr/>
          <p:nvPr/>
        </p:nvGrpSpPr>
        <p:grpSpPr>
          <a:xfrm rot="0">
            <a:off x="2708721" y="7788145"/>
            <a:ext cx="15579279" cy="2498855"/>
            <a:chOff x="0" y="0"/>
            <a:chExt cx="4103185" cy="658135"/>
          </a:xfrm>
        </p:grpSpPr>
        <p:sp>
          <p:nvSpPr>
            <p:cNvPr name="Freeform 3" id="3"/>
            <p:cNvSpPr/>
            <p:nvPr/>
          </p:nvSpPr>
          <p:spPr>
            <a:xfrm flipH="false" flipV="false" rot="0">
              <a:off x="0" y="0"/>
              <a:ext cx="4103184" cy="658135"/>
            </a:xfrm>
            <a:custGeom>
              <a:avLst/>
              <a:gdLst/>
              <a:ahLst/>
              <a:cxnLst/>
              <a:rect r="r" b="b" t="t" l="l"/>
              <a:pathLst>
                <a:path h="658135" w="4103184">
                  <a:moveTo>
                    <a:pt x="0" y="0"/>
                  </a:moveTo>
                  <a:lnTo>
                    <a:pt x="4103184" y="0"/>
                  </a:lnTo>
                  <a:lnTo>
                    <a:pt x="4103184" y="658135"/>
                  </a:lnTo>
                  <a:lnTo>
                    <a:pt x="0" y="658135"/>
                  </a:lnTo>
                  <a:close/>
                </a:path>
              </a:pathLst>
            </a:custGeom>
            <a:solidFill>
              <a:srgbClr val="FFFFFF"/>
            </a:solidFill>
          </p:spPr>
        </p:sp>
        <p:sp>
          <p:nvSpPr>
            <p:cNvPr name="TextBox 4" id="4"/>
            <p:cNvSpPr txBox="true"/>
            <p:nvPr/>
          </p:nvSpPr>
          <p:spPr>
            <a:xfrm>
              <a:off x="0" y="-38100"/>
              <a:ext cx="4103185" cy="696235"/>
            </a:xfrm>
            <a:prstGeom prst="rect">
              <a:avLst/>
            </a:prstGeom>
          </p:spPr>
          <p:txBody>
            <a:bodyPr anchor="ctr" rtlCol="false" tIns="50800" lIns="50800" bIns="50800" rIns="50800"/>
            <a:lstStyle/>
            <a:p>
              <a:pPr algn="ctr">
                <a:lnSpc>
                  <a:spcPts val="2547"/>
                </a:lnSpc>
              </a:pPr>
            </a:p>
          </p:txBody>
        </p:sp>
      </p:grpSp>
      <p:grpSp>
        <p:nvGrpSpPr>
          <p:cNvPr name="Group 5" id="5"/>
          <p:cNvGrpSpPr/>
          <p:nvPr/>
        </p:nvGrpSpPr>
        <p:grpSpPr>
          <a:xfrm rot="0">
            <a:off x="0" y="-18186"/>
            <a:ext cx="2708721" cy="10305186"/>
            <a:chOff x="0" y="0"/>
            <a:chExt cx="713408" cy="2714123"/>
          </a:xfrm>
        </p:grpSpPr>
        <p:sp>
          <p:nvSpPr>
            <p:cNvPr name="Freeform 6" id="6"/>
            <p:cNvSpPr/>
            <p:nvPr/>
          </p:nvSpPr>
          <p:spPr>
            <a:xfrm flipH="false" flipV="false" rot="0">
              <a:off x="0" y="0"/>
              <a:ext cx="713408" cy="2714123"/>
            </a:xfrm>
            <a:custGeom>
              <a:avLst/>
              <a:gdLst/>
              <a:ahLst/>
              <a:cxnLst/>
              <a:rect r="r" b="b" t="t" l="l"/>
              <a:pathLst>
                <a:path h="2714123" w="713408">
                  <a:moveTo>
                    <a:pt x="0" y="0"/>
                  </a:moveTo>
                  <a:lnTo>
                    <a:pt x="713408" y="0"/>
                  </a:lnTo>
                  <a:lnTo>
                    <a:pt x="713408" y="2714123"/>
                  </a:lnTo>
                  <a:lnTo>
                    <a:pt x="0" y="2714123"/>
                  </a:lnTo>
                  <a:close/>
                </a:path>
              </a:pathLst>
            </a:custGeom>
            <a:solidFill>
              <a:srgbClr val="4AA7E1"/>
            </a:solidFill>
          </p:spPr>
        </p:sp>
        <p:sp>
          <p:nvSpPr>
            <p:cNvPr name="TextBox 7" id="7"/>
            <p:cNvSpPr txBox="true"/>
            <p:nvPr/>
          </p:nvSpPr>
          <p:spPr>
            <a:xfrm>
              <a:off x="0" y="-38100"/>
              <a:ext cx="713408" cy="2752223"/>
            </a:xfrm>
            <a:prstGeom prst="rect">
              <a:avLst/>
            </a:prstGeom>
          </p:spPr>
          <p:txBody>
            <a:bodyPr anchor="ctr" rtlCol="false" tIns="50800" lIns="50800" bIns="50800" rIns="50800"/>
            <a:lstStyle/>
            <a:p>
              <a:pPr algn="ctr">
                <a:lnSpc>
                  <a:spcPts val="2547"/>
                </a:lnSpc>
              </a:pPr>
            </a:p>
          </p:txBody>
        </p:sp>
      </p:grpSp>
      <p:sp>
        <p:nvSpPr>
          <p:cNvPr name="TextBox 8" id="8"/>
          <p:cNvSpPr txBox="true"/>
          <p:nvPr/>
        </p:nvSpPr>
        <p:spPr>
          <a:xfrm rot="0">
            <a:off x="4019044" y="4368372"/>
            <a:ext cx="11527677" cy="1560644"/>
          </a:xfrm>
          <a:prstGeom prst="rect">
            <a:avLst/>
          </a:prstGeom>
        </p:spPr>
        <p:txBody>
          <a:bodyPr anchor="t" rtlCol="false" tIns="0" lIns="0" bIns="0" rIns="0">
            <a:spAutoFit/>
          </a:bodyPr>
          <a:lstStyle/>
          <a:p>
            <a:pPr algn="l">
              <a:lnSpc>
                <a:spcPts val="12222"/>
              </a:lnSpc>
            </a:pPr>
            <a:r>
              <a:rPr lang="en-US" sz="10446">
                <a:solidFill>
                  <a:srgbClr val="FFFFFF"/>
                </a:solidFill>
                <a:latin typeface="Canva Sans 2"/>
                <a:ea typeface="Canva Sans 2"/>
                <a:cs typeface="Canva Sans 2"/>
                <a:sym typeface="Canva Sans 2"/>
              </a:rPr>
              <a:t>NHƯỢC ĐIỂM</a:t>
            </a:r>
          </a:p>
        </p:txBody>
      </p:sp>
      <p:sp>
        <p:nvSpPr>
          <p:cNvPr name="AutoShape 9" id="9"/>
          <p:cNvSpPr/>
          <p:nvPr/>
        </p:nvSpPr>
        <p:spPr>
          <a:xfrm rot="5400000">
            <a:off x="-1906399" y="6988141"/>
            <a:ext cx="6569144" cy="0"/>
          </a:xfrm>
          <a:prstGeom prst="line">
            <a:avLst/>
          </a:prstGeom>
          <a:ln cap="flat" w="28575">
            <a:solidFill>
              <a:srgbClr val="E5F0F7"/>
            </a:solidFill>
            <a:prstDash val="solid"/>
            <a:headEnd type="none" len="sm" w="sm"/>
            <a:tailEnd type="none" len="sm" w="sm"/>
          </a:ln>
        </p:spPr>
      </p:sp>
      <p:sp>
        <p:nvSpPr>
          <p:cNvPr name="Freeform 10" id="10"/>
          <p:cNvSpPr/>
          <p:nvPr/>
        </p:nvSpPr>
        <p:spPr>
          <a:xfrm flipH="false" flipV="true" rot="-10800000">
            <a:off x="15546720" y="120947"/>
            <a:ext cx="2595811" cy="2427083"/>
          </a:xfrm>
          <a:custGeom>
            <a:avLst/>
            <a:gdLst/>
            <a:ahLst/>
            <a:cxnLst/>
            <a:rect r="r" b="b" t="t" l="l"/>
            <a:pathLst>
              <a:path h="2427083" w="2595811">
                <a:moveTo>
                  <a:pt x="0" y="2427083"/>
                </a:moveTo>
                <a:lnTo>
                  <a:pt x="2595811" y="2427083"/>
                </a:lnTo>
                <a:lnTo>
                  <a:pt x="2595811" y="0"/>
                </a:lnTo>
                <a:lnTo>
                  <a:pt x="0" y="0"/>
                </a:lnTo>
                <a:lnTo>
                  <a:pt x="0" y="2427083"/>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AutoShape 11" id="11"/>
          <p:cNvSpPr/>
          <p:nvPr/>
        </p:nvSpPr>
        <p:spPr>
          <a:xfrm flipH="true">
            <a:off x="2708721" y="9037573"/>
            <a:ext cx="15579279" cy="0"/>
          </a:xfrm>
          <a:prstGeom prst="line">
            <a:avLst/>
          </a:prstGeom>
          <a:ln cap="flat" w="200025">
            <a:solidFill>
              <a:srgbClr val="E5F0F7"/>
            </a:solidFill>
            <a:prstDash val="solid"/>
            <a:headEnd type="none" len="sm" w="sm"/>
            <a:tailEnd type="none" len="sm" w="sm"/>
          </a:ln>
        </p:spPr>
      </p:sp>
      <p:sp>
        <p:nvSpPr>
          <p:cNvPr name="Freeform 12" id="12"/>
          <p:cNvSpPr/>
          <p:nvPr/>
        </p:nvSpPr>
        <p:spPr>
          <a:xfrm flipH="false" flipV="false" rot="0">
            <a:off x="2708721" y="-1566543"/>
            <a:ext cx="19750090" cy="7101803"/>
          </a:xfrm>
          <a:custGeom>
            <a:avLst/>
            <a:gdLst/>
            <a:ahLst/>
            <a:cxnLst/>
            <a:rect r="r" b="b" t="t" l="l"/>
            <a:pathLst>
              <a:path h="7101803" w="19750090">
                <a:moveTo>
                  <a:pt x="0" y="0"/>
                </a:moveTo>
                <a:lnTo>
                  <a:pt x="19750091" y="0"/>
                </a:lnTo>
                <a:lnTo>
                  <a:pt x="19750091" y="7101803"/>
                </a:lnTo>
                <a:lnTo>
                  <a:pt x="0" y="71018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3444"/>
            <a:ext cx="18288000" cy="353556"/>
            <a:chOff x="0" y="0"/>
            <a:chExt cx="4816593" cy="93118"/>
          </a:xfrm>
        </p:grpSpPr>
        <p:sp>
          <p:nvSpPr>
            <p:cNvPr name="Freeform 3" id="3"/>
            <p:cNvSpPr/>
            <p:nvPr/>
          </p:nvSpPr>
          <p:spPr>
            <a:xfrm flipH="false" flipV="false" rot="0">
              <a:off x="0" y="0"/>
              <a:ext cx="4816592" cy="93118"/>
            </a:xfrm>
            <a:custGeom>
              <a:avLst/>
              <a:gdLst/>
              <a:ahLst/>
              <a:cxnLst/>
              <a:rect r="r" b="b" t="t" l="l"/>
              <a:pathLst>
                <a:path h="93118" w="4816592">
                  <a:moveTo>
                    <a:pt x="0" y="0"/>
                  </a:moveTo>
                  <a:lnTo>
                    <a:pt x="4816592" y="0"/>
                  </a:lnTo>
                  <a:lnTo>
                    <a:pt x="4816592" y="93118"/>
                  </a:lnTo>
                  <a:lnTo>
                    <a:pt x="0" y="93118"/>
                  </a:lnTo>
                  <a:close/>
                </a:path>
              </a:pathLst>
            </a:custGeom>
            <a:solidFill>
              <a:srgbClr val="182436"/>
            </a:solidFill>
          </p:spPr>
        </p:sp>
        <p:sp>
          <p:nvSpPr>
            <p:cNvPr name="TextBox 4" id="4"/>
            <p:cNvSpPr txBox="true"/>
            <p:nvPr/>
          </p:nvSpPr>
          <p:spPr>
            <a:xfrm>
              <a:off x="0" y="-38100"/>
              <a:ext cx="4816593" cy="131218"/>
            </a:xfrm>
            <a:prstGeom prst="rect">
              <a:avLst/>
            </a:prstGeom>
          </p:spPr>
          <p:txBody>
            <a:bodyPr anchor="ctr" rtlCol="false" tIns="50800" lIns="50800" bIns="50800" rIns="50800"/>
            <a:lstStyle/>
            <a:p>
              <a:pPr algn="ctr">
                <a:lnSpc>
                  <a:spcPts val="2547"/>
                </a:lnSpc>
              </a:pPr>
            </a:p>
          </p:txBody>
        </p:sp>
      </p:grpSp>
      <p:sp>
        <p:nvSpPr>
          <p:cNvPr name="TextBox 5" id="5"/>
          <p:cNvSpPr txBox="true"/>
          <p:nvPr/>
        </p:nvSpPr>
        <p:spPr>
          <a:xfrm rot="0">
            <a:off x="1361824" y="3278915"/>
            <a:ext cx="14962721" cy="7291182"/>
          </a:xfrm>
          <a:prstGeom prst="rect">
            <a:avLst/>
          </a:prstGeom>
        </p:spPr>
        <p:txBody>
          <a:bodyPr anchor="t" rtlCol="false" tIns="0" lIns="0" bIns="0" rIns="0">
            <a:spAutoFit/>
          </a:bodyPr>
          <a:lstStyle/>
          <a:p>
            <a:pPr algn="l" marL="660050" indent="-330025" lvl="1">
              <a:lnSpc>
                <a:spcPts val="4860"/>
              </a:lnSpc>
              <a:buFont typeface="Arial"/>
              <a:buChar char="•"/>
            </a:pPr>
            <a:r>
              <a:rPr lang="en-US" sz="3057">
                <a:solidFill>
                  <a:srgbClr val="000000"/>
                </a:solidFill>
                <a:latin typeface="Canva Sans 3"/>
                <a:ea typeface="Canva Sans 3"/>
                <a:cs typeface="Canva Sans 3"/>
                <a:sym typeface="Canva Sans 3"/>
              </a:rPr>
              <a:t>RavenDB chưa có cộng đồng đủ mạnh để hỗ trợ việc giải đáp các thắc mắc hoặc các vấn đề hay gặp phải khi sử dụng nó. </a:t>
            </a:r>
          </a:p>
          <a:p>
            <a:pPr algn="l" marL="660050" indent="-330025" lvl="1">
              <a:lnSpc>
                <a:spcPts val="4860"/>
              </a:lnSpc>
              <a:buFont typeface="Arial"/>
              <a:buChar char="•"/>
            </a:pPr>
            <a:r>
              <a:rPr lang="en-US" sz="3057">
                <a:solidFill>
                  <a:srgbClr val="000000"/>
                </a:solidFill>
                <a:latin typeface="Canva Sans 3"/>
                <a:ea typeface="Canva Sans 3"/>
                <a:cs typeface="Canva Sans 3"/>
                <a:sym typeface="Canva Sans 3"/>
              </a:rPr>
              <a:t> Tài liệu vẫn chưa có nhiều về các ví dụ thực hành, hoặc các trường hợp phổ biến khi sử dụng RavenDB. Ngoài ra, vẫn còn thiếu các video hướng dẫn giải quyết các vấn đề phổ biến. </a:t>
            </a:r>
          </a:p>
          <a:p>
            <a:pPr algn="l" marL="660050" indent="-330025" lvl="1">
              <a:lnSpc>
                <a:spcPts val="4860"/>
              </a:lnSpc>
              <a:buFont typeface="Arial"/>
              <a:buChar char="•"/>
            </a:pPr>
            <a:r>
              <a:rPr lang="en-US" sz="3057">
                <a:solidFill>
                  <a:srgbClr val="000000"/>
                </a:solidFill>
                <a:latin typeface="Canva Sans 3"/>
                <a:ea typeface="Canva Sans 3"/>
                <a:cs typeface="Canva Sans 3"/>
                <a:sym typeface="Canva Sans 3"/>
              </a:rPr>
              <a:t> Không thể kiểm tra sharding, replication, hoặc truy cập được xác thực nếu không mua giấy phép. </a:t>
            </a:r>
          </a:p>
          <a:p>
            <a:pPr algn="l">
              <a:lnSpc>
                <a:spcPts val="4860"/>
              </a:lnSpc>
            </a:pPr>
          </a:p>
          <a:p>
            <a:pPr algn="l">
              <a:lnSpc>
                <a:spcPts val="4860"/>
              </a:lnSpc>
            </a:pPr>
          </a:p>
          <a:p>
            <a:pPr algn="just">
              <a:lnSpc>
                <a:spcPts val="4860"/>
              </a:lnSpc>
            </a:pPr>
          </a:p>
          <a:p>
            <a:pPr algn="l">
              <a:lnSpc>
                <a:spcPts val="4860"/>
              </a:lnSpc>
            </a:pPr>
          </a:p>
          <a:p>
            <a:pPr algn="just">
              <a:lnSpc>
                <a:spcPts val="4860"/>
              </a:lnSpc>
            </a:pPr>
          </a:p>
        </p:txBody>
      </p:sp>
      <p:sp>
        <p:nvSpPr>
          <p:cNvPr name="Freeform 6" id="6"/>
          <p:cNvSpPr/>
          <p:nvPr/>
        </p:nvSpPr>
        <p:spPr>
          <a:xfrm flipH="false" flipV="true" rot="-10800000">
            <a:off x="15546720" y="120947"/>
            <a:ext cx="2595811" cy="2427083"/>
          </a:xfrm>
          <a:custGeom>
            <a:avLst/>
            <a:gdLst/>
            <a:ahLst/>
            <a:cxnLst/>
            <a:rect r="r" b="b" t="t" l="l"/>
            <a:pathLst>
              <a:path h="2427083" w="2595811">
                <a:moveTo>
                  <a:pt x="0" y="2427083"/>
                </a:moveTo>
                <a:lnTo>
                  <a:pt x="2595811" y="2427083"/>
                </a:lnTo>
                <a:lnTo>
                  <a:pt x="2595811" y="0"/>
                </a:lnTo>
                <a:lnTo>
                  <a:pt x="0" y="0"/>
                </a:lnTo>
                <a:lnTo>
                  <a:pt x="0" y="2427083"/>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7" id="7"/>
          <p:cNvSpPr/>
          <p:nvPr/>
        </p:nvSpPr>
        <p:spPr>
          <a:xfrm flipH="false" flipV="false" rot="0">
            <a:off x="1642074" y="666615"/>
            <a:ext cx="2329916" cy="2166326"/>
          </a:xfrm>
          <a:custGeom>
            <a:avLst/>
            <a:gdLst/>
            <a:ahLst/>
            <a:cxnLst/>
            <a:rect r="r" b="b" t="t" l="l"/>
            <a:pathLst>
              <a:path h="2166326" w="2329916">
                <a:moveTo>
                  <a:pt x="0" y="0"/>
                </a:moveTo>
                <a:lnTo>
                  <a:pt x="2329917" y="0"/>
                </a:lnTo>
                <a:lnTo>
                  <a:pt x="2329917" y="2166327"/>
                </a:lnTo>
                <a:lnTo>
                  <a:pt x="0" y="2166327"/>
                </a:lnTo>
                <a:lnTo>
                  <a:pt x="0" y="0"/>
                </a:lnTo>
                <a:close/>
              </a:path>
            </a:pathLst>
          </a:custGeom>
          <a:blipFill>
            <a:blip r:embed="rId4"/>
            <a:stretch>
              <a:fillRect l="0" t="0" r="0" b="0"/>
            </a:stretch>
          </a:blipFill>
        </p:spPr>
      </p:sp>
      <p:sp>
        <p:nvSpPr>
          <p:cNvPr name="TextBox 8" id="8"/>
          <p:cNvSpPr txBox="true"/>
          <p:nvPr/>
        </p:nvSpPr>
        <p:spPr>
          <a:xfrm rot="0">
            <a:off x="4538932" y="1353538"/>
            <a:ext cx="9644802" cy="811530"/>
          </a:xfrm>
          <a:prstGeom prst="rect">
            <a:avLst/>
          </a:prstGeom>
        </p:spPr>
        <p:txBody>
          <a:bodyPr anchor="t" rtlCol="false" tIns="0" lIns="0" bIns="0" rIns="0">
            <a:spAutoFit/>
          </a:bodyPr>
          <a:lstStyle/>
          <a:p>
            <a:pPr algn="l">
              <a:lnSpc>
                <a:spcPts val="6434"/>
              </a:lnSpc>
            </a:pPr>
            <a:r>
              <a:rPr lang="en-US" sz="5499" b="true">
                <a:solidFill>
                  <a:srgbClr val="292929"/>
                </a:solidFill>
                <a:latin typeface="Canva Sans 2 Bold"/>
                <a:ea typeface="Canva Sans 2 Bold"/>
                <a:cs typeface="Canva Sans 2 Bold"/>
                <a:sym typeface="Canva Sans 2 Bold"/>
              </a:rPr>
              <a:t>Nhược Điểm của RavenDB</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182436"/>
        </a:solidFill>
      </p:bgPr>
    </p:bg>
    <p:spTree>
      <p:nvGrpSpPr>
        <p:cNvPr id="1" name=""/>
        <p:cNvGrpSpPr/>
        <p:nvPr/>
      </p:nvGrpSpPr>
      <p:grpSpPr>
        <a:xfrm>
          <a:off x="0" y="0"/>
          <a:ext cx="0" cy="0"/>
          <a:chOff x="0" y="0"/>
          <a:chExt cx="0" cy="0"/>
        </a:xfrm>
      </p:grpSpPr>
      <p:grpSp>
        <p:nvGrpSpPr>
          <p:cNvPr name="Group 2" id="2"/>
          <p:cNvGrpSpPr/>
          <p:nvPr/>
        </p:nvGrpSpPr>
        <p:grpSpPr>
          <a:xfrm rot="0">
            <a:off x="2708721" y="7788145"/>
            <a:ext cx="15579279" cy="2498855"/>
            <a:chOff x="0" y="0"/>
            <a:chExt cx="4103185" cy="658135"/>
          </a:xfrm>
        </p:grpSpPr>
        <p:sp>
          <p:nvSpPr>
            <p:cNvPr name="Freeform 3" id="3"/>
            <p:cNvSpPr/>
            <p:nvPr/>
          </p:nvSpPr>
          <p:spPr>
            <a:xfrm flipH="false" flipV="false" rot="0">
              <a:off x="0" y="0"/>
              <a:ext cx="4103184" cy="658135"/>
            </a:xfrm>
            <a:custGeom>
              <a:avLst/>
              <a:gdLst/>
              <a:ahLst/>
              <a:cxnLst/>
              <a:rect r="r" b="b" t="t" l="l"/>
              <a:pathLst>
                <a:path h="658135" w="4103184">
                  <a:moveTo>
                    <a:pt x="0" y="0"/>
                  </a:moveTo>
                  <a:lnTo>
                    <a:pt x="4103184" y="0"/>
                  </a:lnTo>
                  <a:lnTo>
                    <a:pt x="4103184" y="658135"/>
                  </a:lnTo>
                  <a:lnTo>
                    <a:pt x="0" y="658135"/>
                  </a:lnTo>
                  <a:close/>
                </a:path>
              </a:pathLst>
            </a:custGeom>
            <a:solidFill>
              <a:srgbClr val="FFFFFF"/>
            </a:solidFill>
          </p:spPr>
        </p:sp>
        <p:sp>
          <p:nvSpPr>
            <p:cNvPr name="TextBox 4" id="4"/>
            <p:cNvSpPr txBox="true"/>
            <p:nvPr/>
          </p:nvSpPr>
          <p:spPr>
            <a:xfrm>
              <a:off x="0" y="-38100"/>
              <a:ext cx="4103185" cy="696235"/>
            </a:xfrm>
            <a:prstGeom prst="rect">
              <a:avLst/>
            </a:prstGeom>
          </p:spPr>
          <p:txBody>
            <a:bodyPr anchor="ctr" rtlCol="false" tIns="50800" lIns="50800" bIns="50800" rIns="50800"/>
            <a:lstStyle/>
            <a:p>
              <a:pPr algn="ctr">
                <a:lnSpc>
                  <a:spcPts val="2547"/>
                </a:lnSpc>
              </a:pPr>
            </a:p>
          </p:txBody>
        </p:sp>
      </p:grpSp>
      <p:grpSp>
        <p:nvGrpSpPr>
          <p:cNvPr name="Group 5" id="5"/>
          <p:cNvGrpSpPr/>
          <p:nvPr/>
        </p:nvGrpSpPr>
        <p:grpSpPr>
          <a:xfrm rot="0">
            <a:off x="0" y="-18186"/>
            <a:ext cx="2708721" cy="10305186"/>
            <a:chOff x="0" y="0"/>
            <a:chExt cx="713408" cy="2714123"/>
          </a:xfrm>
        </p:grpSpPr>
        <p:sp>
          <p:nvSpPr>
            <p:cNvPr name="Freeform 6" id="6"/>
            <p:cNvSpPr/>
            <p:nvPr/>
          </p:nvSpPr>
          <p:spPr>
            <a:xfrm flipH="false" flipV="false" rot="0">
              <a:off x="0" y="0"/>
              <a:ext cx="713408" cy="2714123"/>
            </a:xfrm>
            <a:custGeom>
              <a:avLst/>
              <a:gdLst/>
              <a:ahLst/>
              <a:cxnLst/>
              <a:rect r="r" b="b" t="t" l="l"/>
              <a:pathLst>
                <a:path h="2714123" w="713408">
                  <a:moveTo>
                    <a:pt x="0" y="0"/>
                  </a:moveTo>
                  <a:lnTo>
                    <a:pt x="713408" y="0"/>
                  </a:lnTo>
                  <a:lnTo>
                    <a:pt x="713408" y="2714123"/>
                  </a:lnTo>
                  <a:lnTo>
                    <a:pt x="0" y="2714123"/>
                  </a:lnTo>
                  <a:close/>
                </a:path>
              </a:pathLst>
            </a:custGeom>
            <a:solidFill>
              <a:srgbClr val="4AA7E1"/>
            </a:solidFill>
          </p:spPr>
        </p:sp>
        <p:sp>
          <p:nvSpPr>
            <p:cNvPr name="TextBox 7" id="7"/>
            <p:cNvSpPr txBox="true"/>
            <p:nvPr/>
          </p:nvSpPr>
          <p:spPr>
            <a:xfrm>
              <a:off x="0" y="-38100"/>
              <a:ext cx="713408" cy="2752223"/>
            </a:xfrm>
            <a:prstGeom prst="rect">
              <a:avLst/>
            </a:prstGeom>
          </p:spPr>
          <p:txBody>
            <a:bodyPr anchor="ctr" rtlCol="false" tIns="50800" lIns="50800" bIns="50800" rIns="50800"/>
            <a:lstStyle/>
            <a:p>
              <a:pPr algn="ctr">
                <a:lnSpc>
                  <a:spcPts val="2547"/>
                </a:lnSpc>
              </a:pPr>
            </a:p>
          </p:txBody>
        </p:sp>
      </p:grpSp>
      <p:sp>
        <p:nvSpPr>
          <p:cNvPr name="TextBox 8" id="8"/>
          <p:cNvSpPr txBox="true"/>
          <p:nvPr/>
        </p:nvSpPr>
        <p:spPr>
          <a:xfrm rot="0">
            <a:off x="5003072" y="4368372"/>
            <a:ext cx="11527677" cy="1560644"/>
          </a:xfrm>
          <a:prstGeom prst="rect">
            <a:avLst/>
          </a:prstGeom>
        </p:spPr>
        <p:txBody>
          <a:bodyPr anchor="t" rtlCol="false" tIns="0" lIns="0" bIns="0" rIns="0">
            <a:spAutoFit/>
          </a:bodyPr>
          <a:lstStyle/>
          <a:p>
            <a:pPr algn="l">
              <a:lnSpc>
                <a:spcPts val="12222"/>
              </a:lnSpc>
            </a:pPr>
            <a:r>
              <a:rPr lang="en-US" sz="10446">
                <a:solidFill>
                  <a:srgbClr val="FFFFFF"/>
                </a:solidFill>
                <a:latin typeface="Canva Sans 2"/>
                <a:ea typeface="Canva Sans 2"/>
                <a:cs typeface="Canva Sans 2"/>
                <a:sym typeface="Canva Sans 2"/>
              </a:rPr>
              <a:t>DEMO</a:t>
            </a:r>
          </a:p>
        </p:txBody>
      </p:sp>
      <p:sp>
        <p:nvSpPr>
          <p:cNvPr name="AutoShape 9" id="9"/>
          <p:cNvSpPr/>
          <p:nvPr/>
        </p:nvSpPr>
        <p:spPr>
          <a:xfrm rot="5400000">
            <a:off x="-1906399" y="6988141"/>
            <a:ext cx="6569144" cy="0"/>
          </a:xfrm>
          <a:prstGeom prst="line">
            <a:avLst/>
          </a:prstGeom>
          <a:ln cap="flat" w="28575">
            <a:solidFill>
              <a:srgbClr val="E5F0F7"/>
            </a:solidFill>
            <a:prstDash val="solid"/>
            <a:headEnd type="none" len="sm" w="sm"/>
            <a:tailEnd type="none" len="sm" w="sm"/>
          </a:ln>
        </p:spPr>
      </p:sp>
      <p:sp>
        <p:nvSpPr>
          <p:cNvPr name="Freeform 10" id="10"/>
          <p:cNvSpPr/>
          <p:nvPr/>
        </p:nvSpPr>
        <p:spPr>
          <a:xfrm flipH="false" flipV="true" rot="-10800000">
            <a:off x="15546720" y="120947"/>
            <a:ext cx="2595811" cy="2427083"/>
          </a:xfrm>
          <a:custGeom>
            <a:avLst/>
            <a:gdLst/>
            <a:ahLst/>
            <a:cxnLst/>
            <a:rect r="r" b="b" t="t" l="l"/>
            <a:pathLst>
              <a:path h="2427083" w="2595811">
                <a:moveTo>
                  <a:pt x="0" y="2427083"/>
                </a:moveTo>
                <a:lnTo>
                  <a:pt x="2595811" y="2427083"/>
                </a:lnTo>
                <a:lnTo>
                  <a:pt x="2595811" y="0"/>
                </a:lnTo>
                <a:lnTo>
                  <a:pt x="0" y="0"/>
                </a:lnTo>
                <a:lnTo>
                  <a:pt x="0" y="2427083"/>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AutoShape 11" id="11"/>
          <p:cNvSpPr/>
          <p:nvPr/>
        </p:nvSpPr>
        <p:spPr>
          <a:xfrm flipH="true">
            <a:off x="2708721" y="9037573"/>
            <a:ext cx="15579279" cy="0"/>
          </a:xfrm>
          <a:prstGeom prst="line">
            <a:avLst/>
          </a:prstGeom>
          <a:ln cap="flat" w="200025">
            <a:solidFill>
              <a:srgbClr val="E5F0F7"/>
            </a:solidFill>
            <a:prstDash val="solid"/>
            <a:headEnd type="none" len="sm" w="sm"/>
            <a:tailEnd type="none" len="sm" w="sm"/>
          </a:ln>
        </p:spPr>
      </p:sp>
      <p:sp>
        <p:nvSpPr>
          <p:cNvPr name="Freeform 12" id="12"/>
          <p:cNvSpPr/>
          <p:nvPr/>
        </p:nvSpPr>
        <p:spPr>
          <a:xfrm flipH="false" flipV="false" rot="0">
            <a:off x="2708721" y="-1566543"/>
            <a:ext cx="19750090" cy="7101803"/>
          </a:xfrm>
          <a:custGeom>
            <a:avLst/>
            <a:gdLst/>
            <a:ahLst/>
            <a:cxnLst/>
            <a:rect r="r" b="b" t="t" l="l"/>
            <a:pathLst>
              <a:path h="7101803" w="19750090">
                <a:moveTo>
                  <a:pt x="0" y="0"/>
                </a:moveTo>
                <a:lnTo>
                  <a:pt x="19750091" y="0"/>
                </a:lnTo>
                <a:lnTo>
                  <a:pt x="19750091" y="7101803"/>
                </a:lnTo>
                <a:lnTo>
                  <a:pt x="0" y="71018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3444"/>
            <a:ext cx="18288000" cy="353556"/>
            <a:chOff x="0" y="0"/>
            <a:chExt cx="4816593" cy="93118"/>
          </a:xfrm>
        </p:grpSpPr>
        <p:sp>
          <p:nvSpPr>
            <p:cNvPr name="Freeform 3" id="3"/>
            <p:cNvSpPr/>
            <p:nvPr/>
          </p:nvSpPr>
          <p:spPr>
            <a:xfrm flipH="false" flipV="false" rot="0">
              <a:off x="0" y="0"/>
              <a:ext cx="4816592" cy="93118"/>
            </a:xfrm>
            <a:custGeom>
              <a:avLst/>
              <a:gdLst/>
              <a:ahLst/>
              <a:cxnLst/>
              <a:rect r="r" b="b" t="t" l="l"/>
              <a:pathLst>
                <a:path h="93118" w="4816592">
                  <a:moveTo>
                    <a:pt x="0" y="0"/>
                  </a:moveTo>
                  <a:lnTo>
                    <a:pt x="4816592" y="0"/>
                  </a:lnTo>
                  <a:lnTo>
                    <a:pt x="4816592" y="93118"/>
                  </a:lnTo>
                  <a:lnTo>
                    <a:pt x="0" y="93118"/>
                  </a:lnTo>
                  <a:close/>
                </a:path>
              </a:pathLst>
            </a:custGeom>
            <a:solidFill>
              <a:srgbClr val="182436"/>
            </a:solidFill>
          </p:spPr>
        </p:sp>
        <p:sp>
          <p:nvSpPr>
            <p:cNvPr name="TextBox 4" id="4"/>
            <p:cNvSpPr txBox="true"/>
            <p:nvPr/>
          </p:nvSpPr>
          <p:spPr>
            <a:xfrm>
              <a:off x="0" y="-38100"/>
              <a:ext cx="4816593" cy="131218"/>
            </a:xfrm>
            <a:prstGeom prst="rect">
              <a:avLst/>
            </a:prstGeom>
          </p:spPr>
          <p:txBody>
            <a:bodyPr anchor="ctr" rtlCol="false" tIns="50800" lIns="50800" bIns="50800" rIns="50800"/>
            <a:lstStyle/>
            <a:p>
              <a:pPr algn="ctr">
                <a:lnSpc>
                  <a:spcPts val="2547"/>
                </a:lnSpc>
              </a:pPr>
            </a:p>
          </p:txBody>
        </p:sp>
      </p:grpSp>
      <p:sp>
        <p:nvSpPr>
          <p:cNvPr name="Freeform 5" id="5"/>
          <p:cNvSpPr/>
          <p:nvPr/>
        </p:nvSpPr>
        <p:spPr>
          <a:xfrm flipH="false" flipV="true" rot="-10800000">
            <a:off x="15546720" y="120947"/>
            <a:ext cx="2595811" cy="2427083"/>
          </a:xfrm>
          <a:custGeom>
            <a:avLst/>
            <a:gdLst/>
            <a:ahLst/>
            <a:cxnLst/>
            <a:rect r="r" b="b" t="t" l="l"/>
            <a:pathLst>
              <a:path h="2427083" w="2595811">
                <a:moveTo>
                  <a:pt x="0" y="2427083"/>
                </a:moveTo>
                <a:lnTo>
                  <a:pt x="2595811" y="2427083"/>
                </a:lnTo>
                <a:lnTo>
                  <a:pt x="2595811" y="0"/>
                </a:lnTo>
                <a:lnTo>
                  <a:pt x="0" y="0"/>
                </a:lnTo>
                <a:lnTo>
                  <a:pt x="0" y="2427083"/>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false" rot="0">
            <a:off x="10917710" y="3293799"/>
            <a:ext cx="6128608" cy="5072460"/>
          </a:xfrm>
          <a:custGeom>
            <a:avLst/>
            <a:gdLst/>
            <a:ahLst/>
            <a:cxnLst/>
            <a:rect r="r" b="b" t="t" l="l"/>
            <a:pathLst>
              <a:path h="5072460" w="6128608">
                <a:moveTo>
                  <a:pt x="0" y="0"/>
                </a:moveTo>
                <a:lnTo>
                  <a:pt x="6128609" y="0"/>
                </a:lnTo>
                <a:lnTo>
                  <a:pt x="6128609" y="5072460"/>
                </a:lnTo>
                <a:lnTo>
                  <a:pt x="0" y="5072460"/>
                </a:lnTo>
                <a:lnTo>
                  <a:pt x="0" y="0"/>
                </a:lnTo>
                <a:close/>
              </a:path>
            </a:pathLst>
          </a:custGeom>
          <a:blipFill>
            <a:blip r:embed="rId4"/>
            <a:stretch>
              <a:fillRect l="-9562" t="0" r="-15290" b="0"/>
            </a:stretch>
          </a:blipFill>
        </p:spPr>
      </p:sp>
      <p:sp>
        <p:nvSpPr>
          <p:cNvPr name="TextBox 7" id="7"/>
          <p:cNvSpPr txBox="true"/>
          <p:nvPr/>
        </p:nvSpPr>
        <p:spPr>
          <a:xfrm rot="0">
            <a:off x="1028700" y="1159650"/>
            <a:ext cx="13898627" cy="811530"/>
          </a:xfrm>
          <a:prstGeom prst="rect">
            <a:avLst/>
          </a:prstGeom>
        </p:spPr>
        <p:txBody>
          <a:bodyPr anchor="t" rtlCol="false" tIns="0" lIns="0" bIns="0" rIns="0">
            <a:spAutoFit/>
          </a:bodyPr>
          <a:lstStyle/>
          <a:p>
            <a:pPr algn="l">
              <a:lnSpc>
                <a:spcPts val="6434"/>
              </a:lnSpc>
            </a:pPr>
            <a:r>
              <a:rPr lang="en-US" sz="5499" b="true">
                <a:solidFill>
                  <a:srgbClr val="292929"/>
                </a:solidFill>
                <a:latin typeface="Canva Sans 2 Bold"/>
                <a:ea typeface="Canva Sans 2 Bold"/>
                <a:cs typeface="Canva Sans 2 Bold"/>
                <a:sym typeface="Canva Sans 2 Bold"/>
              </a:rPr>
              <a:t>Giới thiệu về hệ quản trị CSDL NoSQL </a:t>
            </a:r>
          </a:p>
        </p:txBody>
      </p:sp>
      <p:sp>
        <p:nvSpPr>
          <p:cNvPr name="TextBox 8" id="8"/>
          <p:cNvSpPr txBox="true"/>
          <p:nvPr/>
        </p:nvSpPr>
        <p:spPr>
          <a:xfrm rot="0">
            <a:off x="1343569" y="2948973"/>
            <a:ext cx="8990805" cy="5676388"/>
          </a:xfrm>
          <a:prstGeom prst="rect">
            <a:avLst/>
          </a:prstGeom>
        </p:spPr>
        <p:txBody>
          <a:bodyPr anchor="t" rtlCol="false" tIns="0" lIns="0" bIns="0" rIns="0">
            <a:spAutoFit/>
          </a:bodyPr>
          <a:lstStyle/>
          <a:p>
            <a:pPr algn="l">
              <a:lnSpc>
                <a:spcPts val="4637"/>
              </a:lnSpc>
            </a:pPr>
            <a:r>
              <a:rPr lang="en-US" sz="3176" b="true">
                <a:solidFill>
                  <a:srgbClr val="000000"/>
                </a:solidFill>
                <a:latin typeface="Canva Sans 3 Bold"/>
                <a:ea typeface="Canva Sans 3 Bold"/>
                <a:cs typeface="Canva Sans 3 Bold"/>
                <a:sym typeface="Canva Sans 3 Bold"/>
              </a:rPr>
              <a:t>Cơ sở dữ liệu NoSQL</a:t>
            </a:r>
            <a:r>
              <a:rPr lang="en-US" sz="3176">
                <a:solidFill>
                  <a:srgbClr val="000000"/>
                </a:solidFill>
                <a:latin typeface="Canva Sans 3"/>
                <a:ea typeface="Canva Sans 3"/>
                <a:cs typeface="Canva Sans 3"/>
                <a:sym typeface="Canva Sans 3"/>
              </a:rPr>
              <a:t> </a:t>
            </a:r>
            <a:r>
              <a:rPr lang="en-US" sz="3176" b="true">
                <a:solidFill>
                  <a:srgbClr val="000000"/>
                </a:solidFill>
                <a:latin typeface="Canva Sans 3 Bold"/>
                <a:ea typeface="Canva Sans 3 Bold"/>
                <a:cs typeface="Canva Sans 3 Bold"/>
                <a:sym typeface="Canva Sans 3 Bold"/>
              </a:rPr>
              <a:t>(Not Only SQL) </a:t>
            </a:r>
          </a:p>
          <a:p>
            <a:pPr algn="l" marL="685718" indent="-342859" lvl="1">
              <a:lnSpc>
                <a:spcPts val="4637"/>
              </a:lnSpc>
              <a:buFont typeface="Arial"/>
              <a:buChar char="•"/>
            </a:pPr>
            <a:r>
              <a:rPr lang="en-US" sz="3176">
                <a:solidFill>
                  <a:srgbClr val="000000"/>
                </a:solidFill>
                <a:latin typeface="Canva Sans 3"/>
                <a:ea typeface="Canva Sans 3"/>
                <a:cs typeface="Canva Sans 3"/>
                <a:sym typeface="Canva Sans 3"/>
              </a:rPr>
              <a:t>Là một loại cơ sở dữ liệu được thiết kế để xử lý và lưu trữ dữ liệu có cấu trúc, bán cấu trúc hoặc dữ liệu lớn và phức tạp mà không tuân theo mô hình quan hệ của cơ sở dữ liệu SQL truyền thống. </a:t>
            </a:r>
          </a:p>
          <a:p>
            <a:pPr algn="l">
              <a:lnSpc>
                <a:spcPts val="3229"/>
              </a:lnSpc>
            </a:pPr>
          </a:p>
          <a:p>
            <a:pPr algn="l" marL="685718" indent="-342859" lvl="1">
              <a:lnSpc>
                <a:spcPts val="4637"/>
              </a:lnSpc>
              <a:buFont typeface="Arial"/>
              <a:buChar char="•"/>
            </a:pPr>
            <a:r>
              <a:rPr lang="en-US" sz="3176">
                <a:solidFill>
                  <a:srgbClr val="000000"/>
                </a:solidFill>
                <a:latin typeface="Canva Sans 3"/>
                <a:ea typeface="Canva Sans 3"/>
                <a:cs typeface="Canva Sans 3"/>
                <a:sym typeface="Canva Sans 3"/>
              </a:rPr>
              <a:t>Mục đích chính của việc sử dụng cơ sở dữ liệu NoSQL là danh cho các kho dữ liệu phân tán với nhu cầu lưu trữ dữ liệu lớn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3444"/>
            <a:ext cx="18288000" cy="353556"/>
            <a:chOff x="0" y="0"/>
            <a:chExt cx="4816593" cy="93118"/>
          </a:xfrm>
        </p:grpSpPr>
        <p:sp>
          <p:nvSpPr>
            <p:cNvPr name="Freeform 3" id="3"/>
            <p:cNvSpPr/>
            <p:nvPr/>
          </p:nvSpPr>
          <p:spPr>
            <a:xfrm flipH="false" flipV="false" rot="0">
              <a:off x="0" y="0"/>
              <a:ext cx="4816592" cy="93118"/>
            </a:xfrm>
            <a:custGeom>
              <a:avLst/>
              <a:gdLst/>
              <a:ahLst/>
              <a:cxnLst/>
              <a:rect r="r" b="b" t="t" l="l"/>
              <a:pathLst>
                <a:path h="93118" w="4816592">
                  <a:moveTo>
                    <a:pt x="0" y="0"/>
                  </a:moveTo>
                  <a:lnTo>
                    <a:pt x="4816592" y="0"/>
                  </a:lnTo>
                  <a:lnTo>
                    <a:pt x="4816592" y="93118"/>
                  </a:lnTo>
                  <a:lnTo>
                    <a:pt x="0" y="93118"/>
                  </a:lnTo>
                  <a:close/>
                </a:path>
              </a:pathLst>
            </a:custGeom>
            <a:solidFill>
              <a:srgbClr val="182436"/>
            </a:solidFill>
          </p:spPr>
        </p:sp>
        <p:sp>
          <p:nvSpPr>
            <p:cNvPr name="TextBox 4" id="4"/>
            <p:cNvSpPr txBox="true"/>
            <p:nvPr/>
          </p:nvSpPr>
          <p:spPr>
            <a:xfrm>
              <a:off x="0" y="-38100"/>
              <a:ext cx="4816593" cy="131218"/>
            </a:xfrm>
            <a:prstGeom prst="rect">
              <a:avLst/>
            </a:prstGeom>
          </p:spPr>
          <p:txBody>
            <a:bodyPr anchor="ctr" rtlCol="false" tIns="50800" lIns="50800" bIns="50800" rIns="50800"/>
            <a:lstStyle/>
            <a:p>
              <a:pPr algn="ctr">
                <a:lnSpc>
                  <a:spcPts val="2547"/>
                </a:lnSpc>
              </a:pPr>
            </a:p>
          </p:txBody>
        </p:sp>
      </p:grpSp>
      <p:sp>
        <p:nvSpPr>
          <p:cNvPr name="TextBox 5" id="5"/>
          <p:cNvSpPr txBox="true"/>
          <p:nvPr/>
        </p:nvSpPr>
        <p:spPr>
          <a:xfrm rot="0">
            <a:off x="1028700" y="1159650"/>
            <a:ext cx="13898627" cy="811530"/>
          </a:xfrm>
          <a:prstGeom prst="rect">
            <a:avLst/>
          </a:prstGeom>
        </p:spPr>
        <p:txBody>
          <a:bodyPr anchor="t" rtlCol="false" tIns="0" lIns="0" bIns="0" rIns="0">
            <a:spAutoFit/>
          </a:bodyPr>
          <a:lstStyle/>
          <a:p>
            <a:pPr algn="l">
              <a:lnSpc>
                <a:spcPts val="6434"/>
              </a:lnSpc>
            </a:pPr>
            <a:r>
              <a:rPr lang="en-US" sz="5499" b="true">
                <a:solidFill>
                  <a:srgbClr val="292929"/>
                </a:solidFill>
                <a:latin typeface="Canva Sans 2 Bold"/>
                <a:ea typeface="Canva Sans 2 Bold"/>
                <a:cs typeface="Canva Sans 2 Bold"/>
                <a:sym typeface="Canva Sans 2 Bold"/>
              </a:rPr>
              <a:t>Giới thiệu về hệ quản trị CSDL NoSQL </a:t>
            </a:r>
          </a:p>
        </p:txBody>
      </p:sp>
      <p:sp>
        <p:nvSpPr>
          <p:cNvPr name="TextBox 6" id="6"/>
          <p:cNvSpPr txBox="true"/>
          <p:nvPr/>
        </p:nvSpPr>
        <p:spPr>
          <a:xfrm rot="0">
            <a:off x="1799052" y="2926364"/>
            <a:ext cx="14063631" cy="7415738"/>
          </a:xfrm>
          <a:prstGeom prst="rect">
            <a:avLst/>
          </a:prstGeom>
        </p:spPr>
        <p:txBody>
          <a:bodyPr anchor="t" rtlCol="false" tIns="0" lIns="0" bIns="0" rIns="0">
            <a:spAutoFit/>
          </a:bodyPr>
          <a:lstStyle/>
          <a:p>
            <a:pPr algn="l">
              <a:lnSpc>
                <a:spcPts val="5726"/>
              </a:lnSpc>
            </a:pPr>
            <a:r>
              <a:rPr lang="en-US" sz="3556" b="true">
                <a:solidFill>
                  <a:srgbClr val="000000"/>
                </a:solidFill>
                <a:latin typeface="Canva Sans 3 Bold"/>
                <a:ea typeface="Canva Sans 3 Bold"/>
                <a:cs typeface="Canva Sans 3 Bold"/>
                <a:sym typeface="Canva Sans 3 Bold"/>
              </a:rPr>
              <a:t>Khi nào sử dụng CSDL NoSQL?</a:t>
            </a:r>
          </a:p>
          <a:p>
            <a:pPr algn="l">
              <a:lnSpc>
                <a:spcPts val="1862"/>
              </a:lnSpc>
            </a:pPr>
          </a:p>
          <a:p>
            <a:pPr algn="l" marL="767954" indent="-383977" lvl="1">
              <a:lnSpc>
                <a:spcPts val="5726"/>
              </a:lnSpc>
              <a:buFont typeface="Arial"/>
              <a:buChar char="•"/>
            </a:pPr>
            <a:r>
              <a:rPr lang="en-US" sz="3556">
                <a:solidFill>
                  <a:srgbClr val="000000"/>
                </a:solidFill>
                <a:latin typeface="Canva Sans 3"/>
                <a:ea typeface="Canva Sans 3"/>
                <a:cs typeface="Canva Sans 3"/>
                <a:sym typeface="Canva Sans 3"/>
              </a:rPr>
              <a:t>Dữ liệu không có cấu trúc hoặc có cấu trúc linh hoạt:</a:t>
            </a:r>
          </a:p>
          <a:p>
            <a:pPr algn="l" marL="767954" indent="-383977" lvl="1">
              <a:lnSpc>
                <a:spcPts val="5726"/>
              </a:lnSpc>
              <a:buFont typeface="Arial"/>
              <a:buChar char="•"/>
            </a:pPr>
            <a:r>
              <a:rPr lang="en-US" sz="3556">
                <a:solidFill>
                  <a:srgbClr val="000000"/>
                </a:solidFill>
                <a:latin typeface="Canva Sans 3"/>
                <a:ea typeface="Canva Sans 3"/>
                <a:cs typeface="Canva Sans 3"/>
                <a:sym typeface="Canva Sans 3"/>
              </a:rPr>
              <a:t>Khối lượng dữ liệu lớn và có tính mở rộng cao</a:t>
            </a:r>
          </a:p>
          <a:p>
            <a:pPr algn="l" marL="767954" indent="-383977" lvl="1">
              <a:lnSpc>
                <a:spcPts val="5726"/>
              </a:lnSpc>
              <a:buFont typeface="Arial"/>
              <a:buChar char="•"/>
            </a:pPr>
            <a:r>
              <a:rPr lang="en-US" sz="3556">
                <a:solidFill>
                  <a:srgbClr val="000000"/>
                </a:solidFill>
                <a:latin typeface="Canva Sans 3"/>
                <a:ea typeface="Canva Sans 3"/>
                <a:cs typeface="Canva Sans 3"/>
                <a:sym typeface="Canva Sans 3"/>
              </a:rPr>
              <a:t>Tốc độ truy vấn và hiệu suất cao</a:t>
            </a:r>
          </a:p>
          <a:p>
            <a:pPr algn="l" marL="767954" indent="-383977" lvl="1">
              <a:lnSpc>
                <a:spcPts val="5726"/>
              </a:lnSpc>
              <a:buFont typeface="Arial"/>
              <a:buChar char="•"/>
            </a:pPr>
            <a:r>
              <a:rPr lang="en-US" sz="3556">
                <a:solidFill>
                  <a:srgbClr val="000000"/>
                </a:solidFill>
                <a:latin typeface="Canva Sans 3"/>
                <a:ea typeface="Canva Sans 3"/>
                <a:cs typeface="Canva Sans 3"/>
                <a:sym typeface="Canva Sans 3"/>
              </a:rPr>
              <a:t>Phân tích dữ liệu và kho lưu trữ dữ liệu đa dạng</a:t>
            </a:r>
          </a:p>
          <a:p>
            <a:pPr algn="l" marL="767954" indent="-383977" lvl="1">
              <a:lnSpc>
                <a:spcPts val="5726"/>
              </a:lnSpc>
              <a:buFont typeface="Arial"/>
              <a:buChar char="•"/>
            </a:pPr>
            <a:r>
              <a:rPr lang="en-US" sz="3556">
                <a:solidFill>
                  <a:srgbClr val="000000"/>
                </a:solidFill>
                <a:latin typeface="Canva Sans 3"/>
                <a:ea typeface="Canva Sans 3"/>
                <a:cs typeface="Canva Sans 3"/>
                <a:sym typeface="Canva Sans 3"/>
              </a:rPr>
              <a:t>Dự án phát triển nhanh và linh hoạt</a:t>
            </a:r>
          </a:p>
          <a:p>
            <a:pPr algn="l">
              <a:lnSpc>
                <a:spcPts val="5726"/>
              </a:lnSpc>
            </a:pPr>
          </a:p>
          <a:p>
            <a:pPr algn="l">
              <a:lnSpc>
                <a:spcPts val="5726"/>
              </a:lnSpc>
            </a:pPr>
            <a:r>
              <a:rPr lang="en-US" sz="3556">
                <a:solidFill>
                  <a:srgbClr val="000000"/>
                </a:solidFill>
                <a:latin typeface="Canva Sans 3"/>
                <a:ea typeface="Canva Sans 3"/>
                <a:cs typeface="Canva Sans 3"/>
                <a:sym typeface="Canva Sans 3"/>
              </a:rPr>
              <a:t>  </a:t>
            </a:r>
          </a:p>
          <a:p>
            <a:pPr algn="l">
              <a:lnSpc>
                <a:spcPts val="5726"/>
              </a:lnSpc>
            </a:pPr>
          </a:p>
          <a:p>
            <a:pPr algn="l">
              <a:lnSpc>
                <a:spcPts val="5726"/>
              </a:lnSpc>
            </a:pPr>
          </a:p>
        </p:txBody>
      </p:sp>
      <p:sp>
        <p:nvSpPr>
          <p:cNvPr name="Freeform 7" id="7"/>
          <p:cNvSpPr/>
          <p:nvPr/>
        </p:nvSpPr>
        <p:spPr>
          <a:xfrm flipH="false" flipV="true" rot="-10800000">
            <a:off x="15546720" y="120947"/>
            <a:ext cx="2595811" cy="2427083"/>
          </a:xfrm>
          <a:custGeom>
            <a:avLst/>
            <a:gdLst/>
            <a:ahLst/>
            <a:cxnLst/>
            <a:rect r="r" b="b" t="t" l="l"/>
            <a:pathLst>
              <a:path h="2427083" w="2595811">
                <a:moveTo>
                  <a:pt x="0" y="2427083"/>
                </a:moveTo>
                <a:lnTo>
                  <a:pt x="2595811" y="2427083"/>
                </a:lnTo>
                <a:lnTo>
                  <a:pt x="2595811" y="0"/>
                </a:lnTo>
                <a:lnTo>
                  <a:pt x="0" y="0"/>
                </a:lnTo>
                <a:lnTo>
                  <a:pt x="0" y="2427083"/>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3444"/>
            <a:ext cx="18288000" cy="353556"/>
            <a:chOff x="0" y="0"/>
            <a:chExt cx="4816593" cy="93118"/>
          </a:xfrm>
        </p:grpSpPr>
        <p:sp>
          <p:nvSpPr>
            <p:cNvPr name="Freeform 3" id="3"/>
            <p:cNvSpPr/>
            <p:nvPr/>
          </p:nvSpPr>
          <p:spPr>
            <a:xfrm flipH="false" flipV="false" rot="0">
              <a:off x="0" y="0"/>
              <a:ext cx="4816592" cy="93118"/>
            </a:xfrm>
            <a:custGeom>
              <a:avLst/>
              <a:gdLst/>
              <a:ahLst/>
              <a:cxnLst/>
              <a:rect r="r" b="b" t="t" l="l"/>
              <a:pathLst>
                <a:path h="93118" w="4816592">
                  <a:moveTo>
                    <a:pt x="0" y="0"/>
                  </a:moveTo>
                  <a:lnTo>
                    <a:pt x="4816592" y="0"/>
                  </a:lnTo>
                  <a:lnTo>
                    <a:pt x="4816592" y="93118"/>
                  </a:lnTo>
                  <a:lnTo>
                    <a:pt x="0" y="93118"/>
                  </a:lnTo>
                  <a:close/>
                </a:path>
              </a:pathLst>
            </a:custGeom>
            <a:solidFill>
              <a:srgbClr val="182436"/>
            </a:solidFill>
          </p:spPr>
        </p:sp>
        <p:sp>
          <p:nvSpPr>
            <p:cNvPr name="TextBox 4" id="4"/>
            <p:cNvSpPr txBox="true"/>
            <p:nvPr/>
          </p:nvSpPr>
          <p:spPr>
            <a:xfrm>
              <a:off x="0" y="-38100"/>
              <a:ext cx="4816593" cy="131218"/>
            </a:xfrm>
            <a:prstGeom prst="rect">
              <a:avLst/>
            </a:prstGeom>
          </p:spPr>
          <p:txBody>
            <a:bodyPr anchor="ctr" rtlCol="false" tIns="50800" lIns="50800" bIns="50800" rIns="50800"/>
            <a:lstStyle/>
            <a:p>
              <a:pPr algn="ctr">
                <a:lnSpc>
                  <a:spcPts val="2547"/>
                </a:lnSpc>
              </a:pPr>
            </a:p>
          </p:txBody>
        </p:sp>
      </p:grpSp>
      <p:sp>
        <p:nvSpPr>
          <p:cNvPr name="TextBox 5" id="5"/>
          <p:cNvSpPr txBox="true"/>
          <p:nvPr/>
        </p:nvSpPr>
        <p:spPr>
          <a:xfrm rot="0">
            <a:off x="1028700" y="1159650"/>
            <a:ext cx="13898627" cy="811530"/>
          </a:xfrm>
          <a:prstGeom prst="rect">
            <a:avLst/>
          </a:prstGeom>
        </p:spPr>
        <p:txBody>
          <a:bodyPr anchor="t" rtlCol="false" tIns="0" lIns="0" bIns="0" rIns="0">
            <a:spAutoFit/>
          </a:bodyPr>
          <a:lstStyle/>
          <a:p>
            <a:pPr algn="l">
              <a:lnSpc>
                <a:spcPts val="6434"/>
              </a:lnSpc>
            </a:pPr>
            <a:r>
              <a:rPr lang="en-US" sz="5499" b="true">
                <a:solidFill>
                  <a:srgbClr val="292929"/>
                </a:solidFill>
                <a:latin typeface="Canva Sans 2 Bold"/>
                <a:ea typeface="Canva Sans 2 Bold"/>
                <a:cs typeface="Canva Sans 2 Bold"/>
                <a:sym typeface="Canva Sans 2 Bold"/>
              </a:rPr>
              <a:t>Giới thiệu về hệ quản trị CSDL NoSQL </a:t>
            </a:r>
          </a:p>
        </p:txBody>
      </p:sp>
      <p:sp>
        <p:nvSpPr>
          <p:cNvPr name="TextBox 6" id="6"/>
          <p:cNvSpPr txBox="true"/>
          <p:nvPr/>
        </p:nvSpPr>
        <p:spPr>
          <a:xfrm rot="0">
            <a:off x="1862026" y="2674469"/>
            <a:ext cx="14563948" cy="7182620"/>
          </a:xfrm>
          <a:prstGeom prst="rect">
            <a:avLst/>
          </a:prstGeom>
        </p:spPr>
        <p:txBody>
          <a:bodyPr anchor="t" rtlCol="false" tIns="0" lIns="0" bIns="0" rIns="0">
            <a:spAutoFit/>
          </a:bodyPr>
          <a:lstStyle/>
          <a:p>
            <a:pPr algn="l">
              <a:lnSpc>
                <a:spcPts val="5762"/>
              </a:lnSpc>
            </a:pPr>
            <a:r>
              <a:rPr lang="en-US" sz="3556" b="true">
                <a:solidFill>
                  <a:srgbClr val="000000"/>
                </a:solidFill>
                <a:latin typeface="Canva Sans 3 Bold"/>
                <a:ea typeface="Canva Sans 3 Bold"/>
                <a:cs typeface="Canva Sans 3 Bold"/>
                <a:sym typeface="Canva Sans 3 Bold"/>
              </a:rPr>
              <a:t>Ngoài ra, Những yếu tố có thể xem xét sử dụng NoSQL DB thay vì SQL:</a:t>
            </a:r>
          </a:p>
          <a:p>
            <a:pPr algn="l" marL="767954" indent="-383977" lvl="1">
              <a:lnSpc>
                <a:spcPts val="5762"/>
              </a:lnSpc>
              <a:buFont typeface="Arial"/>
              <a:buChar char="•"/>
            </a:pPr>
            <a:r>
              <a:rPr lang="en-US" sz="3556">
                <a:solidFill>
                  <a:srgbClr val="000000"/>
                </a:solidFill>
                <a:latin typeface="Canva Sans 3"/>
                <a:ea typeface="Canva Sans 3"/>
                <a:cs typeface="Canva Sans 3"/>
                <a:sym typeface="Canva Sans 3"/>
              </a:rPr>
              <a:t>Tốc độ phát triển cơ sở dữ liệu nhanh hơn SQL</a:t>
            </a:r>
          </a:p>
          <a:p>
            <a:pPr algn="l" marL="767954" indent="-383977" lvl="1">
              <a:lnSpc>
                <a:spcPts val="5762"/>
              </a:lnSpc>
              <a:buFont typeface="Arial"/>
              <a:buChar char="•"/>
            </a:pPr>
            <a:r>
              <a:rPr lang="en-US" sz="3556">
                <a:solidFill>
                  <a:srgbClr val="000000"/>
                </a:solidFill>
                <a:latin typeface="Canva Sans 3"/>
                <a:ea typeface="Canva Sans 3"/>
                <a:cs typeface="Canva Sans 3"/>
                <a:sym typeface="Canva Sans 3"/>
              </a:rPr>
              <a:t>Cấu trúc của nhiều dạng dữ liệu khác nhau được xử lý và phát triển dễ dàng hơn với cơ sở dữ liệu SQL.</a:t>
            </a:r>
          </a:p>
          <a:p>
            <a:pPr algn="l" marL="767954" indent="-383977" lvl="1">
              <a:lnSpc>
                <a:spcPts val="5762"/>
              </a:lnSpc>
              <a:buFont typeface="Arial"/>
              <a:buChar char="•"/>
            </a:pPr>
            <a:r>
              <a:rPr lang="en-US" sz="3556">
                <a:solidFill>
                  <a:srgbClr val="000000"/>
                </a:solidFill>
                <a:latin typeface="Canva Sans 3"/>
                <a:ea typeface="Canva Sans 3"/>
                <a:cs typeface="Canva Sans 3"/>
                <a:sym typeface="Canva Sans 3"/>
              </a:rPr>
              <a:t>Khi cơ sở dữ liệu SQL không đáp ứng được nhu cầu lưu trữ dữ liệu lớn.</a:t>
            </a:r>
          </a:p>
          <a:p>
            <a:pPr algn="l" marL="767954" indent="-383977" lvl="1">
              <a:lnSpc>
                <a:spcPts val="5762"/>
              </a:lnSpc>
              <a:buFont typeface="Arial"/>
              <a:buChar char="•"/>
            </a:pPr>
            <a:r>
              <a:rPr lang="en-US" sz="3556">
                <a:solidFill>
                  <a:srgbClr val="000000"/>
                </a:solidFill>
                <a:latin typeface="Canva Sans 3"/>
                <a:ea typeface="Canva Sans 3"/>
                <a:cs typeface="Canva Sans 3"/>
                <a:sym typeface="Canva Sans 3"/>
              </a:rPr>
              <a:t>Khi hệ thống có lượng truy cập cao và không cho phép downtime.</a:t>
            </a:r>
          </a:p>
          <a:p>
            <a:pPr algn="l">
              <a:lnSpc>
                <a:spcPts val="5762"/>
              </a:lnSpc>
            </a:pPr>
          </a:p>
        </p:txBody>
      </p:sp>
      <p:sp>
        <p:nvSpPr>
          <p:cNvPr name="Freeform 7" id="7"/>
          <p:cNvSpPr/>
          <p:nvPr/>
        </p:nvSpPr>
        <p:spPr>
          <a:xfrm flipH="false" flipV="true" rot="-10800000">
            <a:off x="15546720" y="120947"/>
            <a:ext cx="2595811" cy="2427083"/>
          </a:xfrm>
          <a:custGeom>
            <a:avLst/>
            <a:gdLst/>
            <a:ahLst/>
            <a:cxnLst/>
            <a:rect r="r" b="b" t="t" l="l"/>
            <a:pathLst>
              <a:path h="2427083" w="2595811">
                <a:moveTo>
                  <a:pt x="0" y="2427083"/>
                </a:moveTo>
                <a:lnTo>
                  <a:pt x="2595811" y="2427083"/>
                </a:lnTo>
                <a:lnTo>
                  <a:pt x="2595811" y="0"/>
                </a:lnTo>
                <a:lnTo>
                  <a:pt x="0" y="0"/>
                </a:lnTo>
                <a:lnTo>
                  <a:pt x="0" y="2427083"/>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5557" y="-2070161"/>
            <a:ext cx="14906065" cy="14906065"/>
          </a:xfrm>
          <a:custGeom>
            <a:avLst/>
            <a:gdLst/>
            <a:ahLst/>
            <a:cxnLst/>
            <a:rect r="r" b="b" t="t" l="l"/>
            <a:pathLst>
              <a:path h="14906065" w="14906065">
                <a:moveTo>
                  <a:pt x="0" y="0"/>
                </a:moveTo>
                <a:lnTo>
                  <a:pt x="14906065" y="0"/>
                </a:lnTo>
                <a:lnTo>
                  <a:pt x="14906065" y="14906065"/>
                </a:lnTo>
                <a:lnTo>
                  <a:pt x="0" y="149060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640421" y="1446190"/>
            <a:ext cx="1248335" cy="452998"/>
            <a:chOff x="0" y="0"/>
            <a:chExt cx="328780" cy="119308"/>
          </a:xfrm>
        </p:grpSpPr>
        <p:sp>
          <p:nvSpPr>
            <p:cNvPr name="Freeform 4" id="4"/>
            <p:cNvSpPr/>
            <p:nvPr/>
          </p:nvSpPr>
          <p:spPr>
            <a:xfrm flipH="false" flipV="false" rot="0">
              <a:off x="0" y="0"/>
              <a:ext cx="328780" cy="119308"/>
            </a:xfrm>
            <a:custGeom>
              <a:avLst/>
              <a:gdLst/>
              <a:ahLst/>
              <a:cxnLst/>
              <a:rect r="r" b="b" t="t" l="l"/>
              <a:pathLst>
                <a:path h="119308" w="328780">
                  <a:moveTo>
                    <a:pt x="59654" y="0"/>
                  </a:moveTo>
                  <a:lnTo>
                    <a:pt x="269126" y="0"/>
                  </a:lnTo>
                  <a:cubicBezTo>
                    <a:pt x="284947" y="0"/>
                    <a:pt x="300120" y="6285"/>
                    <a:pt x="311307" y="17472"/>
                  </a:cubicBezTo>
                  <a:cubicBezTo>
                    <a:pt x="322495" y="28660"/>
                    <a:pt x="328780" y="43833"/>
                    <a:pt x="328780" y="59654"/>
                  </a:cubicBezTo>
                  <a:lnTo>
                    <a:pt x="328780" y="59654"/>
                  </a:lnTo>
                  <a:cubicBezTo>
                    <a:pt x="328780" y="75475"/>
                    <a:pt x="322495" y="90649"/>
                    <a:pt x="311307" y="101836"/>
                  </a:cubicBezTo>
                  <a:cubicBezTo>
                    <a:pt x="300120" y="113023"/>
                    <a:pt x="284947" y="119308"/>
                    <a:pt x="269126" y="119308"/>
                  </a:cubicBezTo>
                  <a:lnTo>
                    <a:pt x="59654" y="119308"/>
                  </a:lnTo>
                  <a:cubicBezTo>
                    <a:pt x="43833" y="119308"/>
                    <a:pt x="28660" y="113023"/>
                    <a:pt x="17472" y="101836"/>
                  </a:cubicBezTo>
                  <a:cubicBezTo>
                    <a:pt x="6285" y="90649"/>
                    <a:pt x="0" y="75475"/>
                    <a:pt x="0" y="59654"/>
                  </a:cubicBezTo>
                  <a:lnTo>
                    <a:pt x="0" y="59654"/>
                  </a:lnTo>
                  <a:cubicBezTo>
                    <a:pt x="0" y="43833"/>
                    <a:pt x="6285" y="28660"/>
                    <a:pt x="17472" y="17472"/>
                  </a:cubicBezTo>
                  <a:cubicBezTo>
                    <a:pt x="28660" y="6285"/>
                    <a:pt x="43833" y="0"/>
                    <a:pt x="59654" y="0"/>
                  </a:cubicBezTo>
                  <a:close/>
                </a:path>
              </a:pathLst>
            </a:custGeom>
            <a:solidFill>
              <a:srgbClr val="4AA7E1"/>
            </a:solidFill>
          </p:spPr>
        </p:sp>
        <p:sp>
          <p:nvSpPr>
            <p:cNvPr name="TextBox 5" id="5"/>
            <p:cNvSpPr txBox="true"/>
            <p:nvPr/>
          </p:nvSpPr>
          <p:spPr>
            <a:xfrm>
              <a:off x="0" y="0"/>
              <a:ext cx="328780" cy="119308"/>
            </a:xfrm>
            <a:prstGeom prst="rect">
              <a:avLst/>
            </a:prstGeom>
          </p:spPr>
          <p:txBody>
            <a:bodyPr anchor="ctr" rtlCol="false" tIns="50800" lIns="50800" bIns="50800" rIns="50800"/>
            <a:lstStyle/>
            <a:p>
              <a:pPr algn="ctr">
                <a:lnSpc>
                  <a:spcPts val="2639"/>
                </a:lnSpc>
              </a:pPr>
            </a:p>
          </p:txBody>
        </p:sp>
      </p:grpSp>
      <p:grpSp>
        <p:nvGrpSpPr>
          <p:cNvPr name="Group 6" id="6"/>
          <p:cNvGrpSpPr/>
          <p:nvPr/>
        </p:nvGrpSpPr>
        <p:grpSpPr>
          <a:xfrm rot="0">
            <a:off x="10264588" y="3377453"/>
            <a:ext cx="1248335" cy="452998"/>
            <a:chOff x="0" y="0"/>
            <a:chExt cx="328780" cy="119308"/>
          </a:xfrm>
        </p:grpSpPr>
        <p:sp>
          <p:nvSpPr>
            <p:cNvPr name="Freeform 7" id="7"/>
            <p:cNvSpPr/>
            <p:nvPr/>
          </p:nvSpPr>
          <p:spPr>
            <a:xfrm flipH="false" flipV="false" rot="0">
              <a:off x="0" y="0"/>
              <a:ext cx="328780" cy="119308"/>
            </a:xfrm>
            <a:custGeom>
              <a:avLst/>
              <a:gdLst/>
              <a:ahLst/>
              <a:cxnLst/>
              <a:rect r="r" b="b" t="t" l="l"/>
              <a:pathLst>
                <a:path h="119308" w="328780">
                  <a:moveTo>
                    <a:pt x="59654" y="0"/>
                  </a:moveTo>
                  <a:lnTo>
                    <a:pt x="269126" y="0"/>
                  </a:lnTo>
                  <a:cubicBezTo>
                    <a:pt x="284947" y="0"/>
                    <a:pt x="300120" y="6285"/>
                    <a:pt x="311307" y="17472"/>
                  </a:cubicBezTo>
                  <a:cubicBezTo>
                    <a:pt x="322495" y="28660"/>
                    <a:pt x="328780" y="43833"/>
                    <a:pt x="328780" y="59654"/>
                  </a:cubicBezTo>
                  <a:lnTo>
                    <a:pt x="328780" y="59654"/>
                  </a:lnTo>
                  <a:cubicBezTo>
                    <a:pt x="328780" y="75475"/>
                    <a:pt x="322495" y="90649"/>
                    <a:pt x="311307" y="101836"/>
                  </a:cubicBezTo>
                  <a:cubicBezTo>
                    <a:pt x="300120" y="113023"/>
                    <a:pt x="284947" y="119308"/>
                    <a:pt x="269126" y="119308"/>
                  </a:cubicBezTo>
                  <a:lnTo>
                    <a:pt x="59654" y="119308"/>
                  </a:lnTo>
                  <a:cubicBezTo>
                    <a:pt x="43833" y="119308"/>
                    <a:pt x="28660" y="113023"/>
                    <a:pt x="17472" y="101836"/>
                  </a:cubicBezTo>
                  <a:cubicBezTo>
                    <a:pt x="6285" y="90649"/>
                    <a:pt x="0" y="75475"/>
                    <a:pt x="0" y="59654"/>
                  </a:cubicBezTo>
                  <a:lnTo>
                    <a:pt x="0" y="59654"/>
                  </a:lnTo>
                  <a:cubicBezTo>
                    <a:pt x="0" y="43833"/>
                    <a:pt x="6285" y="28660"/>
                    <a:pt x="17472" y="17472"/>
                  </a:cubicBezTo>
                  <a:cubicBezTo>
                    <a:pt x="28660" y="6285"/>
                    <a:pt x="43833" y="0"/>
                    <a:pt x="59654" y="0"/>
                  </a:cubicBezTo>
                  <a:close/>
                </a:path>
              </a:pathLst>
            </a:custGeom>
            <a:solidFill>
              <a:srgbClr val="4AA7E1"/>
            </a:solidFill>
          </p:spPr>
        </p:sp>
        <p:sp>
          <p:nvSpPr>
            <p:cNvPr name="TextBox 8" id="8"/>
            <p:cNvSpPr txBox="true"/>
            <p:nvPr/>
          </p:nvSpPr>
          <p:spPr>
            <a:xfrm>
              <a:off x="0" y="0"/>
              <a:ext cx="328780" cy="119308"/>
            </a:xfrm>
            <a:prstGeom prst="rect">
              <a:avLst/>
            </a:prstGeom>
          </p:spPr>
          <p:txBody>
            <a:bodyPr anchor="ctr" rtlCol="false" tIns="50800" lIns="50800" bIns="50800" rIns="50800"/>
            <a:lstStyle/>
            <a:p>
              <a:pPr algn="ctr">
                <a:lnSpc>
                  <a:spcPts val="2639"/>
                </a:lnSpc>
              </a:pPr>
            </a:p>
          </p:txBody>
        </p:sp>
      </p:grpSp>
      <p:grpSp>
        <p:nvGrpSpPr>
          <p:cNvPr name="Group 9" id="9"/>
          <p:cNvGrpSpPr/>
          <p:nvPr/>
        </p:nvGrpSpPr>
        <p:grpSpPr>
          <a:xfrm rot="0">
            <a:off x="10420442" y="5547808"/>
            <a:ext cx="1248335" cy="452998"/>
            <a:chOff x="0" y="0"/>
            <a:chExt cx="328780" cy="119308"/>
          </a:xfrm>
        </p:grpSpPr>
        <p:sp>
          <p:nvSpPr>
            <p:cNvPr name="Freeform 10" id="10"/>
            <p:cNvSpPr/>
            <p:nvPr/>
          </p:nvSpPr>
          <p:spPr>
            <a:xfrm flipH="false" flipV="false" rot="0">
              <a:off x="0" y="0"/>
              <a:ext cx="328780" cy="119308"/>
            </a:xfrm>
            <a:custGeom>
              <a:avLst/>
              <a:gdLst/>
              <a:ahLst/>
              <a:cxnLst/>
              <a:rect r="r" b="b" t="t" l="l"/>
              <a:pathLst>
                <a:path h="119308" w="328780">
                  <a:moveTo>
                    <a:pt x="59654" y="0"/>
                  </a:moveTo>
                  <a:lnTo>
                    <a:pt x="269126" y="0"/>
                  </a:lnTo>
                  <a:cubicBezTo>
                    <a:pt x="284947" y="0"/>
                    <a:pt x="300120" y="6285"/>
                    <a:pt x="311307" y="17472"/>
                  </a:cubicBezTo>
                  <a:cubicBezTo>
                    <a:pt x="322495" y="28660"/>
                    <a:pt x="328780" y="43833"/>
                    <a:pt x="328780" y="59654"/>
                  </a:cubicBezTo>
                  <a:lnTo>
                    <a:pt x="328780" y="59654"/>
                  </a:lnTo>
                  <a:cubicBezTo>
                    <a:pt x="328780" y="75475"/>
                    <a:pt x="322495" y="90649"/>
                    <a:pt x="311307" y="101836"/>
                  </a:cubicBezTo>
                  <a:cubicBezTo>
                    <a:pt x="300120" y="113023"/>
                    <a:pt x="284947" y="119308"/>
                    <a:pt x="269126" y="119308"/>
                  </a:cubicBezTo>
                  <a:lnTo>
                    <a:pt x="59654" y="119308"/>
                  </a:lnTo>
                  <a:cubicBezTo>
                    <a:pt x="43833" y="119308"/>
                    <a:pt x="28660" y="113023"/>
                    <a:pt x="17472" y="101836"/>
                  </a:cubicBezTo>
                  <a:cubicBezTo>
                    <a:pt x="6285" y="90649"/>
                    <a:pt x="0" y="75475"/>
                    <a:pt x="0" y="59654"/>
                  </a:cubicBezTo>
                  <a:lnTo>
                    <a:pt x="0" y="59654"/>
                  </a:lnTo>
                  <a:cubicBezTo>
                    <a:pt x="0" y="43833"/>
                    <a:pt x="6285" y="28660"/>
                    <a:pt x="17472" y="17472"/>
                  </a:cubicBezTo>
                  <a:cubicBezTo>
                    <a:pt x="28660" y="6285"/>
                    <a:pt x="43833" y="0"/>
                    <a:pt x="59654" y="0"/>
                  </a:cubicBezTo>
                  <a:close/>
                </a:path>
              </a:pathLst>
            </a:custGeom>
            <a:solidFill>
              <a:srgbClr val="4AA7E1"/>
            </a:solidFill>
          </p:spPr>
        </p:sp>
        <p:sp>
          <p:nvSpPr>
            <p:cNvPr name="TextBox 11" id="11"/>
            <p:cNvSpPr txBox="true"/>
            <p:nvPr/>
          </p:nvSpPr>
          <p:spPr>
            <a:xfrm>
              <a:off x="0" y="0"/>
              <a:ext cx="328780" cy="119308"/>
            </a:xfrm>
            <a:prstGeom prst="rect">
              <a:avLst/>
            </a:prstGeom>
          </p:spPr>
          <p:txBody>
            <a:bodyPr anchor="ctr" rtlCol="false" tIns="50800" lIns="50800" bIns="50800" rIns="50800"/>
            <a:lstStyle/>
            <a:p>
              <a:pPr algn="ctr">
                <a:lnSpc>
                  <a:spcPts val="2639"/>
                </a:lnSpc>
              </a:pPr>
            </a:p>
          </p:txBody>
        </p:sp>
      </p:grpSp>
      <p:grpSp>
        <p:nvGrpSpPr>
          <p:cNvPr name="Group 12" id="12"/>
          <p:cNvGrpSpPr/>
          <p:nvPr/>
        </p:nvGrpSpPr>
        <p:grpSpPr>
          <a:xfrm rot="0">
            <a:off x="10021421" y="7629580"/>
            <a:ext cx="1248335" cy="452998"/>
            <a:chOff x="0" y="0"/>
            <a:chExt cx="328780" cy="119308"/>
          </a:xfrm>
        </p:grpSpPr>
        <p:sp>
          <p:nvSpPr>
            <p:cNvPr name="Freeform 13" id="13"/>
            <p:cNvSpPr/>
            <p:nvPr/>
          </p:nvSpPr>
          <p:spPr>
            <a:xfrm flipH="false" flipV="false" rot="0">
              <a:off x="0" y="0"/>
              <a:ext cx="328780" cy="119308"/>
            </a:xfrm>
            <a:custGeom>
              <a:avLst/>
              <a:gdLst/>
              <a:ahLst/>
              <a:cxnLst/>
              <a:rect r="r" b="b" t="t" l="l"/>
              <a:pathLst>
                <a:path h="119308" w="328780">
                  <a:moveTo>
                    <a:pt x="59654" y="0"/>
                  </a:moveTo>
                  <a:lnTo>
                    <a:pt x="269126" y="0"/>
                  </a:lnTo>
                  <a:cubicBezTo>
                    <a:pt x="284947" y="0"/>
                    <a:pt x="300120" y="6285"/>
                    <a:pt x="311307" y="17472"/>
                  </a:cubicBezTo>
                  <a:cubicBezTo>
                    <a:pt x="322495" y="28660"/>
                    <a:pt x="328780" y="43833"/>
                    <a:pt x="328780" y="59654"/>
                  </a:cubicBezTo>
                  <a:lnTo>
                    <a:pt x="328780" y="59654"/>
                  </a:lnTo>
                  <a:cubicBezTo>
                    <a:pt x="328780" y="75475"/>
                    <a:pt x="322495" y="90649"/>
                    <a:pt x="311307" y="101836"/>
                  </a:cubicBezTo>
                  <a:cubicBezTo>
                    <a:pt x="300120" y="113023"/>
                    <a:pt x="284947" y="119308"/>
                    <a:pt x="269126" y="119308"/>
                  </a:cubicBezTo>
                  <a:lnTo>
                    <a:pt x="59654" y="119308"/>
                  </a:lnTo>
                  <a:cubicBezTo>
                    <a:pt x="43833" y="119308"/>
                    <a:pt x="28660" y="113023"/>
                    <a:pt x="17472" y="101836"/>
                  </a:cubicBezTo>
                  <a:cubicBezTo>
                    <a:pt x="6285" y="90649"/>
                    <a:pt x="0" y="75475"/>
                    <a:pt x="0" y="59654"/>
                  </a:cubicBezTo>
                  <a:lnTo>
                    <a:pt x="0" y="59654"/>
                  </a:lnTo>
                  <a:cubicBezTo>
                    <a:pt x="0" y="43833"/>
                    <a:pt x="6285" y="28660"/>
                    <a:pt x="17472" y="17472"/>
                  </a:cubicBezTo>
                  <a:cubicBezTo>
                    <a:pt x="28660" y="6285"/>
                    <a:pt x="43833" y="0"/>
                    <a:pt x="59654" y="0"/>
                  </a:cubicBezTo>
                  <a:close/>
                </a:path>
              </a:pathLst>
            </a:custGeom>
            <a:solidFill>
              <a:srgbClr val="4AA7E1"/>
            </a:solidFill>
          </p:spPr>
        </p:sp>
        <p:sp>
          <p:nvSpPr>
            <p:cNvPr name="TextBox 14" id="14"/>
            <p:cNvSpPr txBox="true"/>
            <p:nvPr/>
          </p:nvSpPr>
          <p:spPr>
            <a:xfrm>
              <a:off x="0" y="0"/>
              <a:ext cx="328780" cy="119308"/>
            </a:xfrm>
            <a:prstGeom prst="rect">
              <a:avLst/>
            </a:prstGeom>
          </p:spPr>
          <p:txBody>
            <a:bodyPr anchor="ctr" rtlCol="false" tIns="50800" lIns="50800" bIns="50800" rIns="50800"/>
            <a:lstStyle/>
            <a:p>
              <a:pPr algn="ctr">
                <a:lnSpc>
                  <a:spcPts val="2639"/>
                </a:lnSpc>
              </a:pPr>
            </a:p>
          </p:txBody>
        </p:sp>
      </p:grpSp>
      <p:sp>
        <p:nvSpPr>
          <p:cNvPr name="Freeform 15" id="15"/>
          <p:cNvSpPr/>
          <p:nvPr/>
        </p:nvSpPr>
        <p:spPr>
          <a:xfrm flipH="false" flipV="false" rot="0">
            <a:off x="1891656" y="2492791"/>
            <a:ext cx="7252344" cy="6085015"/>
          </a:xfrm>
          <a:custGeom>
            <a:avLst/>
            <a:gdLst/>
            <a:ahLst/>
            <a:cxnLst/>
            <a:rect r="r" b="b" t="t" l="l"/>
            <a:pathLst>
              <a:path h="6085015" w="7252344">
                <a:moveTo>
                  <a:pt x="0" y="0"/>
                </a:moveTo>
                <a:lnTo>
                  <a:pt x="7252344" y="0"/>
                </a:lnTo>
                <a:lnTo>
                  <a:pt x="7252344" y="6085015"/>
                </a:lnTo>
                <a:lnTo>
                  <a:pt x="0" y="6085015"/>
                </a:lnTo>
                <a:lnTo>
                  <a:pt x="0" y="0"/>
                </a:lnTo>
                <a:close/>
              </a:path>
            </a:pathLst>
          </a:custGeom>
          <a:blipFill>
            <a:blip r:embed="rId4"/>
            <a:stretch>
              <a:fillRect l="0" t="0" r="0" b="0"/>
            </a:stretch>
          </a:blipFill>
        </p:spPr>
      </p:sp>
      <p:sp>
        <p:nvSpPr>
          <p:cNvPr name="TextBox 16" id="16"/>
          <p:cNvSpPr txBox="true"/>
          <p:nvPr/>
        </p:nvSpPr>
        <p:spPr>
          <a:xfrm rot="0">
            <a:off x="11888931" y="3246415"/>
            <a:ext cx="4565630" cy="666750"/>
          </a:xfrm>
          <a:prstGeom prst="rect">
            <a:avLst/>
          </a:prstGeom>
        </p:spPr>
        <p:txBody>
          <a:bodyPr anchor="t" rtlCol="false" tIns="0" lIns="0" bIns="0" rIns="0">
            <a:spAutoFit/>
          </a:bodyPr>
          <a:lstStyle/>
          <a:p>
            <a:pPr algn="l" marL="0" indent="0" lvl="0">
              <a:lnSpc>
                <a:spcPts val="5280"/>
              </a:lnSpc>
              <a:spcBef>
                <a:spcPct val="0"/>
              </a:spcBef>
            </a:pPr>
            <a:r>
              <a:rPr lang="en-US" b="true" sz="4400">
                <a:solidFill>
                  <a:srgbClr val="2E2E2E"/>
                </a:solidFill>
                <a:latin typeface="Canva Sans 2 Bold"/>
                <a:ea typeface="Canva Sans 2 Bold"/>
                <a:cs typeface="Canva Sans 2 Bold"/>
                <a:sym typeface="Canva Sans 2 Bold"/>
              </a:rPr>
              <a:t>Column-based</a:t>
            </a:r>
          </a:p>
        </p:txBody>
      </p:sp>
      <p:sp>
        <p:nvSpPr>
          <p:cNvPr name="TextBox 17" id="17"/>
          <p:cNvSpPr txBox="true"/>
          <p:nvPr/>
        </p:nvSpPr>
        <p:spPr>
          <a:xfrm rot="0">
            <a:off x="11593606" y="7516472"/>
            <a:ext cx="5665694" cy="666750"/>
          </a:xfrm>
          <a:prstGeom prst="rect">
            <a:avLst/>
          </a:prstGeom>
        </p:spPr>
        <p:txBody>
          <a:bodyPr anchor="t" rtlCol="false" tIns="0" lIns="0" bIns="0" rIns="0">
            <a:spAutoFit/>
          </a:bodyPr>
          <a:lstStyle/>
          <a:p>
            <a:pPr algn="l" marL="0" indent="0" lvl="0">
              <a:lnSpc>
                <a:spcPts val="5280"/>
              </a:lnSpc>
              <a:spcBef>
                <a:spcPct val="0"/>
              </a:spcBef>
            </a:pPr>
            <a:r>
              <a:rPr lang="en-US" b="true" sz="4400">
                <a:solidFill>
                  <a:srgbClr val="2E2E2E"/>
                </a:solidFill>
                <a:latin typeface="Canva Sans 2 Bold"/>
                <a:ea typeface="Canva Sans 2 Bold"/>
                <a:cs typeface="Canva Sans 2 Bold"/>
                <a:sym typeface="Canva Sans 2 Bold"/>
              </a:rPr>
              <a:t>Document-oriented</a:t>
            </a:r>
          </a:p>
        </p:txBody>
      </p:sp>
      <p:sp>
        <p:nvSpPr>
          <p:cNvPr name="TextBox 18" id="18"/>
          <p:cNvSpPr txBox="true"/>
          <p:nvPr/>
        </p:nvSpPr>
        <p:spPr>
          <a:xfrm rot="0">
            <a:off x="12044785" y="5382872"/>
            <a:ext cx="3558111" cy="666750"/>
          </a:xfrm>
          <a:prstGeom prst="rect">
            <a:avLst/>
          </a:prstGeom>
        </p:spPr>
        <p:txBody>
          <a:bodyPr anchor="t" rtlCol="false" tIns="0" lIns="0" bIns="0" rIns="0">
            <a:spAutoFit/>
          </a:bodyPr>
          <a:lstStyle/>
          <a:p>
            <a:pPr algn="l" marL="0" indent="0" lvl="0">
              <a:lnSpc>
                <a:spcPts val="5280"/>
              </a:lnSpc>
              <a:spcBef>
                <a:spcPct val="0"/>
              </a:spcBef>
            </a:pPr>
            <a:r>
              <a:rPr lang="en-US" b="true" sz="4400">
                <a:solidFill>
                  <a:srgbClr val="2E2E2E"/>
                </a:solidFill>
                <a:latin typeface="Canva Sans 2 Bold"/>
                <a:ea typeface="Canva Sans 2 Bold"/>
                <a:cs typeface="Canva Sans 2 Bold"/>
                <a:sym typeface="Canva Sans 2 Bold"/>
              </a:rPr>
              <a:t>Graph-based</a:t>
            </a:r>
          </a:p>
        </p:txBody>
      </p:sp>
      <p:sp>
        <p:nvSpPr>
          <p:cNvPr name="TextBox 19" id="19"/>
          <p:cNvSpPr txBox="true"/>
          <p:nvPr/>
        </p:nvSpPr>
        <p:spPr>
          <a:xfrm rot="0">
            <a:off x="11212606" y="1349330"/>
            <a:ext cx="4234437" cy="666750"/>
          </a:xfrm>
          <a:prstGeom prst="rect">
            <a:avLst/>
          </a:prstGeom>
        </p:spPr>
        <p:txBody>
          <a:bodyPr anchor="t" rtlCol="false" tIns="0" lIns="0" bIns="0" rIns="0">
            <a:spAutoFit/>
          </a:bodyPr>
          <a:lstStyle/>
          <a:p>
            <a:pPr algn="l" marL="0" indent="0" lvl="0">
              <a:lnSpc>
                <a:spcPts val="5280"/>
              </a:lnSpc>
              <a:spcBef>
                <a:spcPct val="0"/>
              </a:spcBef>
            </a:pPr>
            <a:r>
              <a:rPr lang="en-US" b="true" sz="4400">
                <a:solidFill>
                  <a:srgbClr val="2E2E2E"/>
                </a:solidFill>
                <a:latin typeface="Canva Sans 2 Bold"/>
                <a:ea typeface="Canva Sans 2 Bold"/>
                <a:cs typeface="Canva Sans 2 Bold"/>
                <a:sym typeface="Canva Sans 2 Bold"/>
              </a:rPr>
              <a:t>Key-value pair</a:t>
            </a:r>
            <a:r>
              <a:rPr lang="en-US" b="true" sz="4400">
                <a:solidFill>
                  <a:srgbClr val="2E2E2E"/>
                </a:solidFill>
                <a:latin typeface="Canva Sans 2 Bold"/>
                <a:ea typeface="Canva Sans 2 Bold"/>
                <a:cs typeface="Canva Sans 2 Bold"/>
                <a:sym typeface="Canva Sans 2 Bold"/>
              </a:rPr>
              <a:t> </a:t>
            </a:r>
          </a:p>
        </p:txBody>
      </p:sp>
      <p:sp>
        <p:nvSpPr>
          <p:cNvPr name="TextBox 20" id="20"/>
          <p:cNvSpPr txBox="true"/>
          <p:nvPr/>
        </p:nvSpPr>
        <p:spPr>
          <a:xfrm rot="0">
            <a:off x="1028700" y="871636"/>
            <a:ext cx="7924800" cy="1621155"/>
          </a:xfrm>
          <a:prstGeom prst="rect">
            <a:avLst/>
          </a:prstGeom>
        </p:spPr>
        <p:txBody>
          <a:bodyPr anchor="t" rtlCol="false" tIns="0" lIns="0" bIns="0" rIns="0">
            <a:spAutoFit/>
          </a:bodyPr>
          <a:lstStyle/>
          <a:p>
            <a:pPr algn="l">
              <a:lnSpc>
                <a:spcPts val="6434"/>
              </a:lnSpc>
            </a:pPr>
            <a:r>
              <a:rPr lang="en-US" sz="5499" b="true">
                <a:solidFill>
                  <a:srgbClr val="292929"/>
                </a:solidFill>
                <a:latin typeface="Canva Sans 2 Bold"/>
                <a:ea typeface="Canva Sans 2 Bold"/>
                <a:cs typeface="Canva Sans 2 Bold"/>
                <a:sym typeface="Canva Sans 2 Bold"/>
              </a:rPr>
              <a:t>Các kiểu cơ sở dữ liệu NoSQL</a:t>
            </a:r>
          </a:p>
        </p:txBody>
      </p:sp>
      <p:sp>
        <p:nvSpPr>
          <p:cNvPr name="Freeform 21" id="21"/>
          <p:cNvSpPr/>
          <p:nvPr/>
        </p:nvSpPr>
        <p:spPr>
          <a:xfrm flipH="false" flipV="true" rot="-10800000">
            <a:off x="15546720" y="120947"/>
            <a:ext cx="2595811" cy="2427083"/>
          </a:xfrm>
          <a:custGeom>
            <a:avLst/>
            <a:gdLst/>
            <a:ahLst/>
            <a:cxnLst/>
            <a:rect r="r" b="b" t="t" l="l"/>
            <a:pathLst>
              <a:path h="2427083" w="2595811">
                <a:moveTo>
                  <a:pt x="0" y="2427083"/>
                </a:moveTo>
                <a:lnTo>
                  <a:pt x="2595811" y="2427083"/>
                </a:lnTo>
                <a:lnTo>
                  <a:pt x="2595811" y="0"/>
                </a:lnTo>
                <a:lnTo>
                  <a:pt x="0" y="0"/>
                </a:lnTo>
                <a:lnTo>
                  <a:pt x="0" y="2427083"/>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grpSp>
        <p:nvGrpSpPr>
          <p:cNvPr name="Group 22" id="22"/>
          <p:cNvGrpSpPr/>
          <p:nvPr/>
        </p:nvGrpSpPr>
        <p:grpSpPr>
          <a:xfrm rot="0">
            <a:off x="0" y="9933444"/>
            <a:ext cx="18288000" cy="353556"/>
            <a:chOff x="0" y="0"/>
            <a:chExt cx="4816593" cy="93118"/>
          </a:xfrm>
        </p:grpSpPr>
        <p:sp>
          <p:nvSpPr>
            <p:cNvPr name="Freeform 23" id="23"/>
            <p:cNvSpPr/>
            <p:nvPr/>
          </p:nvSpPr>
          <p:spPr>
            <a:xfrm flipH="false" flipV="false" rot="0">
              <a:off x="0" y="0"/>
              <a:ext cx="4816592" cy="93118"/>
            </a:xfrm>
            <a:custGeom>
              <a:avLst/>
              <a:gdLst/>
              <a:ahLst/>
              <a:cxnLst/>
              <a:rect r="r" b="b" t="t" l="l"/>
              <a:pathLst>
                <a:path h="93118" w="4816592">
                  <a:moveTo>
                    <a:pt x="0" y="0"/>
                  </a:moveTo>
                  <a:lnTo>
                    <a:pt x="4816592" y="0"/>
                  </a:lnTo>
                  <a:lnTo>
                    <a:pt x="4816592" y="93118"/>
                  </a:lnTo>
                  <a:lnTo>
                    <a:pt x="0" y="93118"/>
                  </a:lnTo>
                  <a:close/>
                </a:path>
              </a:pathLst>
            </a:custGeom>
            <a:solidFill>
              <a:srgbClr val="182436"/>
            </a:solidFill>
          </p:spPr>
        </p:sp>
        <p:sp>
          <p:nvSpPr>
            <p:cNvPr name="TextBox 24" id="24"/>
            <p:cNvSpPr txBox="true"/>
            <p:nvPr/>
          </p:nvSpPr>
          <p:spPr>
            <a:xfrm>
              <a:off x="0" y="-38100"/>
              <a:ext cx="4816593" cy="131218"/>
            </a:xfrm>
            <a:prstGeom prst="rect">
              <a:avLst/>
            </a:prstGeom>
          </p:spPr>
          <p:txBody>
            <a:bodyPr anchor="ctr" rtlCol="false" tIns="50800" lIns="50800" bIns="50800" rIns="50800"/>
            <a:lstStyle/>
            <a:p>
              <a:pPr algn="ctr">
                <a:lnSpc>
                  <a:spcPts val="2547"/>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3444"/>
            <a:ext cx="18288000" cy="353556"/>
            <a:chOff x="0" y="0"/>
            <a:chExt cx="4816593" cy="93118"/>
          </a:xfrm>
        </p:grpSpPr>
        <p:sp>
          <p:nvSpPr>
            <p:cNvPr name="Freeform 3" id="3"/>
            <p:cNvSpPr/>
            <p:nvPr/>
          </p:nvSpPr>
          <p:spPr>
            <a:xfrm flipH="false" flipV="false" rot="0">
              <a:off x="0" y="0"/>
              <a:ext cx="4816592" cy="93118"/>
            </a:xfrm>
            <a:custGeom>
              <a:avLst/>
              <a:gdLst/>
              <a:ahLst/>
              <a:cxnLst/>
              <a:rect r="r" b="b" t="t" l="l"/>
              <a:pathLst>
                <a:path h="93118" w="4816592">
                  <a:moveTo>
                    <a:pt x="0" y="0"/>
                  </a:moveTo>
                  <a:lnTo>
                    <a:pt x="4816592" y="0"/>
                  </a:lnTo>
                  <a:lnTo>
                    <a:pt x="4816592" y="93118"/>
                  </a:lnTo>
                  <a:lnTo>
                    <a:pt x="0" y="93118"/>
                  </a:lnTo>
                  <a:close/>
                </a:path>
              </a:pathLst>
            </a:custGeom>
            <a:solidFill>
              <a:srgbClr val="182436"/>
            </a:solidFill>
          </p:spPr>
        </p:sp>
        <p:sp>
          <p:nvSpPr>
            <p:cNvPr name="TextBox 4" id="4"/>
            <p:cNvSpPr txBox="true"/>
            <p:nvPr/>
          </p:nvSpPr>
          <p:spPr>
            <a:xfrm>
              <a:off x="0" y="-38100"/>
              <a:ext cx="4816593" cy="131218"/>
            </a:xfrm>
            <a:prstGeom prst="rect">
              <a:avLst/>
            </a:prstGeom>
          </p:spPr>
          <p:txBody>
            <a:bodyPr anchor="ctr" rtlCol="false" tIns="50800" lIns="50800" bIns="50800" rIns="50800"/>
            <a:lstStyle/>
            <a:p>
              <a:pPr algn="ctr">
                <a:lnSpc>
                  <a:spcPts val="2547"/>
                </a:lnSpc>
              </a:pPr>
            </a:p>
          </p:txBody>
        </p:sp>
      </p:grpSp>
      <p:sp>
        <p:nvSpPr>
          <p:cNvPr name="TextBox 5" id="5"/>
          <p:cNvSpPr txBox="true"/>
          <p:nvPr/>
        </p:nvSpPr>
        <p:spPr>
          <a:xfrm rot="0">
            <a:off x="1648093" y="1047750"/>
            <a:ext cx="13898627" cy="811530"/>
          </a:xfrm>
          <a:prstGeom prst="rect">
            <a:avLst/>
          </a:prstGeom>
        </p:spPr>
        <p:txBody>
          <a:bodyPr anchor="t" rtlCol="false" tIns="0" lIns="0" bIns="0" rIns="0">
            <a:spAutoFit/>
          </a:bodyPr>
          <a:lstStyle/>
          <a:p>
            <a:pPr algn="l">
              <a:lnSpc>
                <a:spcPts val="6434"/>
              </a:lnSpc>
            </a:pPr>
            <a:r>
              <a:rPr lang="en-US" sz="5499" b="true">
                <a:solidFill>
                  <a:srgbClr val="292929"/>
                </a:solidFill>
                <a:latin typeface="Canva Sans 2 Bold"/>
                <a:ea typeface="Canva Sans 2 Bold"/>
                <a:cs typeface="Canva Sans 2 Bold"/>
                <a:sym typeface="Canva Sans 2 Bold"/>
              </a:rPr>
              <a:t>Các kiểu cơ sở dữ liệu NoSQL</a:t>
            </a:r>
          </a:p>
        </p:txBody>
      </p:sp>
      <p:sp>
        <p:nvSpPr>
          <p:cNvPr name="TextBox 6" id="6"/>
          <p:cNvSpPr txBox="true"/>
          <p:nvPr/>
        </p:nvSpPr>
        <p:spPr>
          <a:xfrm rot="0">
            <a:off x="1648093" y="2831428"/>
            <a:ext cx="7495907" cy="6072718"/>
          </a:xfrm>
          <a:prstGeom prst="rect">
            <a:avLst/>
          </a:prstGeom>
        </p:spPr>
        <p:txBody>
          <a:bodyPr anchor="t" rtlCol="false" tIns="0" lIns="0" bIns="0" rIns="0">
            <a:spAutoFit/>
          </a:bodyPr>
          <a:lstStyle/>
          <a:p>
            <a:pPr algn="l">
              <a:lnSpc>
                <a:spcPts val="2437"/>
              </a:lnSpc>
            </a:pPr>
          </a:p>
          <a:p>
            <a:pPr algn="l" marL="773455" indent="-386728" lvl="1">
              <a:lnSpc>
                <a:spcPts val="5767"/>
              </a:lnSpc>
              <a:buFont typeface="Arial"/>
              <a:buChar char="•"/>
            </a:pPr>
            <a:r>
              <a:rPr lang="en-US" b="true" sz="3582">
                <a:solidFill>
                  <a:srgbClr val="000000"/>
                </a:solidFill>
                <a:latin typeface="Canva Sans 3 Bold"/>
                <a:ea typeface="Canva Sans 3 Bold"/>
                <a:cs typeface="Canva Sans 3 Bold"/>
                <a:sym typeface="Canva Sans 3 Bold"/>
              </a:rPr>
              <a:t>Key-value pair: </a:t>
            </a:r>
            <a:r>
              <a:rPr lang="en-US" sz="3582">
                <a:solidFill>
                  <a:srgbClr val="000000"/>
                </a:solidFill>
                <a:latin typeface="Canva Sans 3"/>
                <a:ea typeface="Canva Sans 3"/>
                <a:cs typeface="Canva Sans 3"/>
                <a:sym typeface="Canva Sans 3"/>
              </a:rPr>
              <a:t>Lưu trữ dưới dạng các cặp key – value, nó được thiết kế theo cách để xử lý nhiều dữ liệu và tải nặng. </a:t>
            </a:r>
          </a:p>
          <a:p>
            <a:pPr algn="l" marL="773455" indent="-386728" lvl="1">
              <a:lnSpc>
                <a:spcPts val="5767"/>
              </a:lnSpc>
              <a:buFont typeface="Arial"/>
              <a:buChar char="•"/>
            </a:pPr>
            <a:r>
              <a:rPr lang="en-US" sz="3582">
                <a:solidFill>
                  <a:srgbClr val="000000"/>
                </a:solidFill>
                <a:latin typeface="Canva Sans 3"/>
                <a:ea typeface="Canva Sans 3"/>
                <a:cs typeface="Canva Sans 3"/>
                <a:sym typeface="Canva Sans 3"/>
              </a:rPr>
              <a:t>VD: DynamoDB,Redis…</a:t>
            </a:r>
          </a:p>
          <a:p>
            <a:pPr algn="l">
              <a:lnSpc>
                <a:spcPts val="5767"/>
              </a:lnSpc>
            </a:pPr>
          </a:p>
          <a:p>
            <a:pPr algn="l">
              <a:lnSpc>
                <a:spcPts val="5767"/>
              </a:lnSpc>
            </a:pPr>
          </a:p>
          <a:p>
            <a:pPr algn="l">
              <a:lnSpc>
                <a:spcPts val="5767"/>
              </a:lnSpc>
            </a:pPr>
          </a:p>
        </p:txBody>
      </p:sp>
      <p:sp>
        <p:nvSpPr>
          <p:cNvPr name="Freeform 7" id="7"/>
          <p:cNvSpPr/>
          <p:nvPr/>
        </p:nvSpPr>
        <p:spPr>
          <a:xfrm flipH="false" flipV="true" rot="-10800000">
            <a:off x="15546720" y="120947"/>
            <a:ext cx="2595811" cy="2427083"/>
          </a:xfrm>
          <a:custGeom>
            <a:avLst/>
            <a:gdLst/>
            <a:ahLst/>
            <a:cxnLst/>
            <a:rect r="r" b="b" t="t" l="l"/>
            <a:pathLst>
              <a:path h="2427083" w="2595811">
                <a:moveTo>
                  <a:pt x="0" y="2427083"/>
                </a:moveTo>
                <a:lnTo>
                  <a:pt x="2595811" y="2427083"/>
                </a:lnTo>
                <a:lnTo>
                  <a:pt x="2595811" y="0"/>
                </a:lnTo>
                <a:lnTo>
                  <a:pt x="0" y="0"/>
                </a:lnTo>
                <a:lnTo>
                  <a:pt x="0" y="2427083"/>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8" id="8"/>
          <p:cNvSpPr/>
          <p:nvPr/>
        </p:nvSpPr>
        <p:spPr>
          <a:xfrm flipH="false" flipV="false" rot="0">
            <a:off x="9854015" y="2635764"/>
            <a:ext cx="6614465" cy="5221946"/>
          </a:xfrm>
          <a:custGeom>
            <a:avLst/>
            <a:gdLst/>
            <a:ahLst/>
            <a:cxnLst/>
            <a:rect r="r" b="b" t="t" l="l"/>
            <a:pathLst>
              <a:path h="5221946" w="6614465">
                <a:moveTo>
                  <a:pt x="0" y="0"/>
                </a:moveTo>
                <a:lnTo>
                  <a:pt x="6614465" y="0"/>
                </a:lnTo>
                <a:lnTo>
                  <a:pt x="6614465" y="5221946"/>
                </a:lnTo>
                <a:lnTo>
                  <a:pt x="0" y="5221946"/>
                </a:lnTo>
                <a:lnTo>
                  <a:pt x="0" y="0"/>
                </a:lnTo>
                <a:close/>
              </a:path>
            </a:pathLst>
          </a:custGeom>
          <a:blipFill>
            <a:blip r:embed="rId4"/>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3444"/>
            <a:ext cx="18288000" cy="353556"/>
            <a:chOff x="0" y="0"/>
            <a:chExt cx="4816593" cy="93118"/>
          </a:xfrm>
        </p:grpSpPr>
        <p:sp>
          <p:nvSpPr>
            <p:cNvPr name="Freeform 3" id="3"/>
            <p:cNvSpPr/>
            <p:nvPr/>
          </p:nvSpPr>
          <p:spPr>
            <a:xfrm flipH="false" flipV="false" rot="0">
              <a:off x="0" y="0"/>
              <a:ext cx="4816592" cy="93118"/>
            </a:xfrm>
            <a:custGeom>
              <a:avLst/>
              <a:gdLst/>
              <a:ahLst/>
              <a:cxnLst/>
              <a:rect r="r" b="b" t="t" l="l"/>
              <a:pathLst>
                <a:path h="93118" w="4816592">
                  <a:moveTo>
                    <a:pt x="0" y="0"/>
                  </a:moveTo>
                  <a:lnTo>
                    <a:pt x="4816592" y="0"/>
                  </a:lnTo>
                  <a:lnTo>
                    <a:pt x="4816592" y="93118"/>
                  </a:lnTo>
                  <a:lnTo>
                    <a:pt x="0" y="93118"/>
                  </a:lnTo>
                  <a:close/>
                </a:path>
              </a:pathLst>
            </a:custGeom>
            <a:solidFill>
              <a:srgbClr val="182436"/>
            </a:solidFill>
          </p:spPr>
        </p:sp>
        <p:sp>
          <p:nvSpPr>
            <p:cNvPr name="TextBox 4" id="4"/>
            <p:cNvSpPr txBox="true"/>
            <p:nvPr/>
          </p:nvSpPr>
          <p:spPr>
            <a:xfrm>
              <a:off x="0" y="-38100"/>
              <a:ext cx="4816593" cy="131218"/>
            </a:xfrm>
            <a:prstGeom prst="rect">
              <a:avLst/>
            </a:prstGeom>
          </p:spPr>
          <p:txBody>
            <a:bodyPr anchor="ctr" rtlCol="false" tIns="50800" lIns="50800" bIns="50800" rIns="50800"/>
            <a:lstStyle/>
            <a:p>
              <a:pPr algn="ctr">
                <a:lnSpc>
                  <a:spcPts val="2547"/>
                </a:lnSpc>
              </a:pPr>
            </a:p>
          </p:txBody>
        </p:sp>
      </p:grpSp>
      <p:sp>
        <p:nvSpPr>
          <p:cNvPr name="TextBox 5" id="5"/>
          <p:cNvSpPr txBox="true"/>
          <p:nvPr/>
        </p:nvSpPr>
        <p:spPr>
          <a:xfrm rot="0">
            <a:off x="1648093" y="1047750"/>
            <a:ext cx="13898627" cy="811530"/>
          </a:xfrm>
          <a:prstGeom prst="rect">
            <a:avLst/>
          </a:prstGeom>
        </p:spPr>
        <p:txBody>
          <a:bodyPr anchor="t" rtlCol="false" tIns="0" lIns="0" bIns="0" rIns="0">
            <a:spAutoFit/>
          </a:bodyPr>
          <a:lstStyle/>
          <a:p>
            <a:pPr algn="l">
              <a:lnSpc>
                <a:spcPts val="6434"/>
              </a:lnSpc>
            </a:pPr>
            <a:r>
              <a:rPr lang="en-US" sz="5499" b="true">
                <a:solidFill>
                  <a:srgbClr val="292929"/>
                </a:solidFill>
                <a:latin typeface="Canva Sans 2 Bold"/>
                <a:ea typeface="Canva Sans 2 Bold"/>
                <a:cs typeface="Canva Sans 2 Bold"/>
                <a:sym typeface="Canva Sans 2 Bold"/>
              </a:rPr>
              <a:t>Các kiểu cơ sở dữ liệu NoSQL</a:t>
            </a:r>
          </a:p>
        </p:txBody>
      </p:sp>
      <p:sp>
        <p:nvSpPr>
          <p:cNvPr name="TextBox 6" id="6"/>
          <p:cNvSpPr txBox="true"/>
          <p:nvPr/>
        </p:nvSpPr>
        <p:spPr>
          <a:xfrm rot="0">
            <a:off x="1648093" y="2831428"/>
            <a:ext cx="7495907" cy="6744358"/>
          </a:xfrm>
          <a:prstGeom prst="rect">
            <a:avLst/>
          </a:prstGeom>
        </p:spPr>
        <p:txBody>
          <a:bodyPr anchor="t" rtlCol="false" tIns="0" lIns="0" bIns="0" rIns="0">
            <a:spAutoFit/>
          </a:bodyPr>
          <a:lstStyle/>
          <a:p>
            <a:pPr algn="l">
              <a:lnSpc>
                <a:spcPts val="2437"/>
              </a:lnSpc>
            </a:pPr>
          </a:p>
          <a:p>
            <a:pPr algn="l" marL="773456" indent="-386728" lvl="1">
              <a:lnSpc>
                <a:spcPts val="5767"/>
              </a:lnSpc>
              <a:buFont typeface="Arial"/>
              <a:buChar char="•"/>
            </a:pPr>
            <a:r>
              <a:rPr lang="en-US" b="true" sz="3582">
                <a:solidFill>
                  <a:srgbClr val="000000"/>
                </a:solidFill>
                <a:latin typeface="Canva Sans 3 Bold"/>
                <a:ea typeface="Canva Sans 3 Bold"/>
                <a:cs typeface="Canva Sans 3 Bold"/>
                <a:sym typeface="Canva Sans 3 Bold"/>
              </a:rPr>
              <a:t>Column-based: </a:t>
            </a:r>
            <a:r>
              <a:rPr lang="en-US" sz="3582">
                <a:solidFill>
                  <a:srgbClr val="000000"/>
                </a:solidFill>
                <a:latin typeface="Canva Sans 3"/>
                <a:ea typeface="Canva Sans 3"/>
                <a:cs typeface="Canva Sans 3"/>
                <a:sym typeface="Canva Sans 3"/>
              </a:rPr>
              <a:t>lưu trữ dưới dạng các cột, mỗi cột được xử lý riêng biệt, mang lại hiệu suất cao cho các truy vấn tổng hợp như SUM, COUNT, MIN,…</a:t>
            </a:r>
          </a:p>
          <a:p>
            <a:pPr algn="l" marL="773456" indent="-386728" lvl="1">
              <a:lnSpc>
                <a:spcPts val="5767"/>
              </a:lnSpc>
              <a:buFont typeface="Arial"/>
              <a:buChar char="•"/>
            </a:pPr>
            <a:r>
              <a:rPr lang="en-US" sz="3582">
                <a:solidFill>
                  <a:srgbClr val="000000"/>
                </a:solidFill>
                <a:latin typeface="Canva Sans 3"/>
                <a:ea typeface="Canva Sans 3"/>
                <a:cs typeface="Canva Sans 3"/>
                <a:sym typeface="Canva Sans 3"/>
              </a:rPr>
              <a:t>vd: Hbase, Cassandra…</a:t>
            </a:r>
            <a:r>
              <a:rPr lang="en-US" b="true" sz="3582">
                <a:solidFill>
                  <a:srgbClr val="000000"/>
                </a:solidFill>
                <a:latin typeface="Canva Sans 3 Bold"/>
                <a:ea typeface="Canva Sans 3 Bold"/>
                <a:cs typeface="Canva Sans 3 Bold"/>
                <a:sym typeface="Canva Sans 3 Bold"/>
              </a:rPr>
              <a:t> </a:t>
            </a:r>
          </a:p>
          <a:p>
            <a:pPr algn="l">
              <a:lnSpc>
                <a:spcPts val="5767"/>
              </a:lnSpc>
            </a:pPr>
          </a:p>
          <a:p>
            <a:pPr algn="l">
              <a:lnSpc>
                <a:spcPts val="5767"/>
              </a:lnSpc>
            </a:pPr>
          </a:p>
          <a:p>
            <a:pPr algn="l">
              <a:lnSpc>
                <a:spcPts val="5767"/>
              </a:lnSpc>
            </a:pPr>
          </a:p>
        </p:txBody>
      </p:sp>
      <p:sp>
        <p:nvSpPr>
          <p:cNvPr name="Freeform 7" id="7"/>
          <p:cNvSpPr/>
          <p:nvPr/>
        </p:nvSpPr>
        <p:spPr>
          <a:xfrm flipH="false" flipV="true" rot="-10800000">
            <a:off x="15546720" y="120947"/>
            <a:ext cx="2595811" cy="2427083"/>
          </a:xfrm>
          <a:custGeom>
            <a:avLst/>
            <a:gdLst/>
            <a:ahLst/>
            <a:cxnLst/>
            <a:rect r="r" b="b" t="t" l="l"/>
            <a:pathLst>
              <a:path h="2427083" w="2595811">
                <a:moveTo>
                  <a:pt x="0" y="2427083"/>
                </a:moveTo>
                <a:lnTo>
                  <a:pt x="2595811" y="2427083"/>
                </a:lnTo>
                <a:lnTo>
                  <a:pt x="2595811" y="0"/>
                </a:lnTo>
                <a:lnTo>
                  <a:pt x="0" y="0"/>
                </a:lnTo>
                <a:lnTo>
                  <a:pt x="0" y="2427083"/>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8" id="8"/>
          <p:cNvSpPr/>
          <p:nvPr/>
        </p:nvSpPr>
        <p:spPr>
          <a:xfrm flipH="false" flipV="false" rot="0">
            <a:off x="9854015" y="2635764"/>
            <a:ext cx="6614465" cy="5221946"/>
          </a:xfrm>
          <a:custGeom>
            <a:avLst/>
            <a:gdLst/>
            <a:ahLst/>
            <a:cxnLst/>
            <a:rect r="r" b="b" t="t" l="l"/>
            <a:pathLst>
              <a:path h="5221946" w="6614465">
                <a:moveTo>
                  <a:pt x="0" y="0"/>
                </a:moveTo>
                <a:lnTo>
                  <a:pt x="6614465" y="0"/>
                </a:lnTo>
                <a:lnTo>
                  <a:pt x="6614465" y="5221946"/>
                </a:lnTo>
                <a:lnTo>
                  <a:pt x="0" y="5221946"/>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DAF40M5EoGQ</dc:identifier>
  <dcterms:modified xsi:type="dcterms:W3CDTF">2011-08-01T06:04:30Z</dcterms:modified>
  <cp:revision>1</cp:revision>
  <dc:title>Nhom11_BTL2_Slide</dc:title>
</cp:coreProperties>
</file>