
<file path=[Content_Types].xml><?xml version="1.0" encoding="utf-8"?>
<Types xmlns="http://schemas.openxmlformats.org/package/2006/content-types">
  <Default ContentType="application/x-fontdata" Extension="fntdata"/>
  <Default ContentType="image/jpeg" Extension="jpeg"/>
  <Default ContentType="video/mp4" Extension="mp4"/>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x="18288000" cy="10287000"/>
  <p:notesSz cx="6858000" cy="9144000"/>
  <p:embeddedFontLst>
    <p:embeddedFont>
      <p:font typeface="Baloo Thambi" charset="1" panose="03080902040302020200"/>
      <p:regular r:id="rId44"/>
    </p:embeddedFont>
    <p:embeddedFont>
      <p:font typeface="Kurale" charset="1" panose="020B0600000000000000"/>
      <p:regular r:id="rId45"/>
    </p:embeddedFont>
    <p:embeddedFont>
      <p:font typeface="Open Sans Extra Bold" charset="1" panose="020B0906030804020204"/>
      <p:regular r:id="rId46"/>
    </p:embeddedFont>
    <p:embeddedFont>
      <p:font typeface="Bungee Shade" charset="1" panose="00000000000000000000"/>
      <p:regular r:id="rId47"/>
    </p:embeddedFont>
    <p:embeddedFont>
      <p:font typeface="Sedgwick Ave" charset="1" panose="00000500000000000000"/>
      <p:regular r:id="rId48"/>
    </p:embeddedFont>
    <p:embeddedFont>
      <p:font typeface="Wedges" charset="1" panose="02000500000000000000"/>
      <p:regular r:id="rId49"/>
    </p:embeddedFont>
    <p:embeddedFont>
      <p:font typeface="Noto Sans" charset="1" panose="020B0502040504020204"/>
      <p:regular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fonts/font44.fntdata" Type="http://schemas.openxmlformats.org/officeDocument/2006/relationships/font"/><Relationship Id="rId45" Target="fonts/font45.fntdata" Type="http://schemas.openxmlformats.org/officeDocument/2006/relationships/font"/><Relationship Id="rId46" Target="fonts/font46.fntdata" Type="http://schemas.openxmlformats.org/officeDocument/2006/relationships/font"/><Relationship Id="rId47" Target="fonts/font47.fntdata" Type="http://schemas.openxmlformats.org/officeDocument/2006/relationships/font"/><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svg" Type="http://schemas.openxmlformats.org/officeDocument/2006/relationships/image"/><Relationship Id="rId12" Target="../media/image41.png" Type="http://schemas.openxmlformats.org/officeDocument/2006/relationships/image"/><Relationship Id="rId13" Target="../media/image42.svg" Type="http://schemas.openxmlformats.org/officeDocument/2006/relationships/image"/><Relationship Id="rId14" Target="../media/image43.png" Type="http://schemas.openxmlformats.org/officeDocument/2006/relationships/image"/><Relationship Id="rId15" Target="../media/image44.svg" Type="http://schemas.openxmlformats.org/officeDocument/2006/relationships/image"/><Relationship Id="rId16" Target="../media/image45.png" Type="http://schemas.openxmlformats.org/officeDocument/2006/relationships/image"/><Relationship Id="rId17" Target="../media/image46.svg" Type="http://schemas.openxmlformats.org/officeDocument/2006/relationships/image"/><Relationship Id="rId2" Target="../media/image31.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4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8.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9.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0.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1.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4.pn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2.jpeg" Type="http://schemas.openxmlformats.org/officeDocument/2006/relationships/image"/><Relationship Id="rId3" Target="../media/VAFxBEYsjg4.mp4" Type="http://schemas.openxmlformats.org/officeDocument/2006/relationships/video"/><Relationship Id="rId4" Target="../media/VAFxBEYsjg4.mp4" Type="http://schemas.microsoft.com/office/2007/relationships/media"/></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612459" y="-10287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5177607" y="675143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523924" y="862403"/>
            <a:ext cx="15240152" cy="8562194"/>
          </a:xfrm>
          <a:custGeom>
            <a:avLst/>
            <a:gdLst/>
            <a:ahLst/>
            <a:cxnLst/>
            <a:rect r="r" b="b" t="t" l="l"/>
            <a:pathLst>
              <a:path h="8562194" w="15240152">
                <a:moveTo>
                  <a:pt x="0" y="0"/>
                </a:moveTo>
                <a:lnTo>
                  <a:pt x="15240152" y="0"/>
                </a:lnTo>
                <a:lnTo>
                  <a:pt x="15240152" y="8562194"/>
                </a:lnTo>
                <a:lnTo>
                  <a:pt x="0" y="856219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3110393" y="1800108"/>
            <a:ext cx="12067213" cy="6686783"/>
            <a:chOff x="0" y="0"/>
            <a:chExt cx="2850029" cy="1579282"/>
          </a:xfrm>
        </p:grpSpPr>
        <p:sp>
          <p:nvSpPr>
            <p:cNvPr name="Freeform 6" id="6"/>
            <p:cNvSpPr/>
            <p:nvPr/>
          </p:nvSpPr>
          <p:spPr>
            <a:xfrm flipH="false" flipV="false" rot="0">
              <a:off x="0" y="0"/>
              <a:ext cx="2850029" cy="1579282"/>
            </a:xfrm>
            <a:custGeom>
              <a:avLst/>
              <a:gdLst/>
              <a:ahLst/>
              <a:cxnLst/>
              <a:rect r="r" b="b" t="t" l="l"/>
              <a:pathLst>
                <a:path h="1579282" w="2850029">
                  <a:moveTo>
                    <a:pt x="32720" y="0"/>
                  </a:moveTo>
                  <a:lnTo>
                    <a:pt x="2817309" y="0"/>
                  </a:lnTo>
                  <a:cubicBezTo>
                    <a:pt x="2835380" y="0"/>
                    <a:pt x="2850029" y="14649"/>
                    <a:pt x="2850029" y="32720"/>
                  </a:cubicBezTo>
                  <a:lnTo>
                    <a:pt x="2850029" y="1546562"/>
                  </a:lnTo>
                  <a:cubicBezTo>
                    <a:pt x="2850029" y="1564633"/>
                    <a:pt x="2835380" y="1579282"/>
                    <a:pt x="2817309" y="1579282"/>
                  </a:cubicBezTo>
                  <a:lnTo>
                    <a:pt x="32720" y="1579282"/>
                  </a:lnTo>
                  <a:cubicBezTo>
                    <a:pt x="14649" y="1579282"/>
                    <a:pt x="0" y="1564633"/>
                    <a:pt x="0" y="1546562"/>
                  </a:cubicBezTo>
                  <a:lnTo>
                    <a:pt x="0" y="32720"/>
                  </a:lnTo>
                  <a:cubicBezTo>
                    <a:pt x="0" y="14649"/>
                    <a:pt x="14649" y="0"/>
                    <a:pt x="32720" y="0"/>
                  </a:cubicBezTo>
                  <a:close/>
                </a:path>
              </a:pathLst>
            </a:custGeom>
            <a:solidFill>
              <a:srgbClr val="EFF1E7"/>
            </a:solidFill>
            <a:ln w="76200" cap="rnd">
              <a:solidFill>
                <a:srgbClr val="483A00"/>
              </a:solidFill>
              <a:prstDash val="solid"/>
              <a:round/>
            </a:ln>
          </p:spPr>
        </p:sp>
        <p:sp>
          <p:nvSpPr>
            <p:cNvPr name="TextBox 7" id="7"/>
            <p:cNvSpPr txBox="true"/>
            <p:nvPr/>
          </p:nvSpPr>
          <p:spPr>
            <a:xfrm>
              <a:off x="0" y="-38100"/>
              <a:ext cx="2850029" cy="161738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1173307">
            <a:off x="13754178" y="5702390"/>
            <a:ext cx="1254944" cy="1223000"/>
          </a:xfrm>
          <a:custGeom>
            <a:avLst/>
            <a:gdLst/>
            <a:ahLst/>
            <a:cxnLst/>
            <a:rect r="r" b="b" t="t" l="l"/>
            <a:pathLst>
              <a:path h="1223000" w="1254944">
                <a:moveTo>
                  <a:pt x="0" y="0"/>
                </a:moveTo>
                <a:lnTo>
                  <a:pt x="1254944" y="0"/>
                </a:lnTo>
                <a:lnTo>
                  <a:pt x="1254944" y="1223001"/>
                </a:lnTo>
                <a:lnTo>
                  <a:pt x="0" y="12230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3502341" y="3417375"/>
            <a:ext cx="1257309" cy="1455832"/>
          </a:xfrm>
          <a:custGeom>
            <a:avLst/>
            <a:gdLst/>
            <a:ahLst/>
            <a:cxnLst/>
            <a:rect r="r" b="b" t="t" l="l"/>
            <a:pathLst>
              <a:path h="1455832" w="1257309">
                <a:moveTo>
                  <a:pt x="0" y="0"/>
                </a:moveTo>
                <a:lnTo>
                  <a:pt x="1257309" y="0"/>
                </a:lnTo>
                <a:lnTo>
                  <a:pt x="1257309" y="1455832"/>
                </a:lnTo>
                <a:lnTo>
                  <a:pt x="0" y="14558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211310">
            <a:off x="2575703" y="1515660"/>
            <a:ext cx="1853276" cy="1846537"/>
          </a:xfrm>
          <a:custGeom>
            <a:avLst/>
            <a:gdLst/>
            <a:ahLst/>
            <a:cxnLst/>
            <a:rect r="r" b="b" t="t" l="l"/>
            <a:pathLst>
              <a:path h="1846537" w="1853276">
                <a:moveTo>
                  <a:pt x="0" y="0"/>
                </a:moveTo>
                <a:lnTo>
                  <a:pt x="1853276" y="0"/>
                </a:lnTo>
                <a:lnTo>
                  <a:pt x="1853276" y="1846537"/>
                </a:lnTo>
                <a:lnTo>
                  <a:pt x="0" y="18465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2527578" y="7400827"/>
            <a:ext cx="1885713" cy="1313142"/>
          </a:xfrm>
          <a:custGeom>
            <a:avLst/>
            <a:gdLst/>
            <a:ahLst/>
            <a:cxnLst/>
            <a:rect r="r" b="b" t="t" l="l"/>
            <a:pathLst>
              <a:path h="1313142" w="1885713">
                <a:moveTo>
                  <a:pt x="0" y="0"/>
                </a:moveTo>
                <a:lnTo>
                  <a:pt x="1885713" y="0"/>
                </a:lnTo>
                <a:lnTo>
                  <a:pt x="1885713" y="1313141"/>
                </a:lnTo>
                <a:lnTo>
                  <a:pt x="0" y="1313141"/>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2" id="12"/>
          <p:cNvSpPr txBox="true"/>
          <p:nvPr/>
        </p:nvSpPr>
        <p:spPr>
          <a:xfrm rot="0">
            <a:off x="4727816" y="2918992"/>
            <a:ext cx="8832368" cy="2515882"/>
          </a:xfrm>
          <a:prstGeom prst="rect">
            <a:avLst/>
          </a:prstGeom>
        </p:spPr>
        <p:txBody>
          <a:bodyPr anchor="t" rtlCol="false" tIns="0" lIns="0" bIns="0" rIns="0">
            <a:spAutoFit/>
          </a:bodyPr>
          <a:lstStyle/>
          <a:p>
            <a:pPr algn="ctr">
              <a:lnSpc>
                <a:spcPts val="6493"/>
              </a:lnSpc>
            </a:pPr>
            <a:r>
              <a:rPr lang="en-US" sz="6981">
                <a:solidFill>
                  <a:srgbClr val="483A00"/>
                </a:solidFill>
                <a:latin typeface="Baloo Thambi"/>
                <a:ea typeface="Baloo Thambi"/>
                <a:cs typeface="Baloo Thambi"/>
                <a:sym typeface="Baloo Thambi"/>
              </a:rPr>
              <a:t>QUẢN LÝ GIAO TÁC VÀ ĐIỀU KHIỂN ĐỒNG THỜI PHÂN TÁN</a:t>
            </a:r>
          </a:p>
        </p:txBody>
      </p:sp>
      <p:grpSp>
        <p:nvGrpSpPr>
          <p:cNvPr name="Group 13" id="13"/>
          <p:cNvGrpSpPr/>
          <p:nvPr/>
        </p:nvGrpSpPr>
        <p:grpSpPr>
          <a:xfrm rot="0">
            <a:off x="6476393" y="5732856"/>
            <a:ext cx="5139419" cy="2324541"/>
            <a:chOff x="0" y="0"/>
            <a:chExt cx="1458336" cy="659600"/>
          </a:xfrm>
        </p:grpSpPr>
        <p:sp>
          <p:nvSpPr>
            <p:cNvPr name="Freeform 14" id="14"/>
            <p:cNvSpPr/>
            <p:nvPr/>
          </p:nvSpPr>
          <p:spPr>
            <a:xfrm flipH="false" flipV="false" rot="0">
              <a:off x="0" y="0"/>
              <a:ext cx="1458336" cy="659600"/>
            </a:xfrm>
            <a:custGeom>
              <a:avLst/>
              <a:gdLst/>
              <a:ahLst/>
              <a:cxnLst/>
              <a:rect r="r" b="b" t="t" l="l"/>
              <a:pathLst>
                <a:path h="659600" w="1458336">
                  <a:moveTo>
                    <a:pt x="43685" y="0"/>
                  </a:moveTo>
                  <a:lnTo>
                    <a:pt x="1414651" y="0"/>
                  </a:lnTo>
                  <a:cubicBezTo>
                    <a:pt x="1438777" y="0"/>
                    <a:pt x="1458336" y="19558"/>
                    <a:pt x="1458336" y="43685"/>
                  </a:cubicBezTo>
                  <a:lnTo>
                    <a:pt x="1458336" y="615915"/>
                  </a:lnTo>
                  <a:cubicBezTo>
                    <a:pt x="1458336" y="627501"/>
                    <a:pt x="1453733" y="638613"/>
                    <a:pt x="1445541" y="646805"/>
                  </a:cubicBezTo>
                  <a:cubicBezTo>
                    <a:pt x="1437348" y="654998"/>
                    <a:pt x="1426237" y="659600"/>
                    <a:pt x="1414651" y="659600"/>
                  </a:cubicBezTo>
                  <a:lnTo>
                    <a:pt x="43685" y="659600"/>
                  </a:lnTo>
                  <a:cubicBezTo>
                    <a:pt x="32099" y="659600"/>
                    <a:pt x="20988" y="654998"/>
                    <a:pt x="12795" y="646805"/>
                  </a:cubicBezTo>
                  <a:cubicBezTo>
                    <a:pt x="4603" y="638613"/>
                    <a:pt x="0" y="627501"/>
                    <a:pt x="0" y="615915"/>
                  </a:cubicBezTo>
                  <a:lnTo>
                    <a:pt x="0" y="43685"/>
                  </a:lnTo>
                  <a:cubicBezTo>
                    <a:pt x="0" y="19558"/>
                    <a:pt x="19558" y="0"/>
                    <a:pt x="43685" y="0"/>
                  </a:cubicBezTo>
                  <a:close/>
                </a:path>
              </a:pathLst>
            </a:custGeom>
            <a:solidFill>
              <a:srgbClr val="000000">
                <a:alpha val="0"/>
              </a:srgbClr>
            </a:solidFill>
            <a:ln w="133350" cap="rnd">
              <a:solidFill>
                <a:srgbClr val="FFFFFF"/>
              </a:solidFill>
              <a:prstDash val="solid"/>
              <a:round/>
            </a:ln>
          </p:spPr>
        </p:sp>
        <p:sp>
          <p:nvSpPr>
            <p:cNvPr name="TextBox 15" id="15"/>
            <p:cNvSpPr txBox="true"/>
            <p:nvPr/>
          </p:nvSpPr>
          <p:spPr>
            <a:xfrm>
              <a:off x="0" y="-38100"/>
              <a:ext cx="1458336" cy="69770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6670904" y="5732856"/>
            <a:ext cx="4944908" cy="601356"/>
            <a:chOff x="0" y="0"/>
            <a:chExt cx="1403142" cy="170638"/>
          </a:xfrm>
        </p:grpSpPr>
        <p:sp>
          <p:nvSpPr>
            <p:cNvPr name="Freeform 17" id="17"/>
            <p:cNvSpPr/>
            <p:nvPr/>
          </p:nvSpPr>
          <p:spPr>
            <a:xfrm flipH="false" flipV="false" rot="0">
              <a:off x="0" y="0"/>
              <a:ext cx="1403142" cy="170638"/>
            </a:xfrm>
            <a:custGeom>
              <a:avLst/>
              <a:gdLst/>
              <a:ahLst/>
              <a:cxnLst/>
              <a:rect r="r" b="b" t="t" l="l"/>
              <a:pathLst>
                <a:path h="170638" w="1403142">
                  <a:moveTo>
                    <a:pt x="17222" y="0"/>
                  </a:moveTo>
                  <a:lnTo>
                    <a:pt x="1385920" y="0"/>
                  </a:lnTo>
                  <a:cubicBezTo>
                    <a:pt x="1390488" y="0"/>
                    <a:pt x="1394868" y="1814"/>
                    <a:pt x="1398098" y="5044"/>
                  </a:cubicBezTo>
                  <a:cubicBezTo>
                    <a:pt x="1401328" y="8274"/>
                    <a:pt x="1403142" y="12654"/>
                    <a:pt x="1403142" y="17222"/>
                  </a:cubicBezTo>
                  <a:lnTo>
                    <a:pt x="1403142" y="153416"/>
                  </a:lnTo>
                  <a:cubicBezTo>
                    <a:pt x="1403142" y="157983"/>
                    <a:pt x="1401328" y="162364"/>
                    <a:pt x="1398098" y="165594"/>
                  </a:cubicBezTo>
                  <a:cubicBezTo>
                    <a:pt x="1394868" y="168823"/>
                    <a:pt x="1390488" y="170638"/>
                    <a:pt x="1385920" y="170638"/>
                  </a:cubicBezTo>
                  <a:lnTo>
                    <a:pt x="17222" y="170638"/>
                  </a:lnTo>
                  <a:cubicBezTo>
                    <a:pt x="12654" y="170638"/>
                    <a:pt x="8274" y="168823"/>
                    <a:pt x="5044" y="165594"/>
                  </a:cubicBezTo>
                  <a:cubicBezTo>
                    <a:pt x="1814" y="162364"/>
                    <a:pt x="0" y="157983"/>
                    <a:pt x="0" y="153416"/>
                  </a:cubicBezTo>
                  <a:lnTo>
                    <a:pt x="0" y="17222"/>
                  </a:lnTo>
                  <a:cubicBezTo>
                    <a:pt x="0" y="12654"/>
                    <a:pt x="1814" y="8274"/>
                    <a:pt x="5044" y="5044"/>
                  </a:cubicBezTo>
                  <a:cubicBezTo>
                    <a:pt x="8274" y="1814"/>
                    <a:pt x="12654" y="0"/>
                    <a:pt x="17222" y="0"/>
                  </a:cubicBezTo>
                  <a:close/>
                </a:path>
              </a:pathLst>
            </a:custGeom>
            <a:solidFill>
              <a:srgbClr val="C0D494"/>
            </a:solidFill>
            <a:ln w="38100" cap="sq">
              <a:solidFill>
                <a:srgbClr val="483A00"/>
              </a:solidFill>
              <a:prstDash val="solid"/>
              <a:miter/>
            </a:ln>
          </p:spPr>
        </p:sp>
        <p:sp>
          <p:nvSpPr>
            <p:cNvPr name="TextBox 18" id="18"/>
            <p:cNvSpPr txBox="true"/>
            <p:nvPr/>
          </p:nvSpPr>
          <p:spPr>
            <a:xfrm>
              <a:off x="0" y="-38100"/>
              <a:ext cx="1403142" cy="208738"/>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403428">
            <a:off x="13688137" y="1465407"/>
            <a:ext cx="1993808" cy="2057400"/>
          </a:xfrm>
          <a:custGeom>
            <a:avLst/>
            <a:gdLst/>
            <a:ahLst/>
            <a:cxnLst/>
            <a:rect r="r" b="b" t="t" l="l"/>
            <a:pathLst>
              <a:path h="2057400" w="1993808">
                <a:moveTo>
                  <a:pt x="0" y="0"/>
                </a:moveTo>
                <a:lnTo>
                  <a:pt x="1993808" y="0"/>
                </a:lnTo>
                <a:lnTo>
                  <a:pt x="1993808" y="2057400"/>
                </a:lnTo>
                <a:lnTo>
                  <a:pt x="0" y="20574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417858">
            <a:off x="13973887" y="6993803"/>
            <a:ext cx="1741724" cy="1767432"/>
          </a:xfrm>
          <a:custGeom>
            <a:avLst/>
            <a:gdLst/>
            <a:ahLst/>
            <a:cxnLst/>
            <a:rect r="r" b="b" t="t" l="l"/>
            <a:pathLst>
              <a:path h="1767432" w="1741724">
                <a:moveTo>
                  <a:pt x="0" y="0"/>
                </a:moveTo>
                <a:lnTo>
                  <a:pt x="1741725" y="0"/>
                </a:lnTo>
                <a:lnTo>
                  <a:pt x="1741725" y="1767432"/>
                </a:lnTo>
                <a:lnTo>
                  <a:pt x="0" y="1767432"/>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21" id="21"/>
          <p:cNvSpPr/>
          <p:nvPr/>
        </p:nvSpPr>
        <p:spPr>
          <a:xfrm flipH="false" flipV="false" rot="-547271">
            <a:off x="626238" y="4580441"/>
            <a:ext cx="1637406" cy="1708868"/>
          </a:xfrm>
          <a:custGeom>
            <a:avLst/>
            <a:gdLst/>
            <a:ahLst/>
            <a:cxnLst/>
            <a:rect r="r" b="b" t="t" l="l"/>
            <a:pathLst>
              <a:path h="1708868" w="1637406">
                <a:moveTo>
                  <a:pt x="0" y="0"/>
                </a:moveTo>
                <a:lnTo>
                  <a:pt x="1637406" y="0"/>
                </a:lnTo>
                <a:lnTo>
                  <a:pt x="1637406" y="1708867"/>
                </a:lnTo>
                <a:lnTo>
                  <a:pt x="0" y="1708867"/>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2" id="22"/>
          <p:cNvSpPr/>
          <p:nvPr/>
        </p:nvSpPr>
        <p:spPr>
          <a:xfrm flipH="false" flipV="false" rot="808354">
            <a:off x="16000291" y="3907893"/>
            <a:ext cx="1463768" cy="1930629"/>
          </a:xfrm>
          <a:custGeom>
            <a:avLst/>
            <a:gdLst/>
            <a:ahLst/>
            <a:cxnLst/>
            <a:rect r="r" b="b" t="t" l="l"/>
            <a:pathLst>
              <a:path h="1930629" w="1463768">
                <a:moveTo>
                  <a:pt x="0" y="0"/>
                </a:moveTo>
                <a:lnTo>
                  <a:pt x="1463768" y="0"/>
                </a:lnTo>
                <a:lnTo>
                  <a:pt x="1463768" y="1930629"/>
                </a:lnTo>
                <a:lnTo>
                  <a:pt x="0" y="193062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23" id="23"/>
          <p:cNvSpPr txBox="true"/>
          <p:nvPr/>
        </p:nvSpPr>
        <p:spPr>
          <a:xfrm rot="0">
            <a:off x="6672189" y="5906130"/>
            <a:ext cx="4943623" cy="648071"/>
          </a:xfrm>
          <a:prstGeom prst="rect">
            <a:avLst/>
          </a:prstGeom>
        </p:spPr>
        <p:txBody>
          <a:bodyPr anchor="t" rtlCol="false" tIns="0" lIns="0" bIns="0" rIns="0">
            <a:spAutoFit/>
          </a:bodyPr>
          <a:lstStyle/>
          <a:p>
            <a:pPr algn="ctr">
              <a:lnSpc>
                <a:spcPts val="2526"/>
              </a:lnSpc>
            </a:pPr>
            <a:r>
              <a:rPr lang="en-US" sz="2716">
                <a:solidFill>
                  <a:srgbClr val="483A00"/>
                </a:solidFill>
                <a:latin typeface="Kurale"/>
                <a:ea typeface="Kurale"/>
                <a:cs typeface="Kurale"/>
                <a:sym typeface="Kurale"/>
              </a:rPr>
              <a:t>Group 11</a:t>
            </a:r>
          </a:p>
          <a:p>
            <a:pPr algn="ctr">
              <a:lnSpc>
                <a:spcPts val="2526"/>
              </a:lnSpc>
            </a:pPr>
          </a:p>
        </p:txBody>
      </p:sp>
      <p:sp>
        <p:nvSpPr>
          <p:cNvPr name="TextBox 24" id="24"/>
          <p:cNvSpPr txBox="true"/>
          <p:nvPr/>
        </p:nvSpPr>
        <p:spPr>
          <a:xfrm rot="0">
            <a:off x="6574291" y="6144441"/>
            <a:ext cx="5139419" cy="2055151"/>
          </a:xfrm>
          <a:prstGeom prst="rect">
            <a:avLst/>
          </a:prstGeom>
        </p:spPr>
        <p:txBody>
          <a:bodyPr anchor="t" rtlCol="false" tIns="0" lIns="0" bIns="0" rIns="0">
            <a:spAutoFit/>
          </a:bodyPr>
          <a:lstStyle/>
          <a:p>
            <a:pPr algn="ctr">
              <a:lnSpc>
                <a:spcPts val="2748"/>
              </a:lnSpc>
              <a:spcBef>
                <a:spcPct val="0"/>
              </a:spcBef>
            </a:pPr>
          </a:p>
          <a:p>
            <a:pPr algn="ctr">
              <a:lnSpc>
                <a:spcPts val="2748"/>
              </a:lnSpc>
              <a:spcBef>
                <a:spcPct val="0"/>
              </a:spcBef>
            </a:pPr>
            <a:r>
              <a:rPr lang="en-US" b="true" sz="1963">
                <a:solidFill>
                  <a:srgbClr val="483A00"/>
                </a:solidFill>
                <a:latin typeface="Open Sans Extra Bold"/>
                <a:ea typeface="Open Sans Extra Bold"/>
                <a:cs typeface="Open Sans Extra Bold"/>
                <a:sym typeface="Open Sans Extra Bold"/>
              </a:rPr>
              <a:t>Đỗ Huỳnh Mỹ Tâm    20520746</a:t>
            </a:r>
          </a:p>
          <a:p>
            <a:pPr algn="ctr">
              <a:lnSpc>
                <a:spcPts val="2748"/>
              </a:lnSpc>
              <a:spcBef>
                <a:spcPct val="0"/>
              </a:spcBef>
            </a:pPr>
            <a:r>
              <a:rPr lang="en-US" b="true" sz="1963">
                <a:solidFill>
                  <a:srgbClr val="483A00"/>
                </a:solidFill>
                <a:latin typeface="Open Sans Extra Bold"/>
                <a:ea typeface="Open Sans Extra Bold"/>
                <a:cs typeface="Open Sans Extra Bold"/>
                <a:sym typeface="Open Sans Extra Bold"/>
              </a:rPr>
              <a:t>Lưu Vĩnh Phát            20521733</a:t>
            </a:r>
          </a:p>
          <a:p>
            <a:pPr algn="ctr">
              <a:lnSpc>
                <a:spcPts val="2748"/>
              </a:lnSpc>
              <a:spcBef>
                <a:spcPct val="0"/>
              </a:spcBef>
            </a:pPr>
            <a:r>
              <a:rPr lang="en-US" b="true" sz="1963">
                <a:solidFill>
                  <a:srgbClr val="483A00"/>
                </a:solidFill>
                <a:latin typeface="Open Sans Extra Bold"/>
                <a:ea typeface="Open Sans Extra Bold"/>
                <a:cs typeface="Open Sans Extra Bold"/>
                <a:sym typeface="Open Sans Extra Bold"/>
              </a:rPr>
              <a:t>Trần Văn Thế              20520770</a:t>
            </a:r>
          </a:p>
          <a:p>
            <a:pPr algn="ctr">
              <a:lnSpc>
                <a:spcPts val="2748"/>
              </a:lnSpc>
              <a:spcBef>
                <a:spcPct val="0"/>
              </a:spcBef>
            </a:pPr>
            <a:r>
              <a:rPr lang="en-US" b="true" sz="1963">
                <a:solidFill>
                  <a:srgbClr val="483A00"/>
                </a:solidFill>
                <a:latin typeface="Open Sans Extra Bold"/>
                <a:ea typeface="Open Sans Extra Bold"/>
                <a:cs typeface="Open Sans Extra Bold"/>
                <a:sym typeface="Open Sans Extra Bold"/>
              </a:rPr>
              <a:t>Nguyễn Minh Duy     21522005</a:t>
            </a:r>
          </a:p>
          <a:p>
            <a:pPr algn="ctr">
              <a:lnSpc>
                <a:spcPts val="2748"/>
              </a:lnSpc>
              <a:spcBef>
                <a:spcPct val="0"/>
              </a:spcBef>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81940" y="1945127"/>
            <a:ext cx="16177360" cy="7313173"/>
            <a:chOff x="0" y="0"/>
            <a:chExt cx="4068862" cy="1839379"/>
          </a:xfrm>
        </p:grpSpPr>
        <p:sp>
          <p:nvSpPr>
            <p:cNvPr name="Freeform 4" id="4"/>
            <p:cNvSpPr/>
            <p:nvPr/>
          </p:nvSpPr>
          <p:spPr>
            <a:xfrm flipH="false" flipV="false" rot="0">
              <a:off x="0" y="0"/>
              <a:ext cx="4068862" cy="1839379"/>
            </a:xfrm>
            <a:custGeom>
              <a:avLst/>
              <a:gdLst/>
              <a:ahLst/>
              <a:cxnLst/>
              <a:rect r="r" b="b" t="t" l="l"/>
              <a:pathLst>
                <a:path h="1839379" w="4068862">
                  <a:moveTo>
                    <a:pt x="24407" y="0"/>
                  </a:moveTo>
                  <a:lnTo>
                    <a:pt x="4044455" y="0"/>
                  </a:lnTo>
                  <a:cubicBezTo>
                    <a:pt x="4050928" y="0"/>
                    <a:pt x="4057136" y="2571"/>
                    <a:pt x="4061714" y="7149"/>
                  </a:cubicBezTo>
                  <a:cubicBezTo>
                    <a:pt x="4066291" y="11726"/>
                    <a:pt x="4068862" y="17934"/>
                    <a:pt x="4068862" y="24407"/>
                  </a:cubicBezTo>
                  <a:lnTo>
                    <a:pt x="4068862" y="1814972"/>
                  </a:lnTo>
                  <a:cubicBezTo>
                    <a:pt x="4068862" y="1821445"/>
                    <a:pt x="4066291" y="1827653"/>
                    <a:pt x="4061714" y="1832230"/>
                  </a:cubicBezTo>
                  <a:cubicBezTo>
                    <a:pt x="4057136" y="1836807"/>
                    <a:pt x="4050928" y="1839379"/>
                    <a:pt x="4044455" y="1839379"/>
                  </a:cubicBezTo>
                  <a:lnTo>
                    <a:pt x="24407" y="1839379"/>
                  </a:lnTo>
                  <a:cubicBezTo>
                    <a:pt x="17934" y="1839379"/>
                    <a:pt x="11726" y="1836807"/>
                    <a:pt x="7149" y="1832230"/>
                  </a:cubicBezTo>
                  <a:cubicBezTo>
                    <a:pt x="2571" y="1827653"/>
                    <a:pt x="0" y="1821445"/>
                    <a:pt x="0" y="1814972"/>
                  </a:cubicBezTo>
                  <a:lnTo>
                    <a:pt x="0" y="24407"/>
                  </a:lnTo>
                  <a:cubicBezTo>
                    <a:pt x="0" y="17934"/>
                    <a:pt x="2571" y="11726"/>
                    <a:pt x="7149" y="7149"/>
                  </a:cubicBezTo>
                  <a:cubicBezTo>
                    <a:pt x="11726" y="2571"/>
                    <a:pt x="17934" y="0"/>
                    <a:pt x="24407"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068862" cy="1877479"/>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080418" y="1143304"/>
            <a:ext cx="14163379" cy="1603646"/>
            <a:chOff x="0" y="0"/>
            <a:chExt cx="1406886" cy="159294"/>
          </a:xfrm>
        </p:grpSpPr>
        <p:sp>
          <p:nvSpPr>
            <p:cNvPr name="Freeform 7" id="7"/>
            <p:cNvSpPr/>
            <p:nvPr/>
          </p:nvSpPr>
          <p:spPr>
            <a:xfrm flipH="false" flipV="false" rot="0">
              <a:off x="0" y="0"/>
              <a:ext cx="1406886" cy="159294"/>
            </a:xfrm>
            <a:custGeom>
              <a:avLst/>
              <a:gdLst/>
              <a:ahLst/>
              <a:cxnLst/>
              <a:rect r="r" b="b" t="t" l="l"/>
              <a:pathLst>
                <a:path h="159294" w="1406886">
                  <a:moveTo>
                    <a:pt x="1406886" y="0"/>
                  </a:moveTo>
                  <a:lnTo>
                    <a:pt x="0" y="0"/>
                  </a:lnTo>
                  <a:lnTo>
                    <a:pt x="101600" y="79647"/>
                  </a:lnTo>
                  <a:lnTo>
                    <a:pt x="0" y="159294"/>
                  </a:lnTo>
                  <a:lnTo>
                    <a:pt x="1406886" y="159294"/>
                  </a:lnTo>
                  <a:lnTo>
                    <a:pt x="1305286" y="79647"/>
                  </a:lnTo>
                  <a:lnTo>
                    <a:pt x="1406886" y="0"/>
                  </a:lnTo>
                  <a:close/>
                </a:path>
              </a:pathLst>
            </a:custGeom>
            <a:solidFill>
              <a:srgbClr val="DBE0C2"/>
            </a:solidFill>
            <a:ln w="38100" cap="sq">
              <a:solidFill>
                <a:srgbClr val="000000"/>
              </a:solidFill>
              <a:prstDash val="solid"/>
              <a:miter/>
            </a:ln>
          </p:spPr>
        </p:sp>
        <p:sp>
          <p:nvSpPr>
            <p:cNvPr name="TextBox 8" id="8"/>
            <p:cNvSpPr txBox="true"/>
            <p:nvPr/>
          </p:nvSpPr>
          <p:spPr>
            <a:xfrm>
              <a:off x="88900" y="-38100"/>
              <a:ext cx="1229086" cy="197394"/>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870236" y="3597576"/>
            <a:ext cx="12583742" cy="4452084"/>
          </a:xfrm>
          <a:prstGeom prst="rect">
            <a:avLst/>
          </a:prstGeom>
        </p:spPr>
        <p:txBody>
          <a:bodyPr anchor="t" rtlCol="false" tIns="0" lIns="0" bIns="0" rIns="0">
            <a:spAutoFit/>
          </a:bodyPr>
          <a:lstStyle/>
          <a:p>
            <a:pPr algn="just">
              <a:lnSpc>
                <a:spcPts val="5014"/>
              </a:lnSpc>
            </a:pPr>
            <a:r>
              <a:rPr lang="en-US" sz="5391">
                <a:solidFill>
                  <a:srgbClr val="483A00"/>
                </a:solidFill>
                <a:latin typeface="Kurale"/>
                <a:ea typeface="Kurale"/>
                <a:cs typeface="Kurale"/>
                <a:sym typeface="Kurale"/>
              </a:rPr>
              <a:t>Kiểm soát tính đồng thời là một cách thức trong hệ quản trị cơ sở dữ liệu, được sử dụng để quản lý các hoạt động hay sự kiện đồng thời xảy ra trong cơ sở dữ liệu mà không làm xung đột lẫn nhau.</a:t>
            </a:r>
          </a:p>
          <a:p>
            <a:pPr algn="just">
              <a:lnSpc>
                <a:spcPts val="5014"/>
              </a:lnSpc>
            </a:pPr>
          </a:p>
        </p:txBody>
      </p:sp>
      <p:sp>
        <p:nvSpPr>
          <p:cNvPr name="Freeform 10" id="10"/>
          <p:cNvSpPr/>
          <p:nvPr/>
        </p:nvSpPr>
        <p:spPr>
          <a:xfrm flipH="false" flipV="false" rot="0">
            <a:off x="15453978" y="3033152"/>
            <a:ext cx="2489169" cy="2568561"/>
          </a:xfrm>
          <a:custGeom>
            <a:avLst/>
            <a:gdLst/>
            <a:ahLst/>
            <a:cxnLst/>
            <a:rect r="r" b="b" t="t" l="l"/>
            <a:pathLst>
              <a:path h="2568561" w="2489169">
                <a:moveTo>
                  <a:pt x="0" y="0"/>
                </a:moveTo>
                <a:lnTo>
                  <a:pt x="2489170" y="0"/>
                </a:lnTo>
                <a:lnTo>
                  <a:pt x="2489170" y="2568562"/>
                </a:lnTo>
                <a:lnTo>
                  <a:pt x="0" y="256856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349501" y="7026236"/>
            <a:ext cx="2779226" cy="2673110"/>
          </a:xfrm>
          <a:custGeom>
            <a:avLst/>
            <a:gdLst/>
            <a:ahLst/>
            <a:cxnLst/>
            <a:rect r="r" b="b" t="t" l="l"/>
            <a:pathLst>
              <a:path h="2673110" w="2779226">
                <a:moveTo>
                  <a:pt x="0" y="0"/>
                </a:moveTo>
                <a:lnTo>
                  <a:pt x="2779226" y="0"/>
                </a:lnTo>
                <a:lnTo>
                  <a:pt x="2779226" y="2673110"/>
                </a:lnTo>
                <a:lnTo>
                  <a:pt x="0" y="26731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2" id="12"/>
          <p:cNvSpPr txBox="true"/>
          <p:nvPr/>
        </p:nvSpPr>
        <p:spPr>
          <a:xfrm rot="0">
            <a:off x="673943" y="1608301"/>
            <a:ext cx="16585357" cy="2007499"/>
          </a:xfrm>
          <a:prstGeom prst="rect">
            <a:avLst/>
          </a:prstGeom>
        </p:spPr>
        <p:txBody>
          <a:bodyPr anchor="t" rtlCol="false" tIns="0" lIns="0" bIns="0" rIns="0">
            <a:spAutoFit/>
          </a:bodyPr>
          <a:lstStyle/>
          <a:p>
            <a:pPr algn="ctr">
              <a:lnSpc>
                <a:spcPts val="7688"/>
              </a:lnSpc>
            </a:pPr>
            <a:r>
              <a:rPr lang="en-US" sz="8266">
                <a:solidFill>
                  <a:srgbClr val="483A00"/>
                </a:solidFill>
                <a:latin typeface="Baloo Thambi"/>
                <a:ea typeface="Baloo Thambi"/>
                <a:cs typeface="Baloo Thambi"/>
                <a:sym typeface="Baloo Thambi"/>
              </a:rPr>
              <a:t>KIỂM SOÁT TÍNH ĐỒNG THỜI</a:t>
            </a:r>
          </a:p>
          <a:p>
            <a:pPr algn="ctr">
              <a:lnSpc>
                <a:spcPts val="768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1EE"/>
        </a:solidFill>
      </p:bgPr>
    </p:bg>
    <p:spTree>
      <p:nvGrpSpPr>
        <p:cNvPr id="1" name=""/>
        <p:cNvGrpSpPr/>
        <p:nvPr/>
      </p:nvGrpSpPr>
      <p:grpSpPr>
        <a:xfrm>
          <a:off x="0" y="0"/>
          <a:ext cx="0" cy="0"/>
          <a:chOff x="0" y="0"/>
          <a:chExt cx="0" cy="0"/>
        </a:xfrm>
      </p:grpSpPr>
      <p:sp>
        <p:nvSpPr>
          <p:cNvPr name="Freeform 2" id="2"/>
          <p:cNvSpPr/>
          <p:nvPr/>
        </p:nvSpPr>
        <p:spPr>
          <a:xfrm flipH="false" flipV="false" rot="-2779055">
            <a:off x="13796861" y="-6122862"/>
            <a:ext cx="7814999" cy="12245725"/>
          </a:xfrm>
          <a:custGeom>
            <a:avLst/>
            <a:gdLst/>
            <a:ahLst/>
            <a:cxnLst/>
            <a:rect r="r" b="b" t="t" l="l"/>
            <a:pathLst>
              <a:path h="12245725" w="7814999">
                <a:moveTo>
                  <a:pt x="0" y="0"/>
                </a:moveTo>
                <a:lnTo>
                  <a:pt x="7814999" y="0"/>
                </a:lnTo>
                <a:lnTo>
                  <a:pt x="7814999" y="12245724"/>
                </a:lnTo>
                <a:lnTo>
                  <a:pt x="0" y="122457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6381483">
            <a:off x="-3907500" y="4308153"/>
            <a:ext cx="7814999" cy="12245725"/>
          </a:xfrm>
          <a:custGeom>
            <a:avLst/>
            <a:gdLst/>
            <a:ahLst/>
            <a:cxnLst/>
            <a:rect r="r" b="b" t="t" l="l"/>
            <a:pathLst>
              <a:path h="12245725" w="7814999">
                <a:moveTo>
                  <a:pt x="0" y="0"/>
                </a:moveTo>
                <a:lnTo>
                  <a:pt x="7815000" y="0"/>
                </a:lnTo>
                <a:lnTo>
                  <a:pt x="7815000" y="12245725"/>
                </a:lnTo>
                <a:lnTo>
                  <a:pt x="0" y="122457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7457531">
            <a:off x="1137924" y="6846681"/>
            <a:ext cx="1602407" cy="1787901"/>
          </a:xfrm>
          <a:custGeom>
            <a:avLst/>
            <a:gdLst/>
            <a:ahLst/>
            <a:cxnLst/>
            <a:rect r="r" b="b" t="t" l="l"/>
            <a:pathLst>
              <a:path h="1787901" w="1602407">
                <a:moveTo>
                  <a:pt x="0" y="0"/>
                </a:moveTo>
                <a:lnTo>
                  <a:pt x="1602406" y="0"/>
                </a:lnTo>
                <a:lnTo>
                  <a:pt x="1602406" y="1787901"/>
                </a:lnTo>
                <a:lnTo>
                  <a:pt x="0" y="178790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7457531">
            <a:off x="14804382" y="584770"/>
            <a:ext cx="1648316" cy="1839126"/>
          </a:xfrm>
          <a:custGeom>
            <a:avLst/>
            <a:gdLst/>
            <a:ahLst/>
            <a:cxnLst/>
            <a:rect r="r" b="b" t="t" l="l"/>
            <a:pathLst>
              <a:path h="1839126" w="1648316">
                <a:moveTo>
                  <a:pt x="0" y="0"/>
                </a:moveTo>
                <a:lnTo>
                  <a:pt x="1648317" y="0"/>
                </a:lnTo>
                <a:lnTo>
                  <a:pt x="1648317" y="1839126"/>
                </a:lnTo>
                <a:lnTo>
                  <a:pt x="0" y="183912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3849820">
            <a:off x="14848576" y="7605376"/>
            <a:ext cx="1792971" cy="3071470"/>
          </a:xfrm>
          <a:custGeom>
            <a:avLst/>
            <a:gdLst/>
            <a:ahLst/>
            <a:cxnLst/>
            <a:rect r="r" b="b" t="t" l="l"/>
            <a:pathLst>
              <a:path h="3071470" w="1792971">
                <a:moveTo>
                  <a:pt x="0" y="0"/>
                </a:moveTo>
                <a:lnTo>
                  <a:pt x="1792970" y="0"/>
                </a:lnTo>
                <a:lnTo>
                  <a:pt x="1792970" y="3071471"/>
                </a:lnTo>
                <a:lnTo>
                  <a:pt x="0" y="307147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true" rot="0">
            <a:off x="16076645" y="-712947"/>
            <a:ext cx="2365310" cy="2890720"/>
          </a:xfrm>
          <a:custGeom>
            <a:avLst/>
            <a:gdLst/>
            <a:ahLst/>
            <a:cxnLst/>
            <a:rect r="r" b="b" t="t" l="l"/>
            <a:pathLst>
              <a:path h="2890720" w="2365310">
                <a:moveTo>
                  <a:pt x="2365310" y="2890720"/>
                </a:moveTo>
                <a:lnTo>
                  <a:pt x="0" y="2890720"/>
                </a:lnTo>
                <a:lnTo>
                  <a:pt x="0" y="0"/>
                </a:lnTo>
                <a:lnTo>
                  <a:pt x="2365310" y="0"/>
                </a:lnTo>
                <a:lnTo>
                  <a:pt x="2365310" y="289072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96826" y="7782149"/>
            <a:ext cx="2365310" cy="2890720"/>
          </a:xfrm>
          <a:custGeom>
            <a:avLst/>
            <a:gdLst/>
            <a:ahLst/>
            <a:cxnLst/>
            <a:rect r="r" b="b" t="t" l="l"/>
            <a:pathLst>
              <a:path h="2890720" w="2365310">
                <a:moveTo>
                  <a:pt x="0" y="0"/>
                </a:moveTo>
                <a:lnTo>
                  <a:pt x="2365310" y="0"/>
                </a:lnTo>
                <a:lnTo>
                  <a:pt x="2365310" y="2890720"/>
                </a:lnTo>
                <a:lnTo>
                  <a:pt x="0" y="289072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9" id="9"/>
          <p:cNvSpPr/>
          <p:nvPr/>
        </p:nvSpPr>
        <p:spPr>
          <a:xfrm flipH="false" flipV="false" rot="0">
            <a:off x="-962334" y="9664559"/>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0" id="10"/>
          <p:cNvSpPr/>
          <p:nvPr/>
        </p:nvSpPr>
        <p:spPr>
          <a:xfrm flipH="false" flipV="false" rot="0">
            <a:off x="16076645" y="1352854"/>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1" id="11"/>
          <p:cNvSpPr txBox="true"/>
          <p:nvPr/>
        </p:nvSpPr>
        <p:spPr>
          <a:xfrm rot="0">
            <a:off x="79156" y="754303"/>
            <a:ext cx="18129688" cy="931051"/>
          </a:xfrm>
          <a:prstGeom prst="rect">
            <a:avLst/>
          </a:prstGeom>
        </p:spPr>
        <p:txBody>
          <a:bodyPr anchor="t" rtlCol="false" tIns="0" lIns="0" bIns="0" rIns="0">
            <a:spAutoFit/>
          </a:bodyPr>
          <a:lstStyle/>
          <a:p>
            <a:pPr algn="ctr">
              <a:lnSpc>
                <a:spcPts val="7030"/>
              </a:lnSpc>
            </a:pPr>
            <a:r>
              <a:rPr lang="en-US" sz="7030">
                <a:solidFill>
                  <a:srgbClr val="B5838D"/>
                </a:solidFill>
                <a:latin typeface="Wedges"/>
                <a:ea typeface="Wedges"/>
                <a:cs typeface="Wedges"/>
                <a:sym typeface="Wedges"/>
              </a:rPr>
              <a:t>Hiện tượng race condition</a:t>
            </a:r>
          </a:p>
        </p:txBody>
      </p:sp>
      <p:sp>
        <p:nvSpPr>
          <p:cNvPr name="Freeform 12" id="12"/>
          <p:cNvSpPr/>
          <p:nvPr/>
        </p:nvSpPr>
        <p:spPr>
          <a:xfrm flipH="false" flipV="false" rot="0">
            <a:off x="-3863796" y="1701904"/>
            <a:ext cx="5802923" cy="4114800"/>
          </a:xfrm>
          <a:custGeom>
            <a:avLst/>
            <a:gdLst/>
            <a:ahLst/>
            <a:cxnLst/>
            <a:rect r="r" b="b" t="t" l="l"/>
            <a:pathLst>
              <a:path h="4114800" w="5802923">
                <a:moveTo>
                  <a:pt x="0" y="0"/>
                </a:moveTo>
                <a:lnTo>
                  <a:pt x="5802923" y="0"/>
                </a:lnTo>
                <a:lnTo>
                  <a:pt x="5802923"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grpSp>
        <p:nvGrpSpPr>
          <p:cNvPr name="Group 13" id="13"/>
          <p:cNvGrpSpPr/>
          <p:nvPr/>
        </p:nvGrpSpPr>
        <p:grpSpPr>
          <a:xfrm rot="0">
            <a:off x="1939127" y="3012476"/>
            <a:ext cx="6403429" cy="1523343"/>
            <a:chOff x="0" y="0"/>
            <a:chExt cx="8537905" cy="2031124"/>
          </a:xfrm>
        </p:grpSpPr>
        <p:sp>
          <p:nvSpPr>
            <p:cNvPr name="TextBox 14" id="14"/>
            <p:cNvSpPr txBox="true"/>
            <p:nvPr/>
          </p:nvSpPr>
          <p:spPr>
            <a:xfrm rot="0">
              <a:off x="1423319" y="432825"/>
              <a:ext cx="7114585" cy="1598299"/>
            </a:xfrm>
            <a:prstGeom prst="rect">
              <a:avLst/>
            </a:prstGeom>
          </p:spPr>
          <p:txBody>
            <a:bodyPr anchor="t" rtlCol="false" tIns="0" lIns="0" bIns="0" rIns="0">
              <a:spAutoFit/>
            </a:bodyPr>
            <a:lstStyle/>
            <a:p>
              <a:pPr algn="l">
                <a:lnSpc>
                  <a:spcPts val="4934"/>
                </a:lnSpc>
              </a:pPr>
              <a:r>
                <a:rPr lang="en-US" sz="3524">
                  <a:solidFill>
                    <a:srgbClr val="805A62"/>
                  </a:solidFill>
                  <a:latin typeface="Noto Sans"/>
                  <a:ea typeface="Noto Sans"/>
                  <a:cs typeface="Noto Sans"/>
                  <a:sym typeface="Noto Sans"/>
                </a:rPr>
                <a:t>Lost update</a:t>
              </a:r>
            </a:p>
            <a:p>
              <a:pPr algn="l">
                <a:lnSpc>
                  <a:spcPts val="4934"/>
                </a:lnSpc>
              </a:pPr>
            </a:p>
          </p:txBody>
        </p:sp>
        <p:sp>
          <p:nvSpPr>
            <p:cNvPr name="TextBox 15" id="15"/>
            <p:cNvSpPr txBox="true"/>
            <p:nvPr/>
          </p:nvSpPr>
          <p:spPr>
            <a:xfrm rot="0">
              <a:off x="0" y="142875"/>
              <a:ext cx="982183" cy="1266587"/>
            </a:xfrm>
            <a:prstGeom prst="rect">
              <a:avLst/>
            </a:prstGeom>
          </p:spPr>
          <p:txBody>
            <a:bodyPr anchor="t" rtlCol="false" tIns="0" lIns="0" bIns="0" rIns="0">
              <a:spAutoFit/>
            </a:bodyPr>
            <a:lstStyle/>
            <a:p>
              <a:pPr algn="ctr">
                <a:lnSpc>
                  <a:spcPts val="6980"/>
                </a:lnSpc>
              </a:pPr>
              <a:r>
                <a:rPr lang="en-US" sz="6980">
                  <a:solidFill>
                    <a:srgbClr val="B5838D"/>
                  </a:solidFill>
                  <a:latin typeface="Wedges"/>
                  <a:ea typeface="Wedges"/>
                  <a:cs typeface="Wedges"/>
                  <a:sym typeface="Wedges"/>
                </a:rPr>
                <a:t>1.</a:t>
              </a:r>
            </a:p>
          </p:txBody>
        </p:sp>
      </p:grpSp>
      <p:sp>
        <p:nvSpPr>
          <p:cNvPr name="Freeform 16" id="16"/>
          <p:cNvSpPr/>
          <p:nvPr/>
        </p:nvSpPr>
        <p:spPr>
          <a:xfrm flipH="true" flipV="true" rot="0">
            <a:off x="17259300" y="7351958"/>
            <a:ext cx="5802923" cy="4114800"/>
          </a:xfrm>
          <a:custGeom>
            <a:avLst/>
            <a:gdLst/>
            <a:ahLst/>
            <a:cxnLst/>
            <a:rect r="r" b="b" t="t" l="l"/>
            <a:pathLst>
              <a:path h="4114800" w="5802923">
                <a:moveTo>
                  <a:pt x="5802923" y="4114800"/>
                </a:moveTo>
                <a:lnTo>
                  <a:pt x="0" y="4114800"/>
                </a:lnTo>
                <a:lnTo>
                  <a:pt x="0" y="0"/>
                </a:lnTo>
                <a:lnTo>
                  <a:pt x="5802923" y="0"/>
                </a:lnTo>
                <a:lnTo>
                  <a:pt x="5802923" y="411480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3140600" y="-787260"/>
            <a:ext cx="7315200" cy="3604399"/>
          </a:xfrm>
          <a:custGeom>
            <a:avLst/>
            <a:gdLst/>
            <a:ahLst/>
            <a:cxnLst/>
            <a:rect r="r" b="b" t="t" l="l"/>
            <a:pathLst>
              <a:path h="3604399" w="7315200">
                <a:moveTo>
                  <a:pt x="0" y="0"/>
                </a:moveTo>
                <a:lnTo>
                  <a:pt x="7315200" y="0"/>
                </a:lnTo>
                <a:lnTo>
                  <a:pt x="7315200" y="3604399"/>
                </a:lnTo>
                <a:lnTo>
                  <a:pt x="0" y="3604399"/>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grpSp>
        <p:nvGrpSpPr>
          <p:cNvPr name="Group 18" id="18"/>
          <p:cNvGrpSpPr/>
          <p:nvPr/>
        </p:nvGrpSpPr>
        <p:grpSpPr>
          <a:xfrm rot="0">
            <a:off x="9527842" y="2347431"/>
            <a:ext cx="6403429" cy="1523343"/>
            <a:chOff x="0" y="0"/>
            <a:chExt cx="8537905" cy="2031124"/>
          </a:xfrm>
        </p:grpSpPr>
        <p:sp>
          <p:nvSpPr>
            <p:cNvPr name="TextBox 19" id="19"/>
            <p:cNvSpPr txBox="true"/>
            <p:nvPr/>
          </p:nvSpPr>
          <p:spPr>
            <a:xfrm rot="0">
              <a:off x="1423319" y="432825"/>
              <a:ext cx="7114585" cy="1598299"/>
            </a:xfrm>
            <a:prstGeom prst="rect">
              <a:avLst/>
            </a:prstGeom>
          </p:spPr>
          <p:txBody>
            <a:bodyPr anchor="t" rtlCol="false" tIns="0" lIns="0" bIns="0" rIns="0">
              <a:spAutoFit/>
            </a:bodyPr>
            <a:lstStyle/>
            <a:p>
              <a:pPr algn="l">
                <a:lnSpc>
                  <a:spcPts val="4934"/>
                </a:lnSpc>
              </a:pPr>
              <a:r>
                <a:rPr lang="en-US" sz="3524">
                  <a:solidFill>
                    <a:srgbClr val="805A62"/>
                  </a:solidFill>
                  <a:latin typeface="Noto Sans"/>
                  <a:ea typeface="Noto Sans"/>
                  <a:cs typeface="Noto Sans"/>
                  <a:sym typeface="Noto Sans"/>
                </a:rPr>
                <a:t>Dirty read</a:t>
              </a:r>
            </a:p>
            <a:p>
              <a:pPr algn="l">
                <a:lnSpc>
                  <a:spcPts val="4934"/>
                </a:lnSpc>
              </a:pPr>
            </a:p>
          </p:txBody>
        </p:sp>
        <p:sp>
          <p:nvSpPr>
            <p:cNvPr name="TextBox 20" id="20"/>
            <p:cNvSpPr txBox="true"/>
            <p:nvPr/>
          </p:nvSpPr>
          <p:spPr>
            <a:xfrm rot="0">
              <a:off x="0" y="142875"/>
              <a:ext cx="982183" cy="1266587"/>
            </a:xfrm>
            <a:prstGeom prst="rect">
              <a:avLst/>
            </a:prstGeom>
          </p:spPr>
          <p:txBody>
            <a:bodyPr anchor="t" rtlCol="false" tIns="0" lIns="0" bIns="0" rIns="0">
              <a:spAutoFit/>
            </a:bodyPr>
            <a:lstStyle/>
            <a:p>
              <a:pPr algn="ctr">
                <a:lnSpc>
                  <a:spcPts val="6980"/>
                </a:lnSpc>
              </a:pPr>
              <a:r>
                <a:rPr lang="en-US" sz="6980">
                  <a:solidFill>
                    <a:srgbClr val="B5838D"/>
                  </a:solidFill>
                  <a:latin typeface="Wedges"/>
                  <a:ea typeface="Wedges"/>
                  <a:cs typeface="Wedges"/>
                  <a:sym typeface="Wedges"/>
                </a:rPr>
                <a:t>2.</a:t>
              </a:r>
            </a:p>
          </p:txBody>
        </p:sp>
      </p:grpSp>
      <p:grpSp>
        <p:nvGrpSpPr>
          <p:cNvPr name="Group 21" id="21"/>
          <p:cNvGrpSpPr/>
          <p:nvPr/>
        </p:nvGrpSpPr>
        <p:grpSpPr>
          <a:xfrm rot="0">
            <a:off x="1939127" y="5143500"/>
            <a:ext cx="6403429" cy="1523343"/>
            <a:chOff x="0" y="0"/>
            <a:chExt cx="8537905" cy="2031124"/>
          </a:xfrm>
        </p:grpSpPr>
        <p:sp>
          <p:nvSpPr>
            <p:cNvPr name="TextBox 22" id="22"/>
            <p:cNvSpPr txBox="true"/>
            <p:nvPr/>
          </p:nvSpPr>
          <p:spPr>
            <a:xfrm rot="0">
              <a:off x="1423319" y="432825"/>
              <a:ext cx="7114585" cy="1598299"/>
            </a:xfrm>
            <a:prstGeom prst="rect">
              <a:avLst/>
            </a:prstGeom>
          </p:spPr>
          <p:txBody>
            <a:bodyPr anchor="t" rtlCol="false" tIns="0" lIns="0" bIns="0" rIns="0">
              <a:spAutoFit/>
            </a:bodyPr>
            <a:lstStyle/>
            <a:p>
              <a:pPr algn="l">
                <a:lnSpc>
                  <a:spcPts val="4934"/>
                </a:lnSpc>
              </a:pPr>
              <a:r>
                <a:rPr lang="en-US" sz="3524">
                  <a:solidFill>
                    <a:srgbClr val="805A62"/>
                  </a:solidFill>
                  <a:latin typeface="Noto Sans"/>
                  <a:ea typeface="Noto Sans"/>
                  <a:cs typeface="Noto Sans"/>
                  <a:sym typeface="Noto Sans"/>
                </a:rPr>
                <a:t>Unrepeated read</a:t>
              </a:r>
            </a:p>
            <a:p>
              <a:pPr algn="l">
                <a:lnSpc>
                  <a:spcPts val="4934"/>
                </a:lnSpc>
              </a:pPr>
            </a:p>
          </p:txBody>
        </p:sp>
        <p:sp>
          <p:nvSpPr>
            <p:cNvPr name="TextBox 23" id="23"/>
            <p:cNvSpPr txBox="true"/>
            <p:nvPr/>
          </p:nvSpPr>
          <p:spPr>
            <a:xfrm rot="0">
              <a:off x="0" y="142875"/>
              <a:ext cx="982183" cy="1266587"/>
            </a:xfrm>
            <a:prstGeom prst="rect">
              <a:avLst/>
            </a:prstGeom>
          </p:spPr>
          <p:txBody>
            <a:bodyPr anchor="t" rtlCol="false" tIns="0" lIns="0" bIns="0" rIns="0">
              <a:spAutoFit/>
            </a:bodyPr>
            <a:lstStyle/>
            <a:p>
              <a:pPr algn="ctr">
                <a:lnSpc>
                  <a:spcPts val="6980"/>
                </a:lnSpc>
              </a:pPr>
              <a:r>
                <a:rPr lang="en-US" sz="6980">
                  <a:solidFill>
                    <a:srgbClr val="B5838D"/>
                  </a:solidFill>
                  <a:latin typeface="Wedges"/>
                  <a:ea typeface="Wedges"/>
                  <a:cs typeface="Wedges"/>
                  <a:sym typeface="Wedges"/>
                </a:rPr>
                <a:t>3.</a:t>
              </a:r>
            </a:p>
          </p:txBody>
        </p:sp>
      </p:grpSp>
      <p:grpSp>
        <p:nvGrpSpPr>
          <p:cNvPr name="Group 24" id="24"/>
          <p:cNvGrpSpPr/>
          <p:nvPr/>
        </p:nvGrpSpPr>
        <p:grpSpPr>
          <a:xfrm rot="0">
            <a:off x="9429783" y="4680109"/>
            <a:ext cx="6403429" cy="1523343"/>
            <a:chOff x="0" y="0"/>
            <a:chExt cx="8537905" cy="2031124"/>
          </a:xfrm>
        </p:grpSpPr>
        <p:sp>
          <p:nvSpPr>
            <p:cNvPr name="TextBox 25" id="25"/>
            <p:cNvSpPr txBox="true"/>
            <p:nvPr/>
          </p:nvSpPr>
          <p:spPr>
            <a:xfrm rot="0">
              <a:off x="1423319" y="432825"/>
              <a:ext cx="7114585" cy="1598299"/>
            </a:xfrm>
            <a:prstGeom prst="rect">
              <a:avLst/>
            </a:prstGeom>
          </p:spPr>
          <p:txBody>
            <a:bodyPr anchor="t" rtlCol="false" tIns="0" lIns="0" bIns="0" rIns="0">
              <a:spAutoFit/>
            </a:bodyPr>
            <a:lstStyle/>
            <a:p>
              <a:pPr algn="l">
                <a:lnSpc>
                  <a:spcPts val="4934"/>
                </a:lnSpc>
              </a:pPr>
              <a:r>
                <a:rPr lang="en-US" sz="3524">
                  <a:solidFill>
                    <a:srgbClr val="805A62"/>
                  </a:solidFill>
                  <a:latin typeface="Noto Sans"/>
                  <a:ea typeface="Noto Sans"/>
                  <a:cs typeface="Noto Sans"/>
                  <a:sym typeface="Noto Sans"/>
                </a:rPr>
                <a:t>Deadlock</a:t>
              </a:r>
            </a:p>
            <a:p>
              <a:pPr algn="l">
                <a:lnSpc>
                  <a:spcPts val="4934"/>
                </a:lnSpc>
              </a:pPr>
            </a:p>
          </p:txBody>
        </p:sp>
        <p:sp>
          <p:nvSpPr>
            <p:cNvPr name="TextBox 26" id="26"/>
            <p:cNvSpPr txBox="true"/>
            <p:nvPr/>
          </p:nvSpPr>
          <p:spPr>
            <a:xfrm rot="0">
              <a:off x="0" y="142875"/>
              <a:ext cx="982183" cy="1266587"/>
            </a:xfrm>
            <a:prstGeom prst="rect">
              <a:avLst/>
            </a:prstGeom>
          </p:spPr>
          <p:txBody>
            <a:bodyPr anchor="t" rtlCol="false" tIns="0" lIns="0" bIns="0" rIns="0">
              <a:spAutoFit/>
            </a:bodyPr>
            <a:lstStyle/>
            <a:p>
              <a:pPr algn="ctr">
                <a:lnSpc>
                  <a:spcPts val="6980"/>
                </a:lnSpc>
              </a:pPr>
              <a:r>
                <a:rPr lang="en-US" sz="6980">
                  <a:solidFill>
                    <a:srgbClr val="B5838D"/>
                  </a:solidFill>
                  <a:latin typeface="Wedges"/>
                  <a:ea typeface="Wedges"/>
                  <a:cs typeface="Wedges"/>
                  <a:sym typeface="Wedges"/>
                </a:rPr>
                <a:t>4.</a:t>
              </a:r>
            </a:p>
          </p:txBody>
        </p:sp>
      </p:grpSp>
      <p:grpSp>
        <p:nvGrpSpPr>
          <p:cNvPr name="Group 27" id="27"/>
          <p:cNvGrpSpPr/>
          <p:nvPr/>
        </p:nvGrpSpPr>
        <p:grpSpPr>
          <a:xfrm rot="0">
            <a:off x="9429783" y="7014028"/>
            <a:ext cx="6403429" cy="1057097"/>
            <a:chOff x="0" y="0"/>
            <a:chExt cx="8537905" cy="1409462"/>
          </a:xfrm>
        </p:grpSpPr>
        <p:sp>
          <p:nvSpPr>
            <p:cNvPr name="TextBox 28" id="28"/>
            <p:cNvSpPr txBox="true"/>
            <p:nvPr/>
          </p:nvSpPr>
          <p:spPr>
            <a:xfrm rot="0">
              <a:off x="1423319" y="432825"/>
              <a:ext cx="7114585" cy="772799"/>
            </a:xfrm>
            <a:prstGeom prst="rect">
              <a:avLst/>
            </a:prstGeom>
          </p:spPr>
          <p:txBody>
            <a:bodyPr anchor="t" rtlCol="false" tIns="0" lIns="0" bIns="0" rIns="0">
              <a:spAutoFit/>
            </a:bodyPr>
            <a:lstStyle/>
            <a:p>
              <a:pPr algn="l">
                <a:lnSpc>
                  <a:spcPts val="4934"/>
                </a:lnSpc>
              </a:pPr>
              <a:r>
                <a:rPr lang="en-US" sz="3524">
                  <a:solidFill>
                    <a:srgbClr val="805A62"/>
                  </a:solidFill>
                  <a:latin typeface="Noto Sans"/>
                  <a:ea typeface="Noto Sans"/>
                  <a:cs typeface="Noto Sans"/>
                  <a:sym typeface="Noto Sans"/>
                </a:rPr>
                <a:t>Phantom read</a:t>
              </a:r>
            </a:p>
          </p:txBody>
        </p:sp>
        <p:sp>
          <p:nvSpPr>
            <p:cNvPr name="TextBox 29" id="29"/>
            <p:cNvSpPr txBox="true"/>
            <p:nvPr/>
          </p:nvSpPr>
          <p:spPr>
            <a:xfrm rot="0">
              <a:off x="0" y="142875"/>
              <a:ext cx="982183" cy="1266587"/>
            </a:xfrm>
            <a:prstGeom prst="rect">
              <a:avLst/>
            </a:prstGeom>
          </p:spPr>
          <p:txBody>
            <a:bodyPr anchor="t" rtlCol="false" tIns="0" lIns="0" bIns="0" rIns="0">
              <a:spAutoFit/>
            </a:bodyPr>
            <a:lstStyle/>
            <a:p>
              <a:pPr algn="ctr">
                <a:lnSpc>
                  <a:spcPts val="6980"/>
                </a:lnSpc>
              </a:pPr>
              <a:r>
                <a:rPr lang="en-US" sz="6980">
                  <a:solidFill>
                    <a:srgbClr val="B5838D"/>
                  </a:solidFill>
                  <a:latin typeface="Wedges"/>
                  <a:ea typeface="Wedges"/>
                  <a:cs typeface="Wedges"/>
                  <a:sym typeface="Wedges"/>
                </a:rPr>
                <a:t>5</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6381929" cy="8059072"/>
            <a:chOff x="0" y="0"/>
            <a:chExt cx="4120314" cy="2026984"/>
          </a:xfrm>
        </p:grpSpPr>
        <p:sp>
          <p:nvSpPr>
            <p:cNvPr name="Freeform 4" id="4"/>
            <p:cNvSpPr/>
            <p:nvPr/>
          </p:nvSpPr>
          <p:spPr>
            <a:xfrm flipH="false" flipV="false" rot="0">
              <a:off x="0" y="0"/>
              <a:ext cx="4120314" cy="2026984"/>
            </a:xfrm>
            <a:custGeom>
              <a:avLst/>
              <a:gdLst/>
              <a:ahLst/>
              <a:cxnLst/>
              <a:rect r="r" b="b" t="t" l="l"/>
              <a:pathLst>
                <a:path h="2026984" w="4120314">
                  <a:moveTo>
                    <a:pt x="24102" y="0"/>
                  </a:moveTo>
                  <a:lnTo>
                    <a:pt x="4096212" y="0"/>
                  </a:lnTo>
                  <a:cubicBezTo>
                    <a:pt x="4102605" y="0"/>
                    <a:pt x="4108735" y="2539"/>
                    <a:pt x="4113255" y="7059"/>
                  </a:cubicBezTo>
                  <a:cubicBezTo>
                    <a:pt x="4117775" y="11579"/>
                    <a:pt x="4120314" y="17710"/>
                    <a:pt x="4120314" y="24102"/>
                  </a:cubicBezTo>
                  <a:lnTo>
                    <a:pt x="4120314" y="2002882"/>
                  </a:lnTo>
                  <a:cubicBezTo>
                    <a:pt x="4120314" y="2009274"/>
                    <a:pt x="4117775" y="2015405"/>
                    <a:pt x="4113255" y="2019925"/>
                  </a:cubicBezTo>
                  <a:cubicBezTo>
                    <a:pt x="4108735" y="2024445"/>
                    <a:pt x="4102605" y="2026984"/>
                    <a:pt x="4096212" y="2026984"/>
                  </a:cubicBezTo>
                  <a:lnTo>
                    <a:pt x="24102" y="2026984"/>
                  </a:lnTo>
                  <a:cubicBezTo>
                    <a:pt x="17710" y="2026984"/>
                    <a:pt x="11579" y="2024445"/>
                    <a:pt x="7059" y="2019925"/>
                  </a:cubicBezTo>
                  <a:cubicBezTo>
                    <a:pt x="2539" y="2015405"/>
                    <a:pt x="0" y="2009274"/>
                    <a:pt x="0" y="2002882"/>
                  </a:cubicBezTo>
                  <a:lnTo>
                    <a:pt x="0" y="24102"/>
                  </a:lnTo>
                  <a:cubicBezTo>
                    <a:pt x="0" y="17710"/>
                    <a:pt x="2539" y="11579"/>
                    <a:pt x="7059" y="7059"/>
                  </a:cubicBezTo>
                  <a:cubicBezTo>
                    <a:pt x="11579" y="2539"/>
                    <a:pt x="17710" y="0"/>
                    <a:pt x="2410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120314" cy="20650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0294" y="2302594"/>
            <a:ext cx="8186313" cy="2314246"/>
          </a:xfrm>
          <a:prstGeom prst="rect">
            <a:avLst/>
          </a:prstGeom>
        </p:spPr>
        <p:txBody>
          <a:bodyPr anchor="t" rtlCol="false" tIns="0" lIns="0" bIns="0" rIns="0">
            <a:spAutoFit/>
          </a:bodyPr>
          <a:lstStyle/>
          <a:p>
            <a:pPr algn="l">
              <a:lnSpc>
                <a:spcPts val="8800"/>
              </a:lnSpc>
            </a:pPr>
            <a:r>
              <a:rPr lang="en-US" sz="9462">
                <a:solidFill>
                  <a:srgbClr val="483A00"/>
                </a:solidFill>
                <a:latin typeface="Baloo Thambi"/>
                <a:ea typeface="Baloo Thambi"/>
                <a:cs typeface="Baloo Thambi"/>
                <a:sym typeface="Baloo Thambi"/>
              </a:rPr>
              <a:t>LOST UPDATE</a:t>
            </a:r>
          </a:p>
          <a:p>
            <a:pPr algn="l">
              <a:lnSpc>
                <a:spcPts val="8800"/>
              </a:lnSpc>
            </a:pPr>
          </a:p>
        </p:txBody>
      </p:sp>
      <p:sp>
        <p:nvSpPr>
          <p:cNvPr name="TextBox 9" id="9"/>
          <p:cNvSpPr txBox="true"/>
          <p:nvPr/>
        </p:nvSpPr>
        <p:spPr>
          <a:xfrm rot="0">
            <a:off x="1749621" y="3678206"/>
            <a:ext cx="14133811" cy="5375714"/>
          </a:xfrm>
          <a:prstGeom prst="rect">
            <a:avLst/>
          </a:prstGeom>
        </p:spPr>
        <p:txBody>
          <a:bodyPr anchor="t" rtlCol="false" tIns="0" lIns="0" bIns="0" rIns="0">
            <a:spAutoFit/>
          </a:bodyPr>
          <a:lstStyle/>
          <a:p>
            <a:pPr algn="just" marL="982312" indent="-491156" lvl="1">
              <a:lnSpc>
                <a:spcPts val="4231"/>
              </a:lnSpc>
              <a:buFont typeface="Arial"/>
              <a:buChar char="•"/>
            </a:pPr>
            <a:r>
              <a:rPr lang="en-US" sz="4549">
                <a:solidFill>
                  <a:srgbClr val="483A00"/>
                </a:solidFill>
                <a:latin typeface="Kurale"/>
                <a:ea typeface="Kurale"/>
                <a:cs typeface="Kurale"/>
                <a:sym typeface="Kurale"/>
              </a:rPr>
              <a:t>Các cập nhật dữ liệu sẽ bị mất khi giao dịch cùng truy cập vào một dữ liệu và cùng cập nhật dữ liệu đó.</a:t>
            </a:r>
          </a:p>
          <a:p>
            <a:pPr algn="just">
              <a:lnSpc>
                <a:spcPts val="4231"/>
              </a:lnSpc>
            </a:pPr>
          </a:p>
          <a:p>
            <a:pPr algn="just" marL="982312" indent="-491156" lvl="1">
              <a:lnSpc>
                <a:spcPts val="4231"/>
              </a:lnSpc>
              <a:buFont typeface="Arial"/>
              <a:buChar char="•"/>
            </a:pPr>
            <a:r>
              <a:rPr lang="en-US" sz="4549">
                <a:solidFill>
                  <a:srgbClr val="483A00"/>
                </a:solidFill>
                <a:latin typeface="Kurale"/>
                <a:ea typeface="Kurale"/>
                <a:cs typeface="Kurale"/>
                <a:sym typeface="Kurale"/>
              </a:rPr>
              <a:t>Hai giao dịch cùng truy cập vào 1 dữ liệu và cập nhật dữ liệu đó, giao dịch trẻ hơn sẽ ghi đè dữ liệu lên giao dịch cũ, do đó làm mất dữ liệu cập nhật.</a:t>
            </a:r>
          </a:p>
          <a:p>
            <a:pPr algn="just">
              <a:lnSpc>
                <a:spcPts val="4231"/>
              </a:lnSpc>
            </a:pPr>
          </a:p>
          <a:p>
            <a:pPr algn="just">
              <a:lnSpc>
                <a:spcPts val="4231"/>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6381929" cy="8059072"/>
            <a:chOff x="0" y="0"/>
            <a:chExt cx="4120314" cy="2026984"/>
          </a:xfrm>
        </p:grpSpPr>
        <p:sp>
          <p:nvSpPr>
            <p:cNvPr name="Freeform 4" id="4"/>
            <p:cNvSpPr/>
            <p:nvPr/>
          </p:nvSpPr>
          <p:spPr>
            <a:xfrm flipH="false" flipV="false" rot="0">
              <a:off x="0" y="0"/>
              <a:ext cx="4120314" cy="2026984"/>
            </a:xfrm>
            <a:custGeom>
              <a:avLst/>
              <a:gdLst/>
              <a:ahLst/>
              <a:cxnLst/>
              <a:rect r="r" b="b" t="t" l="l"/>
              <a:pathLst>
                <a:path h="2026984" w="4120314">
                  <a:moveTo>
                    <a:pt x="24102" y="0"/>
                  </a:moveTo>
                  <a:lnTo>
                    <a:pt x="4096212" y="0"/>
                  </a:lnTo>
                  <a:cubicBezTo>
                    <a:pt x="4102605" y="0"/>
                    <a:pt x="4108735" y="2539"/>
                    <a:pt x="4113255" y="7059"/>
                  </a:cubicBezTo>
                  <a:cubicBezTo>
                    <a:pt x="4117775" y="11579"/>
                    <a:pt x="4120314" y="17710"/>
                    <a:pt x="4120314" y="24102"/>
                  </a:cubicBezTo>
                  <a:lnTo>
                    <a:pt x="4120314" y="2002882"/>
                  </a:lnTo>
                  <a:cubicBezTo>
                    <a:pt x="4120314" y="2009274"/>
                    <a:pt x="4117775" y="2015405"/>
                    <a:pt x="4113255" y="2019925"/>
                  </a:cubicBezTo>
                  <a:cubicBezTo>
                    <a:pt x="4108735" y="2024445"/>
                    <a:pt x="4102605" y="2026984"/>
                    <a:pt x="4096212" y="2026984"/>
                  </a:cubicBezTo>
                  <a:lnTo>
                    <a:pt x="24102" y="2026984"/>
                  </a:lnTo>
                  <a:cubicBezTo>
                    <a:pt x="17710" y="2026984"/>
                    <a:pt x="11579" y="2024445"/>
                    <a:pt x="7059" y="2019925"/>
                  </a:cubicBezTo>
                  <a:cubicBezTo>
                    <a:pt x="2539" y="2015405"/>
                    <a:pt x="0" y="2009274"/>
                    <a:pt x="0" y="2002882"/>
                  </a:cubicBezTo>
                  <a:lnTo>
                    <a:pt x="0" y="24102"/>
                  </a:lnTo>
                  <a:cubicBezTo>
                    <a:pt x="0" y="17710"/>
                    <a:pt x="2539" y="11579"/>
                    <a:pt x="7059" y="7059"/>
                  </a:cubicBezTo>
                  <a:cubicBezTo>
                    <a:pt x="11579" y="2539"/>
                    <a:pt x="17710" y="0"/>
                    <a:pt x="2410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120314" cy="20650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0294" y="2302594"/>
            <a:ext cx="8186313" cy="2314246"/>
          </a:xfrm>
          <a:prstGeom prst="rect">
            <a:avLst/>
          </a:prstGeom>
        </p:spPr>
        <p:txBody>
          <a:bodyPr anchor="t" rtlCol="false" tIns="0" lIns="0" bIns="0" rIns="0">
            <a:spAutoFit/>
          </a:bodyPr>
          <a:lstStyle/>
          <a:p>
            <a:pPr algn="l">
              <a:lnSpc>
                <a:spcPts val="8800"/>
              </a:lnSpc>
            </a:pPr>
            <a:r>
              <a:rPr lang="en-US" sz="9462">
                <a:solidFill>
                  <a:srgbClr val="483A00"/>
                </a:solidFill>
                <a:latin typeface="Baloo Thambi"/>
                <a:ea typeface="Baloo Thambi"/>
                <a:cs typeface="Baloo Thambi"/>
                <a:sym typeface="Baloo Thambi"/>
              </a:rPr>
              <a:t>LOST UPDATE</a:t>
            </a:r>
          </a:p>
          <a:p>
            <a:pPr algn="l">
              <a:lnSpc>
                <a:spcPts val="8800"/>
              </a:lnSpc>
            </a:pPr>
          </a:p>
        </p:txBody>
      </p:sp>
      <p:sp>
        <p:nvSpPr>
          <p:cNvPr name="TextBox 9" id="9"/>
          <p:cNvSpPr txBox="true"/>
          <p:nvPr/>
        </p:nvSpPr>
        <p:spPr>
          <a:xfrm rot="0">
            <a:off x="2149843" y="3908394"/>
            <a:ext cx="14133811" cy="2175314"/>
          </a:xfrm>
          <a:prstGeom prst="rect">
            <a:avLst/>
          </a:prstGeom>
        </p:spPr>
        <p:txBody>
          <a:bodyPr anchor="t" rtlCol="false" tIns="0" lIns="0" bIns="0" rIns="0">
            <a:spAutoFit/>
          </a:bodyPr>
          <a:lstStyle/>
          <a:p>
            <a:pPr algn="just">
              <a:lnSpc>
                <a:spcPts val="4231"/>
              </a:lnSpc>
            </a:pPr>
            <a:r>
              <a:rPr lang="en-US" sz="4549">
                <a:solidFill>
                  <a:srgbClr val="483A00"/>
                </a:solidFill>
                <a:latin typeface="Kurale"/>
                <a:ea typeface="Kurale"/>
                <a:cs typeface="Kurale"/>
                <a:sym typeface="Kurale"/>
              </a:rPr>
              <a:t>Ví d</a:t>
            </a:r>
            <a:r>
              <a:rPr lang="en-US" sz="4549">
                <a:solidFill>
                  <a:srgbClr val="483A00"/>
                </a:solidFill>
                <a:latin typeface="Kurale"/>
                <a:ea typeface="Kurale"/>
                <a:cs typeface="Kurale"/>
                <a:sym typeface="Kurale"/>
              </a:rPr>
              <a:t>ụ:</a:t>
            </a:r>
            <a:r>
              <a:rPr lang="en-US" sz="4549">
                <a:solidFill>
                  <a:srgbClr val="483A00"/>
                </a:solidFill>
                <a:latin typeface="Kurale"/>
                <a:ea typeface="Kurale"/>
                <a:cs typeface="Kurale"/>
                <a:sym typeface="Kurale"/>
              </a:rPr>
              <a:t> </a:t>
            </a:r>
            <a:r>
              <a:rPr lang="en-US" sz="4549">
                <a:solidFill>
                  <a:srgbClr val="483A00"/>
                </a:solidFill>
                <a:latin typeface="Kurale"/>
                <a:ea typeface="Kurale"/>
                <a:cs typeface="Kurale"/>
                <a:sym typeface="Kurale"/>
              </a:rPr>
              <a:t>Khi 2 người khác nhau cùng đặt vé một bộ phim (2 hay nhiều vé bởi những người khác nhau) có khả năng nhảy ra mất dữ liệu.</a:t>
            </a:r>
          </a:p>
          <a:p>
            <a:pPr algn="just">
              <a:lnSpc>
                <a:spcPts val="423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46141"/>
            <a:ext cx="18288000" cy="10240859"/>
            <a:chOff x="0" y="0"/>
            <a:chExt cx="4599721" cy="2575738"/>
          </a:xfrm>
        </p:grpSpPr>
        <p:sp>
          <p:nvSpPr>
            <p:cNvPr name="Freeform 4" id="4"/>
            <p:cNvSpPr/>
            <p:nvPr/>
          </p:nvSpPr>
          <p:spPr>
            <a:xfrm flipH="false" flipV="false" rot="0">
              <a:off x="0" y="0"/>
              <a:ext cx="4599722" cy="2575738"/>
            </a:xfrm>
            <a:custGeom>
              <a:avLst/>
              <a:gdLst/>
              <a:ahLst/>
              <a:cxnLst/>
              <a:rect r="r" b="b" t="t" l="l"/>
              <a:pathLst>
                <a:path h="2575738" w="4599722">
                  <a:moveTo>
                    <a:pt x="21590" y="0"/>
                  </a:moveTo>
                  <a:lnTo>
                    <a:pt x="4578131" y="0"/>
                  </a:lnTo>
                  <a:cubicBezTo>
                    <a:pt x="4590055" y="0"/>
                    <a:pt x="4599722" y="9666"/>
                    <a:pt x="4599722" y="21590"/>
                  </a:cubicBezTo>
                  <a:lnTo>
                    <a:pt x="4599722" y="2554148"/>
                  </a:lnTo>
                  <a:cubicBezTo>
                    <a:pt x="4599722" y="2559874"/>
                    <a:pt x="4597447" y="2565366"/>
                    <a:pt x="4593398" y="2569415"/>
                  </a:cubicBezTo>
                  <a:cubicBezTo>
                    <a:pt x="4589349" y="2573464"/>
                    <a:pt x="4583857" y="2575738"/>
                    <a:pt x="4578131" y="2575738"/>
                  </a:cubicBezTo>
                  <a:lnTo>
                    <a:pt x="21590" y="2575738"/>
                  </a:lnTo>
                  <a:cubicBezTo>
                    <a:pt x="9666" y="2575738"/>
                    <a:pt x="0" y="2566072"/>
                    <a:pt x="0" y="2554148"/>
                  </a:cubicBezTo>
                  <a:lnTo>
                    <a:pt x="0" y="21590"/>
                  </a:lnTo>
                  <a:cubicBezTo>
                    <a:pt x="0" y="9666"/>
                    <a:pt x="9666" y="0"/>
                    <a:pt x="21590"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599721" cy="261383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5131059" y="263123"/>
            <a:ext cx="9390427" cy="9760754"/>
          </a:xfrm>
          <a:custGeom>
            <a:avLst/>
            <a:gdLst/>
            <a:ahLst/>
            <a:cxnLst/>
            <a:rect r="r" b="b" t="t" l="l"/>
            <a:pathLst>
              <a:path h="9760754" w="9390427">
                <a:moveTo>
                  <a:pt x="0" y="0"/>
                </a:moveTo>
                <a:lnTo>
                  <a:pt x="9390427" y="0"/>
                </a:lnTo>
                <a:lnTo>
                  <a:pt x="9390427" y="9760754"/>
                </a:lnTo>
                <a:lnTo>
                  <a:pt x="0" y="9760754"/>
                </a:lnTo>
                <a:lnTo>
                  <a:pt x="0" y="0"/>
                </a:lnTo>
                <a:close/>
              </a:path>
            </a:pathLst>
          </a:custGeom>
          <a:blipFill>
            <a:blip r:embed="rId8"/>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6381929" cy="8059072"/>
            <a:chOff x="0" y="0"/>
            <a:chExt cx="4120314" cy="2026984"/>
          </a:xfrm>
        </p:grpSpPr>
        <p:sp>
          <p:nvSpPr>
            <p:cNvPr name="Freeform 4" id="4"/>
            <p:cNvSpPr/>
            <p:nvPr/>
          </p:nvSpPr>
          <p:spPr>
            <a:xfrm flipH="false" flipV="false" rot="0">
              <a:off x="0" y="0"/>
              <a:ext cx="4120314" cy="2026984"/>
            </a:xfrm>
            <a:custGeom>
              <a:avLst/>
              <a:gdLst/>
              <a:ahLst/>
              <a:cxnLst/>
              <a:rect r="r" b="b" t="t" l="l"/>
              <a:pathLst>
                <a:path h="2026984" w="4120314">
                  <a:moveTo>
                    <a:pt x="24102" y="0"/>
                  </a:moveTo>
                  <a:lnTo>
                    <a:pt x="4096212" y="0"/>
                  </a:lnTo>
                  <a:cubicBezTo>
                    <a:pt x="4102605" y="0"/>
                    <a:pt x="4108735" y="2539"/>
                    <a:pt x="4113255" y="7059"/>
                  </a:cubicBezTo>
                  <a:cubicBezTo>
                    <a:pt x="4117775" y="11579"/>
                    <a:pt x="4120314" y="17710"/>
                    <a:pt x="4120314" y="24102"/>
                  </a:cubicBezTo>
                  <a:lnTo>
                    <a:pt x="4120314" y="2002882"/>
                  </a:lnTo>
                  <a:cubicBezTo>
                    <a:pt x="4120314" y="2009274"/>
                    <a:pt x="4117775" y="2015405"/>
                    <a:pt x="4113255" y="2019925"/>
                  </a:cubicBezTo>
                  <a:cubicBezTo>
                    <a:pt x="4108735" y="2024445"/>
                    <a:pt x="4102605" y="2026984"/>
                    <a:pt x="4096212" y="2026984"/>
                  </a:cubicBezTo>
                  <a:lnTo>
                    <a:pt x="24102" y="2026984"/>
                  </a:lnTo>
                  <a:cubicBezTo>
                    <a:pt x="17710" y="2026984"/>
                    <a:pt x="11579" y="2024445"/>
                    <a:pt x="7059" y="2019925"/>
                  </a:cubicBezTo>
                  <a:cubicBezTo>
                    <a:pt x="2539" y="2015405"/>
                    <a:pt x="0" y="2009274"/>
                    <a:pt x="0" y="2002882"/>
                  </a:cubicBezTo>
                  <a:lnTo>
                    <a:pt x="0" y="24102"/>
                  </a:lnTo>
                  <a:cubicBezTo>
                    <a:pt x="0" y="17710"/>
                    <a:pt x="2539" y="11579"/>
                    <a:pt x="7059" y="7059"/>
                  </a:cubicBezTo>
                  <a:cubicBezTo>
                    <a:pt x="11579" y="2539"/>
                    <a:pt x="17710" y="0"/>
                    <a:pt x="2410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120314" cy="20650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0294" y="2302594"/>
            <a:ext cx="8186313" cy="1200297"/>
          </a:xfrm>
          <a:prstGeom prst="rect">
            <a:avLst/>
          </a:prstGeom>
        </p:spPr>
        <p:txBody>
          <a:bodyPr anchor="t" rtlCol="false" tIns="0" lIns="0" bIns="0" rIns="0">
            <a:spAutoFit/>
          </a:bodyPr>
          <a:lstStyle/>
          <a:p>
            <a:pPr algn="l">
              <a:lnSpc>
                <a:spcPts val="8800"/>
              </a:lnSpc>
            </a:pPr>
            <a:r>
              <a:rPr lang="en-US" sz="9462">
                <a:solidFill>
                  <a:srgbClr val="483A00"/>
                </a:solidFill>
                <a:latin typeface="Baloo Thambi"/>
                <a:ea typeface="Baloo Thambi"/>
                <a:cs typeface="Baloo Thambi"/>
                <a:sym typeface="Baloo Thambi"/>
              </a:rPr>
              <a:t>DIRTY READ </a:t>
            </a:r>
          </a:p>
        </p:txBody>
      </p:sp>
      <p:sp>
        <p:nvSpPr>
          <p:cNvPr name="TextBox 9" id="9"/>
          <p:cNvSpPr txBox="true"/>
          <p:nvPr/>
        </p:nvSpPr>
        <p:spPr>
          <a:xfrm rot="0">
            <a:off x="1808016" y="3779644"/>
            <a:ext cx="14133811" cy="4308914"/>
          </a:xfrm>
          <a:prstGeom prst="rect">
            <a:avLst/>
          </a:prstGeom>
        </p:spPr>
        <p:txBody>
          <a:bodyPr anchor="t" rtlCol="false" tIns="0" lIns="0" bIns="0" rIns="0">
            <a:spAutoFit/>
          </a:bodyPr>
          <a:lstStyle/>
          <a:p>
            <a:pPr algn="just" marL="982312" indent="-491156" lvl="1">
              <a:lnSpc>
                <a:spcPts val="4231"/>
              </a:lnSpc>
              <a:buFont typeface="Arial"/>
              <a:buChar char="•"/>
            </a:pPr>
            <a:r>
              <a:rPr lang="en-US" sz="4549">
                <a:solidFill>
                  <a:srgbClr val="483A00"/>
                </a:solidFill>
                <a:latin typeface="Kurale"/>
                <a:ea typeface="Kurale"/>
                <a:cs typeface="Kurale"/>
                <a:sym typeface="Kurale"/>
              </a:rPr>
              <a:t>M</a:t>
            </a:r>
            <a:r>
              <a:rPr lang="en-US" sz="4549">
                <a:solidFill>
                  <a:srgbClr val="483A00"/>
                </a:solidFill>
                <a:latin typeface="Kurale"/>
                <a:ea typeface="Kurale"/>
                <a:cs typeface="Kurale"/>
                <a:sym typeface="Kurale"/>
              </a:rPr>
              <a:t>ộ</a:t>
            </a:r>
            <a:r>
              <a:rPr lang="en-US" sz="4549">
                <a:solidFill>
                  <a:srgbClr val="483A00"/>
                </a:solidFill>
                <a:latin typeface="Kurale"/>
                <a:ea typeface="Kurale"/>
                <a:cs typeface="Kurale"/>
                <a:sym typeface="Kurale"/>
              </a:rPr>
              <a:t>t giao d</a:t>
            </a:r>
            <a:r>
              <a:rPr lang="en-US" sz="4549">
                <a:solidFill>
                  <a:srgbClr val="483A00"/>
                </a:solidFill>
                <a:latin typeface="Kurale"/>
                <a:ea typeface="Kurale"/>
                <a:cs typeface="Kurale"/>
                <a:sym typeface="Kurale"/>
              </a:rPr>
              <a:t>ị</a:t>
            </a:r>
            <a:r>
              <a:rPr lang="en-US" sz="4549">
                <a:solidFill>
                  <a:srgbClr val="483A00"/>
                </a:solidFill>
                <a:latin typeface="Kurale"/>
                <a:ea typeface="Kurale"/>
                <a:cs typeface="Kurale"/>
                <a:sym typeface="Kurale"/>
              </a:rPr>
              <a:t>ch s</a:t>
            </a:r>
            <a:r>
              <a:rPr lang="en-US" sz="4549">
                <a:solidFill>
                  <a:srgbClr val="483A00"/>
                </a:solidFill>
                <a:latin typeface="Kurale"/>
                <a:ea typeface="Kurale"/>
                <a:cs typeface="Kurale"/>
                <a:sym typeface="Kurale"/>
              </a:rPr>
              <a:t>ẽ</a:t>
            </a:r>
            <a:r>
              <a:rPr lang="en-US" sz="4549">
                <a:solidFill>
                  <a:srgbClr val="483A00"/>
                </a:solidFill>
                <a:latin typeface="Kurale"/>
                <a:ea typeface="Kurale"/>
                <a:cs typeface="Kurale"/>
                <a:sym typeface="Kurale"/>
              </a:rPr>
              <a:t> đ</a:t>
            </a:r>
            <a:r>
              <a:rPr lang="en-US" sz="4549">
                <a:solidFill>
                  <a:srgbClr val="483A00"/>
                </a:solidFill>
                <a:latin typeface="Kurale"/>
                <a:ea typeface="Kurale"/>
                <a:cs typeface="Kurale"/>
                <a:sym typeface="Kurale"/>
              </a:rPr>
              <a:t>ọ</a:t>
            </a:r>
            <a:r>
              <a:rPr lang="en-US" sz="4549">
                <a:solidFill>
                  <a:srgbClr val="483A00"/>
                </a:solidFill>
                <a:latin typeface="Kurale"/>
                <a:ea typeface="Kurale"/>
                <a:cs typeface="Kurale"/>
                <a:sym typeface="Kurale"/>
              </a:rPr>
              <a:t>c đ</a:t>
            </a:r>
            <a:r>
              <a:rPr lang="en-US" sz="4549">
                <a:solidFill>
                  <a:srgbClr val="483A00"/>
                </a:solidFill>
                <a:latin typeface="Kurale"/>
                <a:ea typeface="Kurale"/>
                <a:cs typeface="Kurale"/>
                <a:sym typeface="Kurale"/>
              </a:rPr>
              <a:t>ượ</a:t>
            </a:r>
            <a:r>
              <a:rPr lang="en-US" sz="4549">
                <a:solidFill>
                  <a:srgbClr val="483A00"/>
                </a:solidFill>
                <a:latin typeface="Kurale"/>
                <a:ea typeface="Kurale"/>
                <a:cs typeface="Kurale"/>
                <a:sym typeface="Kurale"/>
              </a:rPr>
              <a:t>c d</a:t>
            </a:r>
            <a:r>
              <a:rPr lang="en-US" sz="4549">
                <a:solidFill>
                  <a:srgbClr val="483A00"/>
                </a:solidFill>
                <a:latin typeface="Kurale"/>
                <a:ea typeface="Kurale"/>
                <a:cs typeface="Kurale"/>
                <a:sym typeface="Kurale"/>
              </a:rPr>
              <a:t>ữ</a:t>
            </a:r>
            <a:r>
              <a:rPr lang="en-US" sz="4549">
                <a:solidFill>
                  <a:srgbClr val="483A00"/>
                </a:solidFill>
                <a:latin typeface="Kurale"/>
                <a:ea typeface="Kurale"/>
                <a:cs typeface="Kurale"/>
                <a:sym typeface="Kurale"/>
              </a:rPr>
              <a:t> li</a:t>
            </a:r>
            <a:r>
              <a:rPr lang="en-US" sz="4549">
                <a:solidFill>
                  <a:srgbClr val="483A00"/>
                </a:solidFill>
                <a:latin typeface="Kurale"/>
                <a:ea typeface="Kurale"/>
                <a:cs typeface="Kurale"/>
                <a:sym typeface="Kurale"/>
              </a:rPr>
              <a:t>ệ</a:t>
            </a:r>
            <a:r>
              <a:rPr lang="en-US" sz="4549">
                <a:solidFill>
                  <a:srgbClr val="483A00"/>
                </a:solidFill>
                <a:latin typeface="Kurale"/>
                <a:ea typeface="Kurale"/>
                <a:cs typeface="Kurale"/>
                <a:sym typeface="Kurale"/>
              </a:rPr>
              <a:t>u đang đ</a:t>
            </a:r>
            <a:r>
              <a:rPr lang="en-US" sz="4549">
                <a:solidFill>
                  <a:srgbClr val="483A00"/>
                </a:solidFill>
                <a:latin typeface="Kurale"/>
                <a:ea typeface="Kurale"/>
                <a:cs typeface="Kurale"/>
                <a:sym typeface="Kurale"/>
              </a:rPr>
              <a:t>ượ</a:t>
            </a:r>
            <a:r>
              <a:rPr lang="en-US" sz="4549">
                <a:solidFill>
                  <a:srgbClr val="483A00"/>
                </a:solidFill>
                <a:latin typeface="Kurale"/>
                <a:ea typeface="Kurale"/>
                <a:cs typeface="Kurale"/>
                <a:sym typeface="Kurale"/>
              </a:rPr>
              <a:t>c c</a:t>
            </a:r>
            <a:r>
              <a:rPr lang="en-US" sz="4549">
                <a:solidFill>
                  <a:srgbClr val="483A00"/>
                </a:solidFill>
                <a:latin typeface="Kurale"/>
                <a:ea typeface="Kurale"/>
                <a:cs typeface="Kurale"/>
                <a:sym typeface="Kurale"/>
              </a:rPr>
              <a:t>ậ</a:t>
            </a:r>
            <a:r>
              <a:rPr lang="en-US" sz="4549">
                <a:solidFill>
                  <a:srgbClr val="483A00"/>
                </a:solidFill>
                <a:latin typeface="Kurale"/>
                <a:ea typeface="Kurale"/>
                <a:cs typeface="Kurale"/>
                <a:sym typeface="Kurale"/>
              </a:rPr>
              <a:t>p nh</a:t>
            </a:r>
            <a:r>
              <a:rPr lang="en-US" sz="4549">
                <a:solidFill>
                  <a:srgbClr val="483A00"/>
                </a:solidFill>
                <a:latin typeface="Kurale"/>
                <a:ea typeface="Kurale"/>
                <a:cs typeface="Kurale"/>
                <a:sym typeface="Kurale"/>
              </a:rPr>
              <a:t>ậ</a:t>
            </a:r>
            <a:r>
              <a:rPr lang="en-US" sz="4549">
                <a:solidFill>
                  <a:srgbClr val="483A00"/>
                </a:solidFill>
                <a:latin typeface="Kurale"/>
                <a:ea typeface="Kurale"/>
                <a:cs typeface="Kurale"/>
                <a:sym typeface="Kurale"/>
              </a:rPr>
              <a:t>t b</a:t>
            </a:r>
            <a:r>
              <a:rPr lang="en-US" sz="4549">
                <a:solidFill>
                  <a:srgbClr val="483A00"/>
                </a:solidFill>
                <a:latin typeface="Kurale"/>
                <a:ea typeface="Kurale"/>
                <a:cs typeface="Kurale"/>
                <a:sym typeface="Kurale"/>
              </a:rPr>
              <a:t>ở</a:t>
            </a:r>
            <a:r>
              <a:rPr lang="en-US" sz="4549">
                <a:solidFill>
                  <a:srgbClr val="483A00"/>
                </a:solidFill>
                <a:latin typeface="Kurale"/>
                <a:ea typeface="Kurale"/>
                <a:cs typeface="Kurale"/>
                <a:sym typeface="Kurale"/>
              </a:rPr>
              <a:t>i m</a:t>
            </a:r>
            <a:r>
              <a:rPr lang="en-US" sz="4549">
                <a:solidFill>
                  <a:srgbClr val="483A00"/>
                </a:solidFill>
                <a:latin typeface="Kurale"/>
                <a:ea typeface="Kurale"/>
                <a:cs typeface="Kurale"/>
                <a:sym typeface="Kurale"/>
              </a:rPr>
              <a:t>ộ</a:t>
            </a:r>
            <a:r>
              <a:rPr lang="en-US" sz="4549">
                <a:solidFill>
                  <a:srgbClr val="483A00"/>
                </a:solidFill>
                <a:latin typeface="Kurale"/>
                <a:ea typeface="Kurale"/>
                <a:cs typeface="Kurale"/>
                <a:sym typeface="Kurale"/>
              </a:rPr>
              <a:t>t giao d</a:t>
            </a:r>
            <a:r>
              <a:rPr lang="en-US" sz="4549">
                <a:solidFill>
                  <a:srgbClr val="483A00"/>
                </a:solidFill>
                <a:latin typeface="Kurale"/>
                <a:ea typeface="Kurale"/>
                <a:cs typeface="Kurale"/>
                <a:sym typeface="Kurale"/>
              </a:rPr>
              <a:t>ị</a:t>
            </a:r>
            <a:r>
              <a:rPr lang="en-US" sz="4549">
                <a:solidFill>
                  <a:srgbClr val="483A00"/>
                </a:solidFill>
                <a:latin typeface="Kurale"/>
                <a:ea typeface="Kurale"/>
                <a:cs typeface="Kurale"/>
                <a:sym typeface="Kurale"/>
              </a:rPr>
              <a:t>ch khác trong khi nó v</a:t>
            </a:r>
            <a:r>
              <a:rPr lang="en-US" sz="4549">
                <a:solidFill>
                  <a:srgbClr val="483A00"/>
                </a:solidFill>
                <a:latin typeface="Kurale"/>
                <a:ea typeface="Kurale"/>
                <a:cs typeface="Kurale"/>
                <a:sym typeface="Kurale"/>
              </a:rPr>
              <a:t>ẫ</a:t>
            </a:r>
            <a:r>
              <a:rPr lang="en-US" sz="4549">
                <a:solidFill>
                  <a:srgbClr val="483A00"/>
                </a:solidFill>
                <a:latin typeface="Kurale"/>
                <a:ea typeface="Kurale"/>
                <a:cs typeface="Kurale"/>
                <a:sym typeface="Kurale"/>
              </a:rPr>
              <a:t>n ch</a:t>
            </a:r>
            <a:r>
              <a:rPr lang="en-US" sz="4549">
                <a:solidFill>
                  <a:srgbClr val="483A00"/>
                </a:solidFill>
                <a:latin typeface="Kurale"/>
                <a:ea typeface="Kurale"/>
                <a:cs typeface="Kurale"/>
                <a:sym typeface="Kurale"/>
              </a:rPr>
              <a:t>ư</a:t>
            </a:r>
            <a:r>
              <a:rPr lang="en-US" sz="4549">
                <a:solidFill>
                  <a:srgbClr val="483A00"/>
                </a:solidFill>
                <a:latin typeface="Kurale"/>
                <a:ea typeface="Kurale"/>
                <a:cs typeface="Kurale"/>
                <a:sym typeface="Kurale"/>
              </a:rPr>
              <a:t>a hoàn tất</a:t>
            </a:r>
          </a:p>
          <a:p>
            <a:pPr algn="just">
              <a:lnSpc>
                <a:spcPts val="4231"/>
              </a:lnSpc>
            </a:pPr>
          </a:p>
          <a:p>
            <a:pPr algn="just" marL="982312" indent="-491156" lvl="1">
              <a:lnSpc>
                <a:spcPts val="4231"/>
              </a:lnSpc>
              <a:buFont typeface="Arial"/>
              <a:buChar char="•"/>
            </a:pPr>
            <a:r>
              <a:rPr lang="en-US" sz="4549">
                <a:solidFill>
                  <a:srgbClr val="483A00"/>
                </a:solidFill>
                <a:latin typeface="Kurale"/>
                <a:ea typeface="Kurale"/>
                <a:cs typeface="Kurale"/>
                <a:sym typeface="Kurale"/>
              </a:rPr>
              <a:t>Trong h</a:t>
            </a:r>
            <a:r>
              <a:rPr lang="en-US" sz="4549">
                <a:solidFill>
                  <a:srgbClr val="483A00"/>
                </a:solidFill>
                <a:latin typeface="Kurale"/>
                <a:ea typeface="Kurale"/>
                <a:cs typeface="Kurale"/>
                <a:sym typeface="Kurale"/>
              </a:rPr>
              <a:t>ệ</a:t>
            </a:r>
            <a:r>
              <a:rPr lang="en-US" sz="4549">
                <a:solidFill>
                  <a:srgbClr val="483A00"/>
                </a:solidFill>
                <a:latin typeface="Kurale"/>
                <a:ea typeface="Kurale"/>
                <a:cs typeface="Kurale"/>
                <a:sym typeface="Kurale"/>
              </a:rPr>
              <a:t> qu</a:t>
            </a:r>
            <a:r>
              <a:rPr lang="en-US" sz="4549">
                <a:solidFill>
                  <a:srgbClr val="483A00"/>
                </a:solidFill>
                <a:latin typeface="Kurale"/>
                <a:ea typeface="Kurale"/>
                <a:cs typeface="Kurale"/>
                <a:sym typeface="Kurale"/>
              </a:rPr>
              <a:t>ả</a:t>
            </a:r>
            <a:r>
              <a:rPr lang="en-US" sz="4549">
                <a:solidFill>
                  <a:srgbClr val="483A00"/>
                </a:solidFill>
                <a:latin typeface="Kurale"/>
                <a:ea typeface="Kurale"/>
                <a:cs typeface="Kurale"/>
                <a:sym typeface="Kurale"/>
              </a:rPr>
              <a:t>n tr</a:t>
            </a:r>
            <a:r>
              <a:rPr lang="en-US" sz="4549">
                <a:solidFill>
                  <a:srgbClr val="483A00"/>
                </a:solidFill>
                <a:latin typeface="Kurale"/>
                <a:ea typeface="Kurale"/>
                <a:cs typeface="Kurale"/>
                <a:sym typeface="Kurale"/>
              </a:rPr>
              <a:t>ị</a:t>
            </a:r>
            <a:r>
              <a:rPr lang="en-US" sz="4549">
                <a:solidFill>
                  <a:srgbClr val="483A00"/>
                </a:solidFill>
                <a:latin typeface="Kurale"/>
                <a:ea typeface="Kurale"/>
                <a:cs typeface="Kurale"/>
                <a:sym typeface="Kurale"/>
              </a:rPr>
              <a:t> c</a:t>
            </a:r>
            <a:r>
              <a:rPr lang="en-US" sz="4549">
                <a:solidFill>
                  <a:srgbClr val="483A00"/>
                </a:solidFill>
                <a:latin typeface="Kurale"/>
                <a:ea typeface="Kurale"/>
                <a:cs typeface="Kurale"/>
                <a:sym typeface="Kurale"/>
              </a:rPr>
              <a:t>ơ</a:t>
            </a:r>
            <a:r>
              <a:rPr lang="en-US" sz="4549">
                <a:solidFill>
                  <a:srgbClr val="483A00"/>
                </a:solidFill>
                <a:latin typeface="Kurale"/>
                <a:ea typeface="Kurale"/>
                <a:cs typeface="Kurale"/>
                <a:sym typeface="Kurale"/>
              </a:rPr>
              <a:t> s</a:t>
            </a:r>
            <a:r>
              <a:rPr lang="en-US" sz="4549">
                <a:solidFill>
                  <a:srgbClr val="483A00"/>
                </a:solidFill>
                <a:latin typeface="Kurale"/>
                <a:ea typeface="Kurale"/>
                <a:cs typeface="Kurale"/>
                <a:sym typeface="Kurale"/>
              </a:rPr>
              <a:t>ở</a:t>
            </a:r>
            <a:r>
              <a:rPr lang="en-US" sz="4549">
                <a:solidFill>
                  <a:srgbClr val="483A00"/>
                </a:solidFill>
                <a:latin typeface="Kurale"/>
                <a:ea typeface="Kurale"/>
                <a:cs typeface="Kurale"/>
                <a:sym typeface="Kurale"/>
              </a:rPr>
              <a:t> d</a:t>
            </a:r>
            <a:r>
              <a:rPr lang="en-US" sz="4549">
                <a:solidFill>
                  <a:srgbClr val="483A00"/>
                </a:solidFill>
                <a:latin typeface="Kurale"/>
                <a:ea typeface="Kurale"/>
                <a:cs typeface="Kurale"/>
                <a:sym typeface="Kurale"/>
              </a:rPr>
              <a:t>ữ</a:t>
            </a:r>
            <a:r>
              <a:rPr lang="en-US" sz="4549">
                <a:solidFill>
                  <a:srgbClr val="483A00"/>
                </a:solidFill>
                <a:latin typeface="Kurale"/>
                <a:ea typeface="Kurale"/>
                <a:cs typeface="Kurale"/>
                <a:sym typeface="Kurale"/>
              </a:rPr>
              <a:t> li</a:t>
            </a:r>
            <a:r>
              <a:rPr lang="en-US" sz="4549">
                <a:solidFill>
                  <a:srgbClr val="483A00"/>
                </a:solidFill>
                <a:latin typeface="Kurale"/>
                <a:ea typeface="Kurale"/>
                <a:cs typeface="Kurale"/>
                <a:sym typeface="Kurale"/>
              </a:rPr>
              <a:t>ệ</a:t>
            </a:r>
            <a:r>
              <a:rPr lang="en-US" sz="4549">
                <a:solidFill>
                  <a:srgbClr val="483A00"/>
                </a:solidFill>
                <a:latin typeface="Kurale"/>
                <a:ea typeface="Kurale"/>
                <a:cs typeface="Kurale"/>
                <a:sym typeface="Kurale"/>
              </a:rPr>
              <a:t>u Oracle m</a:t>
            </a:r>
            <a:r>
              <a:rPr lang="en-US" sz="4549">
                <a:solidFill>
                  <a:srgbClr val="483A00"/>
                </a:solidFill>
                <a:latin typeface="Kurale"/>
                <a:ea typeface="Kurale"/>
                <a:cs typeface="Kurale"/>
                <a:sym typeface="Kurale"/>
              </a:rPr>
              <a:t>ứ</a:t>
            </a:r>
            <a:r>
              <a:rPr lang="en-US" sz="4549">
                <a:solidFill>
                  <a:srgbClr val="483A00"/>
                </a:solidFill>
                <a:latin typeface="Kurale"/>
                <a:ea typeface="Kurale"/>
                <a:cs typeface="Kurale"/>
                <a:sym typeface="Kurale"/>
              </a:rPr>
              <a:t>c cô l</a:t>
            </a:r>
            <a:r>
              <a:rPr lang="en-US" sz="4549">
                <a:solidFill>
                  <a:srgbClr val="483A00"/>
                </a:solidFill>
                <a:latin typeface="Kurale"/>
                <a:ea typeface="Kurale"/>
                <a:cs typeface="Kurale"/>
                <a:sym typeface="Kurale"/>
              </a:rPr>
              <a:t>ậ</a:t>
            </a:r>
            <a:r>
              <a:rPr lang="en-US" sz="4549">
                <a:solidFill>
                  <a:srgbClr val="483A00"/>
                </a:solidFill>
                <a:latin typeface="Kurale"/>
                <a:ea typeface="Kurale"/>
                <a:cs typeface="Kurale"/>
                <a:sym typeface="Kurale"/>
              </a:rPr>
              <a:t>p m</a:t>
            </a:r>
            <a:r>
              <a:rPr lang="en-US" sz="4549">
                <a:solidFill>
                  <a:srgbClr val="483A00"/>
                </a:solidFill>
                <a:latin typeface="Kurale"/>
                <a:ea typeface="Kurale"/>
                <a:cs typeface="Kurale"/>
                <a:sym typeface="Kurale"/>
              </a:rPr>
              <a:t>ặ</a:t>
            </a:r>
            <a:r>
              <a:rPr lang="en-US" sz="4549">
                <a:solidFill>
                  <a:srgbClr val="483A00"/>
                </a:solidFill>
                <a:latin typeface="Kurale"/>
                <a:ea typeface="Kurale"/>
                <a:cs typeface="Kurale"/>
                <a:sym typeface="Kurale"/>
              </a:rPr>
              <a:t>c đ</a:t>
            </a:r>
            <a:r>
              <a:rPr lang="en-US" sz="4549">
                <a:solidFill>
                  <a:srgbClr val="483A00"/>
                </a:solidFill>
                <a:latin typeface="Kurale"/>
                <a:ea typeface="Kurale"/>
                <a:cs typeface="Kurale"/>
                <a:sym typeface="Kurale"/>
              </a:rPr>
              <a:t>ị</a:t>
            </a:r>
            <a:r>
              <a:rPr lang="en-US" sz="4549">
                <a:solidFill>
                  <a:srgbClr val="483A00"/>
                </a:solidFill>
                <a:latin typeface="Kurale"/>
                <a:ea typeface="Kurale"/>
                <a:cs typeface="Kurale"/>
                <a:sym typeface="Kurale"/>
              </a:rPr>
              <a:t>nh là read commited nên không bao gi</a:t>
            </a:r>
            <a:r>
              <a:rPr lang="en-US" sz="4549">
                <a:solidFill>
                  <a:srgbClr val="483A00"/>
                </a:solidFill>
                <a:latin typeface="Kurale"/>
                <a:ea typeface="Kurale"/>
                <a:cs typeface="Kurale"/>
                <a:sym typeface="Kurale"/>
              </a:rPr>
              <a:t>ờ</a:t>
            </a:r>
            <a:r>
              <a:rPr lang="en-US" sz="4549">
                <a:solidFill>
                  <a:srgbClr val="483A00"/>
                </a:solidFill>
                <a:latin typeface="Kurale"/>
                <a:ea typeface="Kurale"/>
                <a:cs typeface="Kurale"/>
                <a:sym typeface="Kurale"/>
              </a:rPr>
              <a:t> x</a:t>
            </a:r>
            <a:r>
              <a:rPr lang="en-US" sz="4549">
                <a:solidFill>
                  <a:srgbClr val="483A00"/>
                </a:solidFill>
                <a:latin typeface="Kurale"/>
                <a:ea typeface="Kurale"/>
                <a:cs typeface="Kurale"/>
                <a:sym typeface="Kurale"/>
              </a:rPr>
              <a:t>ả</a:t>
            </a:r>
            <a:r>
              <a:rPr lang="en-US" sz="4549">
                <a:solidFill>
                  <a:srgbClr val="483A00"/>
                </a:solidFill>
                <a:latin typeface="Kurale"/>
                <a:ea typeface="Kurale"/>
                <a:cs typeface="Kurale"/>
                <a:sym typeface="Kurale"/>
              </a:rPr>
              <a:t>y ra tr</a:t>
            </a:r>
            <a:r>
              <a:rPr lang="en-US" sz="4549">
                <a:solidFill>
                  <a:srgbClr val="483A00"/>
                </a:solidFill>
                <a:latin typeface="Kurale"/>
                <a:ea typeface="Kurale"/>
                <a:cs typeface="Kurale"/>
                <a:sym typeface="Kurale"/>
              </a:rPr>
              <a:t>ườ</a:t>
            </a:r>
            <a:r>
              <a:rPr lang="en-US" sz="4549">
                <a:solidFill>
                  <a:srgbClr val="483A00"/>
                </a:solidFill>
                <a:latin typeface="Kurale"/>
                <a:ea typeface="Kurale"/>
                <a:cs typeface="Kurale"/>
                <a:sym typeface="Kurale"/>
              </a:rPr>
              <a:t>ng h</a:t>
            </a:r>
            <a:r>
              <a:rPr lang="en-US" sz="4549">
                <a:solidFill>
                  <a:srgbClr val="483A00"/>
                </a:solidFill>
                <a:latin typeface="Kurale"/>
                <a:ea typeface="Kurale"/>
                <a:cs typeface="Kurale"/>
                <a:sym typeface="Kurale"/>
              </a:rPr>
              <a:t>ợ</a:t>
            </a:r>
            <a:r>
              <a:rPr lang="en-US" sz="4549">
                <a:solidFill>
                  <a:srgbClr val="483A00"/>
                </a:solidFill>
                <a:latin typeface="Kurale"/>
                <a:ea typeface="Kurale"/>
                <a:cs typeface="Kurale"/>
                <a:sym typeface="Kurale"/>
              </a:rPr>
              <a:t>p Dirty Read</a:t>
            </a:r>
          </a:p>
          <a:p>
            <a:pPr algn="just">
              <a:lnSpc>
                <a:spcPts val="4231"/>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6381929" cy="8059072"/>
            <a:chOff x="0" y="0"/>
            <a:chExt cx="4120314" cy="2026984"/>
          </a:xfrm>
        </p:grpSpPr>
        <p:sp>
          <p:nvSpPr>
            <p:cNvPr name="Freeform 4" id="4"/>
            <p:cNvSpPr/>
            <p:nvPr/>
          </p:nvSpPr>
          <p:spPr>
            <a:xfrm flipH="false" flipV="false" rot="0">
              <a:off x="0" y="0"/>
              <a:ext cx="4120314" cy="2026984"/>
            </a:xfrm>
            <a:custGeom>
              <a:avLst/>
              <a:gdLst/>
              <a:ahLst/>
              <a:cxnLst/>
              <a:rect r="r" b="b" t="t" l="l"/>
              <a:pathLst>
                <a:path h="2026984" w="4120314">
                  <a:moveTo>
                    <a:pt x="24102" y="0"/>
                  </a:moveTo>
                  <a:lnTo>
                    <a:pt x="4096212" y="0"/>
                  </a:lnTo>
                  <a:cubicBezTo>
                    <a:pt x="4102605" y="0"/>
                    <a:pt x="4108735" y="2539"/>
                    <a:pt x="4113255" y="7059"/>
                  </a:cubicBezTo>
                  <a:cubicBezTo>
                    <a:pt x="4117775" y="11579"/>
                    <a:pt x="4120314" y="17710"/>
                    <a:pt x="4120314" y="24102"/>
                  </a:cubicBezTo>
                  <a:lnTo>
                    <a:pt x="4120314" y="2002882"/>
                  </a:lnTo>
                  <a:cubicBezTo>
                    <a:pt x="4120314" y="2009274"/>
                    <a:pt x="4117775" y="2015405"/>
                    <a:pt x="4113255" y="2019925"/>
                  </a:cubicBezTo>
                  <a:cubicBezTo>
                    <a:pt x="4108735" y="2024445"/>
                    <a:pt x="4102605" y="2026984"/>
                    <a:pt x="4096212" y="2026984"/>
                  </a:cubicBezTo>
                  <a:lnTo>
                    <a:pt x="24102" y="2026984"/>
                  </a:lnTo>
                  <a:cubicBezTo>
                    <a:pt x="17710" y="2026984"/>
                    <a:pt x="11579" y="2024445"/>
                    <a:pt x="7059" y="2019925"/>
                  </a:cubicBezTo>
                  <a:cubicBezTo>
                    <a:pt x="2539" y="2015405"/>
                    <a:pt x="0" y="2009274"/>
                    <a:pt x="0" y="2002882"/>
                  </a:cubicBezTo>
                  <a:lnTo>
                    <a:pt x="0" y="24102"/>
                  </a:lnTo>
                  <a:cubicBezTo>
                    <a:pt x="0" y="17710"/>
                    <a:pt x="2539" y="11579"/>
                    <a:pt x="7059" y="7059"/>
                  </a:cubicBezTo>
                  <a:cubicBezTo>
                    <a:pt x="11579" y="2539"/>
                    <a:pt x="17710" y="0"/>
                    <a:pt x="2410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120314" cy="20650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0294" y="2321644"/>
            <a:ext cx="8645416" cy="2438338"/>
          </a:xfrm>
          <a:prstGeom prst="rect">
            <a:avLst/>
          </a:prstGeom>
        </p:spPr>
        <p:txBody>
          <a:bodyPr anchor="t" rtlCol="false" tIns="0" lIns="0" bIns="0" rIns="0">
            <a:spAutoFit/>
          </a:bodyPr>
          <a:lstStyle/>
          <a:p>
            <a:pPr algn="l">
              <a:lnSpc>
                <a:spcPts val="9293"/>
              </a:lnSpc>
            </a:pPr>
            <a:r>
              <a:rPr lang="en-US" sz="9993">
                <a:solidFill>
                  <a:srgbClr val="483A00"/>
                </a:solidFill>
                <a:latin typeface="Baloo Thambi"/>
                <a:ea typeface="Baloo Thambi"/>
                <a:cs typeface="Baloo Thambi"/>
                <a:sym typeface="Baloo Thambi"/>
              </a:rPr>
              <a:t>DIRTY READ</a:t>
            </a:r>
          </a:p>
          <a:p>
            <a:pPr algn="l">
              <a:lnSpc>
                <a:spcPts val="9293"/>
              </a:lnSpc>
            </a:pPr>
          </a:p>
        </p:txBody>
      </p:sp>
      <p:sp>
        <p:nvSpPr>
          <p:cNvPr name="TextBox 9" id="9"/>
          <p:cNvSpPr txBox="true"/>
          <p:nvPr/>
        </p:nvSpPr>
        <p:spPr>
          <a:xfrm rot="0">
            <a:off x="1718589" y="3536051"/>
            <a:ext cx="15151480" cy="4221996"/>
          </a:xfrm>
          <a:prstGeom prst="rect">
            <a:avLst/>
          </a:prstGeom>
        </p:spPr>
        <p:txBody>
          <a:bodyPr anchor="t" rtlCol="false" tIns="0" lIns="0" bIns="0" rIns="0">
            <a:spAutoFit/>
          </a:bodyPr>
          <a:lstStyle/>
          <a:p>
            <a:pPr algn="just">
              <a:lnSpc>
                <a:spcPts val="4198"/>
              </a:lnSpc>
            </a:pPr>
          </a:p>
          <a:p>
            <a:pPr algn="just">
              <a:lnSpc>
                <a:spcPts val="4198"/>
              </a:lnSpc>
            </a:pPr>
            <a:r>
              <a:rPr lang="en-US" sz="4515">
                <a:solidFill>
                  <a:srgbClr val="483A00"/>
                </a:solidFill>
                <a:latin typeface="Kurale"/>
                <a:ea typeface="Kurale"/>
                <a:cs typeface="Kurale"/>
                <a:sym typeface="Kurale"/>
              </a:rPr>
              <a:t>Ví dụ: Khi một khách hàng đang đặt một vé nhưng chưa commit. Tài khoản của khách hàng tại một phiên khác xem điểm tích lũy của mình xảy ra trường hợp Unreadtable Read.</a:t>
            </a:r>
          </a:p>
          <a:p>
            <a:pPr algn="just">
              <a:lnSpc>
                <a:spcPts val="4198"/>
              </a:lnSpc>
            </a:pPr>
          </a:p>
          <a:p>
            <a:pPr algn="just">
              <a:lnSpc>
                <a:spcPts val="4198"/>
              </a:lnSpc>
            </a:pPr>
          </a:p>
          <a:p>
            <a:pPr algn="just">
              <a:lnSpc>
                <a:spcPts val="4198"/>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6381929" cy="8059072"/>
            <a:chOff x="0" y="0"/>
            <a:chExt cx="4120314" cy="2026984"/>
          </a:xfrm>
        </p:grpSpPr>
        <p:sp>
          <p:nvSpPr>
            <p:cNvPr name="Freeform 4" id="4"/>
            <p:cNvSpPr/>
            <p:nvPr/>
          </p:nvSpPr>
          <p:spPr>
            <a:xfrm flipH="false" flipV="false" rot="0">
              <a:off x="0" y="0"/>
              <a:ext cx="4120314" cy="2026984"/>
            </a:xfrm>
            <a:custGeom>
              <a:avLst/>
              <a:gdLst/>
              <a:ahLst/>
              <a:cxnLst/>
              <a:rect r="r" b="b" t="t" l="l"/>
              <a:pathLst>
                <a:path h="2026984" w="4120314">
                  <a:moveTo>
                    <a:pt x="24102" y="0"/>
                  </a:moveTo>
                  <a:lnTo>
                    <a:pt x="4096212" y="0"/>
                  </a:lnTo>
                  <a:cubicBezTo>
                    <a:pt x="4102605" y="0"/>
                    <a:pt x="4108735" y="2539"/>
                    <a:pt x="4113255" y="7059"/>
                  </a:cubicBezTo>
                  <a:cubicBezTo>
                    <a:pt x="4117775" y="11579"/>
                    <a:pt x="4120314" y="17710"/>
                    <a:pt x="4120314" y="24102"/>
                  </a:cubicBezTo>
                  <a:lnTo>
                    <a:pt x="4120314" y="2002882"/>
                  </a:lnTo>
                  <a:cubicBezTo>
                    <a:pt x="4120314" y="2009274"/>
                    <a:pt x="4117775" y="2015405"/>
                    <a:pt x="4113255" y="2019925"/>
                  </a:cubicBezTo>
                  <a:cubicBezTo>
                    <a:pt x="4108735" y="2024445"/>
                    <a:pt x="4102605" y="2026984"/>
                    <a:pt x="4096212" y="2026984"/>
                  </a:cubicBezTo>
                  <a:lnTo>
                    <a:pt x="24102" y="2026984"/>
                  </a:lnTo>
                  <a:cubicBezTo>
                    <a:pt x="17710" y="2026984"/>
                    <a:pt x="11579" y="2024445"/>
                    <a:pt x="7059" y="2019925"/>
                  </a:cubicBezTo>
                  <a:cubicBezTo>
                    <a:pt x="2539" y="2015405"/>
                    <a:pt x="0" y="2009274"/>
                    <a:pt x="0" y="2002882"/>
                  </a:cubicBezTo>
                  <a:lnTo>
                    <a:pt x="0" y="24102"/>
                  </a:lnTo>
                  <a:cubicBezTo>
                    <a:pt x="0" y="17710"/>
                    <a:pt x="2539" y="11579"/>
                    <a:pt x="7059" y="7059"/>
                  </a:cubicBezTo>
                  <a:cubicBezTo>
                    <a:pt x="11579" y="2539"/>
                    <a:pt x="17710" y="0"/>
                    <a:pt x="2410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120314" cy="20650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0294" y="2302594"/>
            <a:ext cx="12849120" cy="2314246"/>
          </a:xfrm>
          <a:prstGeom prst="rect">
            <a:avLst/>
          </a:prstGeom>
        </p:spPr>
        <p:txBody>
          <a:bodyPr anchor="t" rtlCol="false" tIns="0" lIns="0" bIns="0" rIns="0">
            <a:spAutoFit/>
          </a:bodyPr>
          <a:lstStyle/>
          <a:p>
            <a:pPr algn="l">
              <a:lnSpc>
                <a:spcPts val="8800"/>
              </a:lnSpc>
            </a:pPr>
            <a:r>
              <a:rPr lang="en-US" sz="9462">
                <a:solidFill>
                  <a:srgbClr val="483A00"/>
                </a:solidFill>
                <a:latin typeface="Baloo Thambi"/>
                <a:ea typeface="Baloo Thambi"/>
                <a:cs typeface="Baloo Thambi"/>
                <a:sym typeface="Baloo Thambi"/>
              </a:rPr>
              <a:t>UNREPEATEABLE READ</a:t>
            </a:r>
          </a:p>
          <a:p>
            <a:pPr algn="l">
              <a:lnSpc>
                <a:spcPts val="8800"/>
              </a:lnSpc>
            </a:pPr>
          </a:p>
        </p:txBody>
      </p:sp>
      <p:sp>
        <p:nvSpPr>
          <p:cNvPr name="TextBox 9" id="9"/>
          <p:cNvSpPr txBox="true"/>
          <p:nvPr/>
        </p:nvSpPr>
        <p:spPr>
          <a:xfrm rot="0">
            <a:off x="1808016" y="3779644"/>
            <a:ext cx="14133811" cy="5375714"/>
          </a:xfrm>
          <a:prstGeom prst="rect">
            <a:avLst/>
          </a:prstGeom>
        </p:spPr>
        <p:txBody>
          <a:bodyPr anchor="t" rtlCol="false" tIns="0" lIns="0" bIns="0" rIns="0">
            <a:spAutoFit/>
          </a:bodyPr>
          <a:lstStyle/>
          <a:p>
            <a:pPr algn="just" marL="982312" indent="-491156" lvl="1">
              <a:lnSpc>
                <a:spcPts val="4231"/>
              </a:lnSpc>
              <a:buFont typeface="Arial"/>
              <a:buChar char="•"/>
            </a:pPr>
            <a:r>
              <a:rPr lang="en-US" sz="4549">
                <a:solidFill>
                  <a:srgbClr val="483A00"/>
                </a:solidFill>
                <a:latin typeface="Kurale"/>
                <a:ea typeface="Kurale"/>
                <a:cs typeface="Kurale"/>
                <a:sym typeface="Kurale"/>
              </a:rPr>
              <a:t>Một giao dịch đọc dữ liệu lúc chưa cập nhật và dữ liệu có thể bị thay đổi bởi giao dịch khác đang thực hiện việc cập nhật</a:t>
            </a:r>
          </a:p>
          <a:p>
            <a:pPr algn="just">
              <a:lnSpc>
                <a:spcPts val="4231"/>
              </a:lnSpc>
            </a:pPr>
          </a:p>
          <a:p>
            <a:pPr algn="just" marL="982312" indent="-491156" lvl="1">
              <a:lnSpc>
                <a:spcPts val="4231"/>
              </a:lnSpc>
              <a:buFont typeface="Arial"/>
              <a:buChar char="•"/>
            </a:pPr>
            <a:r>
              <a:rPr lang="en-US" sz="4549">
                <a:solidFill>
                  <a:srgbClr val="483A00"/>
                </a:solidFill>
                <a:latin typeface="Kurale"/>
                <a:ea typeface="Kurale"/>
                <a:cs typeface="Kurale"/>
                <a:sym typeface="Kurale"/>
              </a:rPr>
              <a:t>Xảy ra khi trong quá trình giao dịch, một hàng được truy xuất hai lần và các giá trị trong hàng khác nhau giữa các lần đọc</a:t>
            </a:r>
          </a:p>
          <a:p>
            <a:pPr algn="just">
              <a:lnSpc>
                <a:spcPts val="4231"/>
              </a:lnSpc>
            </a:pPr>
          </a:p>
          <a:p>
            <a:pPr algn="just">
              <a:lnSpc>
                <a:spcPts val="4231"/>
              </a:lnSpc>
            </a:pPr>
          </a:p>
          <a:p>
            <a:pPr algn="just">
              <a:lnSpc>
                <a:spcPts val="4231"/>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6381929" cy="8059072"/>
            <a:chOff x="0" y="0"/>
            <a:chExt cx="4120314" cy="2026984"/>
          </a:xfrm>
        </p:grpSpPr>
        <p:sp>
          <p:nvSpPr>
            <p:cNvPr name="Freeform 4" id="4"/>
            <p:cNvSpPr/>
            <p:nvPr/>
          </p:nvSpPr>
          <p:spPr>
            <a:xfrm flipH="false" flipV="false" rot="0">
              <a:off x="0" y="0"/>
              <a:ext cx="4120314" cy="2026984"/>
            </a:xfrm>
            <a:custGeom>
              <a:avLst/>
              <a:gdLst/>
              <a:ahLst/>
              <a:cxnLst/>
              <a:rect r="r" b="b" t="t" l="l"/>
              <a:pathLst>
                <a:path h="2026984" w="4120314">
                  <a:moveTo>
                    <a:pt x="24102" y="0"/>
                  </a:moveTo>
                  <a:lnTo>
                    <a:pt x="4096212" y="0"/>
                  </a:lnTo>
                  <a:cubicBezTo>
                    <a:pt x="4102605" y="0"/>
                    <a:pt x="4108735" y="2539"/>
                    <a:pt x="4113255" y="7059"/>
                  </a:cubicBezTo>
                  <a:cubicBezTo>
                    <a:pt x="4117775" y="11579"/>
                    <a:pt x="4120314" y="17710"/>
                    <a:pt x="4120314" y="24102"/>
                  </a:cubicBezTo>
                  <a:lnTo>
                    <a:pt x="4120314" y="2002882"/>
                  </a:lnTo>
                  <a:cubicBezTo>
                    <a:pt x="4120314" y="2009274"/>
                    <a:pt x="4117775" y="2015405"/>
                    <a:pt x="4113255" y="2019925"/>
                  </a:cubicBezTo>
                  <a:cubicBezTo>
                    <a:pt x="4108735" y="2024445"/>
                    <a:pt x="4102605" y="2026984"/>
                    <a:pt x="4096212" y="2026984"/>
                  </a:cubicBezTo>
                  <a:lnTo>
                    <a:pt x="24102" y="2026984"/>
                  </a:lnTo>
                  <a:cubicBezTo>
                    <a:pt x="17710" y="2026984"/>
                    <a:pt x="11579" y="2024445"/>
                    <a:pt x="7059" y="2019925"/>
                  </a:cubicBezTo>
                  <a:cubicBezTo>
                    <a:pt x="2539" y="2015405"/>
                    <a:pt x="0" y="2009274"/>
                    <a:pt x="0" y="2002882"/>
                  </a:cubicBezTo>
                  <a:lnTo>
                    <a:pt x="0" y="24102"/>
                  </a:lnTo>
                  <a:cubicBezTo>
                    <a:pt x="0" y="17710"/>
                    <a:pt x="2539" y="11579"/>
                    <a:pt x="7059" y="7059"/>
                  </a:cubicBezTo>
                  <a:cubicBezTo>
                    <a:pt x="11579" y="2539"/>
                    <a:pt x="17710" y="0"/>
                    <a:pt x="2410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120314" cy="20650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0294" y="2321644"/>
            <a:ext cx="14317697" cy="1261916"/>
          </a:xfrm>
          <a:prstGeom prst="rect">
            <a:avLst/>
          </a:prstGeom>
        </p:spPr>
        <p:txBody>
          <a:bodyPr anchor="t" rtlCol="false" tIns="0" lIns="0" bIns="0" rIns="0">
            <a:spAutoFit/>
          </a:bodyPr>
          <a:lstStyle/>
          <a:p>
            <a:pPr algn="l">
              <a:lnSpc>
                <a:spcPts val="9293"/>
              </a:lnSpc>
            </a:pPr>
            <a:r>
              <a:rPr lang="en-US" sz="9993">
                <a:solidFill>
                  <a:srgbClr val="483A00"/>
                </a:solidFill>
                <a:latin typeface="Baloo Thambi"/>
                <a:ea typeface="Baloo Thambi"/>
                <a:cs typeface="Baloo Thambi"/>
                <a:sym typeface="Baloo Thambi"/>
              </a:rPr>
              <a:t>UNREPEATEABLE READ</a:t>
            </a:r>
          </a:p>
        </p:txBody>
      </p:sp>
      <p:sp>
        <p:nvSpPr>
          <p:cNvPr name="TextBox 9" id="9"/>
          <p:cNvSpPr txBox="true"/>
          <p:nvPr/>
        </p:nvSpPr>
        <p:spPr>
          <a:xfrm rot="0">
            <a:off x="1808016" y="3789169"/>
            <a:ext cx="15268268" cy="4745871"/>
          </a:xfrm>
          <a:prstGeom prst="rect">
            <a:avLst/>
          </a:prstGeom>
        </p:spPr>
        <p:txBody>
          <a:bodyPr anchor="t" rtlCol="false" tIns="0" lIns="0" bIns="0" rIns="0">
            <a:spAutoFit/>
          </a:bodyPr>
          <a:lstStyle/>
          <a:p>
            <a:pPr algn="l">
              <a:lnSpc>
                <a:spcPts val="4198"/>
              </a:lnSpc>
            </a:pPr>
            <a:r>
              <a:rPr lang="en-US" sz="4515" i="true">
                <a:solidFill>
                  <a:srgbClr val="483A00"/>
                </a:solidFill>
                <a:latin typeface="Kurale"/>
                <a:ea typeface="Kurale"/>
                <a:cs typeface="Kurale"/>
                <a:sym typeface="Kurale"/>
              </a:rPr>
              <a:t>Ví dụ: </a:t>
            </a:r>
            <a:r>
              <a:rPr lang="en-US" sz="4515">
                <a:solidFill>
                  <a:srgbClr val="483A00"/>
                </a:solidFill>
                <a:latin typeface="Kurale"/>
                <a:ea typeface="Kurale"/>
                <a:cs typeface="Kurale"/>
                <a:sym typeface="Kurale"/>
              </a:rPr>
              <a:t>Một nhân viên đang xem thông tin của bộ phim cùng lúc đó có một nhân viên khác cập nhật thông tin phim. Nhân viên xem lại thông tin phim một lần nữa hai thì thấy thông tin đã được thay đổi. (Trường hợp Unrepeatable Read).</a:t>
            </a:r>
          </a:p>
          <a:p>
            <a:pPr algn="l">
              <a:lnSpc>
                <a:spcPts val="4198"/>
              </a:lnSpc>
            </a:pPr>
          </a:p>
          <a:p>
            <a:pPr algn="l">
              <a:lnSpc>
                <a:spcPts val="4198"/>
              </a:lnSpc>
            </a:pPr>
          </a:p>
          <a:p>
            <a:pPr algn="l">
              <a:lnSpc>
                <a:spcPts val="4198"/>
              </a:lnSpc>
            </a:pPr>
          </a:p>
          <a:p>
            <a:pPr algn="l">
              <a:lnSpc>
                <a:spcPts val="4198"/>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4414345" y="0"/>
            <a:ext cx="9459310" cy="10287000"/>
          </a:xfrm>
          <a:custGeom>
            <a:avLst/>
            <a:gdLst/>
            <a:ahLst/>
            <a:cxnLst/>
            <a:rect r="r" b="b" t="t" l="l"/>
            <a:pathLst>
              <a:path h="10287000" w="9459310">
                <a:moveTo>
                  <a:pt x="0" y="0"/>
                </a:moveTo>
                <a:lnTo>
                  <a:pt x="9459310" y="0"/>
                </a:lnTo>
                <a:lnTo>
                  <a:pt x="9459310" y="10287000"/>
                </a:lnTo>
                <a:lnTo>
                  <a:pt x="0" y="10287000"/>
                </a:lnTo>
                <a:lnTo>
                  <a:pt x="0"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230566" y="4350657"/>
            <a:ext cx="5913434" cy="509841"/>
          </a:xfrm>
          <a:prstGeom prst="rect">
            <a:avLst/>
          </a:prstGeom>
        </p:spPr>
        <p:txBody>
          <a:bodyPr anchor="t" rtlCol="false" tIns="0" lIns="0" bIns="0" rIns="0">
            <a:spAutoFit/>
          </a:bodyPr>
          <a:lstStyle/>
          <a:p>
            <a:pPr algn="just">
              <a:lnSpc>
                <a:spcPts val="3752"/>
              </a:lnSpc>
            </a:pPr>
            <a:r>
              <a:rPr lang="en-US" sz="4035">
                <a:solidFill>
                  <a:srgbClr val="483A00"/>
                </a:solidFill>
                <a:latin typeface="Kurale"/>
                <a:ea typeface="Kurale"/>
                <a:cs typeface="Kurale"/>
                <a:sym typeface="Kurale"/>
              </a:rPr>
              <a:t>Quản lý giao tác</a:t>
            </a:r>
          </a:p>
        </p:txBody>
      </p:sp>
      <p:grpSp>
        <p:nvGrpSpPr>
          <p:cNvPr name="Group 7" id="7"/>
          <p:cNvGrpSpPr/>
          <p:nvPr/>
        </p:nvGrpSpPr>
        <p:grpSpPr>
          <a:xfrm rot="0">
            <a:off x="1599964" y="3852896"/>
            <a:ext cx="1400589" cy="140058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89237" y="3942170"/>
            <a:ext cx="1222042" cy="122204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3230566" y="6523561"/>
            <a:ext cx="5913434" cy="510007"/>
          </a:xfrm>
          <a:prstGeom prst="rect">
            <a:avLst/>
          </a:prstGeom>
        </p:spPr>
        <p:txBody>
          <a:bodyPr anchor="t" rtlCol="false" tIns="0" lIns="0" bIns="0" rIns="0">
            <a:spAutoFit/>
          </a:bodyPr>
          <a:lstStyle/>
          <a:p>
            <a:pPr algn="l">
              <a:lnSpc>
                <a:spcPts val="3757"/>
              </a:lnSpc>
            </a:pPr>
            <a:r>
              <a:rPr lang="en-US" sz="4040">
                <a:solidFill>
                  <a:srgbClr val="483A00"/>
                </a:solidFill>
                <a:latin typeface="Kurale"/>
                <a:ea typeface="Kurale"/>
                <a:cs typeface="Kurale"/>
                <a:sym typeface="Kurale"/>
              </a:rPr>
              <a:t>Điều khiển đồng thời </a:t>
            </a:r>
          </a:p>
        </p:txBody>
      </p:sp>
      <p:grpSp>
        <p:nvGrpSpPr>
          <p:cNvPr name="Group 14" id="14"/>
          <p:cNvGrpSpPr/>
          <p:nvPr/>
        </p:nvGrpSpPr>
        <p:grpSpPr>
          <a:xfrm rot="0">
            <a:off x="1599964" y="5947474"/>
            <a:ext cx="1400589" cy="140058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689237" y="6036747"/>
            <a:ext cx="1222042" cy="122204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046063" y="3852896"/>
            <a:ext cx="1400589" cy="140058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9135336" y="3942170"/>
            <a:ext cx="1222042" cy="122204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9046063" y="5947474"/>
            <a:ext cx="1400589" cy="1400589"/>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9135336" y="6036747"/>
            <a:ext cx="1222042" cy="122204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1347170">
            <a:off x="15925726" y="7662105"/>
            <a:ext cx="2049937" cy="2042483"/>
          </a:xfrm>
          <a:custGeom>
            <a:avLst/>
            <a:gdLst/>
            <a:ahLst/>
            <a:cxnLst/>
            <a:rect r="r" b="b" t="t" l="l"/>
            <a:pathLst>
              <a:path h="2042483" w="2049937">
                <a:moveTo>
                  <a:pt x="0" y="0"/>
                </a:moveTo>
                <a:lnTo>
                  <a:pt x="2049937" y="0"/>
                </a:lnTo>
                <a:lnTo>
                  <a:pt x="2049937"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36" id="36"/>
          <p:cNvSpPr txBox="true"/>
          <p:nvPr/>
        </p:nvSpPr>
        <p:spPr>
          <a:xfrm rot="0">
            <a:off x="5256523" y="1926432"/>
            <a:ext cx="7579080" cy="1278391"/>
          </a:xfrm>
          <a:prstGeom prst="rect">
            <a:avLst/>
          </a:prstGeom>
        </p:spPr>
        <p:txBody>
          <a:bodyPr anchor="t" rtlCol="false" tIns="0" lIns="0" bIns="0" rIns="0">
            <a:spAutoFit/>
          </a:bodyPr>
          <a:lstStyle/>
          <a:p>
            <a:pPr algn="ctr">
              <a:lnSpc>
                <a:spcPts val="9375"/>
              </a:lnSpc>
            </a:pPr>
            <a:r>
              <a:rPr lang="en-US" sz="10081">
                <a:solidFill>
                  <a:srgbClr val="483A00"/>
                </a:solidFill>
                <a:latin typeface="Baloo Thambi"/>
                <a:ea typeface="Baloo Thambi"/>
                <a:cs typeface="Baloo Thambi"/>
                <a:sym typeface="Baloo Thambi"/>
              </a:rPr>
              <a:t>NỘI DUNG</a:t>
            </a:r>
          </a:p>
        </p:txBody>
      </p:sp>
      <p:sp>
        <p:nvSpPr>
          <p:cNvPr name="TextBox 37" id="37"/>
          <p:cNvSpPr txBox="true"/>
          <p:nvPr/>
        </p:nvSpPr>
        <p:spPr>
          <a:xfrm rot="0">
            <a:off x="11037261" y="4267228"/>
            <a:ext cx="5913434" cy="986257"/>
          </a:xfrm>
          <a:prstGeom prst="rect">
            <a:avLst/>
          </a:prstGeom>
        </p:spPr>
        <p:txBody>
          <a:bodyPr anchor="t" rtlCol="false" tIns="0" lIns="0" bIns="0" rIns="0">
            <a:spAutoFit/>
          </a:bodyPr>
          <a:lstStyle/>
          <a:p>
            <a:pPr algn="l">
              <a:lnSpc>
                <a:spcPts val="3757"/>
              </a:lnSpc>
            </a:pPr>
            <a:r>
              <a:rPr lang="en-US" sz="4040">
                <a:solidFill>
                  <a:srgbClr val="483A00"/>
                </a:solidFill>
                <a:latin typeface="Kurale"/>
                <a:ea typeface="Kurale"/>
                <a:cs typeface="Kurale"/>
                <a:sym typeface="Kurale"/>
              </a:rPr>
              <a:t>So sánh với môi trường tập trung</a:t>
            </a:r>
          </a:p>
        </p:txBody>
      </p:sp>
      <p:sp>
        <p:nvSpPr>
          <p:cNvPr name="TextBox 38" id="38"/>
          <p:cNvSpPr txBox="true"/>
          <p:nvPr/>
        </p:nvSpPr>
        <p:spPr>
          <a:xfrm rot="0">
            <a:off x="11037261" y="6523561"/>
            <a:ext cx="5913434" cy="510007"/>
          </a:xfrm>
          <a:prstGeom prst="rect">
            <a:avLst/>
          </a:prstGeom>
        </p:spPr>
        <p:txBody>
          <a:bodyPr anchor="t" rtlCol="false" tIns="0" lIns="0" bIns="0" rIns="0">
            <a:spAutoFit/>
          </a:bodyPr>
          <a:lstStyle/>
          <a:p>
            <a:pPr algn="l">
              <a:lnSpc>
                <a:spcPts val="3757"/>
              </a:lnSpc>
            </a:pPr>
            <a:r>
              <a:rPr lang="en-US" sz="4040">
                <a:solidFill>
                  <a:srgbClr val="483A00"/>
                </a:solidFill>
                <a:latin typeface="Kurale"/>
                <a:ea typeface="Kurale"/>
                <a:cs typeface="Kurale"/>
                <a:sym typeface="Kurale"/>
              </a:rPr>
              <a:t>Demo</a:t>
            </a:r>
          </a:p>
        </p:txBody>
      </p:sp>
      <p:sp>
        <p:nvSpPr>
          <p:cNvPr name="TextBox 39" id="39"/>
          <p:cNvSpPr txBox="true"/>
          <p:nvPr/>
        </p:nvSpPr>
        <p:spPr>
          <a:xfrm rot="0">
            <a:off x="1422221" y="4232197"/>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01</a:t>
            </a:r>
          </a:p>
        </p:txBody>
      </p:sp>
      <p:sp>
        <p:nvSpPr>
          <p:cNvPr name="TextBox 40" id="40"/>
          <p:cNvSpPr txBox="true"/>
          <p:nvPr/>
        </p:nvSpPr>
        <p:spPr>
          <a:xfrm rot="0">
            <a:off x="1479132" y="6326775"/>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02</a:t>
            </a:r>
          </a:p>
        </p:txBody>
      </p:sp>
      <p:sp>
        <p:nvSpPr>
          <p:cNvPr name="TextBox 41" id="41"/>
          <p:cNvSpPr txBox="true"/>
          <p:nvPr/>
        </p:nvSpPr>
        <p:spPr>
          <a:xfrm rot="0">
            <a:off x="8925231" y="4277981"/>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03</a:t>
            </a:r>
          </a:p>
        </p:txBody>
      </p:sp>
      <p:sp>
        <p:nvSpPr>
          <p:cNvPr name="TextBox 42" id="42"/>
          <p:cNvSpPr txBox="true"/>
          <p:nvPr/>
        </p:nvSpPr>
        <p:spPr>
          <a:xfrm rot="0">
            <a:off x="8925231" y="6326775"/>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04</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6381929" cy="8059072"/>
            <a:chOff x="0" y="0"/>
            <a:chExt cx="4120314" cy="2026984"/>
          </a:xfrm>
        </p:grpSpPr>
        <p:sp>
          <p:nvSpPr>
            <p:cNvPr name="Freeform 4" id="4"/>
            <p:cNvSpPr/>
            <p:nvPr/>
          </p:nvSpPr>
          <p:spPr>
            <a:xfrm flipH="false" flipV="false" rot="0">
              <a:off x="0" y="0"/>
              <a:ext cx="4120314" cy="2026984"/>
            </a:xfrm>
            <a:custGeom>
              <a:avLst/>
              <a:gdLst/>
              <a:ahLst/>
              <a:cxnLst/>
              <a:rect r="r" b="b" t="t" l="l"/>
              <a:pathLst>
                <a:path h="2026984" w="4120314">
                  <a:moveTo>
                    <a:pt x="24102" y="0"/>
                  </a:moveTo>
                  <a:lnTo>
                    <a:pt x="4096212" y="0"/>
                  </a:lnTo>
                  <a:cubicBezTo>
                    <a:pt x="4102605" y="0"/>
                    <a:pt x="4108735" y="2539"/>
                    <a:pt x="4113255" y="7059"/>
                  </a:cubicBezTo>
                  <a:cubicBezTo>
                    <a:pt x="4117775" y="11579"/>
                    <a:pt x="4120314" y="17710"/>
                    <a:pt x="4120314" y="24102"/>
                  </a:cubicBezTo>
                  <a:lnTo>
                    <a:pt x="4120314" y="2002882"/>
                  </a:lnTo>
                  <a:cubicBezTo>
                    <a:pt x="4120314" y="2009274"/>
                    <a:pt x="4117775" y="2015405"/>
                    <a:pt x="4113255" y="2019925"/>
                  </a:cubicBezTo>
                  <a:cubicBezTo>
                    <a:pt x="4108735" y="2024445"/>
                    <a:pt x="4102605" y="2026984"/>
                    <a:pt x="4096212" y="2026984"/>
                  </a:cubicBezTo>
                  <a:lnTo>
                    <a:pt x="24102" y="2026984"/>
                  </a:lnTo>
                  <a:cubicBezTo>
                    <a:pt x="17710" y="2026984"/>
                    <a:pt x="11579" y="2024445"/>
                    <a:pt x="7059" y="2019925"/>
                  </a:cubicBezTo>
                  <a:cubicBezTo>
                    <a:pt x="2539" y="2015405"/>
                    <a:pt x="0" y="2009274"/>
                    <a:pt x="0" y="2002882"/>
                  </a:cubicBezTo>
                  <a:lnTo>
                    <a:pt x="0" y="24102"/>
                  </a:lnTo>
                  <a:cubicBezTo>
                    <a:pt x="0" y="17710"/>
                    <a:pt x="2539" y="11579"/>
                    <a:pt x="7059" y="7059"/>
                  </a:cubicBezTo>
                  <a:cubicBezTo>
                    <a:pt x="11579" y="2539"/>
                    <a:pt x="17710" y="0"/>
                    <a:pt x="2410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120314" cy="20650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0294" y="2302594"/>
            <a:ext cx="12849120" cy="2314246"/>
          </a:xfrm>
          <a:prstGeom prst="rect">
            <a:avLst/>
          </a:prstGeom>
        </p:spPr>
        <p:txBody>
          <a:bodyPr anchor="t" rtlCol="false" tIns="0" lIns="0" bIns="0" rIns="0">
            <a:spAutoFit/>
          </a:bodyPr>
          <a:lstStyle/>
          <a:p>
            <a:pPr algn="l">
              <a:lnSpc>
                <a:spcPts val="8800"/>
              </a:lnSpc>
            </a:pPr>
            <a:r>
              <a:rPr lang="en-US" sz="9462">
                <a:solidFill>
                  <a:srgbClr val="483A00"/>
                </a:solidFill>
                <a:latin typeface="Baloo Thambi"/>
                <a:ea typeface="Baloo Thambi"/>
                <a:cs typeface="Baloo Thambi"/>
                <a:sym typeface="Baloo Thambi"/>
              </a:rPr>
              <a:t>PHANTOM READ</a:t>
            </a:r>
          </a:p>
          <a:p>
            <a:pPr algn="l">
              <a:lnSpc>
                <a:spcPts val="8800"/>
              </a:lnSpc>
            </a:pPr>
          </a:p>
        </p:txBody>
      </p:sp>
      <p:sp>
        <p:nvSpPr>
          <p:cNvPr name="TextBox 9" id="9"/>
          <p:cNvSpPr txBox="true"/>
          <p:nvPr/>
        </p:nvSpPr>
        <p:spPr>
          <a:xfrm rot="0">
            <a:off x="1808016" y="3779644"/>
            <a:ext cx="14133811" cy="6407558"/>
          </a:xfrm>
          <a:prstGeom prst="rect">
            <a:avLst/>
          </a:prstGeom>
        </p:spPr>
        <p:txBody>
          <a:bodyPr anchor="t" rtlCol="false" tIns="0" lIns="0" bIns="0" rIns="0">
            <a:spAutoFit/>
          </a:bodyPr>
          <a:lstStyle/>
          <a:p>
            <a:pPr algn="l" marL="982312" indent="-491156" lvl="1">
              <a:lnSpc>
                <a:spcPts val="4231"/>
              </a:lnSpc>
              <a:buFont typeface="Arial"/>
              <a:buChar char="•"/>
            </a:pPr>
            <a:r>
              <a:rPr lang="en-US" sz="4549">
                <a:solidFill>
                  <a:srgbClr val="483A00"/>
                </a:solidFill>
                <a:latin typeface="Kurale"/>
                <a:ea typeface="Kurale"/>
                <a:cs typeface="Kurale"/>
                <a:sym typeface="Kurale"/>
              </a:rPr>
              <a:t>Một giao dịch vừa thực hiện xong việc đọc (chưa commit) thì giao dịch khác lại thay đổi (ghi) trên chính đơn vị dữ liệu đó khiến kết quả lần đọc sau bị thay đổi.</a:t>
            </a:r>
          </a:p>
          <a:p>
            <a:pPr algn="l">
              <a:lnSpc>
                <a:spcPts val="4231"/>
              </a:lnSpc>
            </a:pPr>
          </a:p>
          <a:p>
            <a:pPr algn="l" marL="982312" indent="-491156" lvl="1">
              <a:lnSpc>
                <a:spcPts val="4231"/>
              </a:lnSpc>
              <a:buFont typeface="Arial"/>
              <a:buChar char="•"/>
            </a:pPr>
            <a:r>
              <a:rPr lang="en-US" sz="4549">
                <a:solidFill>
                  <a:srgbClr val="483A00"/>
                </a:solidFill>
                <a:latin typeface="Kurale"/>
                <a:ea typeface="Kurale"/>
                <a:cs typeface="Kurale"/>
                <a:sym typeface="Kurale"/>
              </a:rPr>
              <a:t>Đọc ảo xảy ra trong quá trình giao dịch, hai truy vấn giống hệt nhau được thực hiện và tập hợp các hàng được trả về bởi truy vấn thứ hai khác với truy vấn đầu tiên.</a:t>
            </a:r>
          </a:p>
          <a:p>
            <a:pPr algn="l">
              <a:lnSpc>
                <a:spcPts val="4231"/>
              </a:lnSpc>
            </a:pPr>
          </a:p>
          <a:p>
            <a:pPr algn="l">
              <a:lnSpc>
                <a:spcPts val="4231"/>
              </a:lnSpc>
            </a:pPr>
          </a:p>
          <a:p>
            <a:pPr algn="l">
              <a:lnSpc>
                <a:spcPts val="4231"/>
              </a:lnSpc>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6381929" cy="8059072"/>
            <a:chOff x="0" y="0"/>
            <a:chExt cx="4120314" cy="2026984"/>
          </a:xfrm>
        </p:grpSpPr>
        <p:sp>
          <p:nvSpPr>
            <p:cNvPr name="Freeform 4" id="4"/>
            <p:cNvSpPr/>
            <p:nvPr/>
          </p:nvSpPr>
          <p:spPr>
            <a:xfrm flipH="false" flipV="false" rot="0">
              <a:off x="0" y="0"/>
              <a:ext cx="4120314" cy="2026984"/>
            </a:xfrm>
            <a:custGeom>
              <a:avLst/>
              <a:gdLst/>
              <a:ahLst/>
              <a:cxnLst/>
              <a:rect r="r" b="b" t="t" l="l"/>
              <a:pathLst>
                <a:path h="2026984" w="4120314">
                  <a:moveTo>
                    <a:pt x="24102" y="0"/>
                  </a:moveTo>
                  <a:lnTo>
                    <a:pt x="4096212" y="0"/>
                  </a:lnTo>
                  <a:cubicBezTo>
                    <a:pt x="4102605" y="0"/>
                    <a:pt x="4108735" y="2539"/>
                    <a:pt x="4113255" y="7059"/>
                  </a:cubicBezTo>
                  <a:cubicBezTo>
                    <a:pt x="4117775" y="11579"/>
                    <a:pt x="4120314" y="17710"/>
                    <a:pt x="4120314" y="24102"/>
                  </a:cubicBezTo>
                  <a:lnTo>
                    <a:pt x="4120314" y="2002882"/>
                  </a:lnTo>
                  <a:cubicBezTo>
                    <a:pt x="4120314" y="2009274"/>
                    <a:pt x="4117775" y="2015405"/>
                    <a:pt x="4113255" y="2019925"/>
                  </a:cubicBezTo>
                  <a:cubicBezTo>
                    <a:pt x="4108735" y="2024445"/>
                    <a:pt x="4102605" y="2026984"/>
                    <a:pt x="4096212" y="2026984"/>
                  </a:cubicBezTo>
                  <a:lnTo>
                    <a:pt x="24102" y="2026984"/>
                  </a:lnTo>
                  <a:cubicBezTo>
                    <a:pt x="17710" y="2026984"/>
                    <a:pt x="11579" y="2024445"/>
                    <a:pt x="7059" y="2019925"/>
                  </a:cubicBezTo>
                  <a:cubicBezTo>
                    <a:pt x="2539" y="2015405"/>
                    <a:pt x="0" y="2009274"/>
                    <a:pt x="0" y="2002882"/>
                  </a:cubicBezTo>
                  <a:lnTo>
                    <a:pt x="0" y="24102"/>
                  </a:lnTo>
                  <a:cubicBezTo>
                    <a:pt x="0" y="17710"/>
                    <a:pt x="2539" y="11579"/>
                    <a:pt x="7059" y="7059"/>
                  </a:cubicBezTo>
                  <a:cubicBezTo>
                    <a:pt x="11579" y="2539"/>
                    <a:pt x="17710" y="0"/>
                    <a:pt x="2410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120314" cy="20650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0294" y="2321644"/>
            <a:ext cx="14969006" cy="2560956"/>
          </a:xfrm>
          <a:prstGeom prst="rect">
            <a:avLst/>
          </a:prstGeom>
        </p:spPr>
        <p:txBody>
          <a:bodyPr anchor="t" rtlCol="false" tIns="0" lIns="0" bIns="0" rIns="0">
            <a:spAutoFit/>
          </a:bodyPr>
          <a:lstStyle/>
          <a:p>
            <a:pPr algn="l">
              <a:lnSpc>
                <a:spcPts val="9716"/>
              </a:lnSpc>
            </a:pPr>
            <a:r>
              <a:rPr lang="en-US" sz="10447">
                <a:solidFill>
                  <a:srgbClr val="483A00"/>
                </a:solidFill>
                <a:latin typeface="Baloo Thambi"/>
                <a:ea typeface="Baloo Thambi"/>
                <a:cs typeface="Baloo Thambi"/>
                <a:sym typeface="Baloo Thambi"/>
              </a:rPr>
              <a:t>PHANTOM READ</a:t>
            </a:r>
          </a:p>
          <a:p>
            <a:pPr algn="l">
              <a:lnSpc>
                <a:spcPts val="9716"/>
              </a:lnSpc>
            </a:pPr>
          </a:p>
        </p:txBody>
      </p:sp>
      <p:sp>
        <p:nvSpPr>
          <p:cNvPr name="TextBox 9" id="9"/>
          <p:cNvSpPr txBox="true"/>
          <p:nvPr/>
        </p:nvSpPr>
        <p:spPr>
          <a:xfrm rot="0">
            <a:off x="1709064" y="3807314"/>
            <a:ext cx="15268268" cy="5188212"/>
          </a:xfrm>
          <a:prstGeom prst="rect">
            <a:avLst/>
          </a:prstGeom>
        </p:spPr>
        <p:txBody>
          <a:bodyPr anchor="t" rtlCol="false" tIns="0" lIns="0" bIns="0" rIns="0">
            <a:spAutoFit/>
          </a:bodyPr>
          <a:lstStyle/>
          <a:p>
            <a:pPr algn="just">
              <a:lnSpc>
                <a:spcPts val="4570"/>
              </a:lnSpc>
            </a:pPr>
            <a:r>
              <a:rPr lang="en-US" sz="4915">
                <a:solidFill>
                  <a:srgbClr val="483A00"/>
                </a:solidFill>
                <a:latin typeface="Kurale"/>
                <a:ea typeface="Kurale"/>
                <a:cs typeface="Kurale"/>
                <a:sym typeface="Kurale"/>
              </a:rPr>
              <a:t>Ví dụ: Khi một nhân viên đang xem bộ phim đó có bao nhiêu lịch chiếu, thì một nhân viên khác lại thêm một lịch chiếu của bộ phim đó. Nhân viên xem lịch chiếu của bộ phim lúc đầu xem lại lần nữa thì thấy nhiều hơn dữ liệu. Đây là trường hợp Phantom Read.</a:t>
            </a:r>
          </a:p>
          <a:p>
            <a:pPr algn="just">
              <a:lnSpc>
                <a:spcPts val="4570"/>
              </a:lnSpc>
            </a:pPr>
          </a:p>
          <a:p>
            <a:pPr algn="just">
              <a:lnSpc>
                <a:spcPts val="4570"/>
              </a:lnSpc>
            </a:pPr>
          </a:p>
          <a:p>
            <a:pPr algn="just">
              <a:lnSpc>
                <a:spcPts val="4570"/>
              </a:lnSpc>
            </a:pPr>
          </a:p>
          <a:p>
            <a:pPr algn="just">
              <a:lnSpc>
                <a:spcPts val="457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4609239" y="0"/>
            <a:ext cx="8792423" cy="10287000"/>
          </a:xfrm>
          <a:custGeom>
            <a:avLst/>
            <a:gdLst/>
            <a:ahLst/>
            <a:cxnLst/>
            <a:rect r="r" b="b" t="t" l="l"/>
            <a:pathLst>
              <a:path h="10287000" w="8792423">
                <a:moveTo>
                  <a:pt x="0" y="0"/>
                </a:moveTo>
                <a:lnTo>
                  <a:pt x="8792423" y="0"/>
                </a:lnTo>
                <a:lnTo>
                  <a:pt x="8792423" y="10287000"/>
                </a:lnTo>
                <a:lnTo>
                  <a:pt x="0" y="10287000"/>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6381929" cy="8059072"/>
            <a:chOff x="0" y="0"/>
            <a:chExt cx="4120314" cy="2026984"/>
          </a:xfrm>
        </p:grpSpPr>
        <p:sp>
          <p:nvSpPr>
            <p:cNvPr name="Freeform 4" id="4"/>
            <p:cNvSpPr/>
            <p:nvPr/>
          </p:nvSpPr>
          <p:spPr>
            <a:xfrm flipH="false" flipV="false" rot="0">
              <a:off x="0" y="0"/>
              <a:ext cx="4120314" cy="2026984"/>
            </a:xfrm>
            <a:custGeom>
              <a:avLst/>
              <a:gdLst/>
              <a:ahLst/>
              <a:cxnLst/>
              <a:rect r="r" b="b" t="t" l="l"/>
              <a:pathLst>
                <a:path h="2026984" w="4120314">
                  <a:moveTo>
                    <a:pt x="24102" y="0"/>
                  </a:moveTo>
                  <a:lnTo>
                    <a:pt x="4096212" y="0"/>
                  </a:lnTo>
                  <a:cubicBezTo>
                    <a:pt x="4102605" y="0"/>
                    <a:pt x="4108735" y="2539"/>
                    <a:pt x="4113255" y="7059"/>
                  </a:cubicBezTo>
                  <a:cubicBezTo>
                    <a:pt x="4117775" y="11579"/>
                    <a:pt x="4120314" y="17710"/>
                    <a:pt x="4120314" y="24102"/>
                  </a:cubicBezTo>
                  <a:lnTo>
                    <a:pt x="4120314" y="2002882"/>
                  </a:lnTo>
                  <a:cubicBezTo>
                    <a:pt x="4120314" y="2009274"/>
                    <a:pt x="4117775" y="2015405"/>
                    <a:pt x="4113255" y="2019925"/>
                  </a:cubicBezTo>
                  <a:cubicBezTo>
                    <a:pt x="4108735" y="2024445"/>
                    <a:pt x="4102605" y="2026984"/>
                    <a:pt x="4096212" y="2026984"/>
                  </a:cubicBezTo>
                  <a:lnTo>
                    <a:pt x="24102" y="2026984"/>
                  </a:lnTo>
                  <a:cubicBezTo>
                    <a:pt x="17710" y="2026984"/>
                    <a:pt x="11579" y="2024445"/>
                    <a:pt x="7059" y="2019925"/>
                  </a:cubicBezTo>
                  <a:cubicBezTo>
                    <a:pt x="2539" y="2015405"/>
                    <a:pt x="0" y="2009274"/>
                    <a:pt x="0" y="2002882"/>
                  </a:cubicBezTo>
                  <a:lnTo>
                    <a:pt x="0" y="24102"/>
                  </a:lnTo>
                  <a:cubicBezTo>
                    <a:pt x="0" y="17710"/>
                    <a:pt x="2539" y="11579"/>
                    <a:pt x="7059" y="7059"/>
                  </a:cubicBezTo>
                  <a:cubicBezTo>
                    <a:pt x="11579" y="2539"/>
                    <a:pt x="17710" y="0"/>
                    <a:pt x="2410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4120314" cy="206508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308007" y="7572981"/>
            <a:ext cx="1951293" cy="1901623"/>
          </a:xfrm>
          <a:custGeom>
            <a:avLst/>
            <a:gdLst/>
            <a:ahLst/>
            <a:cxnLst/>
            <a:rect r="r" b="b" t="t" l="l"/>
            <a:pathLst>
              <a:path h="1901623" w="1951293">
                <a:moveTo>
                  <a:pt x="0" y="0"/>
                </a:moveTo>
                <a:lnTo>
                  <a:pt x="1951293" y="0"/>
                </a:lnTo>
                <a:lnTo>
                  <a:pt x="1951293" y="1901624"/>
                </a:lnTo>
                <a:lnTo>
                  <a:pt x="0" y="19016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290294" y="2302594"/>
            <a:ext cx="12849120" cy="1200297"/>
          </a:xfrm>
          <a:prstGeom prst="rect">
            <a:avLst/>
          </a:prstGeom>
        </p:spPr>
        <p:txBody>
          <a:bodyPr anchor="t" rtlCol="false" tIns="0" lIns="0" bIns="0" rIns="0">
            <a:spAutoFit/>
          </a:bodyPr>
          <a:lstStyle/>
          <a:p>
            <a:pPr algn="l">
              <a:lnSpc>
                <a:spcPts val="8800"/>
              </a:lnSpc>
            </a:pPr>
            <a:r>
              <a:rPr lang="en-US" sz="9462">
                <a:solidFill>
                  <a:srgbClr val="483A00"/>
                </a:solidFill>
                <a:latin typeface="Baloo Thambi"/>
                <a:ea typeface="Baloo Thambi"/>
                <a:cs typeface="Baloo Thambi"/>
                <a:sym typeface="Baloo Thambi"/>
              </a:rPr>
              <a:t>DEADLOCK</a:t>
            </a:r>
          </a:p>
        </p:txBody>
      </p:sp>
      <p:sp>
        <p:nvSpPr>
          <p:cNvPr name="TextBox 9" id="9"/>
          <p:cNvSpPr txBox="true"/>
          <p:nvPr/>
        </p:nvSpPr>
        <p:spPr>
          <a:xfrm rot="0">
            <a:off x="1852329" y="3442009"/>
            <a:ext cx="14133811" cy="5375714"/>
          </a:xfrm>
          <a:prstGeom prst="rect">
            <a:avLst/>
          </a:prstGeom>
        </p:spPr>
        <p:txBody>
          <a:bodyPr anchor="t" rtlCol="false" tIns="0" lIns="0" bIns="0" rIns="0">
            <a:spAutoFit/>
          </a:bodyPr>
          <a:lstStyle/>
          <a:p>
            <a:pPr algn="just" marL="982312" indent="-491156" lvl="1">
              <a:lnSpc>
                <a:spcPts val="4231"/>
              </a:lnSpc>
              <a:buFont typeface="Arial"/>
              <a:buChar char="•"/>
            </a:pPr>
            <a:r>
              <a:rPr lang="en-US" sz="4549">
                <a:solidFill>
                  <a:srgbClr val="483A00"/>
                </a:solidFill>
                <a:latin typeface="Kurale"/>
                <a:ea typeface="Kurale"/>
                <a:cs typeface="Kurale"/>
                <a:sym typeface="Kurale"/>
              </a:rPr>
              <a:t>Mỗi giao dịch đang nắm giữ khoá của riêng mình và chờ khoá của giao dịch kia, khi đó cả hai giao dịch chờ đợi vô hạn định.</a:t>
            </a:r>
          </a:p>
          <a:p>
            <a:pPr algn="just">
              <a:lnSpc>
                <a:spcPts val="4231"/>
              </a:lnSpc>
            </a:pPr>
          </a:p>
          <a:p>
            <a:pPr algn="just" marL="982312" indent="-491156" lvl="1">
              <a:lnSpc>
                <a:spcPts val="4231"/>
              </a:lnSpc>
              <a:buFont typeface="Arial"/>
              <a:buChar char="•"/>
            </a:pPr>
            <a:r>
              <a:rPr lang="en-US" sz="4549">
                <a:solidFill>
                  <a:srgbClr val="483A00"/>
                </a:solidFill>
                <a:latin typeface="Kurale"/>
                <a:ea typeface="Kurale"/>
                <a:cs typeface="Kurale"/>
                <a:sym typeface="Kurale"/>
              </a:rPr>
              <a:t>Ví dụ : Khi một nhân viên 1 update bộ phim 1 và nhân viên 2 update bộ phim 2 và cả 2 chưa commit. Sau đó nhân viên 1 lại update thông tin bộ phim 2 và nhân viên 2 lại update thông tin của bộ phim 1. Gây ra trường hợp deadlock.</a:t>
            </a:r>
          </a:p>
          <a:p>
            <a:pPr algn="just">
              <a:lnSpc>
                <a:spcPts val="4231"/>
              </a:lnSpc>
            </a:pP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2385271" y="1028700"/>
            <a:ext cx="13517459" cy="8664161"/>
          </a:xfrm>
          <a:custGeom>
            <a:avLst/>
            <a:gdLst/>
            <a:ahLst/>
            <a:cxnLst/>
            <a:rect r="r" b="b" t="t" l="l"/>
            <a:pathLst>
              <a:path h="8664161" w="13517459">
                <a:moveTo>
                  <a:pt x="0" y="0"/>
                </a:moveTo>
                <a:lnTo>
                  <a:pt x="13517458" y="0"/>
                </a:lnTo>
                <a:lnTo>
                  <a:pt x="13517458" y="8664161"/>
                </a:lnTo>
                <a:lnTo>
                  <a:pt x="0" y="8664161"/>
                </a:lnTo>
                <a:lnTo>
                  <a:pt x="0" y="0"/>
                </a:lnTo>
                <a:close/>
              </a:path>
            </a:pathLst>
          </a:custGeom>
          <a:blipFill>
            <a:blip r:embed="rId2"/>
            <a:stretch>
              <a:fillRect l="0" t="0" r="0" b="0"/>
            </a:stretch>
          </a:blipFill>
        </p:spPr>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18270" y="1028700"/>
            <a:ext cx="9457927" cy="7565762"/>
            <a:chOff x="0" y="0"/>
            <a:chExt cx="2378818" cy="1902909"/>
          </a:xfrm>
        </p:grpSpPr>
        <p:sp>
          <p:nvSpPr>
            <p:cNvPr name="Freeform 4" id="4"/>
            <p:cNvSpPr/>
            <p:nvPr/>
          </p:nvSpPr>
          <p:spPr>
            <a:xfrm flipH="false" flipV="false" rot="0">
              <a:off x="0" y="0"/>
              <a:ext cx="2378819" cy="1902909"/>
            </a:xfrm>
            <a:custGeom>
              <a:avLst/>
              <a:gdLst/>
              <a:ahLst/>
              <a:cxnLst/>
              <a:rect r="r" b="b" t="t" l="l"/>
              <a:pathLst>
                <a:path h="1902909" w="2378819">
                  <a:moveTo>
                    <a:pt x="41747" y="0"/>
                  </a:moveTo>
                  <a:lnTo>
                    <a:pt x="2337072" y="0"/>
                  </a:lnTo>
                  <a:cubicBezTo>
                    <a:pt x="2360128" y="0"/>
                    <a:pt x="2378819" y="18691"/>
                    <a:pt x="2378819" y="41747"/>
                  </a:cubicBezTo>
                  <a:lnTo>
                    <a:pt x="2378819" y="1861162"/>
                  </a:lnTo>
                  <a:cubicBezTo>
                    <a:pt x="2378819" y="1884218"/>
                    <a:pt x="2360128" y="1902909"/>
                    <a:pt x="2337072" y="1902909"/>
                  </a:cubicBezTo>
                  <a:lnTo>
                    <a:pt x="41747" y="1902909"/>
                  </a:lnTo>
                  <a:cubicBezTo>
                    <a:pt x="18691" y="1902909"/>
                    <a:pt x="0" y="1884218"/>
                    <a:pt x="0" y="1861162"/>
                  </a:cubicBezTo>
                  <a:lnTo>
                    <a:pt x="0" y="41747"/>
                  </a:lnTo>
                  <a:cubicBezTo>
                    <a:pt x="0" y="18691"/>
                    <a:pt x="18691" y="0"/>
                    <a:pt x="41747"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378818" cy="194100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41483" y="8111844"/>
            <a:ext cx="2084195" cy="2175156"/>
          </a:xfrm>
          <a:custGeom>
            <a:avLst/>
            <a:gdLst/>
            <a:ahLst/>
            <a:cxnLst/>
            <a:rect r="r" b="b" t="t" l="l"/>
            <a:pathLst>
              <a:path h="2175156" w="2084195">
                <a:moveTo>
                  <a:pt x="0" y="0"/>
                </a:moveTo>
                <a:lnTo>
                  <a:pt x="2084195" y="0"/>
                </a:lnTo>
                <a:lnTo>
                  <a:pt x="2084195" y="2175156"/>
                </a:lnTo>
                <a:lnTo>
                  <a:pt x="0" y="21751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422801" y="1506273"/>
            <a:ext cx="5195438" cy="7274454"/>
          </a:xfrm>
          <a:custGeom>
            <a:avLst/>
            <a:gdLst/>
            <a:ahLst/>
            <a:cxnLst/>
            <a:rect r="r" b="b" t="t" l="l"/>
            <a:pathLst>
              <a:path h="7274454" w="5195438">
                <a:moveTo>
                  <a:pt x="0" y="0"/>
                </a:moveTo>
                <a:lnTo>
                  <a:pt x="5195438" y="0"/>
                </a:lnTo>
                <a:lnTo>
                  <a:pt x="5195438" y="7274454"/>
                </a:lnTo>
                <a:lnTo>
                  <a:pt x="0" y="7274454"/>
                </a:lnTo>
                <a:lnTo>
                  <a:pt x="0" y="0"/>
                </a:lnTo>
                <a:close/>
              </a:path>
            </a:pathLst>
          </a:custGeom>
          <a:blipFill>
            <a:blip r:embed="rId6"/>
            <a:stretch>
              <a:fillRect l="-35146" t="0" r="-46153" b="0"/>
            </a:stretch>
          </a:blipFill>
        </p:spPr>
      </p:sp>
      <p:sp>
        <p:nvSpPr>
          <p:cNvPr name="Freeform 8" id="8"/>
          <p:cNvSpPr/>
          <p:nvPr/>
        </p:nvSpPr>
        <p:spPr>
          <a:xfrm flipH="false" flipV="false" rot="0">
            <a:off x="11466467" y="699437"/>
            <a:ext cx="7108107" cy="8229600"/>
          </a:xfrm>
          <a:custGeom>
            <a:avLst/>
            <a:gdLst/>
            <a:ahLst/>
            <a:cxnLst/>
            <a:rect r="r" b="b" t="t" l="l"/>
            <a:pathLst>
              <a:path h="8229600" w="7108107">
                <a:moveTo>
                  <a:pt x="0" y="0"/>
                </a:moveTo>
                <a:lnTo>
                  <a:pt x="7108107" y="0"/>
                </a:lnTo>
                <a:lnTo>
                  <a:pt x="7108107"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383580" y="3567465"/>
            <a:ext cx="9078787" cy="3631305"/>
          </a:xfrm>
          <a:prstGeom prst="rect">
            <a:avLst/>
          </a:prstGeom>
        </p:spPr>
        <p:txBody>
          <a:bodyPr anchor="t" rtlCol="false" tIns="0" lIns="0" bIns="0" rIns="0">
            <a:spAutoFit/>
          </a:bodyPr>
          <a:lstStyle/>
          <a:p>
            <a:pPr algn="ctr">
              <a:lnSpc>
                <a:spcPts val="9361"/>
              </a:lnSpc>
            </a:pPr>
            <a:r>
              <a:rPr lang="en-US" sz="10066">
                <a:solidFill>
                  <a:srgbClr val="483A00"/>
                </a:solidFill>
                <a:latin typeface="Baloo Thambi"/>
                <a:ea typeface="Baloo Thambi"/>
                <a:cs typeface="Baloo Thambi"/>
                <a:sym typeface="Baloo Thambi"/>
              </a:rPr>
              <a:t>SO SÁNH VỚI MÔI TRƯỜNG TẬP TRUNG</a:t>
            </a:r>
          </a:p>
        </p:txBody>
      </p:sp>
      <p:sp>
        <p:nvSpPr>
          <p:cNvPr name="TextBox 10" id="10"/>
          <p:cNvSpPr txBox="true"/>
          <p:nvPr/>
        </p:nvSpPr>
        <p:spPr>
          <a:xfrm rot="0">
            <a:off x="5133280" y="1772973"/>
            <a:ext cx="1627909" cy="1356349"/>
          </a:xfrm>
          <a:prstGeom prst="rect">
            <a:avLst/>
          </a:prstGeom>
        </p:spPr>
        <p:txBody>
          <a:bodyPr anchor="t" rtlCol="false" tIns="0" lIns="0" bIns="0" rIns="0">
            <a:spAutoFit/>
          </a:bodyPr>
          <a:lstStyle/>
          <a:p>
            <a:pPr algn="l">
              <a:lnSpc>
                <a:spcPts val="9919"/>
              </a:lnSpc>
            </a:pPr>
            <a:r>
              <a:rPr lang="en-US" sz="10666">
                <a:solidFill>
                  <a:srgbClr val="483A00"/>
                </a:solidFill>
                <a:latin typeface="Baloo Thambi"/>
                <a:ea typeface="Baloo Thambi"/>
                <a:cs typeface="Baloo Thambi"/>
                <a:sym typeface="Baloo Thambi"/>
              </a:rPr>
              <a:t>03</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221903" y="4155997"/>
            <a:ext cx="5913434" cy="1254697"/>
          </a:xfrm>
          <a:prstGeom prst="rect">
            <a:avLst/>
          </a:prstGeom>
        </p:spPr>
        <p:txBody>
          <a:bodyPr anchor="t" rtlCol="false" tIns="0" lIns="0" bIns="0" rIns="0">
            <a:spAutoFit/>
          </a:bodyPr>
          <a:lstStyle/>
          <a:p>
            <a:pPr algn="l">
              <a:lnSpc>
                <a:spcPts val="3287"/>
              </a:lnSpc>
            </a:pPr>
            <a:r>
              <a:rPr lang="en-US" sz="3535">
                <a:solidFill>
                  <a:srgbClr val="483A00"/>
                </a:solidFill>
                <a:latin typeface="Kurale"/>
                <a:ea typeface="Kurale"/>
                <a:cs typeface="Kurale"/>
                <a:sym typeface="Kurale"/>
              </a:rPr>
              <a:t>Sử dụng khóa cho điều khiểnđồngthời</a:t>
            </a:r>
          </a:p>
          <a:p>
            <a:pPr algn="l">
              <a:lnSpc>
                <a:spcPts val="3287"/>
              </a:lnSpc>
            </a:pPr>
          </a:p>
        </p:txBody>
      </p:sp>
      <p:grpSp>
        <p:nvGrpSpPr>
          <p:cNvPr name="Group 7" id="7"/>
          <p:cNvGrpSpPr/>
          <p:nvPr/>
        </p:nvGrpSpPr>
        <p:grpSpPr>
          <a:xfrm rot="0">
            <a:off x="1599964" y="3852896"/>
            <a:ext cx="1400589" cy="140058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89237" y="3942170"/>
            <a:ext cx="1222042" cy="122204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3064473" y="6295089"/>
            <a:ext cx="5913434" cy="845122"/>
          </a:xfrm>
          <a:prstGeom prst="rect">
            <a:avLst/>
          </a:prstGeom>
        </p:spPr>
        <p:txBody>
          <a:bodyPr anchor="t" rtlCol="false" tIns="0" lIns="0" bIns="0" rIns="0">
            <a:spAutoFit/>
          </a:bodyPr>
          <a:lstStyle/>
          <a:p>
            <a:pPr algn="l">
              <a:lnSpc>
                <a:spcPts val="3287"/>
              </a:lnSpc>
            </a:pPr>
            <a:r>
              <a:rPr lang="en-US" sz="3535">
                <a:solidFill>
                  <a:srgbClr val="483A00"/>
                </a:solidFill>
                <a:latin typeface="Kurale"/>
                <a:ea typeface="Kurale"/>
                <a:cs typeface="Kurale"/>
                <a:sym typeface="Kurale"/>
              </a:rPr>
              <a:t>Dựa vàotimestamps ordering</a:t>
            </a:r>
          </a:p>
          <a:p>
            <a:pPr algn="l">
              <a:lnSpc>
                <a:spcPts val="3287"/>
              </a:lnSpc>
            </a:pPr>
          </a:p>
        </p:txBody>
      </p:sp>
      <p:grpSp>
        <p:nvGrpSpPr>
          <p:cNvPr name="Group 14" id="14"/>
          <p:cNvGrpSpPr/>
          <p:nvPr/>
        </p:nvGrpSpPr>
        <p:grpSpPr>
          <a:xfrm rot="0">
            <a:off x="1599964" y="5947474"/>
            <a:ext cx="1400589" cy="140058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689237" y="6036747"/>
            <a:ext cx="1222042" cy="122204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256168" y="4443206"/>
            <a:ext cx="1400589" cy="140058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9345441" y="4532479"/>
            <a:ext cx="1222042" cy="122204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6" id="26"/>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27" id="27"/>
          <p:cNvSpPr/>
          <p:nvPr/>
        </p:nvSpPr>
        <p:spPr>
          <a:xfrm flipH="false" flipV="false" rot="1347170">
            <a:off x="15925726" y="7662105"/>
            <a:ext cx="2049937" cy="2042483"/>
          </a:xfrm>
          <a:custGeom>
            <a:avLst/>
            <a:gdLst/>
            <a:ahLst/>
            <a:cxnLst/>
            <a:rect r="r" b="b" t="t" l="l"/>
            <a:pathLst>
              <a:path h="2042483" w="2049937">
                <a:moveTo>
                  <a:pt x="0" y="0"/>
                </a:moveTo>
                <a:lnTo>
                  <a:pt x="2049937" y="0"/>
                </a:lnTo>
                <a:lnTo>
                  <a:pt x="2049937"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8" id="28"/>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9" id="29"/>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30" id="30"/>
          <p:cNvSpPr txBox="true"/>
          <p:nvPr/>
        </p:nvSpPr>
        <p:spPr>
          <a:xfrm rot="0">
            <a:off x="3183709" y="1574380"/>
            <a:ext cx="12338028" cy="1940573"/>
          </a:xfrm>
          <a:prstGeom prst="rect">
            <a:avLst/>
          </a:prstGeom>
        </p:spPr>
        <p:txBody>
          <a:bodyPr anchor="t" rtlCol="false" tIns="0" lIns="0" bIns="0" rIns="0">
            <a:spAutoFit/>
          </a:bodyPr>
          <a:lstStyle/>
          <a:p>
            <a:pPr algn="ctr">
              <a:lnSpc>
                <a:spcPts val="7423"/>
              </a:lnSpc>
            </a:pPr>
            <a:r>
              <a:rPr lang="en-US" sz="7981">
                <a:solidFill>
                  <a:srgbClr val="483A00"/>
                </a:solidFill>
                <a:latin typeface="Baloo Thambi"/>
                <a:ea typeface="Baloo Thambi"/>
                <a:cs typeface="Baloo Thambi"/>
                <a:sym typeface="Baloo Thambi"/>
              </a:rPr>
              <a:t>CÁC KỸ THUẬT ĐIỀU KHIỂN ĐỒNG THỜI</a:t>
            </a:r>
          </a:p>
        </p:txBody>
      </p:sp>
      <p:sp>
        <p:nvSpPr>
          <p:cNvPr name="TextBox 31" id="31"/>
          <p:cNvSpPr txBox="true"/>
          <p:nvPr/>
        </p:nvSpPr>
        <p:spPr>
          <a:xfrm rot="0">
            <a:off x="10777588" y="4768564"/>
            <a:ext cx="5913434" cy="845122"/>
          </a:xfrm>
          <a:prstGeom prst="rect">
            <a:avLst/>
          </a:prstGeom>
        </p:spPr>
        <p:txBody>
          <a:bodyPr anchor="t" rtlCol="false" tIns="0" lIns="0" bIns="0" rIns="0">
            <a:spAutoFit/>
          </a:bodyPr>
          <a:lstStyle/>
          <a:p>
            <a:pPr algn="l">
              <a:lnSpc>
                <a:spcPts val="3287"/>
              </a:lnSpc>
            </a:pPr>
            <a:r>
              <a:rPr lang="en-US" sz="3535">
                <a:solidFill>
                  <a:srgbClr val="483A00"/>
                </a:solidFill>
                <a:latin typeface="Kurale"/>
                <a:ea typeface="Kurale"/>
                <a:cs typeface="Kurale"/>
                <a:sym typeface="Kurale"/>
              </a:rPr>
              <a:t>Sắp xếp theo lịch</a:t>
            </a:r>
          </a:p>
          <a:p>
            <a:pPr algn="l">
              <a:lnSpc>
                <a:spcPts val="3287"/>
              </a:lnSpc>
            </a:pPr>
          </a:p>
        </p:txBody>
      </p:sp>
      <p:sp>
        <p:nvSpPr>
          <p:cNvPr name="TextBox 32" id="32"/>
          <p:cNvSpPr txBox="true"/>
          <p:nvPr/>
        </p:nvSpPr>
        <p:spPr>
          <a:xfrm rot="0">
            <a:off x="1422221" y="4232197"/>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01</a:t>
            </a:r>
          </a:p>
        </p:txBody>
      </p:sp>
      <p:sp>
        <p:nvSpPr>
          <p:cNvPr name="TextBox 33" id="33"/>
          <p:cNvSpPr txBox="true"/>
          <p:nvPr/>
        </p:nvSpPr>
        <p:spPr>
          <a:xfrm rot="0">
            <a:off x="1479132" y="6326775"/>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02</a:t>
            </a:r>
          </a:p>
        </p:txBody>
      </p:sp>
      <p:sp>
        <p:nvSpPr>
          <p:cNvPr name="TextBox 34" id="34"/>
          <p:cNvSpPr txBox="true"/>
          <p:nvPr/>
        </p:nvSpPr>
        <p:spPr>
          <a:xfrm rot="0">
            <a:off x="9135336" y="4912974"/>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03</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47170">
            <a:off x="15925726" y="7662105"/>
            <a:ext cx="2049937" cy="2042483"/>
          </a:xfrm>
          <a:custGeom>
            <a:avLst/>
            <a:gdLst/>
            <a:ahLst/>
            <a:cxnLst/>
            <a:rect r="r" b="b" t="t" l="l"/>
            <a:pathLst>
              <a:path h="2042483" w="2049937">
                <a:moveTo>
                  <a:pt x="0" y="0"/>
                </a:moveTo>
                <a:lnTo>
                  <a:pt x="2049937" y="0"/>
                </a:lnTo>
                <a:lnTo>
                  <a:pt x="2049937"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10" id="10"/>
          <p:cNvSpPr txBox="true"/>
          <p:nvPr/>
        </p:nvSpPr>
        <p:spPr>
          <a:xfrm rot="0">
            <a:off x="3183709" y="1574380"/>
            <a:ext cx="12338028" cy="1007123"/>
          </a:xfrm>
          <a:prstGeom prst="rect">
            <a:avLst/>
          </a:prstGeom>
        </p:spPr>
        <p:txBody>
          <a:bodyPr anchor="t" rtlCol="false" tIns="0" lIns="0" bIns="0" rIns="0">
            <a:spAutoFit/>
          </a:bodyPr>
          <a:lstStyle/>
          <a:p>
            <a:pPr algn="ctr">
              <a:lnSpc>
                <a:spcPts val="7423"/>
              </a:lnSpc>
            </a:pPr>
            <a:r>
              <a:rPr lang="en-US" sz="7981">
                <a:solidFill>
                  <a:srgbClr val="483A00"/>
                </a:solidFill>
                <a:latin typeface="Baloo Thambi"/>
                <a:ea typeface="Baloo Thambi"/>
                <a:cs typeface="Baloo Thambi"/>
                <a:sym typeface="Baloo Thambi"/>
              </a:rPr>
              <a:t>SỬ DỤNG KHÓA (LOCK)</a:t>
            </a:r>
          </a:p>
        </p:txBody>
      </p:sp>
      <p:sp>
        <p:nvSpPr>
          <p:cNvPr name="TextBox 11" id="11"/>
          <p:cNvSpPr txBox="true"/>
          <p:nvPr/>
        </p:nvSpPr>
        <p:spPr>
          <a:xfrm rot="0">
            <a:off x="2285818" y="3307633"/>
            <a:ext cx="14133811" cy="5375714"/>
          </a:xfrm>
          <a:prstGeom prst="rect">
            <a:avLst/>
          </a:prstGeom>
        </p:spPr>
        <p:txBody>
          <a:bodyPr anchor="t" rtlCol="false" tIns="0" lIns="0" bIns="0" rIns="0">
            <a:spAutoFit/>
          </a:bodyPr>
          <a:lstStyle/>
          <a:p>
            <a:pPr algn="just" marL="982312" indent="-491156" lvl="1">
              <a:lnSpc>
                <a:spcPts val="4231"/>
              </a:lnSpc>
              <a:buFont typeface="Arial"/>
              <a:buChar char="•"/>
            </a:pPr>
            <a:r>
              <a:rPr lang="en-US" sz="4549">
                <a:solidFill>
                  <a:srgbClr val="483A00"/>
                </a:solidFill>
                <a:latin typeface="Kurale"/>
                <a:ea typeface="Kurale"/>
                <a:cs typeface="Kurale"/>
                <a:sym typeface="Kurale"/>
              </a:rPr>
              <a:t>Ngăn chặn nhiều giao tác truy cập đồng thời vào mục dữ liệu, đảm bảo tinh tuần tự</a:t>
            </a:r>
          </a:p>
          <a:p>
            <a:pPr algn="just" marL="982312" indent="-491156" lvl="1">
              <a:lnSpc>
                <a:spcPts val="4231"/>
              </a:lnSpc>
              <a:buFont typeface="Arial"/>
              <a:buChar char="•"/>
            </a:pPr>
            <a:r>
              <a:rPr lang="en-US" sz="4549">
                <a:solidFill>
                  <a:srgbClr val="483A00"/>
                </a:solidFill>
                <a:latin typeface="Kurale"/>
                <a:ea typeface="Kurale"/>
                <a:cs typeface="Kurale"/>
                <a:sym typeface="Kurale"/>
              </a:rPr>
              <a:t>Yêu cầu việc truy cập đến các mực dữ liệu được tiến hành theo kiểu loại trừ</a:t>
            </a:r>
          </a:p>
          <a:p>
            <a:pPr algn="just" marL="982312" indent="-491156" lvl="1">
              <a:lnSpc>
                <a:spcPts val="4231"/>
              </a:lnSpc>
              <a:buFont typeface="Arial"/>
              <a:buChar char="•"/>
            </a:pPr>
            <a:r>
              <a:rPr lang="en-US" sz="4549">
                <a:solidFill>
                  <a:srgbClr val="483A00"/>
                </a:solidFill>
                <a:latin typeface="Kurale"/>
                <a:ea typeface="Kurale"/>
                <a:cs typeface="Kurale"/>
                <a:sym typeface="Kurale"/>
              </a:rPr>
              <a:t>Lock là đặc quyền truy xuất</a:t>
            </a:r>
          </a:p>
          <a:p>
            <a:pPr algn="just" marL="982312" indent="-491156" lvl="1">
              <a:lnSpc>
                <a:spcPts val="4231"/>
              </a:lnSpc>
              <a:buFont typeface="Arial"/>
              <a:buChar char="•"/>
            </a:pPr>
            <a:r>
              <a:rPr lang="en-US" sz="4549">
                <a:solidFill>
                  <a:srgbClr val="483A00"/>
                </a:solidFill>
                <a:latin typeface="Kurale"/>
                <a:ea typeface="Kurale"/>
                <a:cs typeface="Kurale"/>
                <a:sym typeface="Kurale"/>
              </a:rPr>
              <a:t>Khi 1 thao tác đãlock trên 1 đơn vị dữ liệu thì các thao tác khác không được truy cập đến đó.</a:t>
            </a:r>
          </a:p>
          <a:p>
            <a:pPr algn="just">
              <a:lnSpc>
                <a:spcPts val="4231"/>
              </a:lnSpc>
            </a:pPr>
            <a:r>
              <a:rPr lang="en-US" sz="4549">
                <a:solidFill>
                  <a:srgbClr val="483A00"/>
                </a:solidFill>
                <a:latin typeface="Kurale"/>
                <a:ea typeface="Kurale"/>
                <a:cs typeface="Kurale"/>
                <a:sym typeface="Kurale"/>
              </a:rPr>
              <a:t>=&gt; Đảm bảo dữ liệu</a:t>
            </a:r>
          </a:p>
          <a:p>
            <a:pPr algn="just">
              <a:lnSpc>
                <a:spcPts val="4231"/>
              </a:lnSpc>
            </a:pPr>
          </a:p>
          <a:p>
            <a:pPr algn="just">
              <a:lnSpc>
                <a:spcPts val="4231"/>
              </a:lnSpc>
            </a:pP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47170">
            <a:off x="15925726" y="7662105"/>
            <a:ext cx="2049937" cy="2042483"/>
          </a:xfrm>
          <a:custGeom>
            <a:avLst/>
            <a:gdLst/>
            <a:ahLst/>
            <a:cxnLst/>
            <a:rect r="r" b="b" t="t" l="l"/>
            <a:pathLst>
              <a:path h="2042483" w="2049937">
                <a:moveTo>
                  <a:pt x="0" y="0"/>
                </a:moveTo>
                <a:lnTo>
                  <a:pt x="2049937" y="0"/>
                </a:lnTo>
                <a:lnTo>
                  <a:pt x="2049937"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10" id="10"/>
          <p:cNvSpPr txBox="true"/>
          <p:nvPr/>
        </p:nvSpPr>
        <p:spPr>
          <a:xfrm rot="0">
            <a:off x="3183709" y="1574380"/>
            <a:ext cx="12338028" cy="1007123"/>
          </a:xfrm>
          <a:prstGeom prst="rect">
            <a:avLst/>
          </a:prstGeom>
        </p:spPr>
        <p:txBody>
          <a:bodyPr anchor="t" rtlCol="false" tIns="0" lIns="0" bIns="0" rIns="0">
            <a:spAutoFit/>
          </a:bodyPr>
          <a:lstStyle/>
          <a:p>
            <a:pPr algn="ctr">
              <a:lnSpc>
                <a:spcPts val="7423"/>
              </a:lnSpc>
            </a:pPr>
            <a:r>
              <a:rPr lang="en-US" sz="7981">
                <a:solidFill>
                  <a:srgbClr val="483A00"/>
                </a:solidFill>
                <a:latin typeface="Baloo Thambi"/>
                <a:ea typeface="Baloo Thambi"/>
                <a:cs typeface="Baloo Thambi"/>
                <a:sym typeface="Baloo Thambi"/>
              </a:rPr>
              <a:t>SỬ DỤNG KHÓA (LOCK)</a:t>
            </a:r>
          </a:p>
        </p:txBody>
      </p:sp>
      <p:sp>
        <p:nvSpPr>
          <p:cNvPr name="TextBox 11" id="11"/>
          <p:cNvSpPr txBox="true"/>
          <p:nvPr/>
        </p:nvSpPr>
        <p:spPr>
          <a:xfrm rot="0">
            <a:off x="2067569" y="2745367"/>
            <a:ext cx="14133811" cy="6975914"/>
          </a:xfrm>
          <a:prstGeom prst="rect">
            <a:avLst/>
          </a:prstGeom>
        </p:spPr>
        <p:txBody>
          <a:bodyPr anchor="t" rtlCol="false" tIns="0" lIns="0" bIns="0" rIns="0">
            <a:spAutoFit/>
          </a:bodyPr>
          <a:lstStyle/>
          <a:p>
            <a:pPr algn="just">
              <a:lnSpc>
                <a:spcPts val="4231"/>
              </a:lnSpc>
            </a:pPr>
            <a:r>
              <a:rPr lang="en-US" sz="4549">
                <a:solidFill>
                  <a:srgbClr val="483A00"/>
                </a:solidFill>
                <a:latin typeface="Kurale"/>
                <a:ea typeface="Kurale"/>
                <a:cs typeface="Kurale"/>
                <a:sym typeface="Kurale"/>
              </a:rPr>
              <a:t>Cách thức hoạt động:</a:t>
            </a:r>
          </a:p>
          <a:p>
            <a:pPr algn="just" marL="982312" indent="-491156" lvl="1">
              <a:lnSpc>
                <a:spcPts val="4231"/>
              </a:lnSpc>
              <a:buFont typeface="Arial"/>
              <a:buChar char="•"/>
            </a:pPr>
            <a:r>
              <a:rPr lang="en-US" sz="4549">
                <a:solidFill>
                  <a:srgbClr val="483A00"/>
                </a:solidFill>
                <a:latin typeface="Kurale"/>
                <a:ea typeface="Kurale"/>
                <a:cs typeface="Kurale"/>
                <a:sym typeface="Kurale"/>
              </a:rPr>
              <a:t>Được thiết lập bởi giao tác và được reset vào lúc kết thúc giao tác đó.</a:t>
            </a:r>
          </a:p>
          <a:p>
            <a:pPr algn="just" marL="982312" indent="-491156" lvl="1">
              <a:lnSpc>
                <a:spcPts val="4231"/>
              </a:lnSpc>
              <a:buFont typeface="Arial"/>
              <a:buChar char="•"/>
            </a:pPr>
            <a:r>
              <a:rPr lang="en-US" sz="4549">
                <a:solidFill>
                  <a:srgbClr val="483A00"/>
                </a:solidFill>
                <a:latin typeface="Kurale"/>
                <a:ea typeface="Kurale"/>
                <a:cs typeface="Kurale"/>
                <a:sym typeface="Kurale"/>
              </a:rPr>
              <a:t>Có 2 loại: read lock và write lock</a:t>
            </a:r>
          </a:p>
          <a:p>
            <a:pPr algn="just" marL="982312" indent="-491156" lvl="1">
              <a:lnSpc>
                <a:spcPts val="4231"/>
              </a:lnSpc>
              <a:buFont typeface="Arial"/>
              <a:buChar char="•"/>
            </a:pPr>
            <a:r>
              <a:rPr lang="en-US" sz="4549">
                <a:solidFill>
                  <a:srgbClr val="483A00"/>
                </a:solidFill>
                <a:latin typeface="Kurale"/>
                <a:ea typeface="Kurale"/>
                <a:cs typeface="Kurale"/>
                <a:sym typeface="Kurale"/>
              </a:rPr>
              <a:t>C</a:t>
            </a:r>
            <a:r>
              <a:rPr lang="en-US" sz="4549">
                <a:solidFill>
                  <a:srgbClr val="483A00"/>
                </a:solidFill>
                <a:latin typeface="Kurale"/>
                <a:ea typeface="Kurale"/>
                <a:cs typeface="Kurale"/>
                <a:sym typeface="Kurale"/>
              </a:rPr>
              <a:t>ó các trang web được chỉ định làm bộ phận quản lý khóa.</a:t>
            </a:r>
          </a:p>
          <a:p>
            <a:pPr algn="just" marL="982312" indent="-491156" lvl="1">
              <a:lnSpc>
                <a:spcPts val="4231"/>
              </a:lnSpc>
              <a:buFont typeface="Arial"/>
              <a:buChar char="•"/>
            </a:pPr>
            <a:r>
              <a:rPr lang="en-US" sz="4549">
                <a:solidFill>
                  <a:srgbClr val="483A00"/>
                </a:solidFill>
                <a:latin typeface="Kurale"/>
                <a:ea typeface="Kurale"/>
                <a:cs typeface="Kurale"/>
                <a:sym typeface="Kurale"/>
              </a:rPr>
              <a:t>Trình quản lý khóa sẽ kiểm soát các yêu cầu khóa từ các trình giám sát giao dịch</a:t>
            </a:r>
          </a:p>
          <a:p>
            <a:pPr algn="just" marL="982312" indent="-491156" lvl="1">
              <a:lnSpc>
                <a:spcPts val="4231"/>
              </a:lnSpc>
              <a:buFont typeface="Arial"/>
              <a:buChar char="•"/>
            </a:pPr>
            <a:r>
              <a:rPr lang="en-US" sz="4549">
                <a:solidFill>
                  <a:srgbClr val="483A00"/>
                </a:solidFill>
                <a:latin typeface="Kurale"/>
                <a:ea typeface="Kurale"/>
                <a:cs typeface="Kurale"/>
                <a:sym typeface="Kurale"/>
              </a:rPr>
              <a:t>It nhấtmột trang web phải được cấp quyền xem tất cả các giao dịch và phát hiện xung đột khóa.</a:t>
            </a:r>
          </a:p>
          <a:p>
            <a:pPr algn="just">
              <a:lnSpc>
                <a:spcPts val="4231"/>
              </a:lnSpc>
            </a:pPr>
          </a:p>
          <a:p>
            <a:pPr algn="just">
              <a:lnSpc>
                <a:spcPts val="4231"/>
              </a:lnSpc>
            </a:pPr>
          </a:p>
          <a:p>
            <a:pPr algn="just">
              <a:lnSpc>
                <a:spcPts val="4231"/>
              </a:lnSpc>
            </a:pP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47170">
            <a:off x="15925726" y="7662105"/>
            <a:ext cx="2049937" cy="2042483"/>
          </a:xfrm>
          <a:custGeom>
            <a:avLst/>
            <a:gdLst/>
            <a:ahLst/>
            <a:cxnLst/>
            <a:rect r="r" b="b" t="t" l="l"/>
            <a:pathLst>
              <a:path h="2042483" w="2049937">
                <a:moveTo>
                  <a:pt x="0" y="0"/>
                </a:moveTo>
                <a:lnTo>
                  <a:pt x="2049937" y="0"/>
                </a:lnTo>
                <a:lnTo>
                  <a:pt x="2049937"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10" id="10"/>
          <p:cNvSpPr txBox="true"/>
          <p:nvPr/>
        </p:nvSpPr>
        <p:spPr>
          <a:xfrm rot="0">
            <a:off x="3183709" y="1574380"/>
            <a:ext cx="12338028" cy="1007123"/>
          </a:xfrm>
          <a:prstGeom prst="rect">
            <a:avLst/>
          </a:prstGeom>
        </p:spPr>
        <p:txBody>
          <a:bodyPr anchor="t" rtlCol="false" tIns="0" lIns="0" bIns="0" rIns="0">
            <a:spAutoFit/>
          </a:bodyPr>
          <a:lstStyle/>
          <a:p>
            <a:pPr algn="ctr">
              <a:lnSpc>
                <a:spcPts val="7423"/>
              </a:lnSpc>
            </a:pPr>
            <a:r>
              <a:rPr lang="en-US" sz="7981">
                <a:solidFill>
                  <a:srgbClr val="483A00"/>
                </a:solidFill>
                <a:latin typeface="Baloo Thambi"/>
                <a:ea typeface="Baloo Thambi"/>
                <a:cs typeface="Baloo Thambi"/>
                <a:sym typeface="Baloo Thambi"/>
              </a:rPr>
              <a:t>KHÓA  2 PHA PHÂN TÁN</a:t>
            </a:r>
          </a:p>
        </p:txBody>
      </p:sp>
      <p:sp>
        <p:nvSpPr>
          <p:cNvPr name="TextBox 11" id="11"/>
          <p:cNvSpPr txBox="true"/>
          <p:nvPr/>
        </p:nvSpPr>
        <p:spPr>
          <a:xfrm rot="0">
            <a:off x="1777804" y="2745367"/>
            <a:ext cx="14133811" cy="7509314"/>
          </a:xfrm>
          <a:prstGeom prst="rect">
            <a:avLst/>
          </a:prstGeom>
        </p:spPr>
        <p:txBody>
          <a:bodyPr anchor="t" rtlCol="false" tIns="0" lIns="0" bIns="0" rIns="0">
            <a:spAutoFit/>
          </a:bodyPr>
          <a:lstStyle/>
          <a:p>
            <a:pPr algn="just" marL="982312" indent="-491156" lvl="1">
              <a:lnSpc>
                <a:spcPts val="4231"/>
              </a:lnSpc>
              <a:buFont typeface="Arial"/>
              <a:buChar char="•"/>
            </a:pPr>
            <a:r>
              <a:rPr lang="en-US" sz="4549">
                <a:solidFill>
                  <a:srgbClr val="483A00"/>
                </a:solidFill>
                <a:latin typeface="Kurale"/>
                <a:ea typeface="Kurale"/>
                <a:cs typeface="Kurale"/>
                <a:sym typeface="Kurale"/>
              </a:rPr>
              <a:t>Kỳ xin khóa (Growing phase): Một giao tác có thể nhận được các khoa nhưng nó không thể mở bất kỳ khóa nào</a:t>
            </a:r>
          </a:p>
          <a:p>
            <a:pPr algn="just" marL="982312" indent="-491156" lvl="1">
              <a:lnSpc>
                <a:spcPts val="4231"/>
              </a:lnSpc>
              <a:buFont typeface="Arial"/>
              <a:buChar char="•"/>
            </a:pPr>
            <a:r>
              <a:rPr lang="en-US" sz="4549">
                <a:solidFill>
                  <a:srgbClr val="483A00"/>
                </a:solidFill>
                <a:latin typeface="Kurale"/>
                <a:ea typeface="Kurale"/>
                <a:cs typeface="Kurale"/>
                <a:sym typeface="Kurale"/>
              </a:rPr>
              <a:t>Kỳ khóa (Locked phase): Giao dịch có đủ các khóa nó cần và thực hiện các thao tác. Khi giao dịch giải phóng khóa đầu tiên của nó, kỳ thứ ba sẽ bắt đầu.</a:t>
            </a:r>
          </a:p>
          <a:p>
            <a:pPr algn="just" marL="982312" indent="-491156" lvl="1">
              <a:lnSpc>
                <a:spcPts val="4231"/>
              </a:lnSpc>
              <a:buFont typeface="Arial"/>
              <a:buChar char="•"/>
            </a:pPr>
            <a:r>
              <a:rPr lang="en-US" sz="4549">
                <a:solidFill>
                  <a:srgbClr val="483A00"/>
                </a:solidFill>
                <a:latin typeface="Kurale"/>
                <a:ea typeface="Kurale"/>
                <a:cs typeface="Kurale"/>
                <a:sym typeface="Kurale"/>
              </a:rPr>
              <a:t>Kỳ mở khóa (Shrinking phase): Một giao tác có thể mở các khóa nhưng không thể nhận được một khóa mới nào.</a:t>
            </a:r>
          </a:p>
          <a:p>
            <a:pPr algn="just">
              <a:lnSpc>
                <a:spcPts val="4231"/>
              </a:lnSpc>
            </a:pPr>
          </a:p>
          <a:p>
            <a:pPr algn="just">
              <a:lnSpc>
                <a:spcPts val="4231"/>
              </a:lnSpc>
            </a:pPr>
          </a:p>
          <a:p>
            <a:pPr algn="just">
              <a:lnSpc>
                <a:spcPts val="4231"/>
              </a:lnSpc>
            </a:pPr>
          </a:p>
          <a:p>
            <a:pPr algn="just">
              <a:lnSpc>
                <a:spcPts val="4231"/>
              </a:lnSpc>
            </a:pP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18270" y="1028700"/>
            <a:ext cx="9457927" cy="7565762"/>
            <a:chOff x="0" y="0"/>
            <a:chExt cx="2378818" cy="1902909"/>
          </a:xfrm>
        </p:grpSpPr>
        <p:sp>
          <p:nvSpPr>
            <p:cNvPr name="Freeform 4" id="4"/>
            <p:cNvSpPr/>
            <p:nvPr/>
          </p:nvSpPr>
          <p:spPr>
            <a:xfrm flipH="false" flipV="false" rot="0">
              <a:off x="0" y="0"/>
              <a:ext cx="2378819" cy="1902909"/>
            </a:xfrm>
            <a:custGeom>
              <a:avLst/>
              <a:gdLst/>
              <a:ahLst/>
              <a:cxnLst/>
              <a:rect r="r" b="b" t="t" l="l"/>
              <a:pathLst>
                <a:path h="1902909" w="2378819">
                  <a:moveTo>
                    <a:pt x="41747" y="0"/>
                  </a:moveTo>
                  <a:lnTo>
                    <a:pt x="2337072" y="0"/>
                  </a:lnTo>
                  <a:cubicBezTo>
                    <a:pt x="2360128" y="0"/>
                    <a:pt x="2378819" y="18691"/>
                    <a:pt x="2378819" y="41747"/>
                  </a:cubicBezTo>
                  <a:lnTo>
                    <a:pt x="2378819" y="1861162"/>
                  </a:lnTo>
                  <a:cubicBezTo>
                    <a:pt x="2378819" y="1884218"/>
                    <a:pt x="2360128" y="1902909"/>
                    <a:pt x="2337072" y="1902909"/>
                  </a:cubicBezTo>
                  <a:lnTo>
                    <a:pt x="41747" y="1902909"/>
                  </a:lnTo>
                  <a:cubicBezTo>
                    <a:pt x="18691" y="1902909"/>
                    <a:pt x="0" y="1884218"/>
                    <a:pt x="0" y="1861162"/>
                  </a:cubicBezTo>
                  <a:lnTo>
                    <a:pt x="0" y="41747"/>
                  </a:lnTo>
                  <a:cubicBezTo>
                    <a:pt x="0" y="18691"/>
                    <a:pt x="18691" y="0"/>
                    <a:pt x="41747"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378818" cy="194100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41483" y="8111844"/>
            <a:ext cx="2084195" cy="2175156"/>
          </a:xfrm>
          <a:custGeom>
            <a:avLst/>
            <a:gdLst/>
            <a:ahLst/>
            <a:cxnLst/>
            <a:rect r="r" b="b" t="t" l="l"/>
            <a:pathLst>
              <a:path h="2175156" w="2084195">
                <a:moveTo>
                  <a:pt x="0" y="0"/>
                </a:moveTo>
                <a:lnTo>
                  <a:pt x="2084195" y="0"/>
                </a:lnTo>
                <a:lnTo>
                  <a:pt x="2084195" y="2175156"/>
                </a:lnTo>
                <a:lnTo>
                  <a:pt x="0" y="21751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422801" y="1506273"/>
            <a:ext cx="5195438" cy="7274454"/>
          </a:xfrm>
          <a:custGeom>
            <a:avLst/>
            <a:gdLst/>
            <a:ahLst/>
            <a:cxnLst/>
            <a:rect r="r" b="b" t="t" l="l"/>
            <a:pathLst>
              <a:path h="7274454" w="5195438">
                <a:moveTo>
                  <a:pt x="0" y="0"/>
                </a:moveTo>
                <a:lnTo>
                  <a:pt x="5195438" y="0"/>
                </a:lnTo>
                <a:lnTo>
                  <a:pt x="5195438" y="7274454"/>
                </a:lnTo>
                <a:lnTo>
                  <a:pt x="0" y="7274454"/>
                </a:lnTo>
                <a:lnTo>
                  <a:pt x="0" y="0"/>
                </a:lnTo>
                <a:close/>
              </a:path>
            </a:pathLst>
          </a:custGeom>
          <a:blipFill>
            <a:blip r:embed="rId6"/>
            <a:stretch>
              <a:fillRect l="-35146" t="0" r="-46153" b="0"/>
            </a:stretch>
          </a:blipFill>
        </p:spPr>
      </p:sp>
      <p:sp>
        <p:nvSpPr>
          <p:cNvPr name="Freeform 8" id="8"/>
          <p:cNvSpPr/>
          <p:nvPr/>
        </p:nvSpPr>
        <p:spPr>
          <a:xfrm flipH="false" flipV="false" rot="0">
            <a:off x="11466467" y="699437"/>
            <a:ext cx="7108107" cy="8229600"/>
          </a:xfrm>
          <a:custGeom>
            <a:avLst/>
            <a:gdLst/>
            <a:ahLst/>
            <a:cxnLst/>
            <a:rect r="r" b="b" t="t" l="l"/>
            <a:pathLst>
              <a:path h="8229600" w="7108107">
                <a:moveTo>
                  <a:pt x="0" y="0"/>
                </a:moveTo>
                <a:lnTo>
                  <a:pt x="7108107" y="0"/>
                </a:lnTo>
                <a:lnTo>
                  <a:pt x="7108107"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070309" y="4271967"/>
            <a:ext cx="7753851" cy="2450205"/>
          </a:xfrm>
          <a:prstGeom prst="rect">
            <a:avLst/>
          </a:prstGeom>
        </p:spPr>
        <p:txBody>
          <a:bodyPr anchor="t" rtlCol="false" tIns="0" lIns="0" bIns="0" rIns="0">
            <a:spAutoFit/>
          </a:bodyPr>
          <a:lstStyle/>
          <a:p>
            <a:pPr algn="ctr">
              <a:lnSpc>
                <a:spcPts val="9361"/>
              </a:lnSpc>
            </a:pPr>
            <a:r>
              <a:rPr lang="en-US" sz="10066">
                <a:solidFill>
                  <a:srgbClr val="483A00"/>
                </a:solidFill>
                <a:latin typeface="Baloo Thambi"/>
                <a:ea typeface="Baloo Thambi"/>
                <a:cs typeface="Baloo Thambi"/>
                <a:sym typeface="Baloo Thambi"/>
              </a:rPr>
              <a:t>QUẢN LÝ GIAO TÁC</a:t>
            </a:r>
          </a:p>
        </p:txBody>
      </p:sp>
      <p:sp>
        <p:nvSpPr>
          <p:cNvPr name="TextBox 10" id="10"/>
          <p:cNvSpPr txBox="true"/>
          <p:nvPr/>
        </p:nvSpPr>
        <p:spPr>
          <a:xfrm rot="0">
            <a:off x="5133280" y="2658443"/>
            <a:ext cx="1627909" cy="1356349"/>
          </a:xfrm>
          <a:prstGeom prst="rect">
            <a:avLst/>
          </a:prstGeom>
        </p:spPr>
        <p:txBody>
          <a:bodyPr anchor="t" rtlCol="false" tIns="0" lIns="0" bIns="0" rIns="0">
            <a:spAutoFit/>
          </a:bodyPr>
          <a:lstStyle/>
          <a:p>
            <a:pPr algn="l">
              <a:lnSpc>
                <a:spcPts val="9919"/>
              </a:lnSpc>
            </a:pPr>
            <a:r>
              <a:rPr lang="en-US" sz="10666">
                <a:solidFill>
                  <a:srgbClr val="483A00"/>
                </a:solidFill>
                <a:latin typeface="Baloo Thambi"/>
                <a:ea typeface="Baloo Thambi"/>
                <a:cs typeface="Baloo Thambi"/>
                <a:sym typeface="Baloo Thambi"/>
              </a:rPr>
              <a:t>01</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47170">
            <a:off x="16234331" y="7930474"/>
            <a:ext cx="2049937" cy="2042483"/>
          </a:xfrm>
          <a:custGeom>
            <a:avLst/>
            <a:gdLst/>
            <a:ahLst/>
            <a:cxnLst/>
            <a:rect r="r" b="b" t="t" l="l"/>
            <a:pathLst>
              <a:path h="2042483" w="2049937">
                <a:moveTo>
                  <a:pt x="0" y="0"/>
                </a:moveTo>
                <a:lnTo>
                  <a:pt x="2049938" y="0"/>
                </a:lnTo>
                <a:lnTo>
                  <a:pt x="2049938"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10" id="10"/>
          <p:cNvSpPr txBox="true"/>
          <p:nvPr/>
        </p:nvSpPr>
        <p:spPr>
          <a:xfrm rot="0">
            <a:off x="2106205" y="1623944"/>
            <a:ext cx="14075591" cy="1007123"/>
          </a:xfrm>
          <a:prstGeom prst="rect">
            <a:avLst/>
          </a:prstGeom>
        </p:spPr>
        <p:txBody>
          <a:bodyPr anchor="t" rtlCol="false" tIns="0" lIns="0" bIns="0" rIns="0">
            <a:spAutoFit/>
          </a:bodyPr>
          <a:lstStyle/>
          <a:p>
            <a:pPr algn="ctr">
              <a:lnSpc>
                <a:spcPts val="7423"/>
              </a:lnSpc>
            </a:pPr>
            <a:r>
              <a:rPr lang="en-US" sz="7981">
                <a:solidFill>
                  <a:srgbClr val="483A00"/>
                </a:solidFill>
                <a:latin typeface="Baloo Thambi"/>
                <a:ea typeface="Baloo Thambi"/>
                <a:cs typeface="Baloo Thambi"/>
                <a:sym typeface="Baloo Thambi"/>
              </a:rPr>
              <a:t>NGHI THỨC LOCK 2 GIAI ĐOẠN</a:t>
            </a:r>
          </a:p>
        </p:txBody>
      </p:sp>
      <p:sp>
        <p:nvSpPr>
          <p:cNvPr name="TextBox 11" id="11"/>
          <p:cNvSpPr txBox="true"/>
          <p:nvPr/>
        </p:nvSpPr>
        <p:spPr>
          <a:xfrm rot="0">
            <a:off x="1387926" y="2902242"/>
            <a:ext cx="15407671" cy="8576114"/>
          </a:xfrm>
          <a:prstGeom prst="rect">
            <a:avLst/>
          </a:prstGeom>
        </p:spPr>
        <p:txBody>
          <a:bodyPr anchor="t" rtlCol="false" tIns="0" lIns="0" bIns="0" rIns="0">
            <a:spAutoFit/>
          </a:bodyPr>
          <a:lstStyle/>
          <a:p>
            <a:pPr algn="just" marL="982312" indent="-491156" lvl="1">
              <a:lnSpc>
                <a:spcPts val="4231"/>
              </a:lnSpc>
              <a:buFont typeface="Arial"/>
              <a:buChar char="•"/>
            </a:pPr>
            <a:r>
              <a:rPr lang="en-US" sz="4549">
                <a:solidFill>
                  <a:srgbClr val="483A00"/>
                </a:solidFill>
                <a:latin typeface="Kurale"/>
                <a:ea typeface="Kurale"/>
                <a:cs typeface="Kurale"/>
                <a:sym typeface="Kurale"/>
              </a:rPr>
              <a:t>Là một giao tác không thực hiện một lock nào nữa sau khi đã unlock. </a:t>
            </a:r>
          </a:p>
          <a:p>
            <a:pPr algn="just" marL="982312" indent="-491156" lvl="1">
              <a:lnSpc>
                <a:spcPts val="4231"/>
              </a:lnSpc>
              <a:buFont typeface="Arial"/>
              <a:buChar char="•"/>
            </a:pPr>
            <a:r>
              <a:rPr lang="en-US" sz="4549">
                <a:solidFill>
                  <a:srgbClr val="483A00"/>
                </a:solidFill>
                <a:latin typeface="Kurale"/>
                <a:ea typeface="Kurale"/>
                <a:cs typeface="Kurale"/>
                <a:sym typeface="Kurale"/>
              </a:rPr>
              <a:t>Các giao tác tuân theo nghi thức này được gọi là các giao tác hai pha: pha ban đầu là pha khóa, pha sau là pha mở khóa.</a:t>
            </a:r>
          </a:p>
          <a:p>
            <a:pPr algn="just" marL="982312" indent="-491156" lvl="1">
              <a:lnSpc>
                <a:spcPts val="4231"/>
              </a:lnSpc>
              <a:buFont typeface="Arial"/>
              <a:buChar char="•"/>
            </a:pPr>
            <a:r>
              <a:rPr lang="en-US" sz="4549">
                <a:solidFill>
                  <a:srgbClr val="483A00"/>
                </a:solidFill>
                <a:latin typeface="Kurale"/>
                <a:ea typeface="Kurale"/>
                <a:cs typeface="Kurale"/>
                <a:sym typeface="Kurale"/>
              </a:rPr>
              <a:t>Ý nghĩa:  + Hạn chế số lượng giao tác đồng thời mà có thể xuất hiện trong một lịch biểu</a:t>
            </a:r>
          </a:p>
          <a:p>
            <a:pPr algn="just">
              <a:lnSpc>
                <a:spcPts val="4231"/>
              </a:lnSpc>
            </a:pPr>
            <a:r>
              <a:rPr lang="en-US" sz="4549">
                <a:solidFill>
                  <a:srgbClr val="483A00"/>
                </a:solidFill>
                <a:latin typeface="Kurale"/>
                <a:ea typeface="Kurale"/>
                <a:cs typeface="Kurale"/>
                <a:sym typeface="Kurale"/>
              </a:rPr>
              <a:t>                   </a:t>
            </a:r>
            <a:r>
              <a:rPr lang="en-US" sz="4549">
                <a:solidFill>
                  <a:srgbClr val="483A00"/>
                </a:solidFill>
                <a:latin typeface="Kurale"/>
                <a:ea typeface="Kurale"/>
                <a:cs typeface="Kurale"/>
                <a:sym typeface="Kurale"/>
              </a:rPr>
              <a:t>+ Nhận được tất cả các khóa cần thiết trước   khi chuyển sang trạng thái mở khóa.</a:t>
            </a:r>
          </a:p>
          <a:p>
            <a:pPr algn="just">
              <a:lnSpc>
                <a:spcPts val="4231"/>
              </a:lnSpc>
            </a:pPr>
            <a:r>
              <a:rPr lang="en-US" sz="4549">
                <a:solidFill>
                  <a:srgbClr val="483A00"/>
                </a:solidFill>
                <a:latin typeface="Kurale"/>
                <a:ea typeface="Kurale"/>
                <a:cs typeface="Kurale"/>
                <a:sym typeface="Kurale"/>
              </a:rPr>
              <a:t>                   + Đảm bảo khả năng tuần tự hóa của dữ liệu.</a:t>
            </a:r>
          </a:p>
          <a:p>
            <a:pPr algn="just">
              <a:lnSpc>
                <a:spcPts val="4231"/>
              </a:lnSpc>
            </a:pPr>
          </a:p>
          <a:p>
            <a:pPr algn="just">
              <a:lnSpc>
                <a:spcPts val="4231"/>
              </a:lnSpc>
            </a:pPr>
          </a:p>
          <a:p>
            <a:pPr algn="just">
              <a:lnSpc>
                <a:spcPts val="4231"/>
              </a:lnSpc>
            </a:pPr>
          </a:p>
          <a:p>
            <a:pPr algn="just">
              <a:lnSpc>
                <a:spcPts val="4231"/>
              </a:lnSpc>
            </a:pPr>
          </a:p>
          <a:p>
            <a:pPr algn="just">
              <a:lnSpc>
                <a:spcPts val="4231"/>
              </a:lnSpc>
            </a:pPr>
          </a:p>
          <a:p>
            <a:pPr algn="just">
              <a:lnSpc>
                <a:spcPts val="4231"/>
              </a:lnSpc>
            </a:pPr>
          </a:p>
        </p:txBody>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47170">
            <a:off x="16234331" y="7930474"/>
            <a:ext cx="2049937" cy="2042483"/>
          </a:xfrm>
          <a:custGeom>
            <a:avLst/>
            <a:gdLst/>
            <a:ahLst/>
            <a:cxnLst/>
            <a:rect r="r" b="b" t="t" l="l"/>
            <a:pathLst>
              <a:path h="2042483" w="2049937">
                <a:moveTo>
                  <a:pt x="0" y="0"/>
                </a:moveTo>
                <a:lnTo>
                  <a:pt x="2049938" y="0"/>
                </a:lnTo>
                <a:lnTo>
                  <a:pt x="2049938"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10" id="10"/>
          <p:cNvSpPr txBox="true"/>
          <p:nvPr/>
        </p:nvSpPr>
        <p:spPr>
          <a:xfrm rot="0">
            <a:off x="2106205" y="1576319"/>
            <a:ext cx="14075591" cy="1484902"/>
          </a:xfrm>
          <a:prstGeom prst="rect">
            <a:avLst/>
          </a:prstGeom>
        </p:spPr>
        <p:txBody>
          <a:bodyPr anchor="t" rtlCol="false" tIns="0" lIns="0" bIns="0" rIns="0">
            <a:spAutoFit/>
          </a:bodyPr>
          <a:lstStyle/>
          <a:p>
            <a:pPr algn="ctr">
              <a:lnSpc>
                <a:spcPts val="5656"/>
              </a:lnSpc>
            </a:pPr>
            <a:r>
              <a:rPr lang="en-US" sz="6082">
                <a:solidFill>
                  <a:srgbClr val="483A00"/>
                </a:solidFill>
                <a:latin typeface="Baloo Thambi"/>
                <a:ea typeface="Baloo Thambi"/>
                <a:cs typeface="Baloo Thambi"/>
                <a:sym typeface="Baloo Thambi"/>
              </a:rPr>
              <a:t>ĐIỀU KHIỂN ĐỒNG THỜI DỰA VÀO MỐC THỜI GIAN</a:t>
            </a:r>
          </a:p>
        </p:txBody>
      </p:sp>
      <p:sp>
        <p:nvSpPr>
          <p:cNvPr name="TextBox 11" id="11"/>
          <p:cNvSpPr txBox="true"/>
          <p:nvPr/>
        </p:nvSpPr>
        <p:spPr>
          <a:xfrm rot="0">
            <a:off x="1028700" y="3175521"/>
            <a:ext cx="15407671" cy="6442514"/>
          </a:xfrm>
          <a:prstGeom prst="rect">
            <a:avLst/>
          </a:prstGeom>
        </p:spPr>
        <p:txBody>
          <a:bodyPr anchor="t" rtlCol="false" tIns="0" lIns="0" bIns="0" rIns="0">
            <a:spAutoFit/>
          </a:bodyPr>
          <a:lstStyle/>
          <a:p>
            <a:pPr algn="just" marL="982312" indent="-491156" lvl="1">
              <a:lnSpc>
                <a:spcPts val="4231"/>
              </a:lnSpc>
              <a:buFont typeface="Arial"/>
              <a:buChar char="•"/>
            </a:pPr>
            <a:r>
              <a:rPr lang="en-US" sz="4549">
                <a:solidFill>
                  <a:srgbClr val="483A00"/>
                </a:solidFill>
                <a:latin typeface="Kurale"/>
                <a:ea typeface="Kurale"/>
                <a:cs typeface="Kurale"/>
                <a:sym typeface="Kurale"/>
              </a:rPr>
              <a:t>Tem thời gian là định danh duy nhất được tạo ra bởi DBMS để nhận dạng một giao tác.</a:t>
            </a:r>
          </a:p>
          <a:p>
            <a:pPr algn="just">
              <a:lnSpc>
                <a:spcPts val="4231"/>
              </a:lnSpc>
            </a:pPr>
            <a:r>
              <a:rPr lang="en-US" sz="4549">
                <a:solidFill>
                  <a:srgbClr val="483A00"/>
                </a:solidFill>
                <a:latin typeface="Kurale"/>
                <a:ea typeface="Kurale"/>
                <a:cs typeface="Kurale"/>
                <a:sym typeface="Kurale"/>
              </a:rPr>
              <a:t> </a:t>
            </a:r>
          </a:p>
          <a:p>
            <a:pPr algn="just" marL="982312" indent="-491156" lvl="1">
              <a:lnSpc>
                <a:spcPts val="4231"/>
              </a:lnSpc>
              <a:buFont typeface="Arial"/>
              <a:buChar char="•"/>
            </a:pPr>
            <a:r>
              <a:rPr lang="en-US" sz="4549">
                <a:solidFill>
                  <a:srgbClr val="483A00"/>
                </a:solidFill>
                <a:latin typeface="Kurale"/>
                <a:ea typeface="Kurale"/>
                <a:cs typeface="Kurale"/>
                <a:sym typeface="Kurale"/>
              </a:rPr>
              <a:t>Nhãn thời gian của đơn vị dữ liệu là nhãn thời gian của các giao tác cuối cùng hay nhãn thời gian cao nhất có truy cập đến đơn vị dữ liệu có thành công</a:t>
            </a:r>
          </a:p>
          <a:p>
            <a:pPr algn="just">
              <a:lnSpc>
                <a:spcPts val="4231"/>
              </a:lnSpc>
            </a:pPr>
          </a:p>
          <a:p>
            <a:pPr algn="just" marL="982312" indent="-491156" lvl="1">
              <a:lnSpc>
                <a:spcPts val="4231"/>
              </a:lnSpc>
              <a:buFont typeface="Arial"/>
              <a:buChar char="•"/>
            </a:pPr>
            <a:r>
              <a:rPr lang="en-US" sz="4549">
                <a:solidFill>
                  <a:srgbClr val="483A00"/>
                </a:solidFill>
                <a:latin typeface="Kurale"/>
                <a:ea typeface="Kurale"/>
                <a:cs typeface="Kurale"/>
                <a:sym typeface="Kurale"/>
              </a:rPr>
              <a:t>Tạo tem thời gian: cách thứ nhất là sử dụng bộ đếm và giá trị được tăng lên mỗi khi gán cho một giao tác =&gt; không thích hợp</a:t>
            </a:r>
          </a:p>
          <a:p>
            <a:pPr algn="just">
              <a:lnSpc>
                <a:spcPts val="4231"/>
              </a:lnSpc>
            </a:pPr>
          </a:p>
          <a:p>
            <a:pPr algn="just">
              <a:lnSpc>
                <a:spcPts val="4231"/>
              </a:lnSpc>
            </a:pP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47170">
            <a:off x="16234331" y="7930474"/>
            <a:ext cx="2049937" cy="2042483"/>
          </a:xfrm>
          <a:custGeom>
            <a:avLst/>
            <a:gdLst/>
            <a:ahLst/>
            <a:cxnLst/>
            <a:rect r="r" b="b" t="t" l="l"/>
            <a:pathLst>
              <a:path h="2042483" w="2049937">
                <a:moveTo>
                  <a:pt x="0" y="0"/>
                </a:moveTo>
                <a:lnTo>
                  <a:pt x="2049938" y="0"/>
                </a:lnTo>
                <a:lnTo>
                  <a:pt x="2049938"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10" id="10"/>
          <p:cNvSpPr txBox="true"/>
          <p:nvPr/>
        </p:nvSpPr>
        <p:spPr>
          <a:xfrm rot="0">
            <a:off x="2106205" y="1576319"/>
            <a:ext cx="14075591" cy="1484902"/>
          </a:xfrm>
          <a:prstGeom prst="rect">
            <a:avLst/>
          </a:prstGeom>
        </p:spPr>
        <p:txBody>
          <a:bodyPr anchor="t" rtlCol="false" tIns="0" lIns="0" bIns="0" rIns="0">
            <a:spAutoFit/>
          </a:bodyPr>
          <a:lstStyle/>
          <a:p>
            <a:pPr algn="ctr">
              <a:lnSpc>
                <a:spcPts val="5656"/>
              </a:lnSpc>
            </a:pPr>
            <a:r>
              <a:rPr lang="en-US" sz="6082">
                <a:solidFill>
                  <a:srgbClr val="483A00"/>
                </a:solidFill>
                <a:latin typeface="Baloo Thambi"/>
                <a:ea typeface="Baloo Thambi"/>
                <a:cs typeface="Baloo Thambi"/>
                <a:sym typeface="Baloo Thambi"/>
              </a:rPr>
              <a:t>ĐIỀU KHIỂN ĐỒNG THỜI DỰA VÀO MỐC THỜI GIAN</a:t>
            </a:r>
          </a:p>
        </p:txBody>
      </p:sp>
      <p:sp>
        <p:nvSpPr>
          <p:cNvPr name="TextBox 11" id="11"/>
          <p:cNvSpPr txBox="true"/>
          <p:nvPr/>
        </p:nvSpPr>
        <p:spPr>
          <a:xfrm rot="0">
            <a:off x="1388022" y="3175521"/>
            <a:ext cx="15407671" cy="5909114"/>
          </a:xfrm>
          <a:prstGeom prst="rect">
            <a:avLst/>
          </a:prstGeom>
        </p:spPr>
        <p:txBody>
          <a:bodyPr anchor="t" rtlCol="false" tIns="0" lIns="0" bIns="0" rIns="0">
            <a:spAutoFit/>
          </a:bodyPr>
          <a:lstStyle/>
          <a:p>
            <a:pPr algn="just" marL="982312" indent="-491156" lvl="1">
              <a:lnSpc>
                <a:spcPts val="4231"/>
              </a:lnSpc>
              <a:buFont typeface="Arial"/>
              <a:buChar char="•"/>
            </a:pPr>
            <a:r>
              <a:rPr lang="en-US" sz="4549">
                <a:solidFill>
                  <a:srgbClr val="483A00"/>
                </a:solidFill>
                <a:latin typeface="Kurale"/>
                <a:ea typeface="Kurale"/>
                <a:cs typeface="Kurale"/>
                <a:sym typeface="Kurale"/>
              </a:rPr>
              <a:t>Trong một hệ thống phân tán, các số đọc đồng hồ logic / vật lý cục bộ của bất kỳ trang web nào không thể được sử dụng làm timestamp toàn cầu, </a:t>
            </a:r>
          </a:p>
          <a:p>
            <a:pPr algn="just">
              <a:lnSpc>
                <a:spcPts val="4231"/>
              </a:lnSpc>
            </a:pPr>
          </a:p>
          <a:p>
            <a:pPr algn="just" marL="982312" indent="-491156" lvl="1">
              <a:lnSpc>
                <a:spcPts val="4231"/>
              </a:lnSpc>
              <a:buFont typeface="Arial"/>
              <a:buChar char="•"/>
            </a:pPr>
            <a:r>
              <a:rPr lang="en-US" sz="4549">
                <a:solidFill>
                  <a:srgbClr val="483A00"/>
                </a:solidFill>
                <a:latin typeface="Kurale"/>
                <a:ea typeface="Kurale"/>
                <a:cs typeface="Kurale"/>
                <a:sym typeface="Kurale"/>
              </a:rPr>
              <a:t>Vì vậy, tem thời gian bao gồm sự kết hợp của ID trang web và số đọc đồng hồ của trang web đó.</a:t>
            </a:r>
          </a:p>
          <a:p>
            <a:pPr algn="just">
              <a:lnSpc>
                <a:spcPts val="4231"/>
              </a:lnSpc>
            </a:pPr>
          </a:p>
          <a:p>
            <a:pPr algn="just">
              <a:lnSpc>
                <a:spcPts val="4231"/>
              </a:lnSpc>
            </a:pPr>
            <a:r>
              <a:rPr lang="en-US" sz="4549">
                <a:solidFill>
                  <a:srgbClr val="483A00"/>
                </a:solidFill>
                <a:latin typeface="Kurale"/>
                <a:ea typeface="Kurale"/>
                <a:cs typeface="Kurale"/>
                <a:sym typeface="Kurale"/>
              </a:rPr>
              <a:t>=&gt;</a:t>
            </a:r>
            <a:r>
              <a:rPr lang="en-US" sz="4549">
                <a:solidFill>
                  <a:srgbClr val="483A00"/>
                </a:solidFill>
                <a:latin typeface="Kurale"/>
                <a:ea typeface="Kurale"/>
                <a:cs typeface="Kurale"/>
                <a:sym typeface="Kurale"/>
              </a:rPr>
              <a:t> Mỗi trang web có một bộ lập lịch để duy trì một hàng đợi riêng cho mỗi bộ phận quản lý giao tác. Yêu cầu cũ nhất được xử lý đầu tiên</a:t>
            </a:r>
          </a:p>
          <a:p>
            <a:pPr algn="just">
              <a:lnSpc>
                <a:spcPts val="4231"/>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96068" y="866326"/>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47170">
            <a:off x="16234331" y="7930474"/>
            <a:ext cx="2049937" cy="2042483"/>
          </a:xfrm>
          <a:custGeom>
            <a:avLst/>
            <a:gdLst/>
            <a:ahLst/>
            <a:cxnLst/>
            <a:rect r="r" b="b" t="t" l="l"/>
            <a:pathLst>
              <a:path h="2042483" w="2049937">
                <a:moveTo>
                  <a:pt x="0" y="0"/>
                </a:moveTo>
                <a:lnTo>
                  <a:pt x="2049938" y="0"/>
                </a:lnTo>
                <a:lnTo>
                  <a:pt x="2049938"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10" id="10"/>
          <p:cNvSpPr txBox="true"/>
          <p:nvPr/>
        </p:nvSpPr>
        <p:spPr>
          <a:xfrm rot="0">
            <a:off x="2106205" y="1576319"/>
            <a:ext cx="14075591" cy="770527"/>
          </a:xfrm>
          <a:prstGeom prst="rect">
            <a:avLst/>
          </a:prstGeom>
        </p:spPr>
        <p:txBody>
          <a:bodyPr anchor="t" rtlCol="false" tIns="0" lIns="0" bIns="0" rIns="0">
            <a:spAutoFit/>
          </a:bodyPr>
          <a:lstStyle/>
          <a:p>
            <a:pPr algn="ctr">
              <a:lnSpc>
                <a:spcPts val="5656"/>
              </a:lnSpc>
            </a:pPr>
            <a:r>
              <a:rPr lang="en-US" sz="6082">
                <a:solidFill>
                  <a:srgbClr val="483A00"/>
                </a:solidFill>
                <a:latin typeface="Baloo Thambi"/>
                <a:ea typeface="Baloo Thambi"/>
                <a:cs typeface="Baloo Thambi"/>
                <a:sym typeface="Baloo Thambi"/>
              </a:rPr>
              <a:t>THUẬT TOÁN SẮP XẾP TIMESTAMP</a:t>
            </a:r>
          </a:p>
        </p:txBody>
      </p:sp>
      <p:sp>
        <p:nvSpPr>
          <p:cNvPr name="TextBox 11" id="11"/>
          <p:cNvSpPr txBox="true"/>
          <p:nvPr/>
        </p:nvSpPr>
        <p:spPr>
          <a:xfrm rot="0">
            <a:off x="1028700" y="2745367"/>
            <a:ext cx="15407671" cy="6442514"/>
          </a:xfrm>
          <a:prstGeom prst="rect">
            <a:avLst/>
          </a:prstGeom>
        </p:spPr>
        <p:txBody>
          <a:bodyPr anchor="t" rtlCol="false" tIns="0" lIns="0" bIns="0" rIns="0">
            <a:spAutoFit/>
          </a:bodyPr>
          <a:lstStyle/>
          <a:p>
            <a:pPr algn="just">
              <a:lnSpc>
                <a:spcPts val="4231"/>
              </a:lnSpc>
            </a:pPr>
            <a:r>
              <a:rPr lang="en-US" sz="4549">
                <a:solidFill>
                  <a:srgbClr val="483A00"/>
                </a:solidFill>
                <a:latin typeface="Kurale"/>
                <a:ea typeface="Kurale"/>
                <a:cs typeface="Kurale"/>
                <a:sym typeface="Kurale"/>
              </a:rPr>
              <a:t>BTO liên kết timestamp v</a:t>
            </a:r>
            <a:r>
              <a:rPr lang="en-US" sz="4549">
                <a:solidFill>
                  <a:srgbClr val="483A00"/>
                </a:solidFill>
                <a:latin typeface="Kurale"/>
                <a:ea typeface="Kurale"/>
                <a:cs typeface="Kurale"/>
                <a:sym typeface="Kurale"/>
              </a:rPr>
              <a:t>ớ</a:t>
            </a:r>
            <a:r>
              <a:rPr lang="en-US" sz="4549">
                <a:solidFill>
                  <a:srgbClr val="483A00"/>
                </a:solidFill>
                <a:latin typeface="Kurale"/>
                <a:ea typeface="Kurale"/>
                <a:cs typeface="Kurale"/>
                <a:sym typeface="Kurale"/>
              </a:rPr>
              <a:t>i tất c</a:t>
            </a:r>
            <a:r>
              <a:rPr lang="en-US" sz="4549">
                <a:solidFill>
                  <a:srgbClr val="483A00"/>
                </a:solidFill>
                <a:latin typeface="Kurale"/>
                <a:ea typeface="Kurale"/>
                <a:cs typeface="Kurale"/>
                <a:sym typeface="Kurale"/>
              </a:rPr>
              <a:t>ả </a:t>
            </a:r>
            <a:r>
              <a:rPr lang="en-US" sz="4549">
                <a:solidFill>
                  <a:srgbClr val="483A00"/>
                </a:solidFill>
                <a:latin typeface="Kurale"/>
                <a:ea typeface="Kurale"/>
                <a:cs typeface="Kurale"/>
                <a:sym typeface="Kurale"/>
              </a:rPr>
              <a:t>các m</a:t>
            </a:r>
            <a:r>
              <a:rPr lang="en-US" sz="4549">
                <a:solidFill>
                  <a:srgbClr val="483A00"/>
                </a:solidFill>
                <a:latin typeface="Kurale"/>
                <a:ea typeface="Kurale"/>
                <a:cs typeface="Kurale"/>
                <a:sym typeface="Kurale"/>
              </a:rPr>
              <a:t>ục dữ liệu đượ</a:t>
            </a:r>
            <a:r>
              <a:rPr lang="en-US" sz="4549">
                <a:solidFill>
                  <a:srgbClr val="483A00"/>
                </a:solidFill>
                <a:latin typeface="Kurale"/>
                <a:ea typeface="Kurale"/>
                <a:cs typeface="Kurale"/>
                <a:sym typeface="Kurale"/>
              </a:rPr>
              <a:t>c truy c</a:t>
            </a:r>
            <a:r>
              <a:rPr lang="en-US" sz="4549">
                <a:solidFill>
                  <a:srgbClr val="483A00"/>
                </a:solidFill>
                <a:latin typeface="Kurale"/>
                <a:ea typeface="Kurale"/>
                <a:cs typeface="Kurale"/>
                <a:sym typeface="Kurale"/>
              </a:rPr>
              <a:t>ậ</a:t>
            </a:r>
            <a:r>
              <a:rPr lang="en-US" sz="4549">
                <a:solidFill>
                  <a:srgbClr val="483A00"/>
                </a:solidFill>
                <a:latin typeface="Kurale"/>
                <a:ea typeface="Kurale"/>
                <a:cs typeface="Kurale"/>
                <a:sym typeface="Kurale"/>
              </a:rPr>
              <a:t>p g</a:t>
            </a:r>
            <a:r>
              <a:rPr lang="en-US" sz="4549">
                <a:solidFill>
                  <a:srgbClr val="483A00"/>
                </a:solidFill>
                <a:latin typeface="Kurale"/>
                <a:ea typeface="Kurale"/>
                <a:cs typeface="Kurale"/>
                <a:sym typeface="Kurale"/>
              </a:rPr>
              <a:t>ầ</a:t>
            </a:r>
            <a:r>
              <a:rPr lang="en-US" sz="4549">
                <a:solidFill>
                  <a:srgbClr val="483A00"/>
                </a:solidFill>
                <a:latin typeface="Kurale"/>
                <a:ea typeface="Kurale"/>
                <a:cs typeface="Kurale"/>
                <a:sym typeface="Kurale"/>
              </a:rPr>
              <a:t>n đây </a:t>
            </a:r>
          </a:p>
          <a:p>
            <a:pPr algn="just">
              <a:lnSpc>
                <a:spcPts val="4231"/>
              </a:lnSpc>
            </a:pPr>
            <a:r>
              <a:rPr lang="en-US" sz="4549">
                <a:solidFill>
                  <a:srgbClr val="483A00"/>
                </a:solidFill>
                <a:latin typeface="Kurale"/>
                <a:ea typeface="Kurale"/>
                <a:cs typeface="Kurale"/>
                <a:sym typeface="Kurale"/>
              </a:rPr>
              <a:t>=&gt; </a:t>
            </a:r>
            <a:r>
              <a:rPr lang="en-US" sz="4549">
                <a:solidFill>
                  <a:srgbClr val="483A00"/>
                </a:solidFill>
                <a:latin typeface="Kurale"/>
                <a:ea typeface="Kurale"/>
                <a:cs typeface="Kurale"/>
                <a:sym typeface="Kurale"/>
              </a:rPr>
              <a:t>Yêu c</a:t>
            </a:r>
            <a:r>
              <a:rPr lang="en-US" sz="4549">
                <a:solidFill>
                  <a:srgbClr val="483A00"/>
                </a:solidFill>
                <a:latin typeface="Kurale"/>
                <a:ea typeface="Kurale"/>
                <a:cs typeface="Kurale"/>
                <a:sym typeface="Kurale"/>
              </a:rPr>
              <a:t>ầ</a:t>
            </a:r>
            <a:r>
              <a:rPr lang="en-US" sz="4549">
                <a:solidFill>
                  <a:srgbClr val="483A00"/>
                </a:solidFill>
                <a:latin typeface="Kurale"/>
                <a:ea typeface="Kurale"/>
                <a:cs typeface="Kurale"/>
                <a:sym typeface="Kurale"/>
              </a:rPr>
              <a:t>u các giao d</a:t>
            </a:r>
            <a:r>
              <a:rPr lang="en-US" sz="4549">
                <a:solidFill>
                  <a:srgbClr val="483A00"/>
                </a:solidFill>
                <a:latin typeface="Kurale"/>
                <a:ea typeface="Kurale"/>
                <a:cs typeface="Kurale"/>
                <a:sym typeface="Kurale"/>
              </a:rPr>
              <a:t>ị</a:t>
            </a:r>
            <a:r>
              <a:rPr lang="en-US" sz="4549">
                <a:solidFill>
                  <a:srgbClr val="483A00"/>
                </a:solidFill>
                <a:latin typeface="Kurale"/>
                <a:ea typeface="Kurale"/>
                <a:cs typeface="Kurale"/>
                <a:sym typeface="Kurale"/>
              </a:rPr>
              <a:t>ch truy</a:t>
            </a:r>
            <a:r>
              <a:rPr lang="en-US" sz="4549">
                <a:solidFill>
                  <a:srgbClr val="483A00"/>
                </a:solidFill>
                <a:latin typeface="Kurale"/>
                <a:ea typeface="Kurale"/>
                <a:cs typeface="Kurale"/>
                <a:sym typeface="Kurale"/>
              </a:rPr>
              <a:t> cậpdữ liệu</a:t>
            </a:r>
            <a:r>
              <a:rPr lang="en-US" sz="4549">
                <a:solidFill>
                  <a:srgbClr val="483A00"/>
                </a:solidFill>
                <a:latin typeface="Kurale"/>
                <a:ea typeface="Kurale"/>
                <a:cs typeface="Kurale"/>
                <a:sym typeface="Kurale"/>
              </a:rPr>
              <a:t> xung đ</a:t>
            </a:r>
            <a:r>
              <a:rPr lang="en-US" sz="4549">
                <a:solidFill>
                  <a:srgbClr val="483A00"/>
                </a:solidFill>
                <a:latin typeface="Kurale"/>
                <a:ea typeface="Kurale"/>
                <a:cs typeface="Kurale"/>
                <a:sym typeface="Kurale"/>
              </a:rPr>
              <a:t>ộ</a:t>
            </a:r>
            <a:r>
              <a:rPr lang="en-US" sz="4549">
                <a:solidFill>
                  <a:srgbClr val="483A00"/>
                </a:solidFill>
                <a:latin typeface="Kurale"/>
                <a:ea typeface="Kurale"/>
                <a:cs typeface="Kurale"/>
                <a:sym typeface="Kurale"/>
              </a:rPr>
              <a:t>t đ</a:t>
            </a:r>
            <a:r>
              <a:rPr lang="en-US" sz="4549">
                <a:solidFill>
                  <a:srgbClr val="483A00"/>
                </a:solidFill>
                <a:latin typeface="Kurale"/>
                <a:ea typeface="Kurale"/>
                <a:cs typeface="Kurale"/>
                <a:sym typeface="Kurale"/>
              </a:rPr>
              <a:t>ượ</a:t>
            </a:r>
            <a:r>
              <a:rPr lang="en-US" sz="4549">
                <a:solidFill>
                  <a:srgbClr val="483A00"/>
                </a:solidFill>
                <a:latin typeface="Kurale"/>
                <a:ea typeface="Kurale"/>
                <a:cs typeface="Kurale"/>
                <a:sym typeface="Kurale"/>
              </a:rPr>
              <a:t>c th</a:t>
            </a:r>
            <a:r>
              <a:rPr lang="en-US" sz="4549">
                <a:solidFill>
                  <a:srgbClr val="483A00"/>
                </a:solidFill>
                <a:latin typeface="Kurale"/>
                <a:ea typeface="Kurale"/>
                <a:cs typeface="Kurale"/>
                <a:sym typeface="Kurale"/>
              </a:rPr>
              <a:t>ự</a:t>
            </a:r>
            <a:r>
              <a:rPr lang="en-US" sz="4549">
                <a:solidFill>
                  <a:srgbClr val="483A00"/>
                </a:solidFill>
                <a:latin typeface="Kurale"/>
                <a:ea typeface="Kurale"/>
                <a:cs typeface="Kurale"/>
                <a:sym typeface="Kurale"/>
              </a:rPr>
              <a:t>c hi</a:t>
            </a:r>
            <a:r>
              <a:rPr lang="en-US" sz="4549">
                <a:solidFill>
                  <a:srgbClr val="483A00"/>
                </a:solidFill>
                <a:latin typeface="Kurale"/>
                <a:ea typeface="Kurale"/>
                <a:cs typeface="Kurale"/>
                <a:sym typeface="Kurale"/>
              </a:rPr>
              <a:t>ệ</a:t>
            </a:r>
            <a:r>
              <a:rPr lang="en-US" sz="4549">
                <a:solidFill>
                  <a:srgbClr val="483A00"/>
                </a:solidFill>
                <a:latin typeface="Kurale"/>
                <a:ea typeface="Kurale"/>
                <a:cs typeface="Kurale"/>
                <a:sym typeface="Kurale"/>
              </a:rPr>
              <a:t>n theo th</a:t>
            </a:r>
            <a:r>
              <a:rPr lang="en-US" sz="4549">
                <a:solidFill>
                  <a:srgbClr val="483A00"/>
                </a:solidFill>
                <a:latin typeface="Kurale"/>
                <a:ea typeface="Kurale"/>
                <a:cs typeface="Kurale"/>
                <a:sym typeface="Kurale"/>
              </a:rPr>
              <a:t>ứ tự </a:t>
            </a:r>
            <a:r>
              <a:rPr lang="en-US" sz="4549">
                <a:solidFill>
                  <a:srgbClr val="483A00"/>
                </a:solidFill>
                <a:latin typeface="Kurale"/>
                <a:ea typeface="Kurale"/>
                <a:cs typeface="Kurale"/>
                <a:sym typeface="Kurale"/>
              </a:rPr>
              <a:t>timestamp.</a:t>
            </a:r>
          </a:p>
          <a:p>
            <a:pPr algn="just">
              <a:lnSpc>
                <a:spcPts val="4231"/>
              </a:lnSpc>
            </a:pPr>
          </a:p>
          <a:p>
            <a:pPr algn="just">
              <a:lnSpc>
                <a:spcPts val="4231"/>
              </a:lnSpc>
            </a:pPr>
            <a:r>
              <a:rPr lang="en-US" sz="4549">
                <a:solidFill>
                  <a:srgbClr val="483A00"/>
                </a:solidFill>
                <a:latin typeface="Kurale"/>
                <a:ea typeface="Kurale"/>
                <a:cs typeface="Kurale"/>
                <a:sym typeface="Kurale"/>
              </a:rPr>
              <a:t>T</a:t>
            </a:r>
            <a:r>
              <a:rPr lang="en-US" sz="4549">
                <a:solidFill>
                  <a:srgbClr val="483A00"/>
                </a:solidFill>
                <a:latin typeface="Kurale"/>
                <a:ea typeface="Kurale"/>
                <a:cs typeface="Kurale"/>
                <a:sym typeface="Kurale"/>
              </a:rPr>
              <a:t>rong trường hợp dữ liệu sao chép, phương pháp "write all" và "read any" được sửdụng.</a:t>
            </a:r>
          </a:p>
          <a:p>
            <a:pPr algn="just">
              <a:lnSpc>
                <a:spcPts val="4231"/>
              </a:lnSpc>
            </a:pPr>
            <a:r>
              <a:rPr lang="en-US" sz="4549">
                <a:solidFill>
                  <a:srgbClr val="483A00"/>
                </a:solidFill>
                <a:latin typeface="Kurale"/>
                <a:ea typeface="Kurale"/>
                <a:cs typeface="Kurale"/>
                <a:sym typeface="Kurale"/>
              </a:rPr>
              <a:t>=&gt; Yêu cầu ghi phải được gửi đến tất cả các bản sao trong khi yêu cầu đọc có thể được gửi đến bất kỳ bản sao nào.</a:t>
            </a:r>
          </a:p>
          <a:p>
            <a:pPr algn="just">
              <a:lnSpc>
                <a:spcPts val="4231"/>
              </a:lnSpc>
            </a:pPr>
          </a:p>
          <a:p>
            <a:pPr algn="just">
              <a:lnSpc>
                <a:spcPts val="4231"/>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596068" y="866326"/>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1347170">
            <a:off x="16234331" y="7930474"/>
            <a:ext cx="2049937" cy="2042483"/>
          </a:xfrm>
          <a:custGeom>
            <a:avLst/>
            <a:gdLst/>
            <a:ahLst/>
            <a:cxnLst/>
            <a:rect r="r" b="b" t="t" l="l"/>
            <a:pathLst>
              <a:path h="2042483" w="2049937">
                <a:moveTo>
                  <a:pt x="0" y="0"/>
                </a:moveTo>
                <a:lnTo>
                  <a:pt x="2049938" y="0"/>
                </a:lnTo>
                <a:lnTo>
                  <a:pt x="2049938"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10" id="10"/>
          <p:cNvSpPr txBox="true"/>
          <p:nvPr/>
        </p:nvSpPr>
        <p:spPr>
          <a:xfrm rot="0">
            <a:off x="2106205" y="1576319"/>
            <a:ext cx="14075591" cy="770527"/>
          </a:xfrm>
          <a:prstGeom prst="rect">
            <a:avLst/>
          </a:prstGeom>
        </p:spPr>
        <p:txBody>
          <a:bodyPr anchor="t" rtlCol="false" tIns="0" lIns="0" bIns="0" rIns="0">
            <a:spAutoFit/>
          </a:bodyPr>
          <a:lstStyle/>
          <a:p>
            <a:pPr algn="ctr">
              <a:lnSpc>
                <a:spcPts val="5656"/>
              </a:lnSpc>
            </a:pPr>
            <a:r>
              <a:rPr lang="en-US" sz="6082">
                <a:solidFill>
                  <a:srgbClr val="483A00"/>
                </a:solidFill>
                <a:latin typeface="Baloo Thambi"/>
                <a:ea typeface="Baloo Thambi"/>
                <a:cs typeface="Baloo Thambi"/>
                <a:sym typeface="Baloo Thambi"/>
              </a:rPr>
              <a:t>QUY TẮC</a:t>
            </a:r>
          </a:p>
        </p:txBody>
      </p:sp>
      <p:sp>
        <p:nvSpPr>
          <p:cNvPr name="TextBox 11" id="11"/>
          <p:cNvSpPr txBox="true"/>
          <p:nvPr/>
        </p:nvSpPr>
        <p:spPr>
          <a:xfrm rot="0">
            <a:off x="1388022" y="2745367"/>
            <a:ext cx="15407671" cy="6442514"/>
          </a:xfrm>
          <a:prstGeom prst="rect">
            <a:avLst/>
          </a:prstGeom>
        </p:spPr>
        <p:txBody>
          <a:bodyPr anchor="t" rtlCol="false" tIns="0" lIns="0" bIns="0" rIns="0">
            <a:spAutoFit/>
          </a:bodyPr>
          <a:lstStyle/>
          <a:p>
            <a:pPr algn="just">
              <a:lnSpc>
                <a:spcPts val="4231"/>
              </a:lnSpc>
            </a:pPr>
            <a:r>
              <a:rPr lang="en-US" sz="4549">
                <a:solidFill>
                  <a:srgbClr val="483A00"/>
                </a:solidFill>
                <a:latin typeface="Kurale"/>
                <a:ea typeface="Kurale"/>
                <a:cs typeface="Kurale"/>
                <a:sym typeface="Kurale"/>
              </a:rPr>
              <a:t>Quy tắc Truy cập : Giao dịch cũ hơn sẽ được ưu tiên, Giao dịch trẻ đợi giao dịch cũ để cam kết trước.</a:t>
            </a:r>
          </a:p>
          <a:p>
            <a:pPr algn="just">
              <a:lnSpc>
                <a:spcPts val="4231"/>
              </a:lnSpc>
            </a:pPr>
          </a:p>
          <a:p>
            <a:pPr algn="just">
              <a:lnSpc>
                <a:spcPts val="4231"/>
              </a:lnSpc>
            </a:pPr>
            <a:r>
              <a:rPr lang="en-US" sz="4549">
                <a:solidFill>
                  <a:srgbClr val="483A00"/>
                </a:solidFill>
                <a:latin typeface="Kurale"/>
                <a:ea typeface="Kurale"/>
                <a:cs typeface="Kurale"/>
                <a:sym typeface="Kurale"/>
              </a:rPr>
              <a:t>Quy tắc giao dịch muộn: Nếu giao dịch trẻ đã ghi một mục dữ liệu, thì giao dịch cũ không được phép đọc /ghi mục dữ liệu đó. </a:t>
            </a:r>
          </a:p>
          <a:p>
            <a:pPr algn="just">
              <a:lnSpc>
                <a:spcPts val="4231"/>
              </a:lnSpc>
            </a:pPr>
          </a:p>
          <a:p>
            <a:pPr algn="just">
              <a:lnSpc>
                <a:spcPts val="4231"/>
              </a:lnSpc>
            </a:pPr>
            <a:r>
              <a:rPr lang="en-US" sz="4549">
                <a:solidFill>
                  <a:srgbClr val="483A00"/>
                </a:solidFill>
                <a:latin typeface="Kurale"/>
                <a:ea typeface="Kurale"/>
                <a:cs typeface="Kurale"/>
                <a:sym typeface="Kurale"/>
              </a:rPr>
              <a:t>Quy tắc giao dịch trẻ hơn: Giao dịch trẻ hơn có thể đọc/ghi một mục dữ liệu đã được ghi bởi giao dịch cũ hơn.</a:t>
            </a:r>
          </a:p>
          <a:p>
            <a:pPr algn="just">
              <a:lnSpc>
                <a:spcPts val="4231"/>
              </a:lnSpc>
            </a:pPr>
          </a:p>
          <a:p>
            <a:pPr algn="just">
              <a:lnSpc>
                <a:spcPts val="4231"/>
              </a:lnSpc>
            </a:pPr>
          </a:p>
          <a:p>
            <a:pPr algn="just">
              <a:lnSpc>
                <a:spcPts val="4231"/>
              </a:lnSpc>
            </a:pP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6447" y="2453436"/>
            <a:ext cx="9567667" cy="7630677"/>
            <a:chOff x="0" y="0"/>
            <a:chExt cx="2406420" cy="1919236"/>
          </a:xfrm>
        </p:grpSpPr>
        <p:sp>
          <p:nvSpPr>
            <p:cNvPr name="Freeform 4" id="4"/>
            <p:cNvSpPr/>
            <p:nvPr/>
          </p:nvSpPr>
          <p:spPr>
            <a:xfrm flipH="false" flipV="false" rot="0">
              <a:off x="0" y="0"/>
              <a:ext cx="2406420" cy="1919236"/>
            </a:xfrm>
            <a:custGeom>
              <a:avLst/>
              <a:gdLst/>
              <a:ahLst/>
              <a:cxnLst/>
              <a:rect r="r" b="b" t="t" l="l"/>
              <a:pathLst>
                <a:path h="1919236" w="2406420">
                  <a:moveTo>
                    <a:pt x="41268" y="0"/>
                  </a:moveTo>
                  <a:lnTo>
                    <a:pt x="2365152" y="0"/>
                  </a:lnTo>
                  <a:cubicBezTo>
                    <a:pt x="2376097" y="0"/>
                    <a:pt x="2386593" y="4348"/>
                    <a:pt x="2394333" y="12087"/>
                  </a:cubicBezTo>
                  <a:cubicBezTo>
                    <a:pt x="2402072" y="19826"/>
                    <a:pt x="2406420" y="30323"/>
                    <a:pt x="2406420" y="41268"/>
                  </a:cubicBezTo>
                  <a:lnTo>
                    <a:pt x="2406420" y="1877968"/>
                  </a:lnTo>
                  <a:cubicBezTo>
                    <a:pt x="2406420" y="1900760"/>
                    <a:pt x="2387943" y="1919236"/>
                    <a:pt x="2365152" y="1919236"/>
                  </a:cubicBezTo>
                  <a:lnTo>
                    <a:pt x="41268" y="1919236"/>
                  </a:lnTo>
                  <a:cubicBezTo>
                    <a:pt x="30323" y="1919236"/>
                    <a:pt x="19826" y="1914888"/>
                    <a:pt x="12087" y="1907149"/>
                  </a:cubicBezTo>
                  <a:cubicBezTo>
                    <a:pt x="4348" y="1899410"/>
                    <a:pt x="0" y="1888913"/>
                    <a:pt x="0" y="1877968"/>
                  </a:cubicBezTo>
                  <a:lnTo>
                    <a:pt x="0" y="41268"/>
                  </a:lnTo>
                  <a:cubicBezTo>
                    <a:pt x="0" y="30323"/>
                    <a:pt x="4348" y="19826"/>
                    <a:pt x="12087" y="12087"/>
                  </a:cubicBezTo>
                  <a:cubicBezTo>
                    <a:pt x="19826" y="4348"/>
                    <a:pt x="30323" y="0"/>
                    <a:pt x="41268"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406420" cy="195733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746878" y="3103070"/>
            <a:ext cx="7659929" cy="6436184"/>
          </a:xfrm>
          <a:prstGeom prst="rect">
            <a:avLst/>
          </a:prstGeom>
        </p:spPr>
        <p:txBody>
          <a:bodyPr anchor="t" rtlCol="false" tIns="0" lIns="0" bIns="0" rIns="0">
            <a:spAutoFit/>
          </a:bodyPr>
          <a:lstStyle/>
          <a:p>
            <a:pPr algn="just">
              <a:lnSpc>
                <a:spcPts val="3940"/>
              </a:lnSpc>
            </a:pPr>
            <a:r>
              <a:rPr lang="en-US" sz="4237">
                <a:solidFill>
                  <a:srgbClr val="483A00"/>
                </a:solidFill>
                <a:latin typeface="Kurale"/>
                <a:ea typeface="Kurale"/>
                <a:cs typeface="Kurale"/>
                <a:sym typeface="Kurale"/>
              </a:rPr>
              <a:t>● Bao gồm 1 CSDL được phân chia thành nhiều mảnh, trong đó mỗi mảnh được tích hợp bởi 1 hoặc nhiều máy tính và điều khiển bởi 1 CSDL độc </a:t>
            </a:r>
          </a:p>
          <a:p>
            <a:pPr algn="just">
              <a:lnSpc>
                <a:spcPts val="3940"/>
              </a:lnSpc>
            </a:pPr>
          </a:p>
          <a:p>
            <a:pPr algn="just">
              <a:lnSpc>
                <a:spcPts val="3940"/>
              </a:lnSpc>
            </a:pPr>
            <a:r>
              <a:rPr lang="en-US" sz="4237">
                <a:solidFill>
                  <a:srgbClr val="483A00"/>
                </a:solidFill>
                <a:latin typeface="Kurale"/>
                <a:ea typeface="Kurale"/>
                <a:cs typeface="Kurale"/>
                <a:sym typeface="Kurale"/>
              </a:rPr>
              <a:t>● Toàn bộ CSDL được lưu ở một dàn máy tính </a:t>
            </a:r>
          </a:p>
          <a:p>
            <a:pPr algn="just">
              <a:lnSpc>
                <a:spcPts val="3940"/>
              </a:lnSpc>
            </a:pPr>
          </a:p>
          <a:p>
            <a:pPr algn="just">
              <a:lnSpc>
                <a:spcPts val="3940"/>
              </a:lnSpc>
            </a:pPr>
            <a:r>
              <a:rPr lang="en-US" sz="4237">
                <a:solidFill>
                  <a:srgbClr val="483A00"/>
                </a:solidFill>
                <a:latin typeface="Kurale"/>
                <a:ea typeface="Kurale"/>
                <a:cs typeface="Kurale"/>
                <a:sym typeface="Kurale"/>
              </a:rPr>
              <a:t>● Các hệ CSDL trung tâm thường rất lớn và có nhiều người dùng</a:t>
            </a:r>
          </a:p>
          <a:p>
            <a:pPr algn="just">
              <a:lnSpc>
                <a:spcPts val="3661"/>
              </a:lnSpc>
            </a:pPr>
          </a:p>
        </p:txBody>
      </p:sp>
      <p:sp>
        <p:nvSpPr>
          <p:cNvPr name="Freeform 7" id="7"/>
          <p:cNvSpPr/>
          <p:nvPr/>
        </p:nvSpPr>
        <p:spPr>
          <a:xfrm flipH="false" flipV="false" rot="0">
            <a:off x="76447" y="8896861"/>
            <a:ext cx="2315168" cy="1612199"/>
          </a:xfrm>
          <a:custGeom>
            <a:avLst/>
            <a:gdLst/>
            <a:ahLst/>
            <a:cxnLst/>
            <a:rect r="r" b="b" t="t" l="l"/>
            <a:pathLst>
              <a:path h="1612199" w="2315168">
                <a:moveTo>
                  <a:pt x="0" y="0"/>
                </a:moveTo>
                <a:lnTo>
                  <a:pt x="2315168" y="0"/>
                </a:lnTo>
                <a:lnTo>
                  <a:pt x="2315168" y="1612199"/>
                </a:lnTo>
                <a:lnTo>
                  <a:pt x="0" y="1612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349283" y="1181100"/>
            <a:ext cx="5021995" cy="1399031"/>
          </a:xfrm>
          <a:prstGeom prst="rect">
            <a:avLst/>
          </a:prstGeom>
        </p:spPr>
        <p:txBody>
          <a:bodyPr anchor="t" rtlCol="false" tIns="0" lIns="0" bIns="0" rIns="0">
            <a:spAutoFit/>
          </a:bodyPr>
          <a:lstStyle/>
          <a:p>
            <a:pPr algn="ctr">
              <a:lnSpc>
                <a:spcPts val="5393"/>
              </a:lnSpc>
            </a:pPr>
            <a:r>
              <a:rPr lang="en-US" sz="5799">
                <a:solidFill>
                  <a:srgbClr val="483A00"/>
                </a:solidFill>
                <a:latin typeface="Baloo Thambi"/>
                <a:ea typeface="Baloo Thambi"/>
                <a:cs typeface="Baloo Thambi"/>
                <a:sym typeface="Baloo Thambi"/>
              </a:rPr>
              <a:t>MÔI TRƯỜNG TẬP TRUNG</a:t>
            </a:r>
          </a:p>
        </p:txBody>
      </p:sp>
      <p:sp>
        <p:nvSpPr>
          <p:cNvPr name="TextBox 9" id="9"/>
          <p:cNvSpPr txBox="true"/>
          <p:nvPr/>
        </p:nvSpPr>
        <p:spPr>
          <a:xfrm rot="0">
            <a:off x="12070684" y="1181100"/>
            <a:ext cx="4842440" cy="1399031"/>
          </a:xfrm>
          <a:prstGeom prst="rect">
            <a:avLst/>
          </a:prstGeom>
        </p:spPr>
        <p:txBody>
          <a:bodyPr anchor="t" rtlCol="false" tIns="0" lIns="0" bIns="0" rIns="0">
            <a:spAutoFit/>
          </a:bodyPr>
          <a:lstStyle/>
          <a:p>
            <a:pPr algn="ctr">
              <a:lnSpc>
                <a:spcPts val="5393"/>
              </a:lnSpc>
            </a:pPr>
            <a:r>
              <a:rPr lang="en-US" sz="5799">
                <a:solidFill>
                  <a:srgbClr val="483A00"/>
                </a:solidFill>
                <a:latin typeface="Baloo Thambi"/>
                <a:ea typeface="Baloo Thambi"/>
                <a:cs typeface="Baloo Thambi"/>
                <a:sym typeface="Baloo Thambi"/>
              </a:rPr>
              <a:t>MÔI TRƯỜNG PHÂN TÁN</a:t>
            </a:r>
          </a:p>
        </p:txBody>
      </p:sp>
      <p:grpSp>
        <p:nvGrpSpPr>
          <p:cNvPr name="Group 10" id="10"/>
          <p:cNvGrpSpPr/>
          <p:nvPr/>
        </p:nvGrpSpPr>
        <p:grpSpPr>
          <a:xfrm rot="0">
            <a:off x="9934716" y="2453436"/>
            <a:ext cx="8353284" cy="7524328"/>
            <a:chOff x="0" y="0"/>
            <a:chExt cx="2100983" cy="1892488"/>
          </a:xfrm>
        </p:grpSpPr>
        <p:sp>
          <p:nvSpPr>
            <p:cNvPr name="Freeform 11" id="11"/>
            <p:cNvSpPr/>
            <p:nvPr/>
          </p:nvSpPr>
          <p:spPr>
            <a:xfrm flipH="false" flipV="false" rot="0">
              <a:off x="0" y="0"/>
              <a:ext cx="2100983" cy="1892488"/>
            </a:xfrm>
            <a:custGeom>
              <a:avLst/>
              <a:gdLst/>
              <a:ahLst/>
              <a:cxnLst/>
              <a:rect r="r" b="b" t="t" l="l"/>
              <a:pathLst>
                <a:path h="1892488" w="2100983">
                  <a:moveTo>
                    <a:pt x="47267" y="0"/>
                  </a:moveTo>
                  <a:lnTo>
                    <a:pt x="2053716" y="0"/>
                  </a:lnTo>
                  <a:cubicBezTo>
                    <a:pt x="2066252" y="0"/>
                    <a:pt x="2078275" y="4980"/>
                    <a:pt x="2087139" y="13844"/>
                  </a:cubicBezTo>
                  <a:cubicBezTo>
                    <a:pt x="2096003" y="22709"/>
                    <a:pt x="2100983" y="34731"/>
                    <a:pt x="2100983" y="47267"/>
                  </a:cubicBezTo>
                  <a:lnTo>
                    <a:pt x="2100983" y="1845220"/>
                  </a:lnTo>
                  <a:cubicBezTo>
                    <a:pt x="2100983" y="1857756"/>
                    <a:pt x="2096003" y="1869779"/>
                    <a:pt x="2087139" y="1878643"/>
                  </a:cubicBezTo>
                  <a:cubicBezTo>
                    <a:pt x="2078275" y="1887508"/>
                    <a:pt x="2066252" y="1892488"/>
                    <a:pt x="2053716" y="1892488"/>
                  </a:cubicBezTo>
                  <a:lnTo>
                    <a:pt x="47267" y="1892488"/>
                  </a:lnTo>
                  <a:cubicBezTo>
                    <a:pt x="21162" y="1892488"/>
                    <a:pt x="0" y="1871325"/>
                    <a:pt x="0" y="1845220"/>
                  </a:cubicBezTo>
                  <a:lnTo>
                    <a:pt x="0" y="47267"/>
                  </a:lnTo>
                  <a:cubicBezTo>
                    <a:pt x="0" y="34731"/>
                    <a:pt x="4980" y="22709"/>
                    <a:pt x="13844" y="13844"/>
                  </a:cubicBezTo>
                  <a:cubicBezTo>
                    <a:pt x="22709" y="4980"/>
                    <a:pt x="34731" y="0"/>
                    <a:pt x="47267" y="0"/>
                  </a:cubicBezTo>
                  <a:close/>
                </a:path>
              </a:pathLst>
            </a:custGeom>
            <a:solidFill>
              <a:srgbClr val="FFF5D3"/>
            </a:solidFill>
            <a:ln w="38100" cap="rnd">
              <a:solidFill>
                <a:srgbClr val="000000"/>
              </a:solidFill>
              <a:prstDash val="solid"/>
              <a:round/>
            </a:ln>
          </p:spPr>
        </p:sp>
        <p:sp>
          <p:nvSpPr>
            <p:cNvPr name="TextBox 12" id="12"/>
            <p:cNvSpPr txBox="true"/>
            <p:nvPr/>
          </p:nvSpPr>
          <p:spPr>
            <a:xfrm>
              <a:off x="0" y="-38100"/>
              <a:ext cx="2100983" cy="1930588"/>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477693" y="2770827"/>
            <a:ext cx="7267330" cy="7321499"/>
          </a:xfrm>
          <a:prstGeom prst="rect">
            <a:avLst/>
          </a:prstGeom>
        </p:spPr>
        <p:txBody>
          <a:bodyPr anchor="t" rtlCol="false" tIns="0" lIns="0" bIns="0" rIns="0">
            <a:spAutoFit/>
          </a:bodyPr>
          <a:lstStyle/>
          <a:p>
            <a:pPr algn="just">
              <a:lnSpc>
                <a:spcPts val="3616"/>
              </a:lnSpc>
            </a:pPr>
            <a:r>
              <a:rPr lang="en-US" sz="3888">
                <a:solidFill>
                  <a:srgbClr val="483A00"/>
                </a:solidFill>
                <a:latin typeface="Kurale"/>
                <a:ea typeface="Kurale"/>
                <a:cs typeface="Kurale"/>
                <a:sym typeface="Kurale"/>
              </a:rPr>
              <a:t>● Dữ liệu được lưu trữ trên máy tính trung tâm, có thể truy cập CSDL này thông qua các thiết bị đầu cuối. </a:t>
            </a:r>
          </a:p>
          <a:p>
            <a:pPr algn="just">
              <a:lnSpc>
                <a:spcPts val="3616"/>
              </a:lnSpc>
            </a:pPr>
          </a:p>
          <a:p>
            <a:pPr algn="just">
              <a:lnSpc>
                <a:spcPts val="3616"/>
              </a:lnSpc>
            </a:pPr>
            <a:r>
              <a:rPr lang="en-US" sz="3888">
                <a:solidFill>
                  <a:srgbClr val="483A00"/>
                </a:solidFill>
                <a:latin typeface="Kurale"/>
                <a:ea typeface="Kurale"/>
                <a:cs typeface="Kurale"/>
                <a:sym typeface="Kurale"/>
              </a:rPr>
              <a:t>● Việc quản lý giao tác, điều khiển đồng thời ít phức tạp</a:t>
            </a:r>
          </a:p>
          <a:p>
            <a:pPr algn="just">
              <a:lnSpc>
                <a:spcPts val="3616"/>
              </a:lnSpc>
            </a:pPr>
          </a:p>
          <a:p>
            <a:pPr algn="just">
              <a:lnSpc>
                <a:spcPts val="3616"/>
              </a:lnSpc>
            </a:pPr>
            <a:r>
              <a:rPr lang="en-US" sz="3888">
                <a:solidFill>
                  <a:srgbClr val="483A00"/>
                </a:solidFill>
                <a:latin typeface="Kurale"/>
                <a:ea typeface="Kurale"/>
                <a:cs typeface="Kurale"/>
                <a:sym typeface="Kurale"/>
              </a:rPr>
              <a:t>● Việc quản lý giao tác vẫn đảm bảo 4 tính chất ACID về của các giao tác</a:t>
            </a:r>
          </a:p>
          <a:p>
            <a:pPr algn="just">
              <a:lnSpc>
                <a:spcPts val="3616"/>
              </a:lnSpc>
            </a:pPr>
          </a:p>
          <a:p>
            <a:pPr algn="just">
              <a:lnSpc>
                <a:spcPts val="3616"/>
              </a:lnSpc>
            </a:pPr>
            <a:r>
              <a:rPr lang="en-US" sz="3888">
                <a:solidFill>
                  <a:srgbClr val="483A00"/>
                </a:solidFill>
                <a:latin typeface="Kurale"/>
                <a:ea typeface="Kurale"/>
                <a:cs typeface="Kurale"/>
                <a:sym typeface="Kurale"/>
              </a:rPr>
              <a:t>● Sử dụng cơ chế khóa, nhãn thời gian để các giao tác diễn ra song song với nhau.</a:t>
            </a:r>
          </a:p>
          <a:p>
            <a:pPr algn="just">
              <a:lnSpc>
                <a:spcPts val="3441"/>
              </a:lnSpc>
            </a:pPr>
          </a:p>
        </p:txBody>
      </p:sp>
      <p:sp>
        <p:nvSpPr>
          <p:cNvPr name="TextBox 14" id="14"/>
          <p:cNvSpPr txBox="true"/>
          <p:nvPr/>
        </p:nvSpPr>
        <p:spPr>
          <a:xfrm rot="0">
            <a:off x="2974986" y="64819"/>
            <a:ext cx="12338028" cy="1059327"/>
          </a:xfrm>
          <a:prstGeom prst="rect">
            <a:avLst/>
          </a:prstGeom>
        </p:spPr>
        <p:txBody>
          <a:bodyPr anchor="t" rtlCol="false" tIns="0" lIns="0" bIns="0" rIns="0">
            <a:spAutoFit/>
          </a:bodyPr>
          <a:lstStyle/>
          <a:p>
            <a:pPr algn="ctr">
              <a:lnSpc>
                <a:spcPts val="6772"/>
              </a:lnSpc>
            </a:pPr>
            <a:r>
              <a:rPr lang="en-US" sz="7282">
                <a:solidFill>
                  <a:srgbClr val="483A00"/>
                </a:solidFill>
                <a:latin typeface="Bungee Shade"/>
                <a:ea typeface="Bungee Shade"/>
                <a:cs typeface="Bungee Shade"/>
                <a:sym typeface="Bungee Shade"/>
              </a:rPr>
              <a:t>PHÂN BIỆT</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289847" y="163039"/>
            <a:ext cx="17708305" cy="9960922"/>
          </a:xfrm>
          <a:custGeom>
            <a:avLst/>
            <a:gdLst/>
            <a:ahLst/>
            <a:cxnLst/>
            <a:rect r="r" b="b" t="t" l="l"/>
            <a:pathLst>
              <a:path h="9960922" w="17708305">
                <a:moveTo>
                  <a:pt x="0" y="0"/>
                </a:moveTo>
                <a:lnTo>
                  <a:pt x="17708306" y="0"/>
                </a:lnTo>
                <a:lnTo>
                  <a:pt x="17708306" y="9960922"/>
                </a:lnTo>
                <a:lnTo>
                  <a:pt x="0" y="9960922"/>
                </a:lnTo>
                <a:lnTo>
                  <a:pt x="0" y="0"/>
                </a:lnTo>
                <a:close/>
              </a:path>
            </a:pathLst>
          </a:custGeom>
          <a:blipFill>
            <a:blip r:embed="rId2"/>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18270" y="1028700"/>
            <a:ext cx="9457927" cy="7565762"/>
            <a:chOff x="0" y="0"/>
            <a:chExt cx="2378818" cy="1902909"/>
          </a:xfrm>
        </p:grpSpPr>
        <p:sp>
          <p:nvSpPr>
            <p:cNvPr name="Freeform 4" id="4"/>
            <p:cNvSpPr/>
            <p:nvPr/>
          </p:nvSpPr>
          <p:spPr>
            <a:xfrm flipH="false" flipV="false" rot="0">
              <a:off x="0" y="0"/>
              <a:ext cx="2378819" cy="1902909"/>
            </a:xfrm>
            <a:custGeom>
              <a:avLst/>
              <a:gdLst/>
              <a:ahLst/>
              <a:cxnLst/>
              <a:rect r="r" b="b" t="t" l="l"/>
              <a:pathLst>
                <a:path h="1902909" w="2378819">
                  <a:moveTo>
                    <a:pt x="41747" y="0"/>
                  </a:moveTo>
                  <a:lnTo>
                    <a:pt x="2337072" y="0"/>
                  </a:lnTo>
                  <a:cubicBezTo>
                    <a:pt x="2360128" y="0"/>
                    <a:pt x="2378819" y="18691"/>
                    <a:pt x="2378819" y="41747"/>
                  </a:cubicBezTo>
                  <a:lnTo>
                    <a:pt x="2378819" y="1861162"/>
                  </a:lnTo>
                  <a:cubicBezTo>
                    <a:pt x="2378819" y="1884218"/>
                    <a:pt x="2360128" y="1902909"/>
                    <a:pt x="2337072" y="1902909"/>
                  </a:cubicBezTo>
                  <a:lnTo>
                    <a:pt x="41747" y="1902909"/>
                  </a:lnTo>
                  <a:cubicBezTo>
                    <a:pt x="18691" y="1902909"/>
                    <a:pt x="0" y="1884218"/>
                    <a:pt x="0" y="1861162"/>
                  </a:cubicBezTo>
                  <a:lnTo>
                    <a:pt x="0" y="41747"/>
                  </a:lnTo>
                  <a:cubicBezTo>
                    <a:pt x="0" y="18691"/>
                    <a:pt x="18691" y="0"/>
                    <a:pt x="41747"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378818" cy="194100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341483" y="8111844"/>
            <a:ext cx="2084195" cy="2175156"/>
          </a:xfrm>
          <a:custGeom>
            <a:avLst/>
            <a:gdLst/>
            <a:ahLst/>
            <a:cxnLst/>
            <a:rect r="r" b="b" t="t" l="l"/>
            <a:pathLst>
              <a:path h="2175156" w="2084195">
                <a:moveTo>
                  <a:pt x="0" y="0"/>
                </a:moveTo>
                <a:lnTo>
                  <a:pt x="2084195" y="0"/>
                </a:lnTo>
                <a:lnTo>
                  <a:pt x="2084195" y="2175156"/>
                </a:lnTo>
                <a:lnTo>
                  <a:pt x="0" y="217515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2422801" y="1506273"/>
            <a:ext cx="5195438" cy="7274454"/>
          </a:xfrm>
          <a:custGeom>
            <a:avLst/>
            <a:gdLst/>
            <a:ahLst/>
            <a:cxnLst/>
            <a:rect r="r" b="b" t="t" l="l"/>
            <a:pathLst>
              <a:path h="7274454" w="5195438">
                <a:moveTo>
                  <a:pt x="0" y="0"/>
                </a:moveTo>
                <a:lnTo>
                  <a:pt x="5195438" y="0"/>
                </a:lnTo>
                <a:lnTo>
                  <a:pt x="5195438" y="7274454"/>
                </a:lnTo>
                <a:lnTo>
                  <a:pt x="0" y="7274454"/>
                </a:lnTo>
                <a:lnTo>
                  <a:pt x="0" y="0"/>
                </a:lnTo>
                <a:close/>
              </a:path>
            </a:pathLst>
          </a:custGeom>
          <a:blipFill>
            <a:blip r:embed="rId6"/>
            <a:stretch>
              <a:fillRect l="-35146" t="0" r="-46153" b="0"/>
            </a:stretch>
          </a:blipFill>
        </p:spPr>
      </p:sp>
      <p:sp>
        <p:nvSpPr>
          <p:cNvPr name="Freeform 8" id="8"/>
          <p:cNvSpPr/>
          <p:nvPr/>
        </p:nvSpPr>
        <p:spPr>
          <a:xfrm flipH="false" flipV="false" rot="0">
            <a:off x="11466467" y="699437"/>
            <a:ext cx="7108107" cy="8229600"/>
          </a:xfrm>
          <a:custGeom>
            <a:avLst/>
            <a:gdLst/>
            <a:ahLst/>
            <a:cxnLst/>
            <a:rect r="r" b="b" t="t" l="l"/>
            <a:pathLst>
              <a:path h="8229600" w="7108107">
                <a:moveTo>
                  <a:pt x="0" y="0"/>
                </a:moveTo>
                <a:lnTo>
                  <a:pt x="7108107" y="0"/>
                </a:lnTo>
                <a:lnTo>
                  <a:pt x="7108107" y="8229600"/>
                </a:lnTo>
                <a:lnTo>
                  <a:pt x="0" y="82296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2070309" y="4748565"/>
            <a:ext cx="7753851" cy="1269105"/>
          </a:xfrm>
          <a:prstGeom prst="rect">
            <a:avLst/>
          </a:prstGeom>
        </p:spPr>
        <p:txBody>
          <a:bodyPr anchor="t" rtlCol="false" tIns="0" lIns="0" bIns="0" rIns="0">
            <a:spAutoFit/>
          </a:bodyPr>
          <a:lstStyle/>
          <a:p>
            <a:pPr algn="ctr">
              <a:lnSpc>
                <a:spcPts val="9361"/>
              </a:lnSpc>
            </a:pPr>
            <a:r>
              <a:rPr lang="en-US" sz="10066">
                <a:solidFill>
                  <a:srgbClr val="483A00"/>
                </a:solidFill>
                <a:latin typeface="Baloo Thambi"/>
                <a:ea typeface="Baloo Thambi"/>
                <a:cs typeface="Baloo Thambi"/>
                <a:sym typeface="Baloo Thambi"/>
              </a:rPr>
              <a:t>DEMO</a:t>
            </a:r>
          </a:p>
        </p:txBody>
      </p:sp>
      <p:sp>
        <p:nvSpPr>
          <p:cNvPr name="TextBox 10" id="10"/>
          <p:cNvSpPr txBox="true"/>
          <p:nvPr/>
        </p:nvSpPr>
        <p:spPr>
          <a:xfrm rot="0">
            <a:off x="5366857" y="3135041"/>
            <a:ext cx="1627909" cy="1356349"/>
          </a:xfrm>
          <a:prstGeom prst="rect">
            <a:avLst/>
          </a:prstGeom>
        </p:spPr>
        <p:txBody>
          <a:bodyPr anchor="t" rtlCol="false" tIns="0" lIns="0" bIns="0" rIns="0">
            <a:spAutoFit/>
          </a:bodyPr>
          <a:lstStyle/>
          <a:p>
            <a:pPr algn="l">
              <a:lnSpc>
                <a:spcPts val="9919"/>
              </a:lnSpc>
            </a:pPr>
            <a:r>
              <a:rPr lang="en-US" sz="10666">
                <a:solidFill>
                  <a:srgbClr val="483A00"/>
                </a:solidFill>
                <a:latin typeface="Baloo Thambi"/>
                <a:ea typeface="Baloo Thambi"/>
                <a:cs typeface="Baloo Thambi"/>
                <a:sym typeface="Baloo Thambi"/>
              </a:rPr>
              <a:t>4</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pic>
        <p:nvPicPr>
          <p:cNvPr name="Picture 2" id="2">
            <a:hlinkClick action="ppaction://media"/>
          </p:cNvPr>
          <p:cNvPicPr>
            <a:picLocks noChangeAspect="true"/>
          </p:cNvPicPr>
          <p:nvPr>
            <a:videoFile r:link="rId3"/>
            <p:extLst>
              <p:ext uri="{DAA4B4D4-6D71-4841-9C94-3DE7FCFB9230}">
                <p14:media xmlns:p14="http://schemas.microsoft.com/office/powerpoint/2010/main" r:embed="rId4"/>
              </p:ext>
            </p:extLst>
          </p:nvPr>
        </p:nvPicPr>
        <p:blipFill>
          <a:blip r:embed="rId2"/>
          <a:srcRect l="5762" t="0" r="396" b="0"/>
          <a:stretch>
            <a:fillRect/>
          </a:stretch>
        </p:blipFill>
        <p:spPr>
          <a:xfrm flipH="false" flipV="false" rot="0">
            <a:off x="6386153" y="4209373"/>
            <a:ext cx="5515694" cy="4664879"/>
          </a:xfrm>
          <a:prstGeom prst="rect">
            <a:avLst/>
          </a:prstGeom>
        </p:spPr>
      </p:pic>
      <p:sp>
        <p:nvSpPr>
          <p:cNvPr name="TextBox 3" id="3"/>
          <p:cNvSpPr txBox="true"/>
          <p:nvPr/>
        </p:nvSpPr>
        <p:spPr>
          <a:xfrm rot="0">
            <a:off x="2236435" y="2367881"/>
            <a:ext cx="13815129" cy="1190792"/>
          </a:xfrm>
          <a:prstGeom prst="rect">
            <a:avLst/>
          </a:prstGeom>
        </p:spPr>
        <p:txBody>
          <a:bodyPr anchor="t" rtlCol="false" tIns="0" lIns="0" bIns="0" rIns="0">
            <a:spAutoFit/>
          </a:bodyPr>
          <a:lstStyle/>
          <a:p>
            <a:pPr algn="l">
              <a:lnSpc>
                <a:spcPts val="8787"/>
              </a:lnSpc>
            </a:pPr>
            <a:r>
              <a:rPr lang="en-US" sz="9449" spc="359">
                <a:solidFill>
                  <a:srgbClr val="FEE27E"/>
                </a:solidFill>
                <a:latin typeface="Kurale"/>
                <a:ea typeface="Kurale"/>
                <a:cs typeface="Kurale"/>
                <a:sym typeface="Kurale"/>
              </a:rPr>
              <a:t>Cảm ơn Cô và Các Bạn! </a:t>
            </a:r>
          </a:p>
        </p:txBody>
      </p:sp>
    </p:spTree>
  </p:cSld>
  <p:clrMapOvr>
    <a:masterClrMapping/>
  </p:clrMapOvr>
  <p:timing>
    <p:tnLst>
      <p:par>
        <p:cTn dur="indefinite" restart="never" nodeType="tmRoot">
          <p:childTnLst>
            <p:video>
              <p:cMediaNode vol="0">
                <p:cTn fill="hold" display="false">
                  <p:stCondLst>
                    <p:cond delay="indefinite"/>
                  </p:stCondLst>
                </p:cTn>
                <p:tgtEl>
                  <p:spTgt spid="2"/>
                </p:tgtEl>
              </p:cMediaNode>
            </p:video>
          </p:childTnLst>
        </p:cTn>
      </p:par>
    </p:tnLst>
  </p:timing>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649970" y="1028700"/>
            <a:ext cx="9405505" cy="8229600"/>
            <a:chOff x="0" y="0"/>
            <a:chExt cx="2365634" cy="2069875"/>
          </a:xfrm>
        </p:grpSpPr>
        <p:sp>
          <p:nvSpPr>
            <p:cNvPr name="Freeform 4" id="4"/>
            <p:cNvSpPr/>
            <p:nvPr/>
          </p:nvSpPr>
          <p:spPr>
            <a:xfrm flipH="false" flipV="false" rot="0">
              <a:off x="0" y="0"/>
              <a:ext cx="2365634" cy="2069875"/>
            </a:xfrm>
            <a:custGeom>
              <a:avLst/>
              <a:gdLst/>
              <a:ahLst/>
              <a:cxnLst/>
              <a:rect r="r" b="b" t="t" l="l"/>
              <a:pathLst>
                <a:path h="2069875" w="2365634">
                  <a:moveTo>
                    <a:pt x="41979" y="0"/>
                  </a:moveTo>
                  <a:lnTo>
                    <a:pt x="2323654" y="0"/>
                  </a:lnTo>
                  <a:cubicBezTo>
                    <a:pt x="2346839" y="0"/>
                    <a:pt x="2365634" y="18795"/>
                    <a:pt x="2365634" y="41979"/>
                  </a:cubicBezTo>
                  <a:lnTo>
                    <a:pt x="2365634" y="2027895"/>
                  </a:lnTo>
                  <a:cubicBezTo>
                    <a:pt x="2365634" y="2039029"/>
                    <a:pt x="2361211" y="2049706"/>
                    <a:pt x="2353338" y="2057579"/>
                  </a:cubicBezTo>
                  <a:cubicBezTo>
                    <a:pt x="2345465" y="2065452"/>
                    <a:pt x="2334788" y="2069875"/>
                    <a:pt x="2323654" y="2069875"/>
                  </a:cubicBezTo>
                  <a:lnTo>
                    <a:pt x="41979" y="2069875"/>
                  </a:lnTo>
                  <a:cubicBezTo>
                    <a:pt x="30846" y="2069875"/>
                    <a:pt x="20168" y="2065452"/>
                    <a:pt x="12295" y="2057579"/>
                  </a:cubicBezTo>
                  <a:cubicBezTo>
                    <a:pt x="4423" y="2049706"/>
                    <a:pt x="0" y="2039029"/>
                    <a:pt x="0" y="2027895"/>
                  </a:cubicBezTo>
                  <a:lnTo>
                    <a:pt x="0" y="41979"/>
                  </a:lnTo>
                  <a:cubicBezTo>
                    <a:pt x="0" y="30846"/>
                    <a:pt x="4423" y="20168"/>
                    <a:pt x="12295" y="12295"/>
                  </a:cubicBezTo>
                  <a:cubicBezTo>
                    <a:pt x="20168" y="4423"/>
                    <a:pt x="30846" y="0"/>
                    <a:pt x="41979"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365634" cy="2107975"/>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5275719" y="3853556"/>
            <a:ext cx="8154009" cy="3368189"/>
          </a:xfrm>
          <a:prstGeom prst="rect">
            <a:avLst/>
          </a:prstGeom>
        </p:spPr>
        <p:txBody>
          <a:bodyPr anchor="t" rtlCol="false" tIns="0" lIns="0" bIns="0" rIns="0">
            <a:spAutoFit/>
          </a:bodyPr>
          <a:lstStyle/>
          <a:p>
            <a:pPr algn="just">
              <a:lnSpc>
                <a:spcPts val="3775"/>
              </a:lnSpc>
            </a:pPr>
            <a:r>
              <a:rPr lang="en-US" sz="4059">
                <a:solidFill>
                  <a:srgbClr val="483A00"/>
                </a:solidFill>
                <a:latin typeface="Kurale"/>
                <a:ea typeface="Kurale"/>
                <a:cs typeface="Kurale"/>
                <a:sym typeface="Kurale"/>
              </a:rPr>
              <a:t>Giao tác là một dãy các thao tác cần thực hiện trên cơ sở dữ liệu dưới một đơn vị duy nhất, nghĩa là hoặc thực hiện tất cả các thao tác hoặc không thực hiện thao tác nào cả</a:t>
            </a:r>
          </a:p>
          <a:p>
            <a:pPr algn="just">
              <a:lnSpc>
                <a:spcPts val="3775"/>
              </a:lnSpc>
            </a:pPr>
          </a:p>
        </p:txBody>
      </p:sp>
      <p:sp>
        <p:nvSpPr>
          <p:cNvPr name="Freeform 7" id="7"/>
          <p:cNvSpPr/>
          <p:nvPr/>
        </p:nvSpPr>
        <p:spPr>
          <a:xfrm flipH="false" flipV="false" rot="0">
            <a:off x="641457" y="7991250"/>
            <a:ext cx="2315168" cy="1612199"/>
          </a:xfrm>
          <a:custGeom>
            <a:avLst/>
            <a:gdLst/>
            <a:ahLst/>
            <a:cxnLst/>
            <a:rect r="r" b="b" t="t" l="l"/>
            <a:pathLst>
              <a:path h="1612199" w="2315168">
                <a:moveTo>
                  <a:pt x="0" y="0"/>
                </a:moveTo>
                <a:lnTo>
                  <a:pt x="2315167" y="0"/>
                </a:lnTo>
                <a:lnTo>
                  <a:pt x="2315167" y="1612199"/>
                </a:lnTo>
                <a:lnTo>
                  <a:pt x="0" y="1612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310148" y="2077708"/>
            <a:ext cx="6085150" cy="1191386"/>
          </a:xfrm>
          <a:prstGeom prst="rect">
            <a:avLst/>
          </a:prstGeom>
        </p:spPr>
        <p:txBody>
          <a:bodyPr anchor="t" rtlCol="false" tIns="0" lIns="0" bIns="0" rIns="0">
            <a:spAutoFit/>
          </a:bodyPr>
          <a:lstStyle/>
          <a:p>
            <a:pPr algn="l">
              <a:lnSpc>
                <a:spcPts val="8803"/>
              </a:lnSpc>
            </a:pPr>
            <a:r>
              <a:rPr lang="en-US" sz="9466">
                <a:solidFill>
                  <a:srgbClr val="483A00"/>
                </a:solidFill>
                <a:latin typeface="Baloo Thambi"/>
                <a:ea typeface="Baloo Thambi"/>
                <a:cs typeface="Baloo Thambi"/>
                <a:sym typeface="Baloo Thambi"/>
              </a:rPr>
              <a:t>GIAO TÁC?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4649970" y="1028700"/>
            <a:ext cx="9405505" cy="8229600"/>
            <a:chOff x="0" y="0"/>
            <a:chExt cx="2365634" cy="2069875"/>
          </a:xfrm>
        </p:grpSpPr>
        <p:sp>
          <p:nvSpPr>
            <p:cNvPr name="Freeform 4" id="4"/>
            <p:cNvSpPr/>
            <p:nvPr/>
          </p:nvSpPr>
          <p:spPr>
            <a:xfrm flipH="false" flipV="false" rot="0">
              <a:off x="0" y="0"/>
              <a:ext cx="2365634" cy="2069875"/>
            </a:xfrm>
            <a:custGeom>
              <a:avLst/>
              <a:gdLst/>
              <a:ahLst/>
              <a:cxnLst/>
              <a:rect r="r" b="b" t="t" l="l"/>
              <a:pathLst>
                <a:path h="2069875" w="2365634">
                  <a:moveTo>
                    <a:pt x="41979" y="0"/>
                  </a:moveTo>
                  <a:lnTo>
                    <a:pt x="2323654" y="0"/>
                  </a:lnTo>
                  <a:cubicBezTo>
                    <a:pt x="2346839" y="0"/>
                    <a:pt x="2365634" y="18795"/>
                    <a:pt x="2365634" y="41979"/>
                  </a:cubicBezTo>
                  <a:lnTo>
                    <a:pt x="2365634" y="2027895"/>
                  </a:lnTo>
                  <a:cubicBezTo>
                    <a:pt x="2365634" y="2039029"/>
                    <a:pt x="2361211" y="2049706"/>
                    <a:pt x="2353338" y="2057579"/>
                  </a:cubicBezTo>
                  <a:cubicBezTo>
                    <a:pt x="2345465" y="2065452"/>
                    <a:pt x="2334788" y="2069875"/>
                    <a:pt x="2323654" y="2069875"/>
                  </a:cubicBezTo>
                  <a:lnTo>
                    <a:pt x="41979" y="2069875"/>
                  </a:lnTo>
                  <a:cubicBezTo>
                    <a:pt x="30846" y="2069875"/>
                    <a:pt x="20168" y="2065452"/>
                    <a:pt x="12295" y="2057579"/>
                  </a:cubicBezTo>
                  <a:cubicBezTo>
                    <a:pt x="4423" y="2049706"/>
                    <a:pt x="0" y="2039029"/>
                    <a:pt x="0" y="2027895"/>
                  </a:cubicBezTo>
                  <a:lnTo>
                    <a:pt x="0" y="41979"/>
                  </a:lnTo>
                  <a:cubicBezTo>
                    <a:pt x="0" y="30846"/>
                    <a:pt x="4423" y="20168"/>
                    <a:pt x="12295" y="12295"/>
                  </a:cubicBezTo>
                  <a:cubicBezTo>
                    <a:pt x="20168" y="4423"/>
                    <a:pt x="30846" y="0"/>
                    <a:pt x="41979"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2365634" cy="210797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641457" y="7991250"/>
            <a:ext cx="2315168" cy="1612199"/>
          </a:xfrm>
          <a:custGeom>
            <a:avLst/>
            <a:gdLst/>
            <a:ahLst/>
            <a:cxnLst/>
            <a:rect r="r" b="b" t="t" l="l"/>
            <a:pathLst>
              <a:path h="1612199" w="2315168">
                <a:moveTo>
                  <a:pt x="0" y="0"/>
                </a:moveTo>
                <a:lnTo>
                  <a:pt x="2315167" y="0"/>
                </a:lnTo>
                <a:lnTo>
                  <a:pt x="2315167" y="1612199"/>
                </a:lnTo>
                <a:lnTo>
                  <a:pt x="0" y="1612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5275846" y="3596523"/>
            <a:ext cx="8553827" cy="745234"/>
          </a:xfrm>
          <a:prstGeom prst="rect">
            <a:avLst/>
          </a:prstGeom>
        </p:spPr>
        <p:txBody>
          <a:bodyPr anchor="t" rtlCol="false" tIns="0" lIns="0" bIns="0" rIns="0">
            <a:spAutoFit/>
          </a:bodyPr>
          <a:lstStyle/>
          <a:p>
            <a:pPr algn="l">
              <a:lnSpc>
                <a:spcPts val="5486"/>
              </a:lnSpc>
            </a:pPr>
            <a:r>
              <a:rPr lang="en-US" sz="5899">
                <a:solidFill>
                  <a:srgbClr val="483A00"/>
                </a:solidFill>
                <a:latin typeface="Baloo Thambi"/>
                <a:ea typeface="Baloo Thambi"/>
                <a:cs typeface="Baloo Thambi"/>
                <a:sym typeface="Baloo Thambi"/>
              </a:rPr>
              <a:t>TÍNH CHẤT CỦA GIAO TÁC</a:t>
            </a:r>
          </a:p>
        </p:txBody>
      </p:sp>
      <p:sp>
        <p:nvSpPr>
          <p:cNvPr name="TextBox 8" id="8"/>
          <p:cNvSpPr txBox="true"/>
          <p:nvPr/>
        </p:nvSpPr>
        <p:spPr>
          <a:xfrm rot="0">
            <a:off x="6510185" y="4982390"/>
            <a:ext cx="6085150" cy="1191386"/>
          </a:xfrm>
          <a:prstGeom prst="rect">
            <a:avLst/>
          </a:prstGeom>
        </p:spPr>
        <p:txBody>
          <a:bodyPr anchor="t" rtlCol="false" tIns="0" lIns="0" bIns="0" rIns="0">
            <a:spAutoFit/>
          </a:bodyPr>
          <a:lstStyle/>
          <a:p>
            <a:pPr algn="ctr">
              <a:lnSpc>
                <a:spcPts val="8803"/>
              </a:lnSpc>
            </a:pPr>
            <a:r>
              <a:rPr lang="en-US" sz="9466">
                <a:solidFill>
                  <a:srgbClr val="483A00"/>
                </a:solidFill>
                <a:latin typeface="Baloo Thambi"/>
                <a:ea typeface="Baloo Thambi"/>
                <a:cs typeface="Baloo Thambi"/>
                <a:sym typeface="Baloo Thambi"/>
              </a:rPr>
              <a:t>ACID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F1E7"/>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028700"/>
            <a:ext cx="16230600" cy="8229600"/>
            <a:chOff x="0" y="0"/>
            <a:chExt cx="4513182" cy="2288374"/>
          </a:xfrm>
        </p:grpSpPr>
        <p:sp>
          <p:nvSpPr>
            <p:cNvPr name="Freeform 4" id="4"/>
            <p:cNvSpPr/>
            <p:nvPr/>
          </p:nvSpPr>
          <p:spPr>
            <a:xfrm flipH="false" flipV="false" rot="0">
              <a:off x="0" y="0"/>
              <a:ext cx="4513182" cy="2288374"/>
            </a:xfrm>
            <a:custGeom>
              <a:avLst/>
              <a:gdLst/>
              <a:ahLst/>
              <a:cxnLst/>
              <a:rect r="r" b="b" t="t" l="l"/>
              <a:pathLst>
                <a:path h="2288374" w="4513182">
                  <a:moveTo>
                    <a:pt x="24327" y="0"/>
                  </a:moveTo>
                  <a:lnTo>
                    <a:pt x="4488855" y="0"/>
                  </a:lnTo>
                  <a:cubicBezTo>
                    <a:pt x="4502291" y="0"/>
                    <a:pt x="4513182" y="10891"/>
                    <a:pt x="4513182" y="24327"/>
                  </a:cubicBezTo>
                  <a:lnTo>
                    <a:pt x="4513182" y="2264047"/>
                  </a:lnTo>
                  <a:cubicBezTo>
                    <a:pt x="4513182" y="2277483"/>
                    <a:pt x="4502291" y="2288374"/>
                    <a:pt x="4488855" y="2288374"/>
                  </a:cubicBezTo>
                  <a:lnTo>
                    <a:pt x="24327" y="2288374"/>
                  </a:lnTo>
                  <a:cubicBezTo>
                    <a:pt x="10891" y="2288374"/>
                    <a:pt x="0" y="2277483"/>
                    <a:pt x="0" y="2264047"/>
                  </a:cubicBezTo>
                  <a:lnTo>
                    <a:pt x="0" y="24327"/>
                  </a:lnTo>
                  <a:cubicBezTo>
                    <a:pt x="0" y="10891"/>
                    <a:pt x="10891" y="0"/>
                    <a:pt x="24327" y="0"/>
                  </a:cubicBezTo>
                  <a:close/>
                </a:path>
              </a:pathLst>
            </a:custGeom>
            <a:solidFill>
              <a:srgbClr val="EFF1E7"/>
            </a:solidFill>
            <a:ln w="38100" cap="rnd">
              <a:solidFill>
                <a:srgbClr val="000000"/>
              </a:solidFill>
              <a:prstDash val="solid"/>
              <a:round/>
            </a:ln>
          </p:spPr>
        </p:sp>
        <p:sp>
          <p:nvSpPr>
            <p:cNvPr name="TextBox 5" id="5"/>
            <p:cNvSpPr txBox="true"/>
            <p:nvPr/>
          </p:nvSpPr>
          <p:spPr>
            <a:xfrm>
              <a:off x="0" y="-38100"/>
              <a:ext cx="4513182" cy="2326474"/>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011797" y="3929096"/>
            <a:ext cx="5913434" cy="1790002"/>
          </a:xfrm>
          <a:prstGeom prst="rect">
            <a:avLst/>
          </a:prstGeom>
        </p:spPr>
        <p:txBody>
          <a:bodyPr anchor="t" rtlCol="false" tIns="0" lIns="0" bIns="0" rIns="0">
            <a:spAutoFit/>
          </a:bodyPr>
          <a:lstStyle/>
          <a:p>
            <a:pPr algn="just">
              <a:lnSpc>
                <a:spcPts val="2822"/>
              </a:lnSpc>
            </a:pPr>
            <a:r>
              <a:rPr lang="en-US" sz="3035">
                <a:solidFill>
                  <a:srgbClr val="483A00"/>
                </a:solidFill>
                <a:latin typeface="Kurale"/>
                <a:ea typeface="Kurale"/>
                <a:cs typeface="Kurale"/>
                <a:sym typeface="Kurale"/>
              </a:rPr>
              <a:t>Tính nguyên tố của một giao tác là sự thực hiện trọn vẹn mà không một giao tác nào được chen vào</a:t>
            </a:r>
          </a:p>
          <a:p>
            <a:pPr algn="just">
              <a:lnSpc>
                <a:spcPts val="2822"/>
              </a:lnSpc>
            </a:pPr>
          </a:p>
        </p:txBody>
      </p:sp>
      <p:grpSp>
        <p:nvGrpSpPr>
          <p:cNvPr name="Group 7" id="7"/>
          <p:cNvGrpSpPr/>
          <p:nvPr/>
        </p:nvGrpSpPr>
        <p:grpSpPr>
          <a:xfrm rot="0">
            <a:off x="1599964" y="3852896"/>
            <a:ext cx="1400589" cy="1400589"/>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1689237" y="3942170"/>
            <a:ext cx="1222042" cy="1222042"/>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12" id="1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3132629" y="6278860"/>
            <a:ext cx="5913434" cy="1790002"/>
          </a:xfrm>
          <a:prstGeom prst="rect">
            <a:avLst/>
          </a:prstGeom>
        </p:spPr>
        <p:txBody>
          <a:bodyPr anchor="t" rtlCol="false" tIns="0" lIns="0" bIns="0" rIns="0">
            <a:spAutoFit/>
          </a:bodyPr>
          <a:lstStyle/>
          <a:p>
            <a:pPr algn="just">
              <a:lnSpc>
                <a:spcPts val="2822"/>
              </a:lnSpc>
            </a:pPr>
            <a:r>
              <a:rPr lang="en-US" sz="3035">
                <a:solidFill>
                  <a:srgbClr val="483A00"/>
                </a:solidFill>
                <a:latin typeface="Kurale"/>
                <a:ea typeface="Kurale"/>
                <a:cs typeface="Kurale"/>
                <a:sym typeface="Kurale"/>
              </a:rPr>
              <a:t>Tính chất này để ngăn ngừa sự hủy bỏ dây chuyền (cascading abort - Còn gọi là hiệu ứng domino)</a:t>
            </a:r>
          </a:p>
          <a:p>
            <a:pPr algn="just">
              <a:lnSpc>
                <a:spcPts val="2822"/>
              </a:lnSpc>
            </a:pPr>
          </a:p>
        </p:txBody>
      </p:sp>
      <p:grpSp>
        <p:nvGrpSpPr>
          <p:cNvPr name="Group 14" id="14"/>
          <p:cNvGrpSpPr/>
          <p:nvPr/>
        </p:nvGrpSpPr>
        <p:grpSpPr>
          <a:xfrm rot="0">
            <a:off x="1599964" y="5947474"/>
            <a:ext cx="1400589" cy="140058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17" id="17"/>
          <p:cNvGrpSpPr/>
          <p:nvPr/>
        </p:nvGrpSpPr>
        <p:grpSpPr>
          <a:xfrm rot="0">
            <a:off x="1689237" y="6036747"/>
            <a:ext cx="1222042" cy="1222042"/>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9046063" y="3852896"/>
            <a:ext cx="1400589" cy="1400589"/>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3" id="23"/>
          <p:cNvGrpSpPr/>
          <p:nvPr/>
        </p:nvGrpSpPr>
        <p:grpSpPr>
          <a:xfrm rot="0">
            <a:off x="9135336" y="3942170"/>
            <a:ext cx="1222042" cy="122204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6" id="26"/>
          <p:cNvGrpSpPr/>
          <p:nvPr/>
        </p:nvGrpSpPr>
        <p:grpSpPr>
          <a:xfrm rot="0">
            <a:off x="9046063" y="5947474"/>
            <a:ext cx="1400589" cy="1400589"/>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a:ln cap="sq">
              <a:noFill/>
              <a:prstDash val="solid"/>
              <a:miter/>
            </a:ln>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9" id="29"/>
          <p:cNvGrpSpPr/>
          <p:nvPr/>
        </p:nvGrpSpPr>
        <p:grpSpPr>
          <a:xfrm rot="0">
            <a:off x="9135336" y="6036747"/>
            <a:ext cx="1222042" cy="122204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C0D494"/>
            </a:solidFill>
            <a:ln w="38100" cap="sq">
              <a:solidFill>
                <a:srgbClr val="000000"/>
              </a:solidFill>
              <a:prstDash val="solid"/>
              <a:miter/>
            </a:ln>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327610" y="616156"/>
            <a:ext cx="2120824" cy="2455691"/>
          </a:xfrm>
          <a:custGeom>
            <a:avLst/>
            <a:gdLst/>
            <a:ahLst/>
            <a:cxnLst/>
            <a:rect r="r" b="b" t="t" l="l"/>
            <a:pathLst>
              <a:path h="2455691" w="2120824">
                <a:moveTo>
                  <a:pt x="0" y="0"/>
                </a:moveTo>
                <a:lnTo>
                  <a:pt x="2120824" y="0"/>
                </a:lnTo>
                <a:lnTo>
                  <a:pt x="2120824" y="2455690"/>
                </a:lnTo>
                <a:lnTo>
                  <a:pt x="0" y="245569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33" id="33"/>
          <p:cNvSpPr/>
          <p:nvPr/>
        </p:nvSpPr>
        <p:spPr>
          <a:xfrm flipH="false" flipV="false" rot="1347170">
            <a:off x="15925726" y="7662105"/>
            <a:ext cx="2049937" cy="2042483"/>
          </a:xfrm>
          <a:custGeom>
            <a:avLst/>
            <a:gdLst/>
            <a:ahLst/>
            <a:cxnLst/>
            <a:rect r="r" b="b" t="t" l="l"/>
            <a:pathLst>
              <a:path h="2042483" w="2049937">
                <a:moveTo>
                  <a:pt x="0" y="0"/>
                </a:moveTo>
                <a:lnTo>
                  <a:pt x="2049937" y="0"/>
                </a:lnTo>
                <a:lnTo>
                  <a:pt x="2049937" y="2042483"/>
                </a:lnTo>
                <a:lnTo>
                  <a:pt x="0" y="204248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34" id="34"/>
          <p:cNvSpPr/>
          <p:nvPr/>
        </p:nvSpPr>
        <p:spPr>
          <a:xfrm flipH="false" flipV="false" rot="0">
            <a:off x="434224" y="7747727"/>
            <a:ext cx="2687160" cy="1871240"/>
          </a:xfrm>
          <a:custGeom>
            <a:avLst/>
            <a:gdLst/>
            <a:ahLst/>
            <a:cxnLst/>
            <a:rect r="r" b="b" t="t" l="l"/>
            <a:pathLst>
              <a:path h="1871240" w="2687160">
                <a:moveTo>
                  <a:pt x="0" y="0"/>
                </a:moveTo>
                <a:lnTo>
                  <a:pt x="2687160" y="0"/>
                </a:lnTo>
                <a:lnTo>
                  <a:pt x="2687160" y="1871240"/>
                </a:lnTo>
                <a:lnTo>
                  <a:pt x="0" y="187124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35" id="35"/>
          <p:cNvSpPr/>
          <p:nvPr/>
        </p:nvSpPr>
        <p:spPr>
          <a:xfrm flipH="false" flipV="false" rot="0">
            <a:off x="14598388" y="-573667"/>
            <a:ext cx="1196434" cy="3204734"/>
          </a:xfrm>
          <a:custGeom>
            <a:avLst/>
            <a:gdLst/>
            <a:ahLst/>
            <a:cxnLst/>
            <a:rect r="r" b="b" t="t" l="l"/>
            <a:pathLst>
              <a:path h="3204734" w="1196434">
                <a:moveTo>
                  <a:pt x="0" y="0"/>
                </a:moveTo>
                <a:lnTo>
                  <a:pt x="1196434" y="0"/>
                </a:lnTo>
                <a:lnTo>
                  <a:pt x="1196434" y="3204734"/>
                </a:lnTo>
                <a:lnTo>
                  <a:pt x="0" y="3204734"/>
                </a:lnTo>
                <a:lnTo>
                  <a:pt x="0" y="0"/>
                </a:lnTo>
                <a:close/>
              </a:path>
            </a:pathLst>
          </a:custGeom>
          <a:blipFill>
            <a:blip r:embed="rId10"/>
            <a:stretch>
              <a:fillRect l="0" t="0" r="0" b="0"/>
            </a:stretch>
          </a:blipFill>
        </p:spPr>
      </p:sp>
      <p:sp>
        <p:nvSpPr>
          <p:cNvPr name="TextBox 36" id="36"/>
          <p:cNvSpPr txBox="true"/>
          <p:nvPr/>
        </p:nvSpPr>
        <p:spPr>
          <a:xfrm rot="0">
            <a:off x="3183709" y="1631530"/>
            <a:ext cx="12338028" cy="1278391"/>
          </a:xfrm>
          <a:prstGeom prst="rect">
            <a:avLst/>
          </a:prstGeom>
        </p:spPr>
        <p:txBody>
          <a:bodyPr anchor="t" rtlCol="false" tIns="0" lIns="0" bIns="0" rIns="0">
            <a:spAutoFit/>
          </a:bodyPr>
          <a:lstStyle/>
          <a:p>
            <a:pPr algn="ctr">
              <a:lnSpc>
                <a:spcPts val="9375"/>
              </a:lnSpc>
            </a:pPr>
            <a:r>
              <a:rPr lang="en-US" sz="10081">
                <a:solidFill>
                  <a:srgbClr val="483A00"/>
                </a:solidFill>
                <a:latin typeface="Baloo Thambi"/>
                <a:ea typeface="Baloo Thambi"/>
                <a:cs typeface="Baloo Thambi"/>
                <a:sym typeface="Baloo Thambi"/>
              </a:rPr>
              <a:t>TÍNH CHẤT GIAO TÁC</a:t>
            </a:r>
          </a:p>
        </p:txBody>
      </p:sp>
      <p:sp>
        <p:nvSpPr>
          <p:cNvPr name="TextBox 37" id="37"/>
          <p:cNvSpPr txBox="true"/>
          <p:nvPr/>
        </p:nvSpPr>
        <p:spPr>
          <a:xfrm rot="0">
            <a:off x="10685329" y="3929096"/>
            <a:ext cx="5913434" cy="1790002"/>
          </a:xfrm>
          <a:prstGeom prst="rect">
            <a:avLst/>
          </a:prstGeom>
        </p:spPr>
        <p:txBody>
          <a:bodyPr anchor="t" rtlCol="false" tIns="0" lIns="0" bIns="0" rIns="0">
            <a:spAutoFit/>
          </a:bodyPr>
          <a:lstStyle/>
          <a:p>
            <a:pPr algn="just">
              <a:lnSpc>
                <a:spcPts val="2822"/>
              </a:lnSpc>
            </a:pPr>
            <a:r>
              <a:rPr lang="en-US" sz="3035">
                <a:solidFill>
                  <a:srgbClr val="483A00"/>
                </a:solidFill>
                <a:latin typeface="Kurale"/>
                <a:ea typeface="Kurale"/>
                <a:cs typeface="Kurale"/>
                <a:sym typeface="Kurale"/>
              </a:rPr>
              <a:t>Một giao tác là một chương trình đúng đắn, ánh xạ cơ sở dữ liệu từ trạng thái nhất quán này sang một trạng thái nhất quán khác</a:t>
            </a:r>
          </a:p>
          <a:p>
            <a:pPr algn="just">
              <a:lnSpc>
                <a:spcPts val="2822"/>
              </a:lnSpc>
            </a:pPr>
          </a:p>
        </p:txBody>
      </p:sp>
      <p:sp>
        <p:nvSpPr>
          <p:cNvPr name="TextBox 38" id="38"/>
          <p:cNvSpPr txBox="true"/>
          <p:nvPr/>
        </p:nvSpPr>
        <p:spPr>
          <a:xfrm rot="0">
            <a:off x="10700833" y="6347071"/>
            <a:ext cx="5913434" cy="1790002"/>
          </a:xfrm>
          <a:prstGeom prst="rect">
            <a:avLst/>
          </a:prstGeom>
        </p:spPr>
        <p:txBody>
          <a:bodyPr anchor="t" rtlCol="false" tIns="0" lIns="0" bIns="0" rIns="0">
            <a:spAutoFit/>
          </a:bodyPr>
          <a:lstStyle/>
          <a:p>
            <a:pPr algn="just">
              <a:lnSpc>
                <a:spcPts val="2822"/>
              </a:lnSpc>
            </a:pPr>
            <a:r>
              <a:rPr lang="en-US" sz="3035">
                <a:solidFill>
                  <a:srgbClr val="483A00"/>
                </a:solidFill>
                <a:latin typeface="Kurale"/>
                <a:ea typeface="Kurale"/>
                <a:cs typeface="Kurale"/>
                <a:sym typeface="Kurale"/>
              </a:rPr>
              <a:t>Để bảo đảm rằng mỗi khi giao tác uỷ thác, kết quả của nó sẽ được duy trì và không bị xoá ra khỏi CSDL</a:t>
            </a:r>
          </a:p>
          <a:p>
            <a:pPr algn="just">
              <a:lnSpc>
                <a:spcPts val="2822"/>
              </a:lnSpc>
            </a:pPr>
          </a:p>
        </p:txBody>
      </p:sp>
      <p:sp>
        <p:nvSpPr>
          <p:cNvPr name="TextBox 39" id="39"/>
          <p:cNvSpPr txBox="true"/>
          <p:nvPr/>
        </p:nvSpPr>
        <p:spPr>
          <a:xfrm rot="0">
            <a:off x="1422221" y="4232197"/>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01</a:t>
            </a:r>
          </a:p>
        </p:txBody>
      </p:sp>
      <p:sp>
        <p:nvSpPr>
          <p:cNvPr name="TextBox 40" id="40"/>
          <p:cNvSpPr txBox="true"/>
          <p:nvPr/>
        </p:nvSpPr>
        <p:spPr>
          <a:xfrm rot="0">
            <a:off x="1479132" y="6326775"/>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02</a:t>
            </a:r>
          </a:p>
        </p:txBody>
      </p:sp>
      <p:sp>
        <p:nvSpPr>
          <p:cNvPr name="TextBox 41" id="41"/>
          <p:cNvSpPr txBox="true"/>
          <p:nvPr/>
        </p:nvSpPr>
        <p:spPr>
          <a:xfrm rot="0">
            <a:off x="8925231" y="4277981"/>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03</a:t>
            </a:r>
          </a:p>
        </p:txBody>
      </p:sp>
      <p:sp>
        <p:nvSpPr>
          <p:cNvPr name="TextBox 42" id="42"/>
          <p:cNvSpPr txBox="true"/>
          <p:nvPr/>
        </p:nvSpPr>
        <p:spPr>
          <a:xfrm rot="0">
            <a:off x="8925231" y="6326775"/>
            <a:ext cx="1642252" cy="813436"/>
          </a:xfrm>
          <a:prstGeom prst="rect">
            <a:avLst/>
          </a:prstGeom>
        </p:spPr>
        <p:txBody>
          <a:bodyPr anchor="t" rtlCol="false" tIns="0" lIns="0" bIns="0" rIns="0">
            <a:spAutoFit/>
          </a:bodyPr>
          <a:lstStyle/>
          <a:p>
            <a:pPr algn="ctr">
              <a:lnSpc>
                <a:spcPts val="6045"/>
              </a:lnSpc>
            </a:pPr>
            <a:r>
              <a:rPr lang="en-US" sz="6500">
                <a:solidFill>
                  <a:srgbClr val="483A00"/>
                </a:solidFill>
                <a:latin typeface="Baloo Thambi"/>
                <a:ea typeface="Baloo Thambi"/>
                <a:cs typeface="Baloo Thambi"/>
                <a:sym typeface="Baloo Thambi"/>
              </a:rPr>
              <a:t>04</a:t>
            </a:r>
          </a:p>
        </p:txBody>
      </p:sp>
      <p:sp>
        <p:nvSpPr>
          <p:cNvPr name="TextBox 43" id="43"/>
          <p:cNvSpPr txBox="true"/>
          <p:nvPr/>
        </p:nvSpPr>
        <p:spPr>
          <a:xfrm rot="0">
            <a:off x="2663127" y="3470373"/>
            <a:ext cx="4245135" cy="382523"/>
          </a:xfrm>
          <a:prstGeom prst="rect">
            <a:avLst/>
          </a:prstGeom>
        </p:spPr>
        <p:txBody>
          <a:bodyPr anchor="t" rtlCol="false" tIns="0" lIns="0" bIns="0" rIns="0">
            <a:spAutoFit/>
          </a:bodyPr>
          <a:lstStyle/>
          <a:p>
            <a:pPr algn="ctr">
              <a:lnSpc>
                <a:spcPts val="2882"/>
              </a:lnSpc>
            </a:pPr>
            <a:r>
              <a:rPr lang="en-US" sz="3099">
                <a:solidFill>
                  <a:srgbClr val="483A00"/>
                </a:solidFill>
                <a:latin typeface="Baloo Thambi"/>
                <a:ea typeface="Baloo Thambi"/>
                <a:cs typeface="Baloo Thambi"/>
                <a:sym typeface="Baloo Thambi"/>
              </a:rPr>
              <a:t>TÍNH NGUYÊN TỐ</a:t>
            </a:r>
          </a:p>
        </p:txBody>
      </p:sp>
      <p:sp>
        <p:nvSpPr>
          <p:cNvPr name="TextBox 44" id="44"/>
          <p:cNvSpPr txBox="true"/>
          <p:nvPr/>
        </p:nvSpPr>
        <p:spPr>
          <a:xfrm rot="0">
            <a:off x="2911279" y="7862413"/>
            <a:ext cx="4245135" cy="382523"/>
          </a:xfrm>
          <a:prstGeom prst="rect">
            <a:avLst/>
          </a:prstGeom>
        </p:spPr>
        <p:txBody>
          <a:bodyPr anchor="t" rtlCol="false" tIns="0" lIns="0" bIns="0" rIns="0">
            <a:spAutoFit/>
          </a:bodyPr>
          <a:lstStyle/>
          <a:p>
            <a:pPr algn="ctr">
              <a:lnSpc>
                <a:spcPts val="2882"/>
              </a:lnSpc>
            </a:pPr>
            <a:r>
              <a:rPr lang="en-US" sz="3099">
                <a:solidFill>
                  <a:srgbClr val="483A00"/>
                </a:solidFill>
                <a:latin typeface="Baloo Thambi"/>
                <a:ea typeface="Baloo Thambi"/>
                <a:cs typeface="Baloo Thambi"/>
                <a:sym typeface="Baloo Thambi"/>
              </a:rPr>
              <a:t>TÍNH CÔ LẬP</a:t>
            </a:r>
          </a:p>
        </p:txBody>
      </p:sp>
      <p:sp>
        <p:nvSpPr>
          <p:cNvPr name="TextBox 45" id="45"/>
          <p:cNvSpPr txBox="true"/>
          <p:nvPr/>
        </p:nvSpPr>
        <p:spPr>
          <a:xfrm rot="0">
            <a:off x="10353252" y="3470373"/>
            <a:ext cx="4245135" cy="382523"/>
          </a:xfrm>
          <a:prstGeom prst="rect">
            <a:avLst/>
          </a:prstGeom>
        </p:spPr>
        <p:txBody>
          <a:bodyPr anchor="t" rtlCol="false" tIns="0" lIns="0" bIns="0" rIns="0">
            <a:spAutoFit/>
          </a:bodyPr>
          <a:lstStyle/>
          <a:p>
            <a:pPr algn="ctr">
              <a:lnSpc>
                <a:spcPts val="2882"/>
              </a:lnSpc>
            </a:pPr>
            <a:r>
              <a:rPr lang="en-US" sz="3099">
                <a:solidFill>
                  <a:srgbClr val="483A00"/>
                </a:solidFill>
                <a:latin typeface="Baloo Thambi"/>
                <a:ea typeface="Baloo Thambi"/>
                <a:cs typeface="Baloo Thambi"/>
                <a:sym typeface="Baloo Thambi"/>
              </a:rPr>
              <a:t>TÍNH NHẤT QUÁN</a:t>
            </a:r>
          </a:p>
        </p:txBody>
      </p:sp>
      <p:sp>
        <p:nvSpPr>
          <p:cNvPr name="TextBox 46" id="46"/>
          <p:cNvSpPr txBox="true"/>
          <p:nvPr/>
        </p:nvSpPr>
        <p:spPr>
          <a:xfrm rot="0">
            <a:off x="10446651" y="7927775"/>
            <a:ext cx="4245135" cy="382523"/>
          </a:xfrm>
          <a:prstGeom prst="rect">
            <a:avLst/>
          </a:prstGeom>
        </p:spPr>
        <p:txBody>
          <a:bodyPr anchor="t" rtlCol="false" tIns="0" lIns="0" bIns="0" rIns="0">
            <a:spAutoFit/>
          </a:bodyPr>
          <a:lstStyle/>
          <a:p>
            <a:pPr algn="ctr">
              <a:lnSpc>
                <a:spcPts val="2882"/>
              </a:lnSpc>
            </a:pPr>
            <a:r>
              <a:rPr lang="en-US" sz="3099">
                <a:solidFill>
                  <a:srgbClr val="483A00"/>
                </a:solidFill>
                <a:latin typeface="Baloo Thambi"/>
                <a:ea typeface="Baloo Thambi"/>
                <a:cs typeface="Baloo Thambi"/>
                <a:sym typeface="Baloo Thambi"/>
              </a:rPr>
              <a:t>TÍNH BỀN VỮNG</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33737" y="3720630"/>
            <a:ext cx="6977961" cy="5537670"/>
            <a:chOff x="0" y="0"/>
            <a:chExt cx="1755068" cy="1392812"/>
          </a:xfrm>
        </p:grpSpPr>
        <p:sp>
          <p:nvSpPr>
            <p:cNvPr name="Freeform 4" id="4"/>
            <p:cNvSpPr/>
            <p:nvPr/>
          </p:nvSpPr>
          <p:spPr>
            <a:xfrm flipH="false" flipV="false" rot="0">
              <a:off x="0" y="0"/>
              <a:ext cx="1755068" cy="1392812"/>
            </a:xfrm>
            <a:custGeom>
              <a:avLst/>
              <a:gdLst/>
              <a:ahLst/>
              <a:cxnLst/>
              <a:rect r="r" b="b" t="t" l="l"/>
              <a:pathLst>
                <a:path h="1392812" w="1755068">
                  <a:moveTo>
                    <a:pt x="56584" y="0"/>
                  </a:moveTo>
                  <a:lnTo>
                    <a:pt x="1698484" y="0"/>
                  </a:lnTo>
                  <a:cubicBezTo>
                    <a:pt x="1729734" y="0"/>
                    <a:pt x="1755068" y="25333"/>
                    <a:pt x="1755068" y="56584"/>
                  </a:cubicBezTo>
                  <a:lnTo>
                    <a:pt x="1755068" y="1336228"/>
                  </a:lnTo>
                  <a:cubicBezTo>
                    <a:pt x="1755068" y="1367478"/>
                    <a:pt x="1729734" y="1392812"/>
                    <a:pt x="1698484" y="1392812"/>
                  </a:cubicBezTo>
                  <a:lnTo>
                    <a:pt x="56584" y="1392812"/>
                  </a:lnTo>
                  <a:cubicBezTo>
                    <a:pt x="41577" y="1392812"/>
                    <a:pt x="27184" y="1386850"/>
                    <a:pt x="16573" y="1376239"/>
                  </a:cubicBezTo>
                  <a:cubicBezTo>
                    <a:pt x="5961" y="1365627"/>
                    <a:pt x="0" y="1351235"/>
                    <a:pt x="0" y="1336228"/>
                  </a:cubicBezTo>
                  <a:lnTo>
                    <a:pt x="0" y="56584"/>
                  </a:lnTo>
                  <a:cubicBezTo>
                    <a:pt x="0" y="25333"/>
                    <a:pt x="25333" y="0"/>
                    <a:pt x="56584"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1755068" cy="1430912"/>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534267" y="4697932"/>
            <a:ext cx="5665017" cy="3687840"/>
          </a:xfrm>
          <a:prstGeom prst="rect">
            <a:avLst/>
          </a:prstGeom>
        </p:spPr>
        <p:txBody>
          <a:bodyPr anchor="t" rtlCol="false" tIns="0" lIns="0" bIns="0" rIns="0">
            <a:spAutoFit/>
          </a:bodyPr>
          <a:lstStyle/>
          <a:p>
            <a:pPr algn="just">
              <a:lnSpc>
                <a:spcPts val="3661"/>
              </a:lnSpc>
            </a:pPr>
            <a:r>
              <a:rPr lang="en-US" sz="3937">
                <a:solidFill>
                  <a:srgbClr val="483A00"/>
                </a:solidFill>
                <a:latin typeface="Kurale"/>
                <a:ea typeface="Kurale"/>
                <a:cs typeface="Kurale"/>
                <a:sym typeface="Kurale"/>
              </a:rPr>
              <a:t>Giao tác phẳng (flat transaction) có một khởi điểm duy nhất (Begin transaction) và một điểm kết thúc duy nhất (End transaction).</a:t>
            </a:r>
          </a:p>
          <a:p>
            <a:pPr algn="just">
              <a:lnSpc>
                <a:spcPts val="3661"/>
              </a:lnSpc>
            </a:pPr>
          </a:p>
          <a:p>
            <a:pPr algn="just">
              <a:lnSpc>
                <a:spcPts val="3661"/>
              </a:lnSpc>
            </a:pPr>
          </a:p>
        </p:txBody>
      </p:sp>
      <p:sp>
        <p:nvSpPr>
          <p:cNvPr name="Freeform 7" id="7"/>
          <p:cNvSpPr/>
          <p:nvPr/>
        </p:nvSpPr>
        <p:spPr>
          <a:xfrm flipH="false" flipV="false" rot="0">
            <a:off x="641457" y="7991250"/>
            <a:ext cx="2315168" cy="1612199"/>
          </a:xfrm>
          <a:custGeom>
            <a:avLst/>
            <a:gdLst/>
            <a:ahLst/>
            <a:cxnLst/>
            <a:rect r="r" b="b" t="t" l="l"/>
            <a:pathLst>
              <a:path h="1612199" w="2315168">
                <a:moveTo>
                  <a:pt x="0" y="0"/>
                </a:moveTo>
                <a:lnTo>
                  <a:pt x="2315167" y="0"/>
                </a:lnTo>
                <a:lnTo>
                  <a:pt x="2315167" y="1612199"/>
                </a:lnTo>
                <a:lnTo>
                  <a:pt x="0" y="1612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534267" y="2273539"/>
            <a:ext cx="6085150" cy="1191386"/>
          </a:xfrm>
          <a:prstGeom prst="rect">
            <a:avLst/>
          </a:prstGeom>
        </p:spPr>
        <p:txBody>
          <a:bodyPr anchor="t" rtlCol="false" tIns="0" lIns="0" bIns="0" rIns="0">
            <a:spAutoFit/>
          </a:bodyPr>
          <a:lstStyle/>
          <a:p>
            <a:pPr algn="l">
              <a:lnSpc>
                <a:spcPts val="8803"/>
              </a:lnSpc>
            </a:pPr>
            <a:r>
              <a:rPr lang="en-US" sz="9466">
                <a:solidFill>
                  <a:srgbClr val="483A00"/>
                </a:solidFill>
                <a:latin typeface="Baloo Thambi"/>
                <a:ea typeface="Baloo Thambi"/>
                <a:cs typeface="Baloo Thambi"/>
                <a:sym typeface="Baloo Thambi"/>
              </a:rPr>
              <a:t>GT PHẲNG</a:t>
            </a:r>
          </a:p>
        </p:txBody>
      </p:sp>
      <p:sp>
        <p:nvSpPr>
          <p:cNvPr name="TextBox 9" id="9"/>
          <p:cNvSpPr txBox="true"/>
          <p:nvPr/>
        </p:nvSpPr>
        <p:spPr>
          <a:xfrm rot="0">
            <a:off x="9352723" y="2273539"/>
            <a:ext cx="8533867" cy="1191386"/>
          </a:xfrm>
          <a:prstGeom prst="rect">
            <a:avLst/>
          </a:prstGeom>
        </p:spPr>
        <p:txBody>
          <a:bodyPr anchor="t" rtlCol="false" tIns="0" lIns="0" bIns="0" rIns="0">
            <a:spAutoFit/>
          </a:bodyPr>
          <a:lstStyle/>
          <a:p>
            <a:pPr algn="l">
              <a:lnSpc>
                <a:spcPts val="8803"/>
              </a:lnSpc>
            </a:pPr>
            <a:r>
              <a:rPr lang="en-US" sz="9466">
                <a:solidFill>
                  <a:srgbClr val="483A00"/>
                </a:solidFill>
                <a:latin typeface="Baloo Thambi"/>
                <a:ea typeface="Baloo Thambi"/>
                <a:cs typeface="Baloo Thambi"/>
                <a:sym typeface="Baloo Thambi"/>
              </a:rPr>
              <a:t>GT LỒNG NHAU</a:t>
            </a:r>
          </a:p>
        </p:txBody>
      </p:sp>
      <p:grpSp>
        <p:nvGrpSpPr>
          <p:cNvPr name="Group 10" id="10"/>
          <p:cNvGrpSpPr/>
          <p:nvPr/>
        </p:nvGrpSpPr>
        <p:grpSpPr>
          <a:xfrm rot="0">
            <a:off x="9934716" y="3720630"/>
            <a:ext cx="6977961" cy="5537670"/>
            <a:chOff x="0" y="0"/>
            <a:chExt cx="1755068" cy="1392812"/>
          </a:xfrm>
        </p:grpSpPr>
        <p:sp>
          <p:nvSpPr>
            <p:cNvPr name="Freeform 11" id="11"/>
            <p:cNvSpPr/>
            <p:nvPr/>
          </p:nvSpPr>
          <p:spPr>
            <a:xfrm flipH="false" flipV="false" rot="0">
              <a:off x="0" y="0"/>
              <a:ext cx="1755068" cy="1392812"/>
            </a:xfrm>
            <a:custGeom>
              <a:avLst/>
              <a:gdLst/>
              <a:ahLst/>
              <a:cxnLst/>
              <a:rect r="r" b="b" t="t" l="l"/>
              <a:pathLst>
                <a:path h="1392812" w="1755068">
                  <a:moveTo>
                    <a:pt x="56584" y="0"/>
                  </a:moveTo>
                  <a:lnTo>
                    <a:pt x="1698484" y="0"/>
                  </a:lnTo>
                  <a:cubicBezTo>
                    <a:pt x="1729734" y="0"/>
                    <a:pt x="1755068" y="25333"/>
                    <a:pt x="1755068" y="56584"/>
                  </a:cubicBezTo>
                  <a:lnTo>
                    <a:pt x="1755068" y="1336228"/>
                  </a:lnTo>
                  <a:cubicBezTo>
                    <a:pt x="1755068" y="1367478"/>
                    <a:pt x="1729734" y="1392812"/>
                    <a:pt x="1698484" y="1392812"/>
                  </a:cubicBezTo>
                  <a:lnTo>
                    <a:pt x="56584" y="1392812"/>
                  </a:lnTo>
                  <a:cubicBezTo>
                    <a:pt x="41577" y="1392812"/>
                    <a:pt x="27184" y="1386850"/>
                    <a:pt x="16573" y="1376239"/>
                  </a:cubicBezTo>
                  <a:cubicBezTo>
                    <a:pt x="5961" y="1365627"/>
                    <a:pt x="0" y="1351235"/>
                    <a:pt x="0" y="1336228"/>
                  </a:cubicBezTo>
                  <a:lnTo>
                    <a:pt x="0" y="56584"/>
                  </a:lnTo>
                  <a:cubicBezTo>
                    <a:pt x="0" y="25333"/>
                    <a:pt x="25333" y="0"/>
                    <a:pt x="56584" y="0"/>
                  </a:cubicBezTo>
                  <a:close/>
                </a:path>
              </a:pathLst>
            </a:custGeom>
            <a:solidFill>
              <a:srgbClr val="FFF5D3"/>
            </a:solidFill>
            <a:ln w="38100" cap="rnd">
              <a:solidFill>
                <a:srgbClr val="000000"/>
              </a:solidFill>
              <a:prstDash val="solid"/>
              <a:round/>
            </a:ln>
          </p:spPr>
        </p:sp>
        <p:sp>
          <p:nvSpPr>
            <p:cNvPr name="TextBox 12" id="12"/>
            <p:cNvSpPr txBox="true"/>
            <p:nvPr/>
          </p:nvSpPr>
          <p:spPr>
            <a:xfrm>
              <a:off x="0" y="-38100"/>
              <a:ext cx="1755068" cy="1430912"/>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10591188" y="4469332"/>
            <a:ext cx="5665017" cy="4145040"/>
          </a:xfrm>
          <a:prstGeom prst="rect">
            <a:avLst/>
          </a:prstGeom>
        </p:spPr>
        <p:txBody>
          <a:bodyPr anchor="t" rtlCol="false" tIns="0" lIns="0" bIns="0" rIns="0">
            <a:spAutoFit/>
          </a:bodyPr>
          <a:lstStyle/>
          <a:p>
            <a:pPr algn="just">
              <a:lnSpc>
                <a:spcPts val="3661"/>
              </a:lnSpc>
            </a:pPr>
            <a:r>
              <a:rPr lang="en-US" sz="3937">
                <a:solidFill>
                  <a:srgbClr val="483A00"/>
                </a:solidFill>
                <a:latin typeface="Kurale"/>
                <a:ea typeface="Kurale"/>
                <a:cs typeface="Kurale"/>
                <a:sym typeface="Kurale"/>
              </a:rPr>
              <a:t>Đây là mô hình giao tác cho phép một giao tác chứa giao tác khác với điểm bắt đầu và ủy thác của riêng chúng. Những giao tác như thế được gọi là giao tác lồng (nested transaction).</a:t>
            </a:r>
          </a:p>
          <a:p>
            <a:pPr algn="just">
              <a:lnSpc>
                <a:spcPts val="3661"/>
              </a:lnSpc>
            </a:pPr>
          </a:p>
        </p:txBody>
      </p:sp>
      <p:sp>
        <p:nvSpPr>
          <p:cNvPr name="TextBox 14" id="14"/>
          <p:cNvSpPr txBox="true"/>
          <p:nvPr/>
        </p:nvSpPr>
        <p:spPr>
          <a:xfrm rot="0">
            <a:off x="2974986" y="354603"/>
            <a:ext cx="12338028" cy="1059327"/>
          </a:xfrm>
          <a:prstGeom prst="rect">
            <a:avLst/>
          </a:prstGeom>
        </p:spPr>
        <p:txBody>
          <a:bodyPr anchor="t" rtlCol="false" tIns="0" lIns="0" bIns="0" rIns="0">
            <a:spAutoFit/>
          </a:bodyPr>
          <a:lstStyle/>
          <a:p>
            <a:pPr algn="ctr">
              <a:lnSpc>
                <a:spcPts val="6772"/>
              </a:lnSpc>
            </a:pPr>
            <a:r>
              <a:rPr lang="en-US" sz="7282">
                <a:solidFill>
                  <a:srgbClr val="483A00"/>
                </a:solidFill>
                <a:latin typeface="Bungee Shade"/>
                <a:ea typeface="Bungee Shade"/>
                <a:cs typeface="Bungee Shade"/>
                <a:sym typeface="Bungee Shade"/>
              </a:rPr>
              <a:t>PHÂN LOẠI GIAO TÁC</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E27E"/>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884054" y="379753"/>
            <a:ext cx="16784278" cy="9527495"/>
            <a:chOff x="0" y="0"/>
            <a:chExt cx="4221512" cy="2396316"/>
          </a:xfrm>
        </p:grpSpPr>
        <p:sp>
          <p:nvSpPr>
            <p:cNvPr name="Freeform 4" id="4"/>
            <p:cNvSpPr/>
            <p:nvPr/>
          </p:nvSpPr>
          <p:spPr>
            <a:xfrm flipH="false" flipV="false" rot="0">
              <a:off x="0" y="0"/>
              <a:ext cx="4221512" cy="2396316"/>
            </a:xfrm>
            <a:custGeom>
              <a:avLst/>
              <a:gdLst/>
              <a:ahLst/>
              <a:cxnLst/>
              <a:rect r="r" b="b" t="t" l="l"/>
              <a:pathLst>
                <a:path h="2396316" w="4221512">
                  <a:moveTo>
                    <a:pt x="23524" y="0"/>
                  </a:moveTo>
                  <a:lnTo>
                    <a:pt x="4197988" y="0"/>
                  </a:lnTo>
                  <a:cubicBezTo>
                    <a:pt x="4210979" y="0"/>
                    <a:pt x="4221512" y="10532"/>
                    <a:pt x="4221512" y="23524"/>
                  </a:cubicBezTo>
                  <a:lnTo>
                    <a:pt x="4221512" y="2372791"/>
                  </a:lnTo>
                  <a:cubicBezTo>
                    <a:pt x="4221512" y="2385784"/>
                    <a:pt x="4210979" y="2396316"/>
                    <a:pt x="4197988" y="2396316"/>
                  </a:cubicBezTo>
                  <a:lnTo>
                    <a:pt x="23524" y="2396316"/>
                  </a:lnTo>
                  <a:cubicBezTo>
                    <a:pt x="10532" y="2396316"/>
                    <a:pt x="0" y="2385784"/>
                    <a:pt x="0" y="2372791"/>
                  </a:cubicBezTo>
                  <a:lnTo>
                    <a:pt x="0" y="23524"/>
                  </a:lnTo>
                  <a:cubicBezTo>
                    <a:pt x="0" y="10532"/>
                    <a:pt x="10532" y="0"/>
                    <a:pt x="23524" y="0"/>
                  </a:cubicBezTo>
                  <a:close/>
                </a:path>
              </a:pathLst>
            </a:custGeom>
            <a:solidFill>
              <a:srgbClr val="FFF5D3"/>
            </a:solidFill>
            <a:ln w="38100" cap="rnd">
              <a:solidFill>
                <a:srgbClr val="000000"/>
              </a:solidFill>
              <a:prstDash val="solid"/>
              <a:round/>
            </a:ln>
          </p:spPr>
        </p:sp>
        <p:sp>
          <p:nvSpPr>
            <p:cNvPr name="TextBox 5" id="5"/>
            <p:cNvSpPr txBox="true"/>
            <p:nvPr/>
          </p:nvSpPr>
          <p:spPr>
            <a:xfrm>
              <a:off x="0" y="-38100"/>
              <a:ext cx="4221512" cy="2434416"/>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2114904" y="3124814"/>
            <a:ext cx="14475638" cy="5474737"/>
          </a:xfrm>
          <a:prstGeom prst="rect">
            <a:avLst/>
          </a:prstGeom>
        </p:spPr>
        <p:txBody>
          <a:bodyPr anchor="t" rtlCol="false" tIns="0" lIns="0" bIns="0" rIns="0">
            <a:spAutoFit/>
          </a:bodyPr>
          <a:lstStyle/>
          <a:p>
            <a:pPr algn="just" marL="1006069" indent="-503035" lvl="1">
              <a:lnSpc>
                <a:spcPts val="4333"/>
              </a:lnSpc>
              <a:buFont typeface="Arial"/>
              <a:buChar char="•"/>
            </a:pPr>
            <a:r>
              <a:rPr lang="en-US" sz="4659">
                <a:solidFill>
                  <a:srgbClr val="483A00"/>
                </a:solidFill>
                <a:latin typeface="Kurale"/>
                <a:ea typeface="Kurale"/>
                <a:cs typeface="Kurale"/>
                <a:sym typeface="Kurale"/>
              </a:rPr>
              <a:t>Các giao tác được nhiều người dùng khác nhau đệ trình có thể thực hiện một cách đồng thời và có thể truy cập và cập nhật các mục cơ sở dữ liệu giống nhau.</a:t>
            </a:r>
          </a:p>
          <a:p>
            <a:pPr algn="just">
              <a:lnSpc>
                <a:spcPts val="4333"/>
              </a:lnSpc>
            </a:pPr>
          </a:p>
          <a:p>
            <a:pPr algn="just" marL="1006069" indent="-503035" lvl="1">
              <a:lnSpc>
                <a:spcPts val="4333"/>
              </a:lnSpc>
              <a:buFont typeface="Arial"/>
              <a:buChar char="•"/>
            </a:pPr>
            <a:r>
              <a:rPr lang="en-US" sz="4659">
                <a:solidFill>
                  <a:srgbClr val="483A00"/>
                </a:solidFill>
                <a:latin typeface="Kurale"/>
                <a:ea typeface="Kurale"/>
                <a:cs typeface="Kurale"/>
                <a:sym typeface="Kurale"/>
              </a:rPr>
              <a:t>Cơ chế phục hồi và điều khiển đồng thời chủ yếu liên quan các câu lệnh truy cập cơ sở dữ liệu trong một giao tác</a:t>
            </a:r>
          </a:p>
          <a:p>
            <a:pPr algn="just">
              <a:lnSpc>
                <a:spcPts val="4333"/>
              </a:lnSpc>
            </a:pPr>
          </a:p>
          <a:p>
            <a:pPr algn="just">
              <a:lnSpc>
                <a:spcPts val="4333"/>
              </a:lnSpc>
            </a:pPr>
          </a:p>
        </p:txBody>
      </p:sp>
      <p:sp>
        <p:nvSpPr>
          <p:cNvPr name="Freeform 7" id="7"/>
          <p:cNvSpPr/>
          <p:nvPr/>
        </p:nvSpPr>
        <p:spPr>
          <a:xfrm flipH="false" flipV="false" rot="0">
            <a:off x="641457" y="7991250"/>
            <a:ext cx="2315168" cy="1612199"/>
          </a:xfrm>
          <a:custGeom>
            <a:avLst/>
            <a:gdLst/>
            <a:ahLst/>
            <a:cxnLst/>
            <a:rect r="r" b="b" t="t" l="l"/>
            <a:pathLst>
              <a:path h="1612199" w="2315168">
                <a:moveTo>
                  <a:pt x="0" y="0"/>
                </a:moveTo>
                <a:lnTo>
                  <a:pt x="2315167" y="0"/>
                </a:lnTo>
                <a:lnTo>
                  <a:pt x="2315167" y="1612199"/>
                </a:lnTo>
                <a:lnTo>
                  <a:pt x="0" y="161219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2796600" y="1477721"/>
            <a:ext cx="12694800" cy="782972"/>
          </a:xfrm>
          <a:prstGeom prst="rect">
            <a:avLst/>
          </a:prstGeom>
        </p:spPr>
        <p:txBody>
          <a:bodyPr anchor="t" rtlCol="false" tIns="0" lIns="0" bIns="0" rIns="0">
            <a:spAutoFit/>
          </a:bodyPr>
          <a:lstStyle/>
          <a:p>
            <a:pPr algn="l">
              <a:lnSpc>
                <a:spcPts val="5735"/>
              </a:lnSpc>
            </a:pPr>
            <a:r>
              <a:rPr lang="en-US" sz="6167">
                <a:solidFill>
                  <a:srgbClr val="483A00"/>
                </a:solidFill>
                <a:latin typeface="Sedgwick Ave"/>
                <a:ea typeface="Sedgwick Ave"/>
                <a:cs typeface="Sedgwick Ave"/>
                <a:sym typeface="Sedgwick Ave"/>
              </a:rPr>
              <a:t>TẠI SAO PHẢI QUẢN LÝ GIAO TÁC</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8C5C5"/>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705446" cy="10509060"/>
          </a:xfrm>
          <a:custGeom>
            <a:avLst/>
            <a:gdLst/>
            <a:ahLst/>
            <a:cxnLst/>
            <a:rect r="r" b="b" t="t" l="l"/>
            <a:pathLst>
              <a:path h="10509060" w="18705446">
                <a:moveTo>
                  <a:pt x="0" y="0"/>
                </a:moveTo>
                <a:lnTo>
                  <a:pt x="18705446" y="0"/>
                </a:lnTo>
                <a:lnTo>
                  <a:pt x="18705446" y="10509060"/>
                </a:lnTo>
                <a:lnTo>
                  <a:pt x="0" y="105090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1415533"/>
            <a:ext cx="13665964" cy="5679598"/>
            <a:chOff x="0" y="0"/>
            <a:chExt cx="3437206" cy="1428509"/>
          </a:xfrm>
        </p:grpSpPr>
        <p:sp>
          <p:nvSpPr>
            <p:cNvPr name="Freeform 4" id="4"/>
            <p:cNvSpPr/>
            <p:nvPr/>
          </p:nvSpPr>
          <p:spPr>
            <a:xfrm flipH="false" flipV="false" rot="0">
              <a:off x="0" y="0"/>
              <a:ext cx="3437206" cy="1428509"/>
            </a:xfrm>
            <a:custGeom>
              <a:avLst/>
              <a:gdLst/>
              <a:ahLst/>
              <a:cxnLst/>
              <a:rect r="r" b="b" t="t" l="l"/>
              <a:pathLst>
                <a:path h="1428509" w="3437206">
                  <a:moveTo>
                    <a:pt x="28892" y="0"/>
                  </a:moveTo>
                  <a:lnTo>
                    <a:pt x="3408314" y="0"/>
                  </a:lnTo>
                  <a:cubicBezTo>
                    <a:pt x="3424271" y="0"/>
                    <a:pt x="3437206" y="12935"/>
                    <a:pt x="3437206" y="28892"/>
                  </a:cubicBezTo>
                  <a:lnTo>
                    <a:pt x="3437206" y="1399617"/>
                  </a:lnTo>
                  <a:cubicBezTo>
                    <a:pt x="3437206" y="1407279"/>
                    <a:pt x="3434162" y="1414628"/>
                    <a:pt x="3428744" y="1420046"/>
                  </a:cubicBezTo>
                  <a:cubicBezTo>
                    <a:pt x="3423326" y="1425465"/>
                    <a:pt x="3415977" y="1428509"/>
                    <a:pt x="3408314" y="1428509"/>
                  </a:cubicBezTo>
                  <a:lnTo>
                    <a:pt x="28892" y="1428509"/>
                  </a:lnTo>
                  <a:cubicBezTo>
                    <a:pt x="12935" y="1428509"/>
                    <a:pt x="0" y="1415573"/>
                    <a:pt x="0" y="1399617"/>
                  </a:cubicBezTo>
                  <a:lnTo>
                    <a:pt x="0" y="28892"/>
                  </a:lnTo>
                  <a:cubicBezTo>
                    <a:pt x="0" y="21229"/>
                    <a:pt x="3044" y="13881"/>
                    <a:pt x="8462" y="8462"/>
                  </a:cubicBezTo>
                  <a:cubicBezTo>
                    <a:pt x="13881" y="3044"/>
                    <a:pt x="21229" y="0"/>
                    <a:pt x="28892" y="0"/>
                  </a:cubicBezTo>
                  <a:close/>
                </a:path>
              </a:pathLst>
            </a:custGeom>
            <a:solidFill>
              <a:srgbClr val="FFEDED"/>
            </a:solidFill>
            <a:ln w="38100" cap="rnd">
              <a:solidFill>
                <a:srgbClr val="000000"/>
              </a:solidFill>
              <a:prstDash val="solid"/>
              <a:round/>
            </a:ln>
          </p:spPr>
        </p:sp>
        <p:sp>
          <p:nvSpPr>
            <p:cNvPr name="TextBox 5" id="5"/>
            <p:cNvSpPr txBox="true"/>
            <p:nvPr/>
          </p:nvSpPr>
          <p:spPr>
            <a:xfrm>
              <a:off x="0" y="-38100"/>
              <a:ext cx="3437206" cy="1466609"/>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2743371" y="5254530"/>
            <a:ext cx="1951293" cy="1901623"/>
          </a:xfrm>
          <a:custGeom>
            <a:avLst/>
            <a:gdLst/>
            <a:ahLst/>
            <a:cxnLst/>
            <a:rect r="r" b="b" t="t" l="l"/>
            <a:pathLst>
              <a:path h="1901623" w="1951293">
                <a:moveTo>
                  <a:pt x="0" y="0"/>
                </a:moveTo>
                <a:lnTo>
                  <a:pt x="1951293" y="0"/>
                </a:lnTo>
                <a:lnTo>
                  <a:pt x="1951293" y="1901623"/>
                </a:lnTo>
                <a:lnTo>
                  <a:pt x="0" y="19016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74006" y="526246"/>
            <a:ext cx="1723600" cy="1778574"/>
          </a:xfrm>
          <a:custGeom>
            <a:avLst/>
            <a:gdLst/>
            <a:ahLst/>
            <a:cxnLst/>
            <a:rect r="r" b="b" t="t" l="l"/>
            <a:pathLst>
              <a:path h="1778574" w="1723600">
                <a:moveTo>
                  <a:pt x="0" y="0"/>
                </a:moveTo>
                <a:lnTo>
                  <a:pt x="1723600" y="0"/>
                </a:lnTo>
                <a:lnTo>
                  <a:pt x="1723600" y="1778574"/>
                </a:lnTo>
                <a:lnTo>
                  <a:pt x="0" y="177857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2961355" y="2669039"/>
            <a:ext cx="8189809" cy="3420236"/>
          </a:xfrm>
          <a:prstGeom prst="rect">
            <a:avLst/>
          </a:prstGeom>
        </p:spPr>
        <p:txBody>
          <a:bodyPr anchor="t" rtlCol="false" tIns="0" lIns="0" bIns="0" rIns="0">
            <a:spAutoFit/>
          </a:bodyPr>
          <a:lstStyle/>
          <a:p>
            <a:pPr algn="ctr">
              <a:lnSpc>
                <a:spcPts val="8803"/>
              </a:lnSpc>
            </a:pPr>
            <a:r>
              <a:rPr lang="en-US" sz="9466">
                <a:solidFill>
                  <a:srgbClr val="483A00"/>
                </a:solidFill>
                <a:latin typeface="Baloo Thambi"/>
                <a:ea typeface="Baloo Thambi"/>
                <a:cs typeface="Baloo Thambi"/>
                <a:sym typeface="Baloo Thambi"/>
              </a:rPr>
              <a:t>02  </a:t>
            </a:r>
          </a:p>
          <a:p>
            <a:pPr algn="ctr">
              <a:lnSpc>
                <a:spcPts val="8803"/>
              </a:lnSpc>
            </a:pPr>
            <a:r>
              <a:rPr lang="en-US" sz="9466">
                <a:solidFill>
                  <a:srgbClr val="483A00"/>
                </a:solidFill>
                <a:latin typeface="Baloo Thambi"/>
                <a:ea typeface="Baloo Thambi"/>
                <a:cs typeface="Baloo Thambi"/>
                <a:sym typeface="Baloo Thambi"/>
              </a:rPr>
              <a:t>ĐIỀU KHIỂN ĐỒNG BỘ</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DAF1PLuOJ9Y</dc:identifier>
  <dcterms:modified xsi:type="dcterms:W3CDTF">2011-08-01T06:04:30Z</dcterms:modified>
  <cp:revision>1</cp:revision>
  <dc:title>7_8_15_36_SerminarC6_Slide</dc:title>
</cp:coreProperties>
</file>