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18288000" cy="10287000"/>
  <p:notesSz cx="6858000" cy="9144000"/>
  <p:embeddedFontLst>
    <p:embeddedFont>
      <p:font typeface="Paytone One" charset="1" panose="00000500000000000000"/>
      <p:regular r:id="rId41"/>
    </p:embeddedFont>
    <p:embeddedFont>
      <p:font typeface="Quicksand Medium" charset="1" panose="00000600000000000000"/>
      <p:regular r:id="rId42"/>
    </p:embeddedFont>
    <p:embeddedFont>
      <p:font typeface="Quicksand" charset="1" panose="00000500000000000000"/>
      <p:regular r:id="rId43"/>
    </p:embeddedFont>
    <p:embeddedFont>
      <p:font typeface="Quicksand Bold" charset="1" panose="00000800000000000000"/>
      <p:regular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4.png" Type="http://schemas.openxmlformats.org/officeDocument/2006/relationships/image"/><Relationship Id="rId11" Target="../media/image55.svg" Type="http://schemas.openxmlformats.org/officeDocument/2006/relationships/image"/><Relationship Id="rId12" Target="../media/image42.png" Type="http://schemas.openxmlformats.org/officeDocument/2006/relationships/image"/><Relationship Id="rId2" Target="../media/image46.png" Type="http://schemas.openxmlformats.org/officeDocument/2006/relationships/image"/><Relationship Id="rId3" Target="../media/image47.svg" Type="http://schemas.openxmlformats.org/officeDocument/2006/relationships/image"/><Relationship Id="rId4" Target="../media/image48.png" Type="http://schemas.openxmlformats.org/officeDocument/2006/relationships/image"/><Relationship Id="rId5" Target="../media/image49.svg" Type="http://schemas.openxmlformats.org/officeDocument/2006/relationships/image"/><Relationship Id="rId6" Target="../media/image50.png" Type="http://schemas.openxmlformats.org/officeDocument/2006/relationships/image"/><Relationship Id="rId7" Target="../media/image51.svg" Type="http://schemas.openxmlformats.org/officeDocument/2006/relationships/image"/><Relationship Id="rId8" Target="../media/image52.png" Type="http://schemas.openxmlformats.org/officeDocument/2006/relationships/image"/><Relationship Id="rId9" Target="../media/image5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6.png" Type="http://schemas.openxmlformats.org/officeDocument/2006/relationships/image"/><Relationship Id="rId3" Target="../media/image57.png" Type="http://schemas.openxmlformats.org/officeDocument/2006/relationships/image"/><Relationship Id="rId4" Target="../media/image58.png" Type="http://schemas.openxmlformats.org/officeDocument/2006/relationships/image"/><Relationship Id="rId5" Target="../media/image59.svg" Type="http://schemas.openxmlformats.org/officeDocument/2006/relationships/image"/><Relationship Id="rId6" Target="../media/image60.png" Type="http://schemas.openxmlformats.org/officeDocument/2006/relationships/image"/><Relationship Id="rId7" Target="../media/image61.svg" Type="http://schemas.openxmlformats.org/officeDocument/2006/relationships/image"/><Relationship Id="rId8" Target="../media/image6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6.png" Type="http://schemas.openxmlformats.org/officeDocument/2006/relationships/image"/><Relationship Id="rId3" Target="../media/image57.png" Type="http://schemas.openxmlformats.org/officeDocument/2006/relationships/image"/><Relationship Id="rId4" Target="../media/image58.png" Type="http://schemas.openxmlformats.org/officeDocument/2006/relationships/image"/><Relationship Id="rId5" Target="../media/image59.svg" Type="http://schemas.openxmlformats.org/officeDocument/2006/relationships/image"/><Relationship Id="rId6" Target="../media/image60.png" Type="http://schemas.openxmlformats.org/officeDocument/2006/relationships/image"/><Relationship Id="rId7" Target="../media/image61.svg" Type="http://schemas.openxmlformats.org/officeDocument/2006/relationships/image"/><Relationship Id="rId8" Target="../media/image6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6.png" Type="http://schemas.openxmlformats.org/officeDocument/2006/relationships/image"/><Relationship Id="rId3" Target="../media/image57.png" Type="http://schemas.openxmlformats.org/officeDocument/2006/relationships/image"/><Relationship Id="rId4" Target="../media/image58.png" Type="http://schemas.openxmlformats.org/officeDocument/2006/relationships/image"/><Relationship Id="rId5" Target="../media/image59.svg" Type="http://schemas.openxmlformats.org/officeDocument/2006/relationships/image"/><Relationship Id="rId6" Target="../media/image60.png" Type="http://schemas.openxmlformats.org/officeDocument/2006/relationships/image"/><Relationship Id="rId7" Target="../media/image61.svg" Type="http://schemas.openxmlformats.org/officeDocument/2006/relationships/image"/><Relationship Id="rId8" Target="../media/image6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6.png" Type="http://schemas.openxmlformats.org/officeDocument/2006/relationships/image"/><Relationship Id="rId3" Target="../media/image57.png" Type="http://schemas.openxmlformats.org/officeDocument/2006/relationships/image"/><Relationship Id="rId4" Target="../media/image58.png" Type="http://schemas.openxmlformats.org/officeDocument/2006/relationships/image"/><Relationship Id="rId5" Target="../media/image59.svg" Type="http://schemas.openxmlformats.org/officeDocument/2006/relationships/image"/><Relationship Id="rId6" Target="../media/image60.png" Type="http://schemas.openxmlformats.org/officeDocument/2006/relationships/image"/><Relationship Id="rId7" Target="../media/image61.svg" Type="http://schemas.openxmlformats.org/officeDocument/2006/relationships/image"/><Relationship Id="rId8" Target="../media/image6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6.png" Type="http://schemas.openxmlformats.org/officeDocument/2006/relationships/image"/><Relationship Id="rId3" Target="../media/image57.png" Type="http://schemas.openxmlformats.org/officeDocument/2006/relationships/image"/><Relationship Id="rId4" Target="../media/image58.png" Type="http://schemas.openxmlformats.org/officeDocument/2006/relationships/image"/><Relationship Id="rId5" Target="../media/image59.svg" Type="http://schemas.openxmlformats.org/officeDocument/2006/relationships/image"/><Relationship Id="rId6" Target="../media/image60.png" Type="http://schemas.openxmlformats.org/officeDocument/2006/relationships/image"/><Relationship Id="rId7" Target="../media/image61.svg" Type="http://schemas.openxmlformats.org/officeDocument/2006/relationships/image"/><Relationship Id="rId8" Target="../media/image6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6.png" Type="http://schemas.openxmlformats.org/officeDocument/2006/relationships/image"/><Relationship Id="rId3" Target="../media/image6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6.png" Type="http://schemas.openxmlformats.org/officeDocument/2006/relationships/image"/><Relationship Id="rId3" Target="../media/image57.png" Type="http://schemas.openxmlformats.org/officeDocument/2006/relationships/image"/><Relationship Id="rId4" Target="../media/image58.png" Type="http://schemas.openxmlformats.org/officeDocument/2006/relationships/image"/><Relationship Id="rId5" Target="../media/image59.svg" Type="http://schemas.openxmlformats.org/officeDocument/2006/relationships/image"/><Relationship Id="rId6" Target="../media/image60.png" Type="http://schemas.openxmlformats.org/officeDocument/2006/relationships/image"/><Relationship Id="rId7" Target="../media/image61.svg" Type="http://schemas.openxmlformats.org/officeDocument/2006/relationships/image"/><Relationship Id="rId8" Target="../media/image68.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11" Target="../media/image25.svg" Type="http://schemas.openxmlformats.org/officeDocument/2006/relationships/image"/><Relationship Id="rId12" Target="../media/image26.png" Type="http://schemas.openxmlformats.org/officeDocument/2006/relationships/image"/><Relationship Id="rId13" Target="../media/image27.png" Type="http://schemas.openxmlformats.org/officeDocument/2006/relationships/image"/><Relationship Id="rId14" Target="../media/image28.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2.png" Type="http://schemas.openxmlformats.org/officeDocument/2006/relationships/image"/><Relationship Id="rId3" Target="../media/image73.svg" Type="http://schemas.openxmlformats.org/officeDocument/2006/relationships/image"/><Relationship Id="rId4" Target="../media/image74.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2.png" Type="http://schemas.openxmlformats.org/officeDocument/2006/relationships/image"/><Relationship Id="rId3" Target="../media/image73.svg" Type="http://schemas.openxmlformats.org/officeDocument/2006/relationships/image"/><Relationship Id="rId4" Target="../media/image75.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2.png" Type="http://schemas.openxmlformats.org/officeDocument/2006/relationships/image"/><Relationship Id="rId3" Target="../media/image73.svg" Type="http://schemas.openxmlformats.org/officeDocument/2006/relationships/image"/><Relationship Id="rId4" Target="../media/image76.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2.png" Type="http://schemas.openxmlformats.org/officeDocument/2006/relationships/image"/><Relationship Id="rId3" Target="../media/image73.svg" Type="http://schemas.openxmlformats.org/officeDocument/2006/relationships/image"/><Relationship Id="rId4" Target="../media/image76.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2.png" Type="http://schemas.openxmlformats.org/officeDocument/2006/relationships/image"/><Relationship Id="rId3" Target="../media/image73.svg" Type="http://schemas.openxmlformats.org/officeDocument/2006/relationships/image"/><Relationship Id="rId4" Target="../media/image77.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2.png" Type="http://schemas.openxmlformats.org/officeDocument/2006/relationships/image"/><Relationship Id="rId3" Target="../media/image73.svg" Type="http://schemas.openxmlformats.org/officeDocument/2006/relationships/image"/><Relationship Id="rId4" Target="../media/image77.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2.png" Type="http://schemas.openxmlformats.org/officeDocument/2006/relationships/image"/><Relationship Id="rId3" Target="../media/image73.svg" Type="http://schemas.openxmlformats.org/officeDocument/2006/relationships/image"/><Relationship Id="rId4" Target="../media/image78.png" Type="http://schemas.openxmlformats.org/officeDocument/2006/relationships/image"/><Relationship Id="rId5" Target="../media/image79.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2.png" Type="http://schemas.openxmlformats.org/officeDocument/2006/relationships/image"/><Relationship Id="rId3" Target="../media/image73.svg" Type="http://schemas.openxmlformats.org/officeDocument/2006/relationships/image"/><Relationship Id="rId4" Target="../media/image78.png" Type="http://schemas.openxmlformats.org/officeDocument/2006/relationships/image"/><Relationship Id="rId5" Target="../media/image7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png" Type="http://schemas.openxmlformats.org/officeDocument/2006/relationships/image"/><Relationship Id="rId11" Target="../media/image38.svg" Type="http://schemas.openxmlformats.org/officeDocument/2006/relationships/image"/><Relationship Id="rId2" Target="../media/image29.png" Type="http://schemas.openxmlformats.org/officeDocument/2006/relationships/image"/><Relationship Id="rId3" Target="../media/image3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35.png" Type="http://schemas.openxmlformats.org/officeDocument/2006/relationships/image"/><Relationship Id="rId9" Target="../media/image36.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0.png" Type="http://schemas.openxmlformats.org/officeDocument/2006/relationships/image"/><Relationship Id="rId3" Target="../media/image81.svg" Type="http://schemas.openxmlformats.org/officeDocument/2006/relationships/image"/><Relationship Id="rId4" Target="../media/image82.png" Type="http://schemas.openxmlformats.org/officeDocument/2006/relationships/image"/><Relationship Id="rId5" Target="../media/image83.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0.png" Type="http://schemas.openxmlformats.org/officeDocument/2006/relationships/image"/><Relationship Id="rId3" Target="../media/image81.svg" Type="http://schemas.openxmlformats.org/officeDocument/2006/relationships/image"/><Relationship Id="rId4" Target="../media/image82.png" Type="http://schemas.openxmlformats.org/officeDocument/2006/relationships/image"/><Relationship Id="rId5" Target="../media/image83.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4.png" Type="http://schemas.openxmlformats.org/officeDocument/2006/relationships/image"/><Relationship Id="rId3" Target="../media/image85.svg" Type="http://schemas.openxmlformats.org/officeDocument/2006/relationships/image"/><Relationship Id="rId4" Target="../media/image86.png" Type="http://schemas.openxmlformats.org/officeDocument/2006/relationships/image"/><Relationship Id="rId5" Target="../media/image87.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4.png" Type="http://schemas.openxmlformats.org/officeDocument/2006/relationships/image"/><Relationship Id="rId3" Target="../media/image85.svg" Type="http://schemas.openxmlformats.org/officeDocument/2006/relationships/image"/><Relationship Id="rId4" Target="../media/image88.png" Type="http://schemas.openxmlformats.org/officeDocument/2006/relationships/image"/><Relationship Id="rId5" Target="../media/image89.svg" Type="http://schemas.openxmlformats.org/officeDocument/2006/relationships/image"/><Relationship Id="rId6" Target="../media/image90.png" Type="http://schemas.openxmlformats.org/officeDocument/2006/relationships/image"/><Relationship Id="rId7" Target="../media/image91.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4.png" Type="http://schemas.openxmlformats.org/officeDocument/2006/relationships/image"/><Relationship Id="rId11" Target="../media/image55.svg" Type="http://schemas.openxmlformats.org/officeDocument/2006/relationships/image"/><Relationship Id="rId2" Target="../media/image46.png" Type="http://schemas.openxmlformats.org/officeDocument/2006/relationships/image"/><Relationship Id="rId3" Target="../media/image47.svg" Type="http://schemas.openxmlformats.org/officeDocument/2006/relationships/image"/><Relationship Id="rId4" Target="../media/image48.png" Type="http://schemas.openxmlformats.org/officeDocument/2006/relationships/image"/><Relationship Id="rId5" Target="../media/image49.svg" Type="http://schemas.openxmlformats.org/officeDocument/2006/relationships/image"/><Relationship Id="rId6" Target="../media/image50.png" Type="http://schemas.openxmlformats.org/officeDocument/2006/relationships/image"/><Relationship Id="rId7" Target="../media/image51.svg" Type="http://schemas.openxmlformats.org/officeDocument/2006/relationships/image"/><Relationship Id="rId8" Target="../media/image52.png" Type="http://schemas.openxmlformats.org/officeDocument/2006/relationships/image"/><Relationship Id="rId9" Target="../media/image53.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9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3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svg" Type="http://schemas.openxmlformats.org/officeDocument/2006/relationships/image"/><Relationship Id="rId4" Target="../media/image4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svg" Type="http://schemas.openxmlformats.org/officeDocument/2006/relationships/image"/><Relationship Id="rId4" Target="../media/image4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svg" Type="http://schemas.openxmlformats.org/officeDocument/2006/relationships/image"/><Relationship Id="rId4" Target="../media/image43.png" Type="http://schemas.openxmlformats.org/officeDocument/2006/relationships/image"/><Relationship Id="rId5" Target="../media/image44.png" Type="http://schemas.openxmlformats.org/officeDocument/2006/relationships/image"/><Relationship Id="rId6" Target="../media/image4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svg" Type="http://schemas.openxmlformats.org/officeDocument/2006/relationships/image"/><Relationship Id="rId4" Target="../media/image4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svg" Type="http://schemas.openxmlformats.org/officeDocument/2006/relationships/image"/><Relationship Id="rId4" Target="../media/image4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4580789" y="0"/>
            <a:ext cx="4701724" cy="2222633"/>
          </a:xfrm>
          <a:custGeom>
            <a:avLst/>
            <a:gdLst/>
            <a:ahLst/>
            <a:cxnLst/>
            <a:rect r="r" b="b" t="t" l="l"/>
            <a:pathLst>
              <a:path h="2222633" w="4701724">
                <a:moveTo>
                  <a:pt x="0" y="0"/>
                </a:moveTo>
                <a:lnTo>
                  <a:pt x="4701724" y="0"/>
                </a:lnTo>
                <a:lnTo>
                  <a:pt x="4701724" y="2222633"/>
                </a:lnTo>
                <a:lnTo>
                  <a:pt x="0" y="2222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423086">
            <a:off x="166746" y="-4626437"/>
            <a:ext cx="5323671" cy="7857779"/>
          </a:xfrm>
          <a:custGeom>
            <a:avLst/>
            <a:gdLst/>
            <a:ahLst/>
            <a:cxnLst/>
            <a:rect r="r" b="b" t="t" l="l"/>
            <a:pathLst>
              <a:path h="7857779" w="5323671">
                <a:moveTo>
                  <a:pt x="0" y="0"/>
                </a:moveTo>
                <a:lnTo>
                  <a:pt x="5323671" y="0"/>
                </a:lnTo>
                <a:lnTo>
                  <a:pt x="5323671" y="7857780"/>
                </a:lnTo>
                <a:lnTo>
                  <a:pt x="0" y="78577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124406" y="7950069"/>
            <a:ext cx="5614490" cy="4130953"/>
          </a:xfrm>
          <a:custGeom>
            <a:avLst/>
            <a:gdLst/>
            <a:ahLst/>
            <a:cxnLst/>
            <a:rect r="r" b="b" t="t" l="l"/>
            <a:pathLst>
              <a:path h="4130953" w="5614490">
                <a:moveTo>
                  <a:pt x="0" y="0"/>
                </a:moveTo>
                <a:lnTo>
                  <a:pt x="5614490" y="0"/>
                </a:lnTo>
                <a:lnTo>
                  <a:pt x="5614490" y="4130953"/>
                </a:lnTo>
                <a:lnTo>
                  <a:pt x="0" y="41309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8897882">
            <a:off x="15681947" y="7636750"/>
            <a:ext cx="3154705" cy="2291105"/>
          </a:xfrm>
          <a:custGeom>
            <a:avLst/>
            <a:gdLst/>
            <a:ahLst/>
            <a:cxnLst/>
            <a:rect r="r" b="b" t="t" l="l"/>
            <a:pathLst>
              <a:path h="2291105" w="3154705">
                <a:moveTo>
                  <a:pt x="0" y="0"/>
                </a:moveTo>
                <a:lnTo>
                  <a:pt x="3154706" y="0"/>
                </a:lnTo>
                <a:lnTo>
                  <a:pt x="3154706" y="2291105"/>
                </a:lnTo>
                <a:lnTo>
                  <a:pt x="0" y="229110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689017" y="6978775"/>
            <a:ext cx="5181796" cy="5106425"/>
          </a:xfrm>
          <a:custGeom>
            <a:avLst/>
            <a:gdLst/>
            <a:ahLst/>
            <a:cxnLst/>
            <a:rect r="r" b="b" t="t" l="l"/>
            <a:pathLst>
              <a:path h="5106425" w="5181796">
                <a:moveTo>
                  <a:pt x="0" y="0"/>
                </a:moveTo>
                <a:lnTo>
                  <a:pt x="5181796" y="0"/>
                </a:lnTo>
                <a:lnTo>
                  <a:pt x="5181796" y="5106424"/>
                </a:lnTo>
                <a:lnTo>
                  <a:pt x="0" y="510642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4142349" y="965346"/>
            <a:ext cx="10003302" cy="3143248"/>
          </a:xfrm>
          <a:prstGeom prst="rect">
            <a:avLst/>
          </a:prstGeom>
        </p:spPr>
        <p:txBody>
          <a:bodyPr anchor="t" rtlCol="false" tIns="0" lIns="0" bIns="0" rIns="0">
            <a:spAutoFit/>
          </a:bodyPr>
          <a:lstStyle/>
          <a:p>
            <a:pPr algn="ctr">
              <a:lnSpc>
                <a:spcPts val="12600"/>
              </a:lnSpc>
            </a:pPr>
            <a:r>
              <a:rPr lang="en-US" sz="9000">
                <a:solidFill>
                  <a:srgbClr val="A64B23"/>
                </a:solidFill>
                <a:latin typeface="Paytone One"/>
                <a:ea typeface="Paytone One"/>
                <a:cs typeface="Paytone One"/>
                <a:sym typeface="Paytone One"/>
              </a:rPr>
              <a:t>KỸ THUẬT NHÂN BẢN DBMS </a:t>
            </a:r>
          </a:p>
        </p:txBody>
      </p:sp>
      <p:sp>
        <p:nvSpPr>
          <p:cNvPr name="Freeform 8" id="8"/>
          <p:cNvSpPr/>
          <p:nvPr/>
        </p:nvSpPr>
        <p:spPr>
          <a:xfrm flipH="false" flipV="false" rot="4423086">
            <a:off x="-24920" y="-4936755"/>
            <a:ext cx="5323671" cy="7857779"/>
          </a:xfrm>
          <a:custGeom>
            <a:avLst/>
            <a:gdLst/>
            <a:ahLst/>
            <a:cxnLst/>
            <a:rect r="r" b="b" t="t" l="l"/>
            <a:pathLst>
              <a:path h="7857779" w="5323671">
                <a:moveTo>
                  <a:pt x="0" y="0"/>
                </a:moveTo>
                <a:lnTo>
                  <a:pt x="5323671" y="0"/>
                </a:lnTo>
                <a:lnTo>
                  <a:pt x="5323671" y="7857779"/>
                </a:lnTo>
                <a:lnTo>
                  <a:pt x="0" y="78577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1116021" y="4160665"/>
            <a:ext cx="6929537" cy="6929537"/>
          </a:xfrm>
          <a:custGeom>
            <a:avLst/>
            <a:gdLst/>
            <a:ahLst/>
            <a:cxnLst/>
            <a:rect r="r" b="b" t="t" l="l"/>
            <a:pathLst>
              <a:path h="6929537" w="6929537">
                <a:moveTo>
                  <a:pt x="0" y="0"/>
                </a:moveTo>
                <a:lnTo>
                  <a:pt x="6929536" y="0"/>
                </a:lnTo>
                <a:lnTo>
                  <a:pt x="6929536" y="6929537"/>
                </a:lnTo>
                <a:lnTo>
                  <a:pt x="0" y="6929537"/>
                </a:lnTo>
                <a:lnTo>
                  <a:pt x="0" y="0"/>
                </a:lnTo>
                <a:close/>
              </a:path>
            </a:pathLst>
          </a:custGeom>
          <a:blipFill>
            <a:blip r:embed="rId14"/>
            <a:stretch>
              <a:fillRect l="0" t="0" r="0" b="0"/>
            </a:stretch>
          </a:blipFill>
        </p:spPr>
      </p:sp>
      <p:sp>
        <p:nvSpPr>
          <p:cNvPr name="Freeform 10" id="10"/>
          <p:cNvSpPr/>
          <p:nvPr/>
        </p:nvSpPr>
        <p:spPr>
          <a:xfrm flipH="false" flipV="false" rot="0">
            <a:off x="4928470" y="4341905"/>
            <a:ext cx="8431059" cy="950410"/>
          </a:xfrm>
          <a:custGeom>
            <a:avLst/>
            <a:gdLst/>
            <a:ahLst/>
            <a:cxnLst/>
            <a:rect r="r" b="b" t="t" l="l"/>
            <a:pathLst>
              <a:path h="950410" w="8431059">
                <a:moveTo>
                  <a:pt x="0" y="0"/>
                </a:moveTo>
                <a:lnTo>
                  <a:pt x="8431060" y="0"/>
                </a:lnTo>
                <a:lnTo>
                  <a:pt x="8431060" y="950410"/>
                </a:lnTo>
                <a:lnTo>
                  <a:pt x="0" y="95041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1" id="11"/>
          <p:cNvSpPr/>
          <p:nvPr/>
        </p:nvSpPr>
        <p:spPr>
          <a:xfrm flipH="false" flipV="false" rot="0">
            <a:off x="1028700" y="4341905"/>
            <a:ext cx="6929537" cy="6929537"/>
          </a:xfrm>
          <a:custGeom>
            <a:avLst/>
            <a:gdLst/>
            <a:ahLst/>
            <a:cxnLst/>
            <a:rect r="r" b="b" t="t" l="l"/>
            <a:pathLst>
              <a:path h="6929537" w="6929537">
                <a:moveTo>
                  <a:pt x="0" y="0"/>
                </a:moveTo>
                <a:lnTo>
                  <a:pt x="6929537" y="0"/>
                </a:lnTo>
                <a:lnTo>
                  <a:pt x="6929537" y="6929537"/>
                </a:lnTo>
                <a:lnTo>
                  <a:pt x="0" y="6929537"/>
                </a:lnTo>
                <a:lnTo>
                  <a:pt x="0" y="0"/>
                </a:lnTo>
                <a:close/>
              </a:path>
            </a:pathLst>
          </a:custGeom>
          <a:blipFill>
            <a:blip r:embed="rId14"/>
            <a:stretch>
              <a:fillRect l="0" t="0" r="0" b="0"/>
            </a:stretch>
          </a:blipFill>
        </p:spPr>
      </p:sp>
      <p:sp>
        <p:nvSpPr>
          <p:cNvPr name="TextBox 12" id="12"/>
          <p:cNvSpPr txBox="true"/>
          <p:nvPr/>
        </p:nvSpPr>
        <p:spPr>
          <a:xfrm rot="0">
            <a:off x="5457137" y="4404995"/>
            <a:ext cx="7373727" cy="762000"/>
          </a:xfrm>
          <a:prstGeom prst="rect">
            <a:avLst/>
          </a:prstGeom>
        </p:spPr>
        <p:txBody>
          <a:bodyPr anchor="t" rtlCol="false" tIns="0" lIns="0" bIns="0" rIns="0">
            <a:spAutoFit/>
          </a:bodyPr>
          <a:lstStyle/>
          <a:p>
            <a:pPr algn="ctr">
              <a:lnSpc>
                <a:spcPts val="6299"/>
              </a:lnSpc>
            </a:pPr>
            <a:r>
              <a:rPr lang="en-US" b="true" sz="4499">
                <a:solidFill>
                  <a:srgbClr val="000000"/>
                </a:solidFill>
                <a:latin typeface="Quicksand Medium"/>
                <a:ea typeface="Quicksand Medium"/>
                <a:cs typeface="Quicksand Medium"/>
                <a:sym typeface="Quicksand Medium"/>
              </a:rPr>
              <a:t>SQL SERVER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13508" y="2986456"/>
            <a:ext cx="19110882" cy="12543688"/>
          </a:xfrm>
          <a:custGeom>
            <a:avLst/>
            <a:gdLst/>
            <a:ahLst/>
            <a:cxnLst/>
            <a:rect r="r" b="b" t="t" l="l"/>
            <a:pathLst>
              <a:path h="12543688" w="19110882">
                <a:moveTo>
                  <a:pt x="0" y="0"/>
                </a:moveTo>
                <a:lnTo>
                  <a:pt x="19110882" y="0"/>
                </a:lnTo>
                <a:lnTo>
                  <a:pt x="19110882" y="12543688"/>
                </a:lnTo>
                <a:lnTo>
                  <a:pt x="0" y="125436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782622" y="897784"/>
            <a:ext cx="9729308" cy="5958685"/>
          </a:xfrm>
          <a:custGeom>
            <a:avLst/>
            <a:gdLst/>
            <a:ahLst/>
            <a:cxnLst/>
            <a:rect r="r" b="b" t="t" l="l"/>
            <a:pathLst>
              <a:path h="5958685" w="9729308">
                <a:moveTo>
                  <a:pt x="0" y="0"/>
                </a:moveTo>
                <a:lnTo>
                  <a:pt x="9729308" y="0"/>
                </a:lnTo>
                <a:lnTo>
                  <a:pt x="9729308" y="5958685"/>
                </a:lnTo>
                <a:lnTo>
                  <a:pt x="0" y="59586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04763" y="6856469"/>
            <a:ext cx="7990040" cy="7200900"/>
          </a:xfrm>
          <a:custGeom>
            <a:avLst/>
            <a:gdLst/>
            <a:ahLst/>
            <a:cxnLst/>
            <a:rect r="r" b="b" t="t" l="l"/>
            <a:pathLst>
              <a:path h="7200900" w="7990040">
                <a:moveTo>
                  <a:pt x="0" y="0"/>
                </a:moveTo>
                <a:lnTo>
                  <a:pt x="7990040" y="0"/>
                </a:lnTo>
                <a:lnTo>
                  <a:pt x="7990040" y="7200900"/>
                </a:lnTo>
                <a:lnTo>
                  <a:pt x="0" y="72009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2578" y="-888991"/>
            <a:ext cx="7315200" cy="2469762"/>
          </a:xfrm>
          <a:custGeom>
            <a:avLst/>
            <a:gdLst/>
            <a:ahLst/>
            <a:cxnLst/>
            <a:rect r="r" b="b" t="t" l="l"/>
            <a:pathLst>
              <a:path h="2469762" w="7315200">
                <a:moveTo>
                  <a:pt x="0" y="0"/>
                </a:moveTo>
                <a:lnTo>
                  <a:pt x="7315200" y="0"/>
                </a:lnTo>
                <a:lnTo>
                  <a:pt x="7315200" y="2469762"/>
                </a:lnTo>
                <a:lnTo>
                  <a:pt x="0" y="2469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86028" y="345890"/>
            <a:ext cx="2687386" cy="2335582"/>
          </a:xfrm>
          <a:custGeom>
            <a:avLst/>
            <a:gdLst/>
            <a:ahLst/>
            <a:cxnLst/>
            <a:rect r="r" b="b" t="t" l="l"/>
            <a:pathLst>
              <a:path h="2335582" w="2687386">
                <a:moveTo>
                  <a:pt x="0" y="0"/>
                </a:moveTo>
                <a:lnTo>
                  <a:pt x="2687386" y="0"/>
                </a:lnTo>
                <a:lnTo>
                  <a:pt x="2687386" y="2335583"/>
                </a:lnTo>
                <a:lnTo>
                  <a:pt x="0" y="23355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6199002" y="2356872"/>
            <a:ext cx="8896547" cy="2919251"/>
          </a:xfrm>
          <a:prstGeom prst="rect">
            <a:avLst/>
          </a:prstGeom>
        </p:spPr>
        <p:txBody>
          <a:bodyPr anchor="t" rtlCol="false" tIns="0" lIns="0" bIns="0" rIns="0">
            <a:spAutoFit/>
          </a:bodyPr>
          <a:lstStyle/>
          <a:p>
            <a:pPr algn="ctr">
              <a:lnSpc>
                <a:spcPts val="11255"/>
              </a:lnSpc>
            </a:pPr>
            <a:r>
              <a:rPr lang="en-US" sz="11034">
                <a:solidFill>
                  <a:srgbClr val="000000"/>
                </a:solidFill>
                <a:latin typeface="Paytone One"/>
                <a:ea typeface="Paytone One"/>
                <a:cs typeface="Paytone One"/>
                <a:sym typeface="Paytone One"/>
              </a:rPr>
              <a:t>Kiến trúc nhân bản</a:t>
            </a:r>
          </a:p>
        </p:txBody>
      </p:sp>
      <p:sp>
        <p:nvSpPr>
          <p:cNvPr name="TextBox 8" id="8"/>
          <p:cNvSpPr txBox="true"/>
          <p:nvPr/>
        </p:nvSpPr>
        <p:spPr>
          <a:xfrm rot="0">
            <a:off x="5633331" y="69665"/>
            <a:ext cx="2823887" cy="2501594"/>
          </a:xfrm>
          <a:prstGeom prst="rect">
            <a:avLst/>
          </a:prstGeom>
        </p:spPr>
        <p:txBody>
          <a:bodyPr anchor="t" rtlCol="false" tIns="0" lIns="0" bIns="0" rIns="0">
            <a:spAutoFit/>
          </a:bodyPr>
          <a:lstStyle/>
          <a:p>
            <a:pPr algn="ctr">
              <a:lnSpc>
                <a:spcPts val="20545"/>
              </a:lnSpc>
            </a:pPr>
            <a:r>
              <a:rPr lang="en-US" sz="14675">
                <a:solidFill>
                  <a:srgbClr val="000000"/>
                </a:solidFill>
                <a:latin typeface="Paytone One"/>
                <a:ea typeface="Paytone One"/>
                <a:cs typeface="Paytone One"/>
                <a:sym typeface="Paytone One"/>
              </a:rPr>
              <a:t>02</a:t>
            </a:r>
          </a:p>
        </p:txBody>
      </p:sp>
      <p:sp>
        <p:nvSpPr>
          <p:cNvPr name="Freeform 9" id="9"/>
          <p:cNvSpPr/>
          <p:nvPr/>
        </p:nvSpPr>
        <p:spPr>
          <a:xfrm flipH="false" flipV="false" rot="0">
            <a:off x="696859" y="3721247"/>
            <a:ext cx="5085763" cy="5760629"/>
          </a:xfrm>
          <a:custGeom>
            <a:avLst/>
            <a:gdLst/>
            <a:ahLst/>
            <a:cxnLst/>
            <a:rect r="r" b="b" t="t" l="l"/>
            <a:pathLst>
              <a:path h="5760629" w="5085763">
                <a:moveTo>
                  <a:pt x="0" y="0"/>
                </a:moveTo>
                <a:lnTo>
                  <a:pt x="5085763" y="0"/>
                </a:lnTo>
                <a:lnTo>
                  <a:pt x="5085763" y="5760629"/>
                </a:lnTo>
                <a:lnTo>
                  <a:pt x="0" y="5760629"/>
                </a:lnTo>
                <a:lnTo>
                  <a:pt x="0" y="0"/>
                </a:lnTo>
                <a:close/>
              </a:path>
            </a:pathLst>
          </a:custGeom>
          <a:blipFill>
            <a:blip r:embed="rId12"/>
            <a:stretch>
              <a:fillRect l="-6774" t="0" r="-6495"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grpSp>
        <p:nvGrpSpPr>
          <p:cNvPr name="Group 2" id="2"/>
          <p:cNvGrpSpPr/>
          <p:nvPr/>
        </p:nvGrpSpPr>
        <p:grpSpPr>
          <a:xfrm rot="0">
            <a:off x="782384" y="2961267"/>
            <a:ext cx="16230600" cy="6498409"/>
            <a:chOff x="0" y="0"/>
            <a:chExt cx="4274726" cy="1711515"/>
          </a:xfrm>
        </p:grpSpPr>
        <p:sp>
          <p:nvSpPr>
            <p:cNvPr name="Freeform 3" id="3"/>
            <p:cNvSpPr/>
            <p:nvPr/>
          </p:nvSpPr>
          <p:spPr>
            <a:xfrm flipH="false" flipV="false" rot="0">
              <a:off x="0" y="0"/>
              <a:ext cx="4274726" cy="1711515"/>
            </a:xfrm>
            <a:custGeom>
              <a:avLst/>
              <a:gdLst/>
              <a:ahLst/>
              <a:cxnLst/>
              <a:rect r="r" b="b" t="t" l="l"/>
              <a:pathLst>
                <a:path h="1711515" w="4274726">
                  <a:moveTo>
                    <a:pt x="24327" y="0"/>
                  </a:moveTo>
                  <a:lnTo>
                    <a:pt x="4250399" y="0"/>
                  </a:lnTo>
                  <a:cubicBezTo>
                    <a:pt x="4263834" y="0"/>
                    <a:pt x="4274726" y="10891"/>
                    <a:pt x="4274726" y="24327"/>
                  </a:cubicBezTo>
                  <a:lnTo>
                    <a:pt x="4274726" y="1687188"/>
                  </a:lnTo>
                  <a:cubicBezTo>
                    <a:pt x="4274726" y="1700624"/>
                    <a:pt x="4263834" y="1711515"/>
                    <a:pt x="4250399" y="1711515"/>
                  </a:cubicBezTo>
                  <a:lnTo>
                    <a:pt x="24327" y="1711515"/>
                  </a:lnTo>
                  <a:cubicBezTo>
                    <a:pt x="10891" y="1711515"/>
                    <a:pt x="0" y="1700624"/>
                    <a:pt x="0" y="1687188"/>
                  </a:cubicBezTo>
                  <a:lnTo>
                    <a:pt x="0" y="24327"/>
                  </a:lnTo>
                  <a:cubicBezTo>
                    <a:pt x="0" y="10891"/>
                    <a:pt x="10891" y="0"/>
                    <a:pt x="24327" y="0"/>
                  </a:cubicBezTo>
                  <a:close/>
                </a:path>
              </a:pathLst>
            </a:custGeom>
            <a:solidFill>
              <a:srgbClr val="DCC3AC"/>
            </a:solidFill>
          </p:spPr>
        </p:sp>
        <p:sp>
          <p:nvSpPr>
            <p:cNvPr name="TextBox 4" id="4"/>
            <p:cNvSpPr txBox="true"/>
            <p:nvPr/>
          </p:nvSpPr>
          <p:spPr>
            <a:xfrm>
              <a:off x="0" y="-38100"/>
              <a:ext cx="4274726" cy="174961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067879">
            <a:off x="15046306" y="7691060"/>
            <a:ext cx="2484075" cy="3134480"/>
          </a:xfrm>
          <a:custGeom>
            <a:avLst/>
            <a:gdLst/>
            <a:ahLst/>
            <a:cxnLst/>
            <a:rect r="r" b="b" t="t" l="l"/>
            <a:pathLst>
              <a:path h="3134480" w="2484075">
                <a:moveTo>
                  <a:pt x="0" y="0"/>
                </a:moveTo>
                <a:lnTo>
                  <a:pt x="2484075" y="0"/>
                </a:lnTo>
                <a:lnTo>
                  <a:pt x="2484075" y="3134480"/>
                </a:lnTo>
                <a:lnTo>
                  <a:pt x="0" y="3134480"/>
                </a:lnTo>
                <a:lnTo>
                  <a:pt x="0" y="0"/>
                </a:lnTo>
                <a:close/>
              </a:path>
            </a:pathLst>
          </a:custGeom>
          <a:blipFill>
            <a:blip r:embed="rId2"/>
            <a:stretch>
              <a:fillRect l="0" t="0" r="0" b="0"/>
            </a:stretch>
          </a:blipFill>
        </p:spPr>
      </p:sp>
      <p:sp>
        <p:nvSpPr>
          <p:cNvPr name="Freeform 6" id="6"/>
          <p:cNvSpPr/>
          <p:nvPr/>
        </p:nvSpPr>
        <p:spPr>
          <a:xfrm flipH="false" flipV="false" rot="-4063775">
            <a:off x="729149" y="2068980"/>
            <a:ext cx="1806132" cy="1934278"/>
          </a:xfrm>
          <a:custGeom>
            <a:avLst/>
            <a:gdLst/>
            <a:ahLst/>
            <a:cxnLst/>
            <a:rect r="r" b="b" t="t" l="l"/>
            <a:pathLst>
              <a:path h="1934278" w="1806132">
                <a:moveTo>
                  <a:pt x="0" y="0"/>
                </a:moveTo>
                <a:lnTo>
                  <a:pt x="1806132" y="0"/>
                </a:lnTo>
                <a:lnTo>
                  <a:pt x="1806132" y="1934278"/>
                </a:lnTo>
                <a:lnTo>
                  <a:pt x="0" y="1934278"/>
                </a:lnTo>
                <a:lnTo>
                  <a:pt x="0" y="0"/>
                </a:lnTo>
                <a:close/>
              </a:path>
            </a:pathLst>
          </a:custGeom>
          <a:blipFill>
            <a:blip r:embed="rId3"/>
            <a:stretch>
              <a:fillRect l="0" t="0" r="0" b="0"/>
            </a:stretch>
          </a:blipFill>
        </p:spPr>
      </p:sp>
      <p:sp>
        <p:nvSpPr>
          <p:cNvPr name="Freeform 7" id="7"/>
          <p:cNvSpPr/>
          <p:nvPr/>
        </p:nvSpPr>
        <p:spPr>
          <a:xfrm flipH="false" flipV="false" rot="0">
            <a:off x="14253239" y="-1001116"/>
            <a:ext cx="6012122" cy="2029816"/>
          </a:xfrm>
          <a:custGeom>
            <a:avLst/>
            <a:gdLst/>
            <a:ahLst/>
            <a:cxnLst/>
            <a:rect r="r" b="b" t="t" l="l"/>
            <a:pathLst>
              <a:path h="2029816" w="6012122">
                <a:moveTo>
                  <a:pt x="0" y="0"/>
                </a:moveTo>
                <a:lnTo>
                  <a:pt x="6012122" y="0"/>
                </a:lnTo>
                <a:lnTo>
                  <a:pt x="6012122" y="2029816"/>
                </a:lnTo>
                <a:lnTo>
                  <a:pt x="0" y="20298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688650" y="-2388553"/>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5329549" y="2168095"/>
            <a:ext cx="7628902" cy="4803810"/>
          </a:xfrm>
          <a:custGeom>
            <a:avLst/>
            <a:gdLst/>
            <a:ahLst/>
            <a:cxnLst/>
            <a:rect r="r" b="b" t="t" l="l"/>
            <a:pathLst>
              <a:path h="4803810" w="7628902">
                <a:moveTo>
                  <a:pt x="0" y="0"/>
                </a:moveTo>
                <a:lnTo>
                  <a:pt x="7628902" y="0"/>
                </a:lnTo>
                <a:lnTo>
                  <a:pt x="7628902" y="4803810"/>
                </a:lnTo>
                <a:lnTo>
                  <a:pt x="0" y="4803810"/>
                </a:lnTo>
                <a:lnTo>
                  <a:pt x="0" y="0"/>
                </a:lnTo>
                <a:close/>
              </a:path>
            </a:pathLst>
          </a:custGeom>
          <a:blipFill>
            <a:blip r:embed="rId8"/>
            <a:stretch>
              <a:fillRect l="0" t="-13241" r="0" b="-13241"/>
            </a:stretch>
          </a:blipFill>
        </p:spPr>
      </p:sp>
      <p:sp>
        <p:nvSpPr>
          <p:cNvPr name="TextBox 10" id="10"/>
          <p:cNvSpPr txBox="true"/>
          <p:nvPr/>
        </p:nvSpPr>
        <p:spPr>
          <a:xfrm rot="0">
            <a:off x="891491" y="421029"/>
            <a:ext cx="16505018" cy="1111238"/>
          </a:xfrm>
          <a:prstGeom prst="rect">
            <a:avLst/>
          </a:prstGeom>
        </p:spPr>
        <p:txBody>
          <a:bodyPr anchor="t" rtlCol="false" tIns="0" lIns="0" bIns="0" rIns="0">
            <a:spAutoFit/>
          </a:bodyPr>
          <a:lstStyle/>
          <a:p>
            <a:pPr algn="ctr">
              <a:lnSpc>
                <a:spcPts val="9100"/>
              </a:lnSpc>
            </a:pPr>
            <a:r>
              <a:rPr lang="en-US" sz="6500">
                <a:solidFill>
                  <a:srgbClr val="A64B23"/>
                </a:solidFill>
                <a:latin typeface="Paytone One"/>
                <a:ea typeface="Paytone One"/>
                <a:cs typeface="Paytone One"/>
                <a:sym typeface="Paytone One"/>
              </a:rPr>
              <a:t>Các thành phần chính của nhân bản</a:t>
            </a:r>
          </a:p>
        </p:txBody>
      </p:sp>
      <p:grpSp>
        <p:nvGrpSpPr>
          <p:cNvPr name="Group 11" id="11"/>
          <p:cNvGrpSpPr/>
          <p:nvPr/>
        </p:nvGrpSpPr>
        <p:grpSpPr>
          <a:xfrm rot="0">
            <a:off x="1321008" y="7201101"/>
            <a:ext cx="6770951" cy="1534808"/>
            <a:chOff x="0" y="0"/>
            <a:chExt cx="1783296" cy="404229"/>
          </a:xfrm>
        </p:grpSpPr>
        <p:sp>
          <p:nvSpPr>
            <p:cNvPr name="Freeform 12" id="12"/>
            <p:cNvSpPr/>
            <p:nvPr/>
          </p:nvSpPr>
          <p:spPr>
            <a:xfrm flipH="false" flipV="false" rot="0">
              <a:off x="0" y="0"/>
              <a:ext cx="1783296" cy="404229"/>
            </a:xfrm>
            <a:custGeom>
              <a:avLst/>
              <a:gdLst/>
              <a:ahLst/>
              <a:cxnLst/>
              <a:rect r="r" b="b" t="t" l="l"/>
              <a:pathLst>
                <a:path h="404229" w="1783296">
                  <a:moveTo>
                    <a:pt x="58314" y="0"/>
                  </a:moveTo>
                  <a:lnTo>
                    <a:pt x="1724982" y="0"/>
                  </a:lnTo>
                  <a:cubicBezTo>
                    <a:pt x="1740448" y="0"/>
                    <a:pt x="1755280" y="6144"/>
                    <a:pt x="1766216" y="17080"/>
                  </a:cubicBezTo>
                  <a:cubicBezTo>
                    <a:pt x="1777152" y="28016"/>
                    <a:pt x="1783296" y="42848"/>
                    <a:pt x="1783296" y="58314"/>
                  </a:cubicBezTo>
                  <a:lnTo>
                    <a:pt x="1783296" y="345916"/>
                  </a:lnTo>
                  <a:cubicBezTo>
                    <a:pt x="1783296" y="378121"/>
                    <a:pt x="1757188" y="404229"/>
                    <a:pt x="1724982" y="404229"/>
                  </a:cubicBezTo>
                  <a:lnTo>
                    <a:pt x="58314" y="404229"/>
                  </a:lnTo>
                  <a:cubicBezTo>
                    <a:pt x="42848" y="404229"/>
                    <a:pt x="28016" y="398086"/>
                    <a:pt x="17080" y="387150"/>
                  </a:cubicBezTo>
                  <a:cubicBezTo>
                    <a:pt x="6144" y="376214"/>
                    <a:pt x="0" y="361382"/>
                    <a:pt x="0" y="345916"/>
                  </a:cubicBezTo>
                  <a:lnTo>
                    <a:pt x="0" y="58314"/>
                  </a:lnTo>
                  <a:cubicBezTo>
                    <a:pt x="0" y="42848"/>
                    <a:pt x="6144" y="28016"/>
                    <a:pt x="17080" y="17080"/>
                  </a:cubicBezTo>
                  <a:cubicBezTo>
                    <a:pt x="28016" y="6144"/>
                    <a:pt x="42848" y="0"/>
                    <a:pt x="58314" y="0"/>
                  </a:cubicBezTo>
                  <a:close/>
                </a:path>
              </a:pathLst>
            </a:custGeom>
            <a:solidFill>
              <a:srgbClr val="AD5545"/>
            </a:solidFill>
          </p:spPr>
        </p:sp>
        <p:sp>
          <p:nvSpPr>
            <p:cNvPr name="TextBox 13" id="13"/>
            <p:cNvSpPr txBox="true"/>
            <p:nvPr/>
          </p:nvSpPr>
          <p:spPr>
            <a:xfrm>
              <a:off x="0" y="-38100"/>
              <a:ext cx="1783296" cy="442329"/>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879511" y="7248130"/>
            <a:ext cx="5653944" cy="1819805"/>
          </a:xfrm>
          <a:prstGeom prst="rect">
            <a:avLst/>
          </a:prstGeom>
        </p:spPr>
        <p:txBody>
          <a:bodyPr anchor="t" rtlCol="false" tIns="0" lIns="0" bIns="0" rIns="0">
            <a:spAutoFit/>
          </a:bodyPr>
          <a:lstStyle/>
          <a:p>
            <a:pPr algn="just">
              <a:lnSpc>
                <a:spcPts val="3645"/>
              </a:lnSpc>
            </a:pPr>
            <a:r>
              <a:rPr lang="en-US" sz="2604">
                <a:solidFill>
                  <a:srgbClr val="FFFFFF"/>
                </a:solidFill>
                <a:latin typeface="Paytone One"/>
                <a:ea typeface="Paytone One"/>
                <a:cs typeface="Paytone One"/>
                <a:sym typeface="Paytone One"/>
              </a:rPr>
              <a:t>Subscriber là một server lưu giữ nhân bản và nhận các tác vụ cập nhật</a:t>
            </a:r>
          </a:p>
          <a:p>
            <a:pPr algn="just">
              <a:lnSpc>
                <a:spcPts val="3645"/>
              </a:lnSpc>
            </a:pPr>
          </a:p>
        </p:txBody>
      </p:sp>
      <p:grpSp>
        <p:nvGrpSpPr>
          <p:cNvPr name="Group 15" id="15"/>
          <p:cNvGrpSpPr/>
          <p:nvPr/>
        </p:nvGrpSpPr>
        <p:grpSpPr>
          <a:xfrm rot="0">
            <a:off x="9930268" y="7201101"/>
            <a:ext cx="6581327" cy="1534808"/>
            <a:chOff x="0" y="0"/>
            <a:chExt cx="1733354" cy="404229"/>
          </a:xfrm>
        </p:grpSpPr>
        <p:sp>
          <p:nvSpPr>
            <p:cNvPr name="Freeform 16" id="16"/>
            <p:cNvSpPr/>
            <p:nvPr/>
          </p:nvSpPr>
          <p:spPr>
            <a:xfrm flipH="false" flipV="false" rot="0">
              <a:off x="0" y="0"/>
              <a:ext cx="1733354" cy="404229"/>
            </a:xfrm>
            <a:custGeom>
              <a:avLst/>
              <a:gdLst/>
              <a:ahLst/>
              <a:cxnLst/>
              <a:rect r="r" b="b" t="t" l="l"/>
              <a:pathLst>
                <a:path h="404229" w="1733354">
                  <a:moveTo>
                    <a:pt x="59994" y="0"/>
                  </a:moveTo>
                  <a:lnTo>
                    <a:pt x="1673360" y="0"/>
                  </a:lnTo>
                  <a:cubicBezTo>
                    <a:pt x="1689271" y="0"/>
                    <a:pt x="1704531" y="6321"/>
                    <a:pt x="1715782" y="17572"/>
                  </a:cubicBezTo>
                  <a:cubicBezTo>
                    <a:pt x="1727033" y="28823"/>
                    <a:pt x="1733354" y="44082"/>
                    <a:pt x="1733354" y="59994"/>
                  </a:cubicBezTo>
                  <a:lnTo>
                    <a:pt x="1733354" y="344236"/>
                  </a:lnTo>
                  <a:cubicBezTo>
                    <a:pt x="1733354" y="377369"/>
                    <a:pt x="1706494" y="404229"/>
                    <a:pt x="1673360" y="404229"/>
                  </a:cubicBezTo>
                  <a:lnTo>
                    <a:pt x="59994" y="404229"/>
                  </a:lnTo>
                  <a:cubicBezTo>
                    <a:pt x="44082" y="404229"/>
                    <a:pt x="28823" y="397909"/>
                    <a:pt x="17572" y="386658"/>
                  </a:cubicBezTo>
                  <a:cubicBezTo>
                    <a:pt x="6321" y="375407"/>
                    <a:pt x="0" y="360147"/>
                    <a:pt x="0" y="344236"/>
                  </a:cubicBezTo>
                  <a:lnTo>
                    <a:pt x="0" y="59994"/>
                  </a:lnTo>
                  <a:cubicBezTo>
                    <a:pt x="0" y="44082"/>
                    <a:pt x="6321" y="28823"/>
                    <a:pt x="17572" y="17572"/>
                  </a:cubicBezTo>
                  <a:cubicBezTo>
                    <a:pt x="28823" y="6321"/>
                    <a:pt x="44082" y="0"/>
                    <a:pt x="59994" y="0"/>
                  </a:cubicBezTo>
                  <a:close/>
                </a:path>
              </a:pathLst>
            </a:custGeom>
            <a:solidFill>
              <a:srgbClr val="AD5545"/>
            </a:solidFill>
          </p:spPr>
        </p:sp>
        <p:sp>
          <p:nvSpPr>
            <p:cNvPr name="TextBox 17" id="17"/>
            <p:cNvSpPr txBox="true"/>
            <p:nvPr/>
          </p:nvSpPr>
          <p:spPr>
            <a:xfrm>
              <a:off x="0" y="-38100"/>
              <a:ext cx="1733354" cy="442329"/>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10202648" y="7511347"/>
            <a:ext cx="7454287" cy="1948330"/>
          </a:xfrm>
          <a:prstGeom prst="rect">
            <a:avLst/>
          </a:prstGeom>
        </p:spPr>
        <p:txBody>
          <a:bodyPr anchor="t" rtlCol="false" tIns="0" lIns="0" bIns="0" rIns="0">
            <a:spAutoFit/>
          </a:bodyPr>
          <a:lstStyle/>
          <a:p>
            <a:pPr algn="just">
              <a:lnSpc>
                <a:spcPts val="3631"/>
              </a:lnSpc>
            </a:pPr>
            <a:r>
              <a:rPr lang="en-US" sz="2594">
                <a:solidFill>
                  <a:srgbClr val="FFFFFF"/>
                </a:solidFill>
                <a:latin typeface="Paytone One"/>
                <a:ea typeface="Paytone One"/>
                <a:cs typeface="Paytone One"/>
                <a:sym typeface="Paytone One"/>
              </a:rPr>
              <a:t>Publisher là một server tạo dữ liệu để</a:t>
            </a:r>
          </a:p>
          <a:p>
            <a:pPr algn="just">
              <a:lnSpc>
                <a:spcPts val="3631"/>
              </a:lnSpc>
            </a:pPr>
            <a:r>
              <a:rPr lang="en-US" sz="2594">
                <a:solidFill>
                  <a:srgbClr val="FFFFFF"/>
                </a:solidFill>
                <a:latin typeface="Paytone One"/>
                <a:ea typeface="Paytone One"/>
                <a:cs typeface="Paytone One"/>
                <a:sym typeface="Paytone One"/>
              </a:rPr>
              <a:t>nhân bản đến các server khác</a:t>
            </a:r>
          </a:p>
          <a:p>
            <a:pPr algn="just">
              <a:lnSpc>
                <a:spcPts val="4191"/>
              </a:lnSpc>
            </a:pPr>
          </a:p>
          <a:p>
            <a:pPr algn="just">
              <a:lnSpc>
                <a:spcPts val="4191"/>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grpSp>
        <p:nvGrpSpPr>
          <p:cNvPr name="Group 2" id="2"/>
          <p:cNvGrpSpPr/>
          <p:nvPr/>
        </p:nvGrpSpPr>
        <p:grpSpPr>
          <a:xfrm rot="0">
            <a:off x="1360541" y="3036119"/>
            <a:ext cx="16230600" cy="6498409"/>
            <a:chOff x="0" y="0"/>
            <a:chExt cx="4274726" cy="1711515"/>
          </a:xfrm>
        </p:grpSpPr>
        <p:sp>
          <p:nvSpPr>
            <p:cNvPr name="Freeform 3" id="3"/>
            <p:cNvSpPr/>
            <p:nvPr/>
          </p:nvSpPr>
          <p:spPr>
            <a:xfrm flipH="false" flipV="false" rot="0">
              <a:off x="0" y="0"/>
              <a:ext cx="4274726" cy="1711515"/>
            </a:xfrm>
            <a:custGeom>
              <a:avLst/>
              <a:gdLst/>
              <a:ahLst/>
              <a:cxnLst/>
              <a:rect r="r" b="b" t="t" l="l"/>
              <a:pathLst>
                <a:path h="1711515" w="4274726">
                  <a:moveTo>
                    <a:pt x="24327" y="0"/>
                  </a:moveTo>
                  <a:lnTo>
                    <a:pt x="4250399" y="0"/>
                  </a:lnTo>
                  <a:cubicBezTo>
                    <a:pt x="4263834" y="0"/>
                    <a:pt x="4274726" y="10891"/>
                    <a:pt x="4274726" y="24327"/>
                  </a:cubicBezTo>
                  <a:lnTo>
                    <a:pt x="4274726" y="1687188"/>
                  </a:lnTo>
                  <a:cubicBezTo>
                    <a:pt x="4274726" y="1700624"/>
                    <a:pt x="4263834" y="1711515"/>
                    <a:pt x="4250399" y="1711515"/>
                  </a:cubicBezTo>
                  <a:lnTo>
                    <a:pt x="24327" y="1711515"/>
                  </a:lnTo>
                  <a:cubicBezTo>
                    <a:pt x="10891" y="1711515"/>
                    <a:pt x="0" y="1700624"/>
                    <a:pt x="0" y="1687188"/>
                  </a:cubicBezTo>
                  <a:lnTo>
                    <a:pt x="0" y="24327"/>
                  </a:lnTo>
                  <a:cubicBezTo>
                    <a:pt x="0" y="10891"/>
                    <a:pt x="10891" y="0"/>
                    <a:pt x="24327" y="0"/>
                  </a:cubicBezTo>
                  <a:close/>
                </a:path>
              </a:pathLst>
            </a:custGeom>
            <a:solidFill>
              <a:srgbClr val="DCC3AC"/>
            </a:solidFill>
          </p:spPr>
        </p:sp>
        <p:sp>
          <p:nvSpPr>
            <p:cNvPr name="TextBox 4" id="4"/>
            <p:cNvSpPr txBox="true"/>
            <p:nvPr/>
          </p:nvSpPr>
          <p:spPr>
            <a:xfrm>
              <a:off x="0" y="-38100"/>
              <a:ext cx="4274726" cy="174961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067879">
            <a:off x="15010858" y="8402148"/>
            <a:ext cx="2484075" cy="3134480"/>
          </a:xfrm>
          <a:custGeom>
            <a:avLst/>
            <a:gdLst/>
            <a:ahLst/>
            <a:cxnLst/>
            <a:rect r="r" b="b" t="t" l="l"/>
            <a:pathLst>
              <a:path h="3134480" w="2484075">
                <a:moveTo>
                  <a:pt x="0" y="0"/>
                </a:moveTo>
                <a:lnTo>
                  <a:pt x="2484075" y="0"/>
                </a:lnTo>
                <a:lnTo>
                  <a:pt x="2484075" y="3134480"/>
                </a:lnTo>
                <a:lnTo>
                  <a:pt x="0" y="3134480"/>
                </a:lnTo>
                <a:lnTo>
                  <a:pt x="0" y="0"/>
                </a:lnTo>
                <a:close/>
              </a:path>
            </a:pathLst>
          </a:custGeom>
          <a:blipFill>
            <a:blip r:embed="rId2"/>
            <a:stretch>
              <a:fillRect l="0" t="0" r="0" b="0"/>
            </a:stretch>
          </a:blipFill>
        </p:spPr>
      </p:sp>
      <p:sp>
        <p:nvSpPr>
          <p:cNvPr name="Freeform 6" id="6"/>
          <p:cNvSpPr/>
          <p:nvPr/>
        </p:nvSpPr>
        <p:spPr>
          <a:xfrm flipH="false" flipV="false" rot="-4063775">
            <a:off x="729149" y="2068980"/>
            <a:ext cx="1806132" cy="1934278"/>
          </a:xfrm>
          <a:custGeom>
            <a:avLst/>
            <a:gdLst/>
            <a:ahLst/>
            <a:cxnLst/>
            <a:rect r="r" b="b" t="t" l="l"/>
            <a:pathLst>
              <a:path h="1934278" w="1806132">
                <a:moveTo>
                  <a:pt x="0" y="0"/>
                </a:moveTo>
                <a:lnTo>
                  <a:pt x="1806132" y="0"/>
                </a:lnTo>
                <a:lnTo>
                  <a:pt x="1806132" y="1934278"/>
                </a:lnTo>
                <a:lnTo>
                  <a:pt x="0" y="1934278"/>
                </a:lnTo>
                <a:lnTo>
                  <a:pt x="0" y="0"/>
                </a:lnTo>
                <a:close/>
              </a:path>
            </a:pathLst>
          </a:custGeom>
          <a:blipFill>
            <a:blip r:embed="rId3"/>
            <a:stretch>
              <a:fillRect l="0" t="0" r="0" b="0"/>
            </a:stretch>
          </a:blipFill>
        </p:spPr>
      </p:sp>
      <p:sp>
        <p:nvSpPr>
          <p:cNvPr name="Freeform 7" id="7"/>
          <p:cNvSpPr/>
          <p:nvPr/>
        </p:nvSpPr>
        <p:spPr>
          <a:xfrm flipH="false" flipV="false" rot="0">
            <a:off x="14253239" y="-1001116"/>
            <a:ext cx="6012122" cy="2029816"/>
          </a:xfrm>
          <a:custGeom>
            <a:avLst/>
            <a:gdLst/>
            <a:ahLst/>
            <a:cxnLst/>
            <a:rect r="r" b="b" t="t" l="l"/>
            <a:pathLst>
              <a:path h="2029816" w="6012122">
                <a:moveTo>
                  <a:pt x="0" y="0"/>
                </a:moveTo>
                <a:lnTo>
                  <a:pt x="6012122" y="0"/>
                </a:lnTo>
                <a:lnTo>
                  <a:pt x="6012122" y="2029816"/>
                </a:lnTo>
                <a:lnTo>
                  <a:pt x="0" y="20298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688650" y="-2388553"/>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513700" y="3379137"/>
            <a:ext cx="7630300" cy="11236591"/>
          </a:xfrm>
          <a:custGeom>
            <a:avLst/>
            <a:gdLst/>
            <a:ahLst/>
            <a:cxnLst/>
            <a:rect r="r" b="b" t="t" l="l"/>
            <a:pathLst>
              <a:path h="11236591" w="7630300">
                <a:moveTo>
                  <a:pt x="0" y="0"/>
                </a:moveTo>
                <a:lnTo>
                  <a:pt x="7630300" y="0"/>
                </a:lnTo>
                <a:lnTo>
                  <a:pt x="7630300" y="11236591"/>
                </a:lnTo>
                <a:lnTo>
                  <a:pt x="0" y="11236591"/>
                </a:lnTo>
                <a:lnTo>
                  <a:pt x="0" y="0"/>
                </a:lnTo>
                <a:close/>
              </a:path>
            </a:pathLst>
          </a:custGeom>
          <a:blipFill>
            <a:blip r:embed="rId8"/>
            <a:stretch>
              <a:fillRect l="0" t="0" r="0" b="0"/>
            </a:stretch>
          </a:blipFill>
        </p:spPr>
      </p:sp>
      <p:sp>
        <p:nvSpPr>
          <p:cNvPr name="TextBox 10" id="10"/>
          <p:cNvSpPr txBox="true"/>
          <p:nvPr/>
        </p:nvSpPr>
        <p:spPr>
          <a:xfrm rot="0">
            <a:off x="-517022" y="904875"/>
            <a:ext cx="19236661" cy="1111250"/>
          </a:xfrm>
          <a:prstGeom prst="rect">
            <a:avLst/>
          </a:prstGeom>
        </p:spPr>
        <p:txBody>
          <a:bodyPr anchor="t" rtlCol="false" tIns="0" lIns="0" bIns="0" rIns="0">
            <a:spAutoFit/>
          </a:bodyPr>
          <a:lstStyle/>
          <a:p>
            <a:pPr algn="ctr">
              <a:lnSpc>
                <a:spcPts val="9100"/>
              </a:lnSpc>
            </a:pPr>
            <a:r>
              <a:rPr lang="en-US" sz="6500">
                <a:solidFill>
                  <a:srgbClr val="A64B23"/>
                </a:solidFill>
                <a:latin typeface="Paytone One"/>
                <a:ea typeface="Paytone One"/>
                <a:cs typeface="Paytone One"/>
                <a:sym typeface="Paytone One"/>
              </a:rPr>
              <a:t>Các thành phần chính của nhân bản</a:t>
            </a:r>
          </a:p>
        </p:txBody>
      </p:sp>
      <p:sp>
        <p:nvSpPr>
          <p:cNvPr name="TextBox 11" id="11"/>
          <p:cNvSpPr txBox="true"/>
          <p:nvPr/>
        </p:nvSpPr>
        <p:spPr>
          <a:xfrm rot="0">
            <a:off x="9633729" y="3804244"/>
            <a:ext cx="7433490" cy="2187107"/>
          </a:xfrm>
          <a:prstGeom prst="rect">
            <a:avLst/>
          </a:prstGeom>
        </p:spPr>
        <p:txBody>
          <a:bodyPr anchor="t" rtlCol="false" tIns="0" lIns="0" bIns="0" rIns="0">
            <a:spAutoFit/>
          </a:bodyPr>
          <a:lstStyle/>
          <a:p>
            <a:pPr algn="just">
              <a:lnSpc>
                <a:spcPts val="3980"/>
              </a:lnSpc>
            </a:pPr>
            <a:r>
              <a:rPr lang="en-US" sz="2843">
                <a:solidFill>
                  <a:srgbClr val="000000"/>
                </a:solidFill>
                <a:latin typeface="Paytone One"/>
                <a:ea typeface="Paytone One"/>
                <a:cs typeface="Paytone One"/>
                <a:sym typeface="Paytone One"/>
              </a:rPr>
              <a:t>⮚</a:t>
            </a:r>
            <a:r>
              <a:rPr lang="en-US" sz="2843">
                <a:solidFill>
                  <a:srgbClr val="FFFFFF"/>
                </a:solidFill>
                <a:latin typeface="Paytone One"/>
                <a:ea typeface="Paytone One"/>
                <a:cs typeface="Paytone One"/>
                <a:sym typeface="Paytone One"/>
              </a:rPr>
              <a:t> Publication</a:t>
            </a:r>
            <a:r>
              <a:rPr lang="en-US" sz="2843">
                <a:solidFill>
                  <a:srgbClr val="000000"/>
                </a:solidFill>
                <a:latin typeface="Paytone One"/>
                <a:ea typeface="Paytone One"/>
                <a:cs typeface="Paytone One"/>
                <a:sym typeface="Paytone One"/>
              </a:rPr>
              <a:t> đơn giản là một tập hợp các mẩu dữ liệu (article). Một mẩu là một </a:t>
            </a:r>
            <a:r>
              <a:rPr lang="en-US" sz="2843">
                <a:solidFill>
                  <a:srgbClr val="000000"/>
                </a:solidFill>
                <a:latin typeface="Paytone One"/>
                <a:ea typeface="Paytone One"/>
                <a:cs typeface="Paytone One"/>
                <a:sym typeface="Paytone One"/>
              </a:rPr>
              <a:t>nhóm dữ liệu được nhân bản</a:t>
            </a:r>
          </a:p>
          <a:p>
            <a:pPr algn="just">
              <a:lnSpc>
                <a:spcPts val="2720"/>
              </a:lnSpc>
            </a:pPr>
          </a:p>
          <a:p>
            <a:pPr algn="just">
              <a:lnSpc>
                <a:spcPts val="2720"/>
              </a:lnSpc>
            </a:pPr>
          </a:p>
        </p:txBody>
      </p:sp>
      <p:sp>
        <p:nvSpPr>
          <p:cNvPr name="TextBox 12" id="12"/>
          <p:cNvSpPr txBox="true"/>
          <p:nvPr/>
        </p:nvSpPr>
        <p:spPr>
          <a:xfrm rot="0">
            <a:off x="9612933" y="5999334"/>
            <a:ext cx="7454287" cy="3535195"/>
          </a:xfrm>
          <a:prstGeom prst="rect">
            <a:avLst/>
          </a:prstGeom>
        </p:spPr>
        <p:txBody>
          <a:bodyPr anchor="t" rtlCol="false" tIns="0" lIns="0" bIns="0" rIns="0">
            <a:spAutoFit/>
          </a:bodyPr>
          <a:lstStyle/>
          <a:p>
            <a:pPr algn="just">
              <a:lnSpc>
                <a:spcPts val="4051"/>
              </a:lnSpc>
            </a:pPr>
            <a:r>
              <a:rPr lang="en-US" sz="2894">
                <a:solidFill>
                  <a:srgbClr val="000000"/>
                </a:solidFill>
                <a:latin typeface="Paytone One"/>
                <a:ea typeface="Paytone One"/>
                <a:cs typeface="Paytone One"/>
                <a:sym typeface="Paytone One"/>
              </a:rPr>
              <a:t>⮚</a:t>
            </a:r>
            <a:r>
              <a:rPr lang="en-US" sz="2894">
                <a:solidFill>
                  <a:srgbClr val="FFFFFF"/>
                </a:solidFill>
                <a:latin typeface="Paytone One"/>
                <a:ea typeface="Paytone One"/>
                <a:cs typeface="Paytone One"/>
                <a:sym typeface="Paytone One"/>
              </a:rPr>
              <a:t> Distributor </a:t>
            </a:r>
            <a:r>
              <a:rPr lang="en-US" sz="2894">
                <a:solidFill>
                  <a:srgbClr val="000000"/>
                </a:solidFill>
                <a:latin typeface="Paytone One"/>
                <a:ea typeface="Paytone One"/>
                <a:cs typeface="Paytone One"/>
                <a:sym typeface="Paytone One"/>
              </a:rPr>
              <a:t>Là một server mà chứa CSDL phân tán</a:t>
            </a:r>
            <a:r>
              <a:rPr lang="en-US" sz="2894">
                <a:solidFill>
                  <a:srgbClr val="000000"/>
                </a:solidFill>
                <a:latin typeface="Paytone One"/>
                <a:ea typeface="Paytone One"/>
                <a:cs typeface="Paytone One"/>
                <a:sym typeface="Paytone One"/>
              </a:rPr>
              <a:t>(distribution database) và lưu trữ metadata, history data và transaction</a:t>
            </a:r>
          </a:p>
          <a:p>
            <a:pPr algn="just">
              <a:lnSpc>
                <a:spcPts val="3631"/>
              </a:lnSpc>
            </a:pPr>
          </a:p>
          <a:p>
            <a:pPr algn="just">
              <a:lnSpc>
                <a:spcPts val="4191"/>
              </a:lnSpc>
            </a:pPr>
          </a:p>
          <a:p>
            <a:pPr algn="just">
              <a:lnSpc>
                <a:spcPts val="4191"/>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3067879">
            <a:off x="15477945" y="8520663"/>
            <a:ext cx="2484075" cy="3134480"/>
          </a:xfrm>
          <a:custGeom>
            <a:avLst/>
            <a:gdLst/>
            <a:ahLst/>
            <a:cxnLst/>
            <a:rect r="r" b="b" t="t" l="l"/>
            <a:pathLst>
              <a:path h="3134480" w="2484075">
                <a:moveTo>
                  <a:pt x="0" y="0"/>
                </a:moveTo>
                <a:lnTo>
                  <a:pt x="2484075" y="0"/>
                </a:lnTo>
                <a:lnTo>
                  <a:pt x="2484075" y="3134480"/>
                </a:lnTo>
                <a:lnTo>
                  <a:pt x="0" y="3134480"/>
                </a:lnTo>
                <a:lnTo>
                  <a:pt x="0" y="0"/>
                </a:lnTo>
                <a:close/>
              </a:path>
            </a:pathLst>
          </a:custGeom>
          <a:blipFill>
            <a:blip r:embed="rId2"/>
            <a:stretch>
              <a:fillRect l="0" t="0" r="0" b="0"/>
            </a:stretch>
          </a:blipFill>
        </p:spPr>
      </p:sp>
      <p:sp>
        <p:nvSpPr>
          <p:cNvPr name="Freeform 3" id="3"/>
          <p:cNvSpPr/>
          <p:nvPr/>
        </p:nvSpPr>
        <p:spPr>
          <a:xfrm flipH="false" flipV="false" rot="-4063775">
            <a:off x="125634" y="-443119"/>
            <a:ext cx="1806132" cy="1934278"/>
          </a:xfrm>
          <a:custGeom>
            <a:avLst/>
            <a:gdLst/>
            <a:ahLst/>
            <a:cxnLst/>
            <a:rect r="r" b="b" t="t" l="l"/>
            <a:pathLst>
              <a:path h="1934278" w="1806132">
                <a:moveTo>
                  <a:pt x="0" y="0"/>
                </a:moveTo>
                <a:lnTo>
                  <a:pt x="1806132" y="0"/>
                </a:lnTo>
                <a:lnTo>
                  <a:pt x="1806132" y="1934278"/>
                </a:lnTo>
                <a:lnTo>
                  <a:pt x="0" y="1934278"/>
                </a:lnTo>
                <a:lnTo>
                  <a:pt x="0" y="0"/>
                </a:lnTo>
                <a:close/>
              </a:path>
            </a:pathLst>
          </a:custGeom>
          <a:blipFill>
            <a:blip r:embed="rId3"/>
            <a:stretch>
              <a:fillRect l="0" t="0" r="0" b="0"/>
            </a:stretch>
          </a:blipFill>
        </p:spPr>
      </p:sp>
      <p:sp>
        <p:nvSpPr>
          <p:cNvPr name="Freeform 4" id="4"/>
          <p:cNvSpPr/>
          <p:nvPr/>
        </p:nvSpPr>
        <p:spPr>
          <a:xfrm flipH="false" flipV="false" rot="0">
            <a:off x="14253239" y="-1001116"/>
            <a:ext cx="6012122" cy="2029816"/>
          </a:xfrm>
          <a:custGeom>
            <a:avLst/>
            <a:gdLst/>
            <a:ahLst/>
            <a:cxnLst/>
            <a:rect r="r" b="b" t="t" l="l"/>
            <a:pathLst>
              <a:path h="2029816" w="6012122">
                <a:moveTo>
                  <a:pt x="0" y="0"/>
                </a:moveTo>
                <a:lnTo>
                  <a:pt x="6012122" y="0"/>
                </a:lnTo>
                <a:lnTo>
                  <a:pt x="6012122" y="2029816"/>
                </a:lnTo>
                <a:lnTo>
                  <a:pt x="0" y="20298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688650" y="-2388553"/>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7324462" y="1222312"/>
            <a:ext cx="10963538" cy="8415235"/>
          </a:xfrm>
          <a:custGeom>
            <a:avLst/>
            <a:gdLst/>
            <a:ahLst/>
            <a:cxnLst/>
            <a:rect r="r" b="b" t="t" l="l"/>
            <a:pathLst>
              <a:path h="8415235" w="10963538">
                <a:moveTo>
                  <a:pt x="0" y="0"/>
                </a:moveTo>
                <a:lnTo>
                  <a:pt x="10963538" y="0"/>
                </a:lnTo>
                <a:lnTo>
                  <a:pt x="10963538" y="8415235"/>
                </a:lnTo>
                <a:lnTo>
                  <a:pt x="0" y="8415235"/>
                </a:lnTo>
                <a:lnTo>
                  <a:pt x="0" y="0"/>
                </a:lnTo>
                <a:close/>
              </a:path>
            </a:pathLst>
          </a:custGeom>
          <a:blipFill>
            <a:blip r:embed="rId8"/>
            <a:stretch>
              <a:fillRect l="-2984" t="0" r="-2984" b="-1243"/>
            </a:stretch>
          </a:blipFill>
        </p:spPr>
      </p:sp>
      <p:sp>
        <p:nvSpPr>
          <p:cNvPr name="TextBox 7" id="7"/>
          <p:cNvSpPr txBox="true"/>
          <p:nvPr/>
        </p:nvSpPr>
        <p:spPr>
          <a:xfrm rot="0">
            <a:off x="-1075541" y="-9513"/>
            <a:ext cx="19236661" cy="1038213"/>
          </a:xfrm>
          <a:prstGeom prst="rect">
            <a:avLst/>
          </a:prstGeom>
        </p:spPr>
        <p:txBody>
          <a:bodyPr anchor="t" rtlCol="false" tIns="0" lIns="0" bIns="0" rIns="0">
            <a:spAutoFit/>
          </a:bodyPr>
          <a:lstStyle/>
          <a:p>
            <a:pPr algn="ctr">
              <a:lnSpc>
                <a:spcPts val="8400"/>
              </a:lnSpc>
            </a:pPr>
            <a:r>
              <a:rPr lang="en-US" sz="6000">
                <a:solidFill>
                  <a:srgbClr val="A64B23"/>
                </a:solidFill>
                <a:latin typeface="Paytone One"/>
                <a:ea typeface="Paytone One"/>
                <a:cs typeface="Paytone One"/>
                <a:sym typeface="Paytone One"/>
              </a:rPr>
              <a:t>Chiều di chuyển của dữ liệu</a:t>
            </a:r>
          </a:p>
        </p:txBody>
      </p:sp>
      <p:sp>
        <p:nvSpPr>
          <p:cNvPr name="TextBox 8" id="8"/>
          <p:cNvSpPr txBox="true"/>
          <p:nvPr/>
        </p:nvSpPr>
        <p:spPr>
          <a:xfrm rot="0">
            <a:off x="121025" y="4166714"/>
            <a:ext cx="7446646" cy="3215678"/>
          </a:xfrm>
          <a:prstGeom prst="rect">
            <a:avLst/>
          </a:prstGeom>
        </p:spPr>
        <p:txBody>
          <a:bodyPr anchor="t" rtlCol="false" tIns="0" lIns="0" bIns="0" rIns="0">
            <a:spAutoFit/>
          </a:bodyPr>
          <a:lstStyle/>
          <a:p>
            <a:pPr algn="just">
              <a:lnSpc>
                <a:spcPts val="5913"/>
              </a:lnSpc>
            </a:pPr>
            <a:r>
              <a:rPr lang="en-US" sz="4223">
                <a:solidFill>
                  <a:srgbClr val="000000"/>
                </a:solidFill>
                <a:latin typeface="Paytone One"/>
                <a:ea typeface="Paytone One"/>
                <a:cs typeface="Paytone One"/>
                <a:sym typeface="Paytone One"/>
              </a:rPr>
              <a:t>Có 2 kiểu di chuyển dữ liệu:</a:t>
            </a:r>
          </a:p>
          <a:p>
            <a:pPr algn="just">
              <a:lnSpc>
                <a:spcPts val="5913"/>
              </a:lnSpc>
            </a:pPr>
            <a:r>
              <a:rPr lang="en-US" sz="4223">
                <a:solidFill>
                  <a:srgbClr val="000000"/>
                </a:solidFill>
                <a:latin typeface="Paytone One"/>
                <a:ea typeface="Paytone One"/>
                <a:cs typeface="Paytone One"/>
                <a:sym typeface="Paytone One"/>
              </a:rPr>
              <a:t>⮚Push subscription</a:t>
            </a:r>
          </a:p>
          <a:p>
            <a:pPr algn="just">
              <a:lnSpc>
                <a:spcPts val="5913"/>
              </a:lnSpc>
            </a:pPr>
            <a:r>
              <a:rPr lang="en-US" sz="4223">
                <a:solidFill>
                  <a:srgbClr val="000000"/>
                </a:solidFill>
                <a:latin typeface="Paytone One"/>
                <a:ea typeface="Paytone One"/>
                <a:cs typeface="Paytone One"/>
                <a:sym typeface="Paytone One"/>
              </a:rPr>
              <a:t>⮚Pull subscription</a:t>
            </a:r>
          </a:p>
          <a:p>
            <a:pPr algn="just">
              <a:lnSpc>
                <a:spcPts val="3952"/>
              </a:lnSpc>
            </a:pPr>
          </a:p>
          <a:p>
            <a:pPr algn="just">
              <a:lnSpc>
                <a:spcPts val="3952"/>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grpSp>
        <p:nvGrpSpPr>
          <p:cNvPr name="Group 2" id="2"/>
          <p:cNvGrpSpPr/>
          <p:nvPr/>
        </p:nvGrpSpPr>
        <p:grpSpPr>
          <a:xfrm rot="0">
            <a:off x="657592" y="602485"/>
            <a:ext cx="17226123" cy="9082029"/>
            <a:chOff x="0" y="0"/>
            <a:chExt cx="4536921" cy="2391975"/>
          </a:xfrm>
        </p:grpSpPr>
        <p:sp>
          <p:nvSpPr>
            <p:cNvPr name="Freeform 3" id="3"/>
            <p:cNvSpPr/>
            <p:nvPr/>
          </p:nvSpPr>
          <p:spPr>
            <a:xfrm flipH="false" flipV="false" rot="0">
              <a:off x="0" y="0"/>
              <a:ext cx="4536922" cy="2391975"/>
            </a:xfrm>
            <a:custGeom>
              <a:avLst/>
              <a:gdLst/>
              <a:ahLst/>
              <a:cxnLst/>
              <a:rect r="r" b="b" t="t" l="l"/>
              <a:pathLst>
                <a:path h="2391975" w="4536922">
                  <a:moveTo>
                    <a:pt x="22921" y="0"/>
                  </a:moveTo>
                  <a:lnTo>
                    <a:pt x="4514001" y="0"/>
                  </a:lnTo>
                  <a:cubicBezTo>
                    <a:pt x="4526659" y="0"/>
                    <a:pt x="4536922" y="10262"/>
                    <a:pt x="4536922" y="22921"/>
                  </a:cubicBezTo>
                  <a:lnTo>
                    <a:pt x="4536922" y="2369054"/>
                  </a:lnTo>
                  <a:cubicBezTo>
                    <a:pt x="4536922" y="2381713"/>
                    <a:pt x="4526659" y="2391975"/>
                    <a:pt x="4514001" y="2391975"/>
                  </a:cubicBezTo>
                  <a:lnTo>
                    <a:pt x="22921" y="2391975"/>
                  </a:lnTo>
                  <a:cubicBezTo>
                    <a:pt x="10262" y="2391975"/>
                    <a:pt x="0" y="2381713"/>
                    <a:pt x="0" y="2369054"/>
                  </a:cubicBezTo>
                  <a:lnTo>
                    <a:pt x="0" y="22921"/>
                  </a:lnTo>
                  <a:cubicBezTo>
                    <a:pt x="0" y="10262"/>
                    <a:pt x="10262" y="0"/>
                    <a:pt x="22921" y="0"/>
                  </a:cubicBezTo>
                  <a:close/>
                </a:path>
              </a:pathLst>
            </a:custGeom>
            <a:solidFill>
              <a:srgbClr val="DCC3AC"/>
            </a:solidFill>
          </p:spPr>
        </p:sp>
        <p:sp>
          <p:nvSpPr>
            <p:cNvPr name="TextBox 4" id="4"/>
            <p:cNvSpPr txBox="true"/>
            <p:nvPr/>
          </p:nvSpPr>
          <p:spPr>
            <a:xfrm>
              <a:off x="0" y="-38100"/>
              <a:ext cx="4536921" cy="243007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067879">
            <a:off x="15010858" y="8402148"/>
            <a:ext cx="2484075" cy="3134480"/>
          </a:xfrm>
          <a:custGeom>
            <a:avLst/>
            <a:gdLst/>
            <a:ahLst/>
            <a:cxnLst/>
            <a:rect r="r" b="b" t="t" l="l"/>
            <a:pathLst>
              <a:path h="3134480" w="2484075">
                <a:moveTo>
                  <a:pt x="0" y="0"/>
                </a:moveTo>
                <a:lnTo>
                  <a:pt x="2484075" y="0"/>
                </a:lnTo>
                <a:lnTo>
                  <a:pt x="2484075" y="3134480"/>
                </a:lnTo>
                <a:lnTo>
                  <a:pt x="0" y="3134480"/>
                </a:lnTo>
                <a:lnTo>
                  <a:pt x="0" y="0"/>
                </a:lnTo>
                <a:close/>
              </a:path>
            </a:pathLst>
          </a:custGeom>
          <a:blipFill>
            <a:blip r:embed="rId2"/>
            <a:stretch>
              <a:fillRect l="0" t="0" r="0" b="0"/>
            </a:stretch>
          </a:blipFill>
        </p:spPr>
      </p:sp>
      <p:sp>
        <p:nvSpPr>
          <p:cNvPr name="Freeform 6" id="6"/>
          <p:cNvSpPr/>
          <p:nvPr/>
        </p:nvSpPr>
        <p:spPr>
          <a:xfrm flipH="false" flipV="false" rot="-4063775">
            <a:off x="-124157" y="248880"/>
            <a:ext cx="1806132" cy="1934278"/>
          </a:xfrm>
          <a:custGeom>
            <a:avLst/>
            <a:gdLst/>
            <a:ahLst/>
            <a:cxnLst/>
            <a:rect r="r" b="b" t="t" l="l"/>
            <a:pathLst>
              <a:path h="1934278" w="1806132">
                <a:moveTo>
                  <a:pt x="0" y="0"/>
                </a:moveTo>
                <a:lnTo>
                  <a:pt x="1806132" y="0"/>
                </a:lnTo>
                <a:lnTo>
                  <a:pt x="1806132" y="1934278"/>
                </a:lnTo>
                <a:lnTo>
                  <a:pt x="0" y="1934278"/>
                </a:lnTo>
                <a:lnTo>
                  <a:pt x="0" y="0"/>
                </a:lnTo>
                <a:close/>
              </a:path>
            </a:pathLst>
          </a:custGeom>
          <a:blipFill>
            <a:blip r:embed="rId3"/>
            <a:stretch>
              <a:fillRect l="0" t="0" r="0" b="0"/>
            </a:stretch>
          </a:blipFill>
        </p:spPr>
      </p:sp>
      <p:sp>
        <p:nvSpPr>
          <p:cNvPr name="Freeform 7" id="7"/>
          <p:cNvSpPr/>
          <p:nvPr/>
        </p:nvSpPr>
        <p:spPr>
          <a:xfrm flipH="false" flipV="false" rot="0">
            <a:off x="14253239" y="-1001116"/>
            <a:ext cx="6012122" cy="2029816"/>
          </a:xfrm>
          <a:custGeom>
            <a:avLst/>
            <a:gdLst/>
            <a:ahLst/>
            <a:cxnLst/>
            <a:rect r="r" b="b" t="t" l="l"/>
            <a:pathLst>
              <a:path h="2029816" w="6012122">
                <a:moveTo>
                  <a:pt x="0" y="0"/>
                </a:moveTo>
                <a:lnTo>
                  <a:pt x="6012122" y="0"/>
                </a:lnTo>
                <a:lnTo>
                  <a:pt x="6012122" y="2029816"/>
                </a:lnTo>
                <a:lnTo>
                  <a:pt x="0" y="20298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688650" y="-2388553"/>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778909" y="1891958"/>
            <a:ext cx="8491745" cy="7642570"/>
          </a:xfrm>
          <a:custGeom>
            <a:avLst/>
            <a:gdLst/>
            <a:ahLst/>
            <a:cxnLst/>
            <a:rect r="r" b="b" t="t" l="l"/>
            <a:pathLst>
              <a:path h="7642570" w="8491745">
                <a:moveTo>
                  <a:pt x="0" y="0"/>
                </a:moveTo>
                <a:lnTo>
                  <a:pt x="8491745" y="0"/>
                </a:lnTo>
                <a:lnTo>
                  <a:pt x="8491745" y="7642570"/>
                </a:lnTo>
                <a:lnTo>
                  <a:pt x="0" y="7642570"/>
                </a:lnTo>
                <a:lnTo>
                  <a:pt x="0" y="0"/>
                </a:lnTo>
                <a:close/>
              </a:path>
            </a:pathLst>
          </a:custGeom>
          <a:blipFill>
            <a:blip r:embed="rId8"/>
            <a:stretch>
              <a:fillRect l="0" t="0" r="0" b="0"/>
            </a:stretch>
          </a:blipFill>
        </p:spPr>
      </p:sp>
      <p:sp>
        <p:nvSpPr>
          <p:cNvPr name="TextBox 10" id="10"/>
          <p:cNvSpPr txBox="true"/>
          <p:nvPr/>
        </p:nvSpPr>
        <p:spPr>
          <a:xfrm rot="0">
            <a:off x="-517022" y="684530"/>
            <a:ext cx="19236661" cy="1038213"/>
          </a:xfrm>
          <a:prstGeom prst="rect">
            <a:avLst/>
          </a:prstGeom>
        </p:spPr>
        <p:txBody>
          <a:bodyPr anchor="t" rtlCol="false" tIns="0" lIns="0" bIns="0" rIns="0">
            <a:spAutoFit/>
          </a:bodyPr>
          <a:lstStyle/>
          <a:p>
            <a:pPr algn="ctr">
              <a:lnSpc>
                <a:spcPts val="8400"/>
              </a:lnSpc>
            </a:pPr>
            <a:r>
              <a:rPr lang="en-US" sz="6000">
                <a:solidFill>
                  <a:srgbClr val="A64B23"/>
                </a:solidFill>
                <a:latin typeface="Paytone One"/>
                <a:ea typeface="Paytone One"/>
                <a:cs typeface="Paytone One"/>
                <a:sym typeface="Paytone One"/>
              </a:rPr>
              <a:t>Push subscription</a:t>
            </a:r>
          </a:p>
        </p:txBody>
      </p:sp>
      <p:sp>
        <p:nvSpPr>
          <p:cNvPr name="TextBox 11" id="11"/>
          <p:cNvSpPr txBox="true"/>
          <p:nvPr/>
        </p:nvSpPr>
        <p:spPr>
          <a:xfrm rot="0">
            <a:off x="9455786" y="2811644"/>
            <a:ext cx="8030595" cy="7157744"/>
          </a:xfrm>
          <a:prstGeom prst="rect">
            <a:avLst/>
          </a:prstGeom>
        </p:spPr>
        <p:txBody>
          <a:bodyPr anchor="t" rtlCol="false" tIns="0" lIns="0" bIns="0" rIns="0">
            <a:spAutoFit/>
          </a:bodyPr>
          <a:lstStyle/>
          <a:p>
            <a:pPr algn="just">
              <a:lnSpc>
                <a:spcPts val="4402"/>
              </a:lnSpc>
            </a:pPr>
            <a:r>
              <a:rPr lang="en-US" sz="3144">
                <a:solidFill>
                  <a:srgbClr val="000000"/>
                </a:solidFill>
                <a:latin typeface="Paytone One"/>
                <a:ea typeface="Paytone One"/>
                <a:cs typeface="Paytone One"/>
                <a:sym typeface="Paytone One"/>
              </a:rPr>
              <a:t>⮚ Publisher đẩy (push) những thay đổi đến Subscriber mà không quan tâm Subscriber cócậpnhật hay không.</a:t>
            </a:r>
          </a:p>
          <a:p>
            <a:pPr algn="just">
              <a:lnSpc>
                <a:spcPts val="4402"/>
              </a:lnSpc>
            </a:pPr>
          </a:p>
          <a:p>
            <a:pPr algn="just">
              <a:lnSpc>
                <a:spcPts val="4402"/>
              </a:lnSpc>
            </a:pPr>
          </a:p>
          <a:p>
            <a:pPr algn="just">
              <a:lnSpc>
                <a:spcPts val="4402"/>
              </a:lnSpc>
            </a:pPr>
            <a:r>
              <a:rPr lang="en-US" sz="3144">
                <a:solidFill>
                  <a:srgbClr val="000000"/>
                </a:solidFill>
                <a:latin typeface="Paytone One"/>
                <a:ea typeface="Paytone One"/>
                <a:cs typeface="Paytone One"/>
                <a:sym typeface="Paytone One"/>
              </a:rPr>
              <a:t>⮚ </a:t>
            </a:r>
            <a:r>
              <a:rPr lang="en-US" sz="3144">
                <a:solidFill>
                  <a:srgbClr val="000000"/>
                </a:solidFill>
                <a:latin typeface="Paytone One"/>
                <a:ea typeface="Paytone One"/>
                <a:cs typeface="Paytone One"/>
                <a:sym typeface="Paytone One"/>
              </a:rPr>
              <a:t>Push subscription được sử dụng trong những ứng dụng mà yêu cầu gửi những thay đổi đến Subscriber ngay khi những thay đổi này xảy ra ở Publisher.</a:t>
            </a:r>
          </a:p>
          <a:p>
            <a:pPr algn="just">
              <a:lnSpc>
                <a:spcPts val="4411"/>
              </a:lnSpc>
            </a:pPr>
          </a:p>
          <a:p>
            <a:pPr algn="just">
              <a:lnSpc>
                <a:spcPts val="3946"/>
              </a:lnSpc>
            </a:pPr>
          </a:p>
          <a:p>
            <a:pPr algn="just">
              <a:lnSpc>
                <a:spcPts val="4554"/>
              </a:lnSpc>
            </a:pPr>
          </a:p>
          <a:p>
            <a:pPr algn="just">
              <a:lnSpc>
                <a:spcPts val="4554"/>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grpSp>
        <p:nvGrpSpPr>
          <p:cNvPr name="Group 2" id="2"/>
          <p:cNvGrpSpPr/>
          <p:nvPr/>
        </p:nvGrpSpPr>
        <p:grpSpPr>
          <a:xfrm rot="0">
            <a:off x="657592" y="602485"/>
            <a:ext cx="17226123" cy="9366903"/>
            <a:chOff x="0" y="0"/>
            <a:chExt cx="4536921" cy="2467003"/>
          </a:xfrm>
        </p:grpSpPr>
        <p:sp>
          <p:nvSpPr>
            <p:cNvPr name="Freeform 3" id="3"/>
            <p:cNvSpPr/>
            <p:nvPr/>
          </p:nvSpPr>
          <p:spPr>
            <a:xfrm flipH="false" flipV="false" rot="0">
              <a:off x="0" y="0"/>
              <a:ext cx="4536922" cy="2467003"/>
            </a:xfrm>
            <a:custGeom>
              <a:avLst/>
              <a:gdLst/>
              <a:ahLst/>
              <a:cxnLst/>
              <a:rect r="r" b="b" t="t" l="l"/>
              <a:pathLst>
                <a:path h="2467003" w="4536922">
                  <a:moveTo>
                    <a:pt x="22921" y="0"/>
                  </a:moveTo>
                  <a:lnTo>
                    <a:pt x="4514001" y="0"/>
                  </a:lnTo>
                  <a:cubicBezTo>
                    <a:pt x="4526659" y="0"/>
                    <a:pt x="4536922" y="10262"/>
                    <a:pt x="4536922" y="22921"/>
                  </a:cubicBezTo>
                  <a:lnTo>
                    <a:pt x="4536922" y="2444082"/>
                  </a:lnTo>
                  <a:cubicBezTo>
                    <a:pt x="4536922" y="2456741"/>
                    <a:pt x="4526659" y="2467003"/>
                    <a:pt x="4514001" y="2467003"/>
                  </a:cubicBezTo>
                  <a:lnTo>
                    <a:pt x="22921" y="2467003"/>
                  </a:lnTo>
                  <a:cubicBezTo>
                    <a:pt x="10262" y="2467003"/>
                    <a:pt x="0" y="2456741"/>
                    <a:pt x="0" y="2444082"/>
                  </a:cubicBezTo>
                  <a:lnTo>
                    <a:pt x="0" y="22921"/>
                  </a:lnTo>
                  <a:cubicBezTo>
                    <a:pt x="0" y="10262"/>
                    <a:pt x="10262" y="0"/>
                    <a:pt x="22921" y="0"/>
                  </a:cubicBezTo>
                  <a:close/>
                </a:path>
              </a:pathLst>
            </a:custGeom>
            <a:solidFill>
              <a:srgbClr val="DCC3AC"/>
            </a:solidFill>
          </p:spPr>
        </p:sp>
        <p:sp>
          <p:nvSpPr>
            <p:cNvPr name="TextBox 4" id="4"/>
            <p:cNvSpPr txBox="true"/>
            <p:nvPr/>
          </p:nvSpPr>
          <p:spPr>
            <a:xfrm>
              <a:off x="0" y="-38100"/>
              <a:ext cx="4536921" cy="250510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067879">
            <a:off x="15010858" y="8402148"/>
            <a:ext cx="2484075" cy="3134480"/>
          </a:xfrm>
          <a:custGeom>
            <a:avLst/>
            <a:gdLst/>
            <a:ahLst/>
            <a:cxnLst/>
            <a:rect r="r" b="b" t="t" l="l"/>
            <a:pathLst>
              <a:path h="3134480" w="2484075">
                <a:moveTo>
                  <a:pt x="0" y="0"/>
                </a:moveTo>
                <a:lnTo>
                  <a:pt x="2484075" y="0"/>
                </a:lnTo>
                <a:lnTo>
                  <a:pt x="2484075" y="3134480"/>
                </a:lnTo>
                <a:lnTo>
                  <a:pt x="0" y="3134480"/>
                </a:lnTo>
                <a:lnTo>
                  <a:pt x="0" y="0"/>
                </a:lnTo>
                <a:close/>
              </a:path>
            </a:pathLst>
          </a:custGeom>
          <a:blipFill>
            <a:blip r:embed="rId2"/>
            <a:stretch>
              <a:fillRect l="0" t="0" r="0" b="0"/>
            </a:stretch>
          </a:blipFill>
        </p:spPr>
      </p:sp>
      <p:sp>
        <p:nvSpPr>
          <p:cNvPr name="Freeform 6" id="6"/>
          <p:cNvSpPr/>
          <p:nvPr/>
        </p:nvSpPr>
        <p:spPr>
          <a:xfrm flipH="false" flipV="false" rot="-4063775">
            <a:off x="-124157" y="248880"/>
            <a:ext cx="1806132" cy="1934278"/>
          </a:xfrm>
          <a:custGeom>
            <a:avLst/>
            <a:gdLst/>
            <a:ahLst/>
            <a:cxnLst/>
            <a:rect r="r" b="b" t="t" l="l"/>
            <a:pathLst>
              <a:path h="1934278" w="1806132">
                <a:moveTo>
                  <a:pt x="0" y="0"/>
                </a:moveTo>
                <a:lnTo>
                  <a:pt x="1806132" y="0"/>
                </a:lnTo>
                <a:lnTo>
                  <a:pt x="1806132" y="1934278"/>
                </a:lnTo>
                <a:lnTo>
                  <a:pt x="0" y="1934278"/>
                </a:lnTo>
                <a:lnTo>
                  <a:pt x="0" y="0"/>
                </a:lnTo>
                <a:close/>
              </a:path>
            </a:pathLst>
          </a:custGeom>
          <a:blipFill>
            <a:blip r:embed="rId3"/>
            <a:stretch>
              <a:fillRect l="0" t="0" r="0" b="0"/>
            </a:stretch>
          </a:blipFill>
        </p:spPr>
      </p:sp>
      <p:sp>
        <p:nvSpPr>
          <p:cNvPr name="Freeform 7" id="7"/>
          <p:cNvSpPr/>
          <p:nvPr/>
        </p:nvSpPr>
        <p:spPr>
          <a:xfrm flipH="false" flipV="false" rot="0">
            <a:off x="14253239" y="-1001116"/>
            <a:ext cx="6012122" cy="2029816"/>
          </a:xfrm>
          <a:custGeom>
            <a:avLst/>
            <a:gdLst/>
            <a:ahLst/>
            <a:cxnLst/>
            <a:rect r="r" b="b" t="t" l="l"/>
            <a:pathLst>
              <a:path h="2029816" w="6012122">
                <a:moveTo>
                  <a:pt x="0" y="0"/>
                </a:moveTo>
                <a:lnTo>
                  <a:pt x="6012122" y="0"/>
                </a:lnTo>
                <a:lnTo>
                  <a:pt x="6012122" y="2029816"/>
                </a:lnTo>
                <a:lnTo>
                  <a:pt x="0" y="20298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688650" y="-2388553"/>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778909" y="1726247"/>
            <a:ext cx="8815191" cy="7933672"/>
          </a:xfrm>
          <a:custGeom>
            <a:avLst/>
            <a:gdLst/>
            <a:ahLst/>
            <a:cxnLst/>
            <a:rect r="r" b="b" t="t" l="l"/>
            <a:pathLst>
              <a:path h="7933672" w="8815191">
                <a:moveTo>
                  <a:pt x="0" y="0"/>
                </a:moveTo>
                <a:lnTo>
                  <a:pt x="8815191" y="0"/>
                </a:lnTo>
                <a:lnTo>
                  <a:pt x="8815191" y="7933672"/>
                </a:lnTo>
                <a:lnTo>
                  <a:pt x="0" y="7933672"/>
                </a:lnTo>
                <a:lnTo>
                  <a:pt x="0" y="0"/>
                </a:lnTo>
                <a:close/>
              </a:path>
            </a:pathLst>
          </a:custGeom>
          <a:blipFill>
            <a:blip r:embed="rId8"/>
            <a:stretch>
              <a:fillRect l="0" t="0" r="0" b="0"/>
            </a:stretch>
          </a:blipFill>
        </p:spPr>
      </p:sp>
      <p:sp>
        <p:nvSpPr>
          <p:cNvPr name="TextBox 10" id="10"/>
          <p:cNvSpPr txBox="true"/>
          <p:nvPr/>
        </p:nvSpPr>
        <p:spPr>
          <a:xfrm rot="0">
            <a:off x="-517022" y="684530"/>
            <a:ext cx="19236661" cy="1038213"/>
          </a:xfrm>
          <a:prstGeom prst="rect">
            <a:avLst/>
          </a:prstGeom>
        </p:spPr>
        <p:txBody>
          <a:bodyPr anchor="t" rtlCol="false" tIns="0" lIns="0" bIns="0" rIns="0">
            <a:spAutoFit/>
          </a:bodyPr>
          <a:lstStyle/>
          <a:p>
            <a:pPr algn="ctr">
              <a:lnSpc>
                <a:spcPts val="8400"/>
              </a:lnSpc>
            </a:pPr>
            <a:r>
              <a:rPr lang="en-US" sz="6000">
                <a:solidFill>
                  <a:srgbClr val="A64B23"/>
                </a:solidFill>
                <a:latin typeface="Paytone One"/>
                <a:ea typeface="Paytone One"/>
                <a:cs typeface="Paytone One"/>
                <a:sym typeface="Paytone One"/>
              </a:rPr>
              <a:t>Pull subscription</a:t>
            </a:r>
          </a:p>
        </p:txBody>
      </p:sp>
      <p:sp>
        <p:nvSpPr>
          <p:cNvPr name="TextBox 11" id="11"/>
          <p:cNvSpPr txBox="true"/>
          <p:nvPr/>
        </p:nvSpPr>
        <p:spPr>
          <a:xfrm rot="0">
            <a:off x="9801253" y="2984536"/>
            <a:ext cx="7857702" cy="7710194"/>
          </a:xfrm>
          <a:prstGeom prst="rect">
            <a:avLst/>
          </a:prstGeom>
        </p:spPr>
        <p:txBody>
          <a:bodyPr anchor="t" rtlCol="false" tIns="0" lIns="0" bIns="0" rIns="0">
            <a:spAutoFit/>
          </a:bodyPr>
          <a:lstStyle/>
          <a:p>
            <a:pPr algn="just">
              <a:lnSpc>
                <a:spcPts val="4402"/>
              </a:lnSpc>
            </a:pPr>
            <a:r>
              <a:rPr lang="en-US" sz="3144">
                <a:solidFill>
                  <a:srgbClr val="000000"/>
                </a:solidFill>
                <a:latin typeface="Paytone One"/>
                <a:ea typeface="Paytone One"/>
                <a:cs typeface="Paytone One"/>
                <a:sym typeface="Paytone One"/>
              </a:rPr>
              <a:t>⮚ Subsciber kéo (pull) những thay đổi tại Publisher về theo một khoảng thời gian định kì.</a:t>
            </a:r>
          </a:p>
          <a:p>
            <a:pPr algn="just">
              <a:lnSpc>
                <a:spcPts val="4402"/>
              </a:lnSpc>
            </a:pPr>
          </a:p>
          <a:p>
            <a:pPr algn="just">
              <a:lnSpc>
                <a:spcPts val="4402"/>
              </a:lnSpc>
            </a:pPr>
          </a:p>
          <a:p>
            <a:pPr algn="just">
              <a:lnSpc>
                <a:spcPts val="4402"/>
              </a:lnSpc>
            </a:pPr>
            <a:r>
              <a:rPr lang="en-US" sz="3144">
                <a:solidFill>
                  <a:srgbClr val="000000"/>
                </a:solidFill>
                <a:latin typeface="Paytone One"/>
                <a:ea typeface="Paytone One"/>
                <a:cs typeface="Paytone One"/>
                <a:sym typeface="Paytone One"/>
              </a:rPr>
              <a:t>⮚</a:t>
            </a:r>
            <a:r>
              <a:rPr lang="en-US" sz="3144">
                <a:solidFill>
                  <a:srgbClr val="000000"/>
                </a:solidFill>
                <a:latin typeface="Paytone One"/>
                <a:ea typeface="Paytone One"/>
                <a:cs typeface="Paytone One"/>
                <a:sym typeface="Paytone One"/>
              </a:rPr>
              <a:t> Tốt cho những user độc lập thay đổi bởi vì chúng cho phép user xác định khi nào thì những thay đổi dữ liệu được đồng bộ</a:t>
            </a:r>
          </a:p>
          <a:p>
            <a:pPr algn="just">
              <a:lnSpc>
                <a:spcPts val="4402"/>
              </a:lnSpc>
            </a:pPr>
          </a:p>
          <a:p>
            <a:pPr algn="just">
              <a:lnSpc>
                <a:spcPts val="4411"/>
              </a:lnSpc>
            </a:pPr>
          </a:p>
          <a:p>
            <a:pPr algn="just">
              <a:lnSpc>
                <a:spcPts val="3946"/>
              </a:lnSpc>
            </a:pPr>
          </a:p>
          <a:p>
            <a:pPr algn="just">
              <a:lnSpc>
                <a:spcPts val="4554"/>
              </a:lnSpc>
            </a:pPr>
          </a:p>
          <a:p>
            <a:pPr algn="just">
              <a:lnSpc>
                <a:spcPts val="4554"/>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51486" y="2836733"/>
            <a:ext cx="17985029" cy="5181363"/>
          </a:xfrm>
          <a:custGeom>
            <a:avLst/>
            <a:gdLst/>
            <a:ahLst/>
            <a:cxnLst/>
            <a:rect r="r" b="b" t="t" l="l"/>
            <a:pathLst>
              <a:path h="5181363" w="17985029">
                <a:moveTo>
                  <a:pt x="0" y="0"/>
                </a:moveTo>
                <a:lnTo>
                  <a:pt x="17985028" y="0"/>
                </a:lnTo>
                <a:lnTo>
                  <a:pt x="17985028" y="5181362"/>
                </a:lnTo>
                <a:lnTo>
                  <a:pt x="0" y="5181362"/>
                </a:lnTo>
                <a:lnTo>
                  <a:pt x="0" y="0"/>
                </a:lnTo>
                <a:close/>
              </a:path>
            </a:pathLst>
          </a:custGeom>
          <a:blipFill>
            <a:blip r:embed="rId2"/>
            <a:stretch>
              <a:fillRect l="0" t="-2788" r="0" b="-2788"/>
            </a:stretch>
          </a:blipFill>
        </p:spPr>
      </p:sp>
      <p:sp>
        <p:nvSpPr>
          <p:cNvPr name="Freeform 3" id="3"/>
          <p:cNvSpPr/>
          <p:nvPr/>
        </p:nvSpPr>
        <p:spPr>
          <a:xfrm flipH="false" flipV="false" rot="0">
            <a:off x="2869803" y="2111996"/>
            <a:ext cx="12548394" cy="6630835"/>
          </a:xfrm>
          <a:custGeom>
            <a:avLst/>
            <a:gdLst/>
            <a:ahLst/>
            <a:cxnLst/>
            <a:rect r="r" b="b" t="t" l="l"/>
            <a:pathLst>
              <a:path h="6630835" w="12548394">
                <a:moveTo>
                  <a:pt x="0" y="0"/>
                </a:moveTo>
                <a:lnTo>
                  <a:pt x="12548394" y="0"/>
                </a:lnTo>
                <a:lnTo>
                  <a:pt x="12548394" y="6630836"/>
                </a:lnTo>
                <a:lnTo>
                  <a:pt x="0" y="6630836"/>
                </a:lnTo>
                <a:lnTo>
                  <a:pt x="0" y="0"/>
                </a:lnTo>
                <a:close/>
              </a:path>
            </a:pathLst>
          </a:custGeom>
          <a:blipFill>
            <a:blip r:embed="rId3"/>
            <a:stretch>
              <a:fillRect l="0" t="0" r="0" b="0"/>
            </a:stretch>
          </a:blipFill>
        </p:spPr>
      </p:sp>
      <p:sp>
        <p:nvSpPr>
          <p:cNvPr name="TextBox 4" id="4"/>
          <p:cNvSpPr txBox="true"/>
          <p:nvPr/>
        </p:nvSpPr>
        <p:spPr>
          <a:xfrm rot="0">
            <a:off x="-517022" y="684530"/>
            <a:ext cx="19236661" cy="1038213"/>
          </a:xfrm>
          <a:prstGeom prst="rect">
            <a:avLst/>
          </a:prstGeom>
        </p:spPr>
        <p:txBody>
          <a:bodyPr anchor="t" rtlCol="false" tIns="0" lIns="0" bIns="0" rIns="0">
            <a:spAutoFit/>
          </a:bodyPr>
          <a:lstStyle/>
          <a:p>
            <a:pPr algn="ctr">
              <a:lnSpc>
                <a:spcPts val="8400"/>
              </a:lnSpc>
            </a:pPr>
            <a:r>
              <a:rPr lang="en-US" sz="6000">
                <a:solidFill>
                  <a:srgbClr val="A64B23"/>
                </a:solidFill>
                <a:latin typeface="Paytone One"/>
                <a:ea typeface="Paytone One"/>
                <a:cs typeface="Paytone One"/>
                <a:sym typeface="Paytone One"/>
              </a:rPr>
              <a:t>Tác nhân (Agent)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grpSp>
        <p:nvGrpSpPr>
          <p:cNvPr name="Group 2" id="2"/>
          <p:cNvGrpSpPr/>
          <p:nvPr/>
        </p:nvGrpSpPr>
        <p:grpSpPr>
          <a:xfrm rot="0">
            <a:off x="199097" y="2870198"/>
            <a:ext cx="17866103" cy="6664330"/>
            <a:chOff x="0" y="0"/>
            <a:chExt cx="4705476" cy="1755214"/>
          </a:xfrm>
        </p:grpSpPr>
        <p:sp>
          <p:nvSpPr>
            <p:cNvPr name="Freeform 3" id="3"/>
            <p:cNvSpPr/>
            <p:nvPr/>
          </p:nvSpPr>
          <p:spPr>
            <a:xfrm flipH="false" flipV="false" rot="0">
              <a:off x="0" y="0"/>
              <a:ext cx="4705476" cy="1755215"/>
            </a:xfrm>
            <a:custGeom>
              <a:avLst/>
              <a:gdLst/>
              <a:ahLst/>
              <a:cxnLst/>
              <a:rect r="r" b="b" t="t" l="l"/>
              <a:pathLst>
                <a:path h="1755215" w="4705476">
                  <a:moveTo>
                    <a:pt x="22100" y="0"/>
                  </a:moveTo>
                  <a:lnTo>
                    <a:pt x="4683376" y="0"/>
                  </a:lnTo>
                  <a:cubicBezTo>
                    <a:pt x="4689237" y="0"/>
                    <a:pt x="4694858" y="2328"/>
                    <a:pt x="4699003" y="6473"/>
                  </a:cubicBezTo>
                  <a:cubicBezTo>
                    <a:pt x="4703147" y="10617"/>
                    <a:pt x="4705476" y="16239"/>
                    <a:pt x="4705476" y="22100"/>
                  </a:cubicBezTo>
                  <a:lnTo>
                    <a:pt x="4705476" y="1733115"/>
                  </a:lnTo>
                  <a:cubicBezTo>
                    <a:pt x="4705476" y="1738976"/>
                    <a:pt x="4703147" y="1744597"/>
                    <a:pt x="4699003" y="1748742"/>
                  </a:cubicBezTo>
                  <a:cubicBezTo>
                    <a:pt x="4694858" y="1752886"/>
                    <a:pt x="4689237" y="1755215"/>
                    <a:pt x="4683376" y="1755215"/>
                  </a:cubicBezTo>
                  <a:lnTo>
                    <a:pt x="22100" y="1755215"/>
                  </a:lnTo>
                  <a:cubicBezTo>
                    <a:pt x="16239" y="1755215"/>
                    <a:pt x="10617" y="1752886"/>
                    <a:pt x="6473" y="1748742"/>
                  </a:cubicBezTo>
                  <a:cubicBezTo>
                    <a:pt x="2328" y="1744597"/>
                    <a:pt x="0" y="1738976"/>
                    <a:pt x="0" y="1733115"/>
                  </a:cubicBezTo>
                  <a:lnTo>
                    <a:pt x="0" y="22100"/>
                  </a:lnTo>
                  <a:cubicBezTo>
                    <a:pt x="0" y="16239"/>
                    <a:pt x="2328" y="10617"/>
                    <a:pt x="6473" y="6473"/>
                  </a:cubicBezTo>
                  <a:cubicBezTo>
                    <a:pt x="10617" y="2328"/>
                    <a:pt x="16239" y="0"/>
                    <a:pt x="22100" y="0"/>
                  </a:cubicBezTo>
                  <a:close/>
                </a:path>
              </a:pathLst>
            </a:custGeom>
            <a:solidFill>
              <a:srgbClr val="DCC3AC"/>
            </a:solidFill>
          </p:spPr>
        </p:sp>
        <p:sp>
          <p:nvSpPr>
            <p:cNvPr name="TextBox 4" id="4"/>
            <p:cNvSpPr txBox="true"/>
            <p:nvPr/>
          </p:nvSpPr>
          <p:spPr>
            <a:xfrm>
              <a:off x="0" y="-38100"/>
              <a:ext cx="4705476" cy="179331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067879">
            <a:off x="15010858" y="8402148"/>
            <a:ext cx="2484075" cy="3134480"/>
          </a:xfrm>
          <a:custGeom>
            <a:avLst/>
            <a:gdLst/>
            <a:ahLst/>
            <a:cxnLst/>
            <a:rect r="r" b="b" t="t" l="l"/>
            <a:pathLst>
              <a:path h="3134480" w="2484075">
                <a:moveTo>
                  <a:pt x="0" y="0"/>
                </a:moveTo>
                <a:lnTo>
                  <a:pt x="2484075" y="0"/>
                </a:lnTo>
                <a:lnTo>
                  <a:pt x="2484075" y="3134480"/>
                </a:lnTo>
                <a:lnTo>
                  <a:pt x="0" y="3134480"/>
                </a:lnTo>
                <a:lnTo>
                  <a:pt x="0" y="0"/>
                </a:lnTo>
                <a:close/>
              </a:path>
            </a:pathLst>
          </a:custGeom>
          <a:blipFill>
            <a:blip r:embed="rId2"/>
            <a:stretch>
              <a:fillRect l="0" t="0" r="0" b="0"/>
            </a:stretch>
          </a:blipFill>
        </p:spPr>
      </p:sp>
      <p:sp>
        <p:nvSpPr>
          <p:cNvPr name="Freeform 6" id="6"/>
          <p:cNvSpPr/>
          <p:nvPr/>
        </p:nvSpPr>
        <p:spPr>
          <a:xfrm flipH="false" flipV="false" rot="-4063775">
            <a:off x="-76751" y="1661316"/>
            <a:ext cx="1806132" cy="1934278"/>
          </a:xfrm>
          <a:custGeom>
            <a:avLst/>
            <a:gdLst/>
            <a:ahLst/>
            <a:cxnLst/>
            <a:rect r="r" b="b" t="t" l="l"/>
            <a:pathLst>
              <a:path h="1934278" w="1806132">
                <a:moveTo>
                  <a:pt x="0" y="0"/>
                </a:moveTo>
                <a:lnTo>
                  <a:pt x="1806132" y="0"/>
                </a:lnTo>
                <a:lnTo>
                  <a:pt x="1806132" y="1934278"/>
                </a:lnTo>
                <a:lnTo>
                  <a:pt x="0" y="1934278"/>
                </a:lnTo>
                <a:lnTo>
                  <a:pt x="0" y="0"/>
                </a:lnTo>
                <a:close/>
              </a:path>
            </a:pathLst>
          </a:custGeom>
          <a:blipFill>
            <a:blip r:embed="rId3"/>
            <a:stretch>
              <a:fillRect l="0" t="0" r="0" b="0"/>
            </a:stretch>
          </a:blipFill>
        </p:spPr>
      </p:sp>
      <p:sp>
        <p:nvSpPr>
          <p:cNvPr name="Freeform 7" id="7"/>
          <p:cNvSpPr/>
          <p:nvPr/>
        </p:nvSpPr>
        <p:spPr>
          <a:xfrm flipH="false" flipV="false" rot="0">
            <a:off x="14253239" y="-1001116"/>
            <a:ext cx="6012122" cy="2029816"/>
          </a:xfrm>
          <a:custGeom>
            <a:avLst/>
            <a:gdLst/>
            <a:ahLst/>
            <a:cxnLst/>
            <a:rect r="r" b="b" t="t" l="l"/>
            <a:pathLst>
              <a:path h="2029816" w="6012122">
                <a:moveTo>
                  <a:pt x="0" y="0"/>
                </a:moveTo>
                <a:lnTo>
                  <a:pt x="6012122" y="0"/>
                </a:lnTo>
                <a:lnTo>
                  <a:pt x="6012122" y="2029816"/>
                </a:lnTo>
                <a:lnTo>
                  <a:pt x="0" y="20298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688650" y="-2388553"/>
            <a:ext cx="4030989" cy="4114800"/>
          </a:xfrm>
          <a:custGeom>
            <a:avLst/>
            <a:gdLst/>
            <a:ahLst/>
            <a:cxnLst/>
            <a:rect r="r" b="b" t="t" l="l"/>
            <a:pathLst>
              <a:path h="4114800" w="4030989">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028700" y="3395772"/>
            <a:ext cx="8465981" cy="7539064"/>
          </a:xfrm>
          <a:custGeom>
            <a:avLst/>
            <a:gdLst/>
            <a:ahLst/>
            <a:cxnLst/>
            <a:rect r="r" b="b" t="t" l="l"/>
            <a:pathLst>
              <a:path h="7539064" w="8465981">
                <a:moveTo>
                  <a:pt x="0" y="0"/>
                </a:moveTo>
                <a:lnTo>
                  <a:pt x="8465981" y="0"/>
                </a:lnTo>
                <a:lnTo>
                  <a:pt x="8465981" y="7539064"/>
                </a:lnTo>
                <a:lnTo>
                  <a:pt x="0" y="7539064"/>
                </a:lnTo>
                <a:lnTo>
                  <a:pt x="0" y="0"/>
                </a:lnTo>
                <a:close/>
              </a:path>
            </a:pathLst>
          </a:custGeom>
          <a:blipFill>
            <a:blip r:embed="rId8"/>
            <a:stretch>
              <a:fillRect l="0" t="0" r="0" b="-6671"/>
            </a:stretch>
          </a:blipFill>
        </p:spPr>
      </p:sp>
      <p:sp>
        <p:nvSpPr>
          <p:cNvPr name="TextBox 10" id="10"/>
          <p:cNvSpPr txBox="true"/>
          <p:nvPr/>
        </p:nvSpPr>
        <p:spPr>
          <a:xfrm rot="0">
            <a:off x="-891511" y="1194759"/>
            <a:ext cx="19236661" cy="1038213"/>
          </a:xfrm>
          <a:prstGeom prst="rect">
            <a:avLst/>
          </a:prstGeom>
        </p:spPr>
        <p:txBody>
          <a:bodyPr anchor="t" rtlCol="false" tIns="0" lIns="0" bIns="0" rIns="0">
            <a:spAutoFit/>
          </a:bodyPr>
          <a:lstStyle/>
          <a:p>
            <a:pPr algn="ctr">
              <a:lnSpc>
                <a:spcPts val="8400"/>
              </a:lnSpc>
            </a:pPr>
            <a:r>
              <a:rPr lang="en-US" sz="6000">
                <a:solidFill>
                  <a:srgbClr val="A64B23"/>
                </a:solidFill>
                <a:latin typeface="Paytone One"/>
                <a:ea typeface="Paytone One"/>
                <a:cs typeface="Paytone One"/>
                <a:sym typeface="Paytone One"/>
              </a:rPr>
              <a:t>Snapshot Agent</a:t>
            </a:r>
          </a:p>
        </p:txBody>
      </p:sp>
      <p:sp>
        <p:nvSpPr>
          <p:cNvPr name="TextBox 11" id="11"/>
          <p:cNvSpPr txBox="true"/>
          <p:nvPr/>
        </p:nvSpPr>
        <p:spPr>
          <a:xfrm rot="0">
            <a:off x="9611644" y="3651503"/>
            <a:ext cx="8349821" cy="5035045"/>
          </a:xfrm>
          <a:prstGeom prst="rect">
            <a:avLst/>
          </a:prstGeom>
        </p:spPr>
        <p:txBody>
          <a:bodyPr anchor="t" rtlCol="false" tIns="0" lIns="0" bIns="0" rIns="0">
            <a:spAutoFit/>
          </a:bodyPr>
          <a:lstStyle/>
          <a:p>
            <a:pPr algn="l">
              <a:lnSpc>
                <a:spcPts val="4606"/>
              </a:lnSpc>
            </a:pPr>
            <a:r>
              <a:rPr lang="en-US" sz="3290">
                <a:solidFill>
                  <a:srgbClr val="000000"/>
                </a:solidFill>
                <a:latin typeface="Paytone One"/>
                <a:ea typeface="Paytone One"/>
                <a:cs typeface="Paytone One"/>
                <a:sym typeface="Paytone One"/>
              </a:rPr>
              <a:t>⮚ Chuẩnbị lược đồ, data file, stored procedure</a:t>
            </a:r>
          </a:p>
          <a:p>
            <a:pPr algn="l">
              <a:lnSpc>
                <a:spcPts val="4606"/>
              </a:lnSpc>
            </a:pPr>
            <a:r>
              <a:rPr lang="en-US" sz="3290">
                <a:solidFill>
                  <a:srgbClr val="000000"/>
                </a:solidFill>
                <a:latin typeface="Paytone One"/>
                <a:ea typeface="Paytone One"/>
                <a:cs typeface="Paytone One"/>
                <a:sym typeface="Paytone One"/>
              </a:rPr>
              <a:t>⮚ </a:t>
            </a:r>
            <a:r>
              <a:rPr lang="en-US" sz="3290">
                <a:solidFill>
                  <a:srgbClr val="000000"/>
                </a:solidFill>
                <a:latin typeface="Paytone One"/>
                <a:ea typeface="Paytone One"/>
                <a:cs typeface="Paytone One"/>
                <a:sym typeface="Paytone One"/>
              </a:rPr>
              <a:t>Lưu snapshot lên Distributor</a:t>
            </a:r>
          </a:p>
          <a:p>
            <a:pPr algn="l">
              <a:lnSpc>
                <a:spcPts val="4606"/>
              </a:lnSpc>
            </a:pPr>
            <a:r>
              <a:rPr lang="en-US" sz="3290">
                <a:solidFill>
                  <a:srgbClr val="000000"/>
                </a:solidFill>
                <a:latin typeface="Paytone One"/>
                <a:ea typeface="Paytone One"/>
                <a:cs typeface="Paytone One"/>
                <a:sym typeface="Paytone One"/>
              </a:rPr>
              <a:t>⮚ </a:t>
            </a:r>
            <a:r>
              <a:rPr lang="en-US" sz="3290">
                <a:solidFill>
                  <a:srgbClr val="000000"/>
                </a:solidFill>
                <a:latin typeface="Paytone One"/>
                <a:ea typeface="Paytone One"/>
                <a:cs typeface="Paytone One"/>
                <a:sym typeface="Paytone One"/>
              </a:rPr>
              <a:t>Ghi lại những thông tin về trạng thái đồng bộ vào CSDL phân bố</a:t>
            </a:r>
          </a:p>
          <a:p>
            <a:pPr algn="l">
              <a:lnSpc>
                <a:spcPts val="4606"/>
              </a:lnSpc>
            </a:pPr>
            <a:r>
              <a:rPr lang="en-US" sz="3290">
                <a:solidFill>
                  <a:srgbClr val="000000"/>
                </a:solidFill>
                <a:latin typeface="Paytone One"/>
                <a:ea typeface="Paytone One"/>
                <a:cs typeface="Paytone One"/>
                <a:sym typeface="Paytone One"/>
              </a:rPr>
              <a:t>⮚ </a:t>
            </a:r>
            <a:r>
              <a:rPr lang="en-US" sz="3290">
                <a:solidFill>
                  <a:srgbClr val="000000"/>
                </a:solidFill>
                <a:latin typeface="Paytone One"/>
                <a:ea typeface="Paytone One"/>
                <a:cs typeface="Paytone One"/>
                <a:sym typeface="Paytone One"/>
              </a:rPr>
              <a:t>Mỗi publication có 1 snapshot agent riêng chạy trên Distributor và liên kết với Publisher</a:t>
            </a:r>
          </a:p>
          <a:p>
            <a:pPr algn="l">
              <a:lnSpc>
                <a:spcPts val="3148"/>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517022" y="2074038"/>
            <a:ext cx="11142405" cy="12269716"/>
          </a:xfrm>
          <a:custGeom>
            <a:avLst/>
            <a:gdLst/>
            <a:ahLst/>
            <a:cxnLst/>
            <a:rect r="r" b="b" t="t" l="l"/>
            <a:pathLst>
              <a:path h="12269716" w="11142405">
                <a:moveTo>
                  <a:pt x="0" y="0"/>
                </a:moveTo>
                <a:lnTo>
                  <a:pt x="11142405" y="0"/>
                </a:lnTo>
                <a:lnTo>
                  <a:pt x="11142405" y="12269716"/>
                </a:lnTo>
                <a:lnTo>
                  <a:pt x="0" y="12269716"/>
                </a:lnTo>
                <a:lnTo>
                  <a:pt x="0" y="0"/>
                </a:lnTo>
                <a:close/>
              </a:path>
            </a:pathLst>
          </a:custGeom>
          <a:blipFill>
            <a:blip r:embed="rId2"/>
            <a:stretch>
              <a:fillRect l="0" t="0" r="0" b="0"/>
            </a:stretch>
          </a:blipFill>
        </p:spPr>
      </p:sp>
      <p:sp>
        <p:nvSpPr>
          <p:cNvPr name="TextBox 3" id="3"/>
          <p:cNvSpPr txBox="true"/>
          <p:nvPr/>
        </p:nvSpPr>
        <p:spPr>
          <a:xfrm rot="0">
            <a:off x="-517022" y="684530"/>
            <a:ext cx="19236661" cy="1038213"/>
          </a:xfrm>
          <a:prstGeom prst="rect">
            <a:avLst/>
          </a:prstGeom>
        </p:spPr>
        <p:txBody>
          <a:bodyPr anchor="t" rtlCol="false" tIns="0" lIns="0" bIns="0" rIns="0">
            <a:spAutoFit/>
          </a:bodyPr>
          <a:lstStyle/>
          <a:p>
            <a:pPr algn="ctr">
              <a:lnSpc>
                <a:spcPts val="8400"/>
              </a:lnSpc>
            </a:pPr>
            <a:r>
              <a:rPr lang="en-US" sz="6000">
                <a:solidFill>
                  <a:srgbClr val="A64B23"/>
                </a:solidFill>
                <a:latin typeface="Paytone One"/>
                <a:ea typeface="Paytone One"/>
                <a:cs typeface="Paytone One"/>
                <a:sym typeface="Paytone One"/>
              </a:rPr>
              <a:t>Log Reader Agent</a:t>
            </a:r>
          </a:p>
        </p:txBody>
      </p:sp>
      <p:sp>
        <p:nvSpPr>
          <p:cNvPr name="TextBox 4" id="4"/>
          <p:cNvSpPr txBox="true"/>
          <p:nvPr/>
        </p:nvSpPr>
        <p:spPr>
          <a:xfrm rot="0">
            <a:off x="10815006" y="2794811"/>
            <a:ext cx="7170894" cy="4715557"/>
          </a:xfrm>
          <a:prstGeom prst="rect">
            <a:avLst/>
          </a:prstGeom>
        </p:spPr>
        <p:txBody>
          <a:bodyPr anchor="t" rtlCol="false" tIns="0" lIns="0" bIns="0" rIns="0">
            <a:spAutoFit/>
          </a:bodyPr>
          <a:lstStyle/>
          <a:p>
            <a:pPr algn="l">
              <a:lnSpc>
                <a:spcPts val="4321"/>
              </a:lnSpc>
            </a:pPr>
            <a:r>
              <a:rPr lang="en-US" sz="3086">
                <a:solidFill>
                  <a:srgbClr val="000000"/>
                </a:solidFill>
                <a:latin typeface="Paytone One"/>
                <a:ea typeface="Paytone One"/>
                <a:cs typeface="Paytone One"/>
                <a:sym typeface="Paytone One"/>
              </a:rPr>
              <a:t>⮚ Di chuyểnnhững transaction cần nhânbản từ transaction log trên Publisher đến CSDL phân bố.</a:t>
            </a:r>
          </a:p>
          <a:p>
            <a:pPr algn="l">
              <a:lnSpc>
                <a:spcPts val="4321"/>
              </a:lnSpc>
            </a:pPr>
          </a:p>
          <a:p>
            <a:pPr algn="l">
              <a:lnSpc>
                <a:spcPts val="4321"/>
              </a:lnSpc>
            </a:pPr>
            <a:r>
              <a:rPr lang="en-US" sz="3086">
                <a:solidFill>
                  <a:srgbClr val="000000"/>
                </a:solidFill>
                <a:latin typeface="Paytone One"/>
                <a:ea typeface="Paytone One"/>
                <a:cs typeface="Paytone One"/>
                <a:sym typeface="Paytone One"/>
              </a:rPr>
              <a:t>⮚ </a:t>
            </a:r>
            <a:r>
              <a:rPr lang="en-US" sz="3086">
                <a:solidFill>
                  <a:srgbClr val="000000"/>
                </a:solidFill>
                <a:latin typeface="Paytone One"/>
                <a:ea typeface="Paytone One"/>
                <a:cs typeface="Paytone One"/>
                <a:sym typeface="Paytone One"/>
              </a:rPr>
              <a:t>Mỗi publication dùng nhânbản transaction có một log reader agent, chạytrên Distributor vàliênkết (connect) đến Publisher.</a:t>
            </a:r>
          </a:p>
          <a:p>
            <a:pPr algn="l">
              <a:lnSpc>
                <a:spcPts val="2953"/>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3357250" y="6207325"/>
            <a:ext cx="11414907" cy="3906098"/>
          </a:xfrm>
          <a:custGeom>
            <a:avLst/>
            <a:gdLst/>
            <a:ahLst/>
            <a:cxnLst/>
            <a:rect r="r" b="b" t="t" l="l"/>
            <a:pathLst>
              <a:path h="3906098" w="11414907">
                <a:moveTo>
                  <a:pt x="0" y="0"/>
                </a:moveTo>
                <a:lnTo>
                  <a:pt x="11414906" y="0"/>
                </a:lnTo>
                <a:lnTo>
                  <a:pt x="11414906" y="3906097"/>
                </a:lnTo>
                <a:lnTo>
                  <a:pt x="0" y="3906097"/>
                </a:lnTo>
                <a:lnTo>
                  <a:pt x="0" y="0"/>
                </a:lnTo>
                <a:close/>
              </a:path>
            </a:pathLst>
          </a:custGeom>
          <a:blipFill>
            <a:blip r:embed="rId2"/>
            <a:stretch>
              <a:fillRect l="0" t="0" r="0" b="0"/>
            </a:stretch>
          </a:blipFill>
        </p:spPr>
      </p:sp>
      <p:sp>
        <p:nvSpPr>
          <p:cNvPr name="TextBox 3" id="3"/>
          <p:cNvSpPr txBox="true"/>
          <p:nvPr/>
        </p:nvSpPr>
        <p:spPr>
          <a:xfrm rot="0">
            <a:off x="-474331" y="286877"/>
            <a:ext cx="19236661" cy="2105013"/>
          </a:xfrm>
          <a:prstGeom prst="rect">
            <a:avLst/>
          </a:prstGeom>
        </p:spPr>
        <p:txBody>
          <a:bodyPr anchor="t" rtlCol="false" tIns="0" lIns="0" bIns="0" rIns="0">
            <a:spAutoFit/>
          </a:bodyPr>
          <a:lstStyle/>
          <a:p>
            <a:pPr algn="ctr">
              <a:lnSpc>
                <a:spcPts val="8400"/>
              </a:lnSpc>
            </a:pPr>
            <a:r>
              <a:rPr lang="en-US" sz="6000">
                <a:solidFill>
                  <a:srgbClr val="A64B23"/>
                </a:solidFill>
                <a:latin typeface="Paytone One"/>
                <a:ea typeface="Paytone One"/>
                <a:cs typeface="Paytone One"/>
                <a:sym typeface="Paytone One"/>
              </a:rPr>
              <a:t>Distribution Agent</a:t>
            </a:r>
          </a:p>
          <a:p>
            <a:pPr algn="ctr">
              <a:lnSpc>
                <a:spcPts val="8400"/>
              </a:lnSpc>
            </a:pPr>
          </a:p>
        </p:txBody>
      </p:sp>
      <p:sp>
        <p:nvSpPr>
          <p:cNvPr name="TextBox 4" id="4"/>
          <p:cNvSpPr txBox="true"/>
          <p:nvPr/>
        </p:nvSpPr>
        <p:spPr>
          <a:xfrm rot="0">
            <a:off x="1107997" y="1922647"/>
            <a:ext cx="16072006" cy="4624752"/>
          </a:xfrm>
          <a:prstGeom prst="rect">
            <a:avLst/>
          </a:prstGeom>
        </p:spPr>
        <p:txBody>
          <a:bodyPr anchor="t" rtlCol="false" tIns="0" lIns="0" bIns="0" rIns="0">
            <a:spAutoFit/>
          </a:bodyPr>
          <a:lstStyle/>
          <a:p>
            <a:pPr algn="just">
              <a:lnSpc>
                <a:spcPts val="4881"/>
              </a:lnSpc>
            </a:pPr>
            <a:r>
              <a:rPr lang="en-US" sz="3486">
                <a:solidFill>
                  <a:srgbClr val="343434"/>
                </a:solidFill>
                <a:latin typeface="Paytone One"/>
                <a:ea typeface="Paytone One"/>
                <a:cs typeface="Paytone One"/>
                <a:sym typeface="Paytone One"/>
              </a:rPr>
              <a:t>⮚ Di chuyển transaction và nhữngtác vụ sao chép</a:t>
            </a:r>
          </a:p>
          <a:p>
            <a:pPr algn="just">
              <a:lnSpc>
                <a:spcPts val="4881"/>
              </a:lnSpc>
            </a:pPr>
            <a:r>
              <a:rPr lang="en-US" sz="3486">
                <a:solidFill>
                  <a:srgbClr val="343434"/>
                </a:solidFill>
                <a:latin typeface="Paytone One"/>
                <a:ea typeface="Paytone One"/>
                <a:cs typeface="Paytone One"/>
                <a:sym typeface="Paytone One"/>
              </a:rPr>
              <a:t>⮚ </a:t>
            </a:r>
            <a:r>
              <a:rPr lang="en-US" sz="3486">
                <a:solidFill>
                  <a:srgbClr val="343434"/>
                </a:solidFill>
                <a:latin typeface="Paytone One"/>
                <a:ea typeface="Paytone One"/>
                <a:cs typeface="Paytone One"/>
                <a:sym typeface="Paytone One"/>
              </a:rPr>
              <a:t>TH: Nhân bản transaction hay snapshot mà đồng bộ lập tức</a:t>
            </a:r>
          </a:p>
          <a:p>
            <a:pPr algn="just">
              <a:lnSpc>
                <a:spcPts val="4881"/>
              </a:lnSpc>
            </a:pPr>
            <a:r>
              <a:rPr lang="en-US" sz="3486">
                <a:solidFill>
                  <a:srgbClr val="343434"/>
                </a:solidFill>
                <a:latin typeface="Paytone One"/>
                <a:ea typeface="Paytone One"/>
                <a:cs typeface="Paytone One"/>
                <a:sym typeface="Paytone One"/>
              </a:rPr>
              <a:t>⮚ </a:t>
            </a:r>
            <a:r>
              <a:rPr lang="en-US" sz="3486">
                <a:solidFill>
                  <a:srgbClr val="343434"/>
                </a:solidFill>
                <a:latin typeface="Paytone One"/>
                <a:ea typeface="Paytone One"/>
                <a:cs typeface="Paytone One"/>
                <a:sym typeface="Paytone One"/>
              </a:rPr>
              <a:t>TH: Nhân bản transaction và snapshot không đồngbộ lập tức</a:t>
            </a:r>
          </a:p>
          <a:p>
            <a:pPr algn="just">
              <a:lnSpc>
                <a:spcPts val="4881"/>
              </a:lnSpc>
            </a:pPr>
            <a:r>
              <a:rPr lang="en-US" sz="3486">
                <a:solidFill>
                  <a:srgbClr val="343434"/>
                </a:solidFill>
                <a:latin typeface="Paytone One"/>
                <a:ea typeface="Paytone One"/>
                <a:cs typeface="Paytone One"/>
                <a:sym typeface="Paytone One"/>
              </a:rPr>
              <a:t>⮚ </a:t>
            </a:r>
            <a:r>
              <a:rPr lang="en-US" sz="3486">
                <a:solidFill>
                  <a:srgbClr val="343434"/>
                </a:solidFill>
                <a:latin typeface="Paytone One"/>
                <a:ea typeface="Paytone One"/>
                <a:cs typeface="Paytone One"/>
                <a:sym typeface="Paytone One"/>
              </a:rPr>
              <a:t>TH: Pull subscription đến snapshot publication hay transactional publication</a:t>
            </a:r>
          </a:p>
          <a:p>
            <a:pPr algn="just">
              <a:lnSpc>
                <a:spcPts val="4881"/>
              </a:lnSpc>
            </a:pPr>
            <a:r>
              <a:rPr lang="en-US" sz="3486">
                <a:solidFill>
                  <a:srgbClr val="343434"/>
                </a:solidFill>
                <a:latin typeface="Paytone One"/>
                <a:ea typeface="Paytone One"/>
                <a:cs typeface="Paytone One"/>
                <a:sym typeface="Paytone One"/>
              </a:rPr>
              <a:t>⮚ </a:t>
            </a:r>
            <a:r>
              <a:rPr lang="en-US" sz="3486">
                <a:solidFill>
                  <a:srgbClr val="343434"/>
                </a:solidFill>
                <a:latin typeface="Paytone One"/>
                <a:ea typeface="Paytone One"/>
                <a:cs typeface="Paytone One"/>
                <a:sym typeface="Paytone One"/>
              </a:rPr>
              <a:t>Nhân bản kết hợp không có distribution agent</a:t>
            </a:r>
          </a:p>
          <a:p>
            <a:pPr algn="just">
              <a:lnSpc>
                <a:spcPts val="4321"/>
              </a:lnSpc>
            </a:pPr>
          </a:p>
          <a:p>
            <a:pPr algn="just">
              <a:lnSpc>
                <a:spcPts val="2953"/>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367277" y="7086146"/>
            <a:ext cx="2447242" cy="3087118"/>
          </a:xfrm>
          <a:custGeom>
            <a:avLst/>
            <a:gdLst/>
            <a:ahLst/>
            <a:cxnLst/>
            <a:rect r="r" b="b" t="t" l="l"/>
            <a:pathLst>
              <a:path h="3087118" w="2447242">
                <a:moveTo>
                  <a:pt x="0" y="0"/>
                </a:moveTo>
                <a:lnTo>
                  <a:pt x="2447243" y="0"/>
                </a:lnTo>
                <a:lnTo>
                  <a:pt x="2447243" y="3087118"/>
                </a:lnTo>
                <a:lnTo>
                  <a:pt x="0" y="30871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76194" y="2871637"/>
            <a:ext cx="2404705" cy="2939083"/>
          </a:xfrm>
          <a:custGeom>
            <a:avLst/>
            <a:gdLst/>
            <a:ahLst/>
            <a:cxnLst/>
            <a:rect r="r" b="b" t="t" l="l"/>
            <a:pathLst>
              <a:path h="2939083" w="2404705">
                <a:moveTo>
                  <a:pt x="0" y="0"/>
                </a:moveTo>
                <a:lnTo>
                  <a:pt x="2404704" y="0"/>
                </a:lnTo>
                <a:lnTo>
                  <a:pt x="2404704" y="2939083"/>
                </a:lnTo>
                <a:lnTo>
                  <a:pt x="0" y="29390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723276" y="4341179"/>
            <a:ext cx="2404705" cy="2939083"/>
          </a:xfrm>
          <a:custGeom>
            <a:avLst/>
            <a:gdLst/>
            <a:ahLst/>
            <a:cxnLst/>
            <a:rect r="r" b="b" t="t" l="l"/>
            <a:pathLst>
              <a:path h="2939083" w="2404705">
                <a:moveTo>
                  <a:pt x="0" y="0"/>
                </a:moveTo>
                <a:lnTo>
                  <a:pt x="2404705" y="0"/>
                </a:lnTo>
                <a:lnTo>
                  <a:pt x="2404705" y="2939083"/>
                </a:lnTo>
                <a:lnTo>
                  <a:pt x="0" y="29390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656559" y="4341179"/>
            <a:ext cx="2404705" cy="2939083"/>
          </a:xfrm>
          <a:custGeom>
            <a:avLst/>
            <a:gdLst/>
            <a:ahLst/>
            <a:cxnLst/>
            <a:rect r="r" b="b" t="t" l="l"/>
            <a:pathLst>
              <a:path h="2939083" w="2404705">
                <a:moveTo>
                  <a:pt x="0" y="0"/>
                </a:moveTo>
                <a:lnTo>
                  <a:pt x="2404704" y="0"/>
                </a:lnTo>
                <a:lnTo>
                  <a:pt x="2404704" y="2939083"/>
                </a:lnTo>
                <a:lnTo>
                  <a:pt x="0" y="29390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738039" y="-1028700"/>
            <a:ext cx="4318969" cy="4114800"/>
          </a:xfrm>
          <a:custGeom>
            <a:avLst/>
            <a:gdLst/>
            <a:ahLst/>
            <a:cxnLst/>
            <a:rect r="r" b="b" t="t" l="l"/>
            <a:pathLst>
              <a:path h="4114800" w="4318969">
                <a:moveTo>
                  <a:pt x="0" y="0"/>
                </a:moveTo>
                <a:lnTo>
                  <a:pt x="4318969" y="0"/>
                </a:lnTo>
                <a:lnTo>
                  <a:pt x="431896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5503562" y="666901"/>
            <a:ext cx="2084357" cy="1440101"/>
          </a:xfrm>
          <a:custGeom>
            <a:avLst/>
            <a:gdLst/>
            <a:ahLst/>
            <a:cxnLst/>
            <a:rect r="r" b="b" t="t" l="l"/>
            <a:pathLst>
              <a:path h="1440101" w="2084357">
                <a:moveTo>
                  <a:pt x="0" y="0"/>
                </a:moveTo>
                <a:lnTo>
                  <a:pt x="2084356" y="0"/>
                </a:lnTo>
                <a:lnTo>
                  <a:pt x="2084356" y="1440101"/>
                </a:lnTo>
                <a:lnTo>
                  <a:pt x="0" y="14401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370180" y="0"/>
            <a:ext cx="3184700" cy="1476543"/>
          </a:xfrm>
          <a:custGeom>
            <a:avLst/>
            <a:gdLst/>
            <a:ahLst/>
            <a:cxnLst/>
            <a:rect r="r" b="b" t="t" l="l"/>
            <a:pathLst>
              <a:path h="1476543" w="3184700">
                <a:moveTo>
                  <a:pt x="0" y="0"/>
                </a:moveTo>
                <a:lnTo>
                  <a:pt x="3184700" y="0"/>
                </a:lnTo>
                <a:lnTo>
                  <a:pt x="3184700" y="1476543"/>
                </a:lnTo>
                <a:lnTo>
                  <a:pt x="0" y="147654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173331" y="3086100"/>
            <a:ext cx="2210431" cy="2110862"/>
          </a:xfrm>
          <a:custGeom>
            <a:avLst/>
            <a:gdLst/>
            <a:ahLst/>
            <a:cxnLst/>
            <a:rect r="r" b="b" t="t" l="l"/>
            <a:pathLst>
              <a:path h="2110862" w="2210431">
                <a:moveTo>
                  <a:pt x="0" y="0"/>
                </a:moveTo>
                <a:lnTo>
                  <a:pt x="2210431" y="0"/>
                </a:lnTo>
                <a:lnTo>
                  <a:pt x="2210431" y="2110862"/>
                </a:lnTo>
                <a:lnTo>
                  <a:pt x="0" y="2110862"/>
                </a:lnTo>
                <a:lnTo>
                  <a:pt x="0" y="0"/>
                </a:lnTo>
                <a:close/>
              </a:path>
            </a:pathLst>
          </a:custGeom>
          <a:blipFill>
            <a:blip r:embed="rId12"/>
            <a:stretch>
              <a:fillRect l="0" t="0" r="0" b="0"/>
            </a:stretch>
          </a:blipFill>
        </p:spPr>
      </p:sp>
      <p:sp>
        <p:nvSpPr>
          <p:cNvPr name="Freeform 10" id="10"/>
          <p:cNvSpPr/>
          <p:nvPr/>
        </p:nvSpPr>
        <p:spPr>
          <a:xfrm flipH="false" flipV="false" rot="0">
            <a:off x="5907539" y="4569792"/>
            <a:ext cx="2036178" cy="1953257"/>
          </a:xfrm>
          <a:custGeom>
            <a:avLst/>
            <a:gdLst/>
            <a:ahLst/>
            <a:cxnLst/>
            <a:rect r="r" b="b" t="t" l="l"/>
            <a:pathLst>
              <a:path h="1953257" w="2036178">
                <a:moveTo>
                  <a:pt x="0" y="0"/>
                </a:moveTo>
                <a:lnTo>
                  <a:pt x="2036178" y="0"/>
                </a:lnTo>
                <a:lnTo>
                  <a:pt x="2036178" y="1953257"/>
                </a:lnTo>
                <a:lnTo>
                  <a:pt x="0" y="1953257"/>
                </a:lnTo>
                <a:lnTo>
                  <a:pt x="0" y="0"/>
                </a:lnTo>
                <a:close/>
              </a:path>
            </a:pathLst>
          </a:custGeom>
          <a:blipFill>
            <a:blip r:embed="rId13"/>
            <a:stretch>
              <a:fillRect l="0" t="0" r="0" b="0"/>
            </a:stretch>
          </a:blipFill>
        </p:spPr>
      </p:sp>
      <p:sp>
        <p:nvSpPr>
          <p:cNvPr name="Freeform 11" id="11"/>
          <p:cNvSpPr/>
          <p:nvPr/>
        </p:nvSpPr>
        <p:spPr>
          <a:xfrm flipH="false" flipV="false" rot="0">
            <a:off x="10831667" y="4614917"/>
            <a:ext cx="2054489" cy="1970822"/>
          </a:xfrm>
          <a:custGeom>
            <a:avLst/>
            <a:gdLst/>
            <a:ahLst/>
            <a:cxnLst/>
            <a:rect r="r" b="b" t="t" l="l"/>
            <a:pathLst>
              <a:path h="1970822" w="2054489">
                <a:moveTo>
                  <a:pt x="0" y="0"/>
                </a:moveTo>
                <a:lnTo>
                  <a:pt x="2054488" y="0"/>
                </a:lnTo>
                <a:lnTo>
                  <a:pt x="2054488" y="1970821"/>
                </a:lnTo>
                <a:lnTo>
                  <a:pt x="0" y="1970821"/>
                </a:lnTo>
                <a:lnTo>
                  <a:pt x="0" y="0"/>
                </a:lnTo>
                <a:close/>
              </a:path>
            </a:pathLst>
          </a:custGeom>
          <a:blipFill>
            <a:blip r:embed="rId13"/>
            <a:stretch>
              <a:fillRect l="0" t="0" r="0" b="0"/>
            </a:stretch>
          </a:blipFill>
        </p:spPr>
      </p:sp>
      <p:sp>
        <p:nvSpPr>
          <p:cNvPr name="Freeform 12" id="12"/>
          <p:cNvSpPr/>
          <p:nvPr/>
        </p:nvSpPr>
        <p:spPr>
          <a:xfrm flipH="false" flipV="false" rot="0">
            <a:off x="14746462" y="2951197"/>
            <a:ext cx="2296203" cy="2192303"/>
          </a:xfrm>
          <a:custGeom>
            <a:avLst/>
            <a:gdLst/>
            <a:ahLst/>
            <a:cxnLst/>
            <a:rect r="r" b="b" t="t" l="l"/>
            <a:pathLst>
              <a:path h="2192303" w="2296203">
                <a:moveTo>
                  <a:pt x="0" y="0"/>
                </a:moveTo>
                <a:lnTo>
                  <a:pt x="2296203" y="0"/>
                </a:lnTo>
                <a:lnTo>
                  <a:pt x="2296203" y="2192303"/>
                </a:lnTo>
                <a:lnTo>
                  <a:pt x="0" y="2192303"/>
                </a:lnTo>
                <a:lnTo>
                  <a:pt x="0" y="0"/>
                </a:lnTo>
                <a:close/>
              </a:path>
            </a:pathLst>
          </a:custGeom>
          <a:blipFill>
            <a:blip r:embed="rId14"/>
            <a:stretch>
              <a:fillRect l="0" t="0" r="0" b="0"/>
            </a:stretch>
          </a:blipFill>
        </p:spPr>
      </p:sp>
      <p:sp>
        <p:nvSpPr>
          <p:cNvPr name="TextBox 13" id="13"/>
          <p:cNvSpPr txBox="true"/>
          <p:nvPr/>
        </p:nvSpPr>
        <p:spPr>
          <a:xfrm rot="0">
            <a:off x="5544524" y="857250"/>
            <a:ext cx="7198952" cy="1543048"/>
          </a:xfrm>
          <a:prstGeom prst="rect">
            <a:avLst/>
          </a:prstGeom>
        </p:spPr>
        <p:txBody>
          <a:bodyPr anchor="t" rtlCol="false" tIns="0" lIns="0" bIns="0" rIns="0">
            <a:spAutoFit/>
          </a:bodyPr>
          <a:lstStyle/>
          <a:p>
            <a:pPr algn="ctr">
              <a:lnSpc>
                <a:spcPts val="12600"/>
              </a:lnSpc>
            </a:pPr>
            <a:r>
              <a:rPr lang="en-US" sz="9000">
                <a:solidFill>
                  <a:srgbClr val="AD5545"/>
                </a:solidFill>
                <a:latin typeface="Paytone One"/>
                <a:ea typeface="Paytone One"/>
                <a:cs typeface="Paytone One"/>
                <a:sym typeface="Paytone One"/>
              </a:rPr>
              <a:t>Our Team</a:t>
            </a:r>
          </a:p>
        </p:txBody>
      </p:sp>
      <p:sp>
        <p:nvSpPr>
          <p:cNvPr name="TextBox 14" id="14"/>
          <p:cNvSpPr txBox="true"/>
          <p:nvPr/>
        </p:nvSpPr>
        <p:spPr>
          <a:xfrm rot="0">
            <a:off x="0" y="6024571"/>
            <a:ext cx="4969022" cy="762000"/>
          </a:xfrm>
          <a:prstGeom prst="rect">
            <a:avLst/>
          </a:prstGeom>
        </p:spPr>
        <p:txBody>
          <a:bodyPr anchor="t" rtlCol="false" tIns="0" lIns="0" bIns="0" rIns="0">
            <a:spAutoFit/>
          </a:bodyPr>
          <a:lstStyle/>
          <a:p>
            <a:pPr algn="ctr">
              <a:lnSpc>
                <a:spcPts val="6299"/>
              </a:lnSpc>
            </a:pPr>
            <a:r>
              <a:rPr lang="en-US" sz="4499">
                <a:solidFill>
                  <a:srgbClr val="000000"/>
                </a:solidFill>
                <a:latin typeface="Quicksand"/>
                <a:ea typeface="Quicksand"/>
                <a:cs typeface="Quicksand"/>
                <a:sym typeface="Quicksand"/>
              </a:rPr>
              <a:t>Đỗ Huỳnh Mỹ Tâm</a:t>
            </a:r>
          </a:p>
        </p:txBody>
      </p:sp>
      <p:sp>
        <p:nvSpPr>
          <p:cNvPr name="TextBox 15" id="15"/>
          <p:cNvSpPr txBox="true"/>
          <p:nvPr/>
        </p:nvSpPr>
        <p:spPr>
          <a:xfrm rot="0">
            <a:off x="4441117" y="7667464"/>
            <a:ext cx="4969022" cy="762000"/>
          </a:xfrm>
          <a:prstGeom prst="rect">
            <a:avLst/>
          </a:prstGeom>
        </p:spPr>
        <p:txBody>
          <a:bodyPr anchor="t" rtlCol="false" tIns="0" lIns="0" bIns="0" rIns="0">
            <a:spAutoFit/>
          </a:bodyPr>
          <a:lstStyle/>
          <a:p>
            <a:pPr algn="ctr">
              <a:lnSpc>
                <a:spcPts val="6299"/>
              </a:lnSpc>
            </a:pPr>
            <a:r>
              <a:rPr lang="en-US" b="true" sz="4499">
                <a:solidFill>
                  <a:srgbClr val="000000"/>
                </a:solidFill>
                <a:latin typeface="Quicksand Medium"/>
                <a:ea typeface="Quicksand Medium"/>
                <a:cs typeface="Quicksand Medium"/>
                <a:sym typeface="Quicksand Medium"/>
              </a:rPr>
              <a:t>Trần Văn Thế</a:t>
            </a:r>
          </a:p>
        </p:txBody>
      </p:sp>
      <p:sp>
        <p:nvSpPr>
          <p:cNvPr name="TextBox 16" id="16"/>
          <p:cNvSpPr txBox="true"/>
          <p:nvPr/>
        </p:nvSpPr>
        <p:spPr>
          <a:xfrm rot="0">
            <a:off x="9539539" y="7667464"/>
            <a:ext cx="4969022" cy="762000"/>
          </a:xfrm>
          <a:prstGeom prst="rect">
            <a:avLst/>
          </a:prstGeom>
        </p:spPr>
        <p:txBody>
          <a:bodyPr anchor="t" rtlCol="false" tIns="0" lIns="0" bIns="0" rIns="0">
            <a:spAutoFit/>
          </a:bodyPr>
          <a:lstStyle/>
          <a:p>
            <a:pPr algn="ctr">
              <a:lnSpc>
                <a:spcPts val="6299"/>
              </a:lnSpc>
            </a:pPr>
            <a:r>
              <a:rPr lang="en-US" b="true" sz="4499">
                <a:solidFill>
                  <a:srgbClr val="000000"/>
                </a:solidFill>
                <a:latin typeface="Quicksand Medium"/>
                <a:ea typeface="Quicksand Medium"/>
                <a:cs typeface="Quicksand Medium"/>
                <a:sym typeface="Quicksand Medium"/>
              </a:rPr>
              <a:t>Nguyễn Minh Duy</a:t>
            </a:r>
          </a:p>
        </p:txBody>
      </p:sp>
      <p:sp>
        <p:nvSpPr>
          <p:cNvPr name="Freeform 17" id="17"/>
          <p:cNvSpPr/>
          <p:nvPr/>
        </p:nvSpPr>
        <p:spPr>
          <a:xfrm flipH="false" flipV="false" rot="0">
            <a:off x="14637960" y="2871637"/>
            <a:ext cx="2404705" cy="2939083"/>
          </a:xfrm>
          <a:custGeom>
            <a:avLst/>
            <a:gdLst/>
            <a:ahLst/>
            <a:cxnLst/>
            <a:rect r="r" b="b" t="t" l="l"/>
            <a:pathLst>
              <a:path h="2939083" w="2404705">
                <a:moveTo>
                  <a:pt x="0" y="0"/>
                </a:moveTo>
                <a:lnTo>
                  <a:pt x="2404705" y="0"/>
                </a:lnTo>
                <a:lnTo>
                  <a:pt x="2404705" y="2939083"/>
                </a:lnTo>
                <a:lnTo>
                  <a:pt x="0" y="29390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8" id="18"/>
          <p:cNvSpPr txBox="true"/>
          <p:nvPr/>
        </p:nvSpPr>
        <p:spPr>
          <a:xfrm rot="0">
            <a:off x="13355801" y="6161876"/>
            <a:ext cx="4969022" cy="762000"/>
          </a:xfrm>
          <a:prstGeom prst="rect">
            <a:avLst/>
          </a:prstGeom>
        </p:spPr>
        <p:txBody>
          <a:bodyPr anchor="t" rtlCol="false" tIns="0" lIns="0" bIns="0" rIns="0">
            <a:spAutoFit/>
          </a:bodyPr>
          <a:lstStyle/>
          <a:p>
            <a:pPr algn="ctr">
              <a:lnSpc>
                <a:spcPts val="6299"/>
              </a:lnSpc>
            </a:pPr>
            <a:r>
              <a:rPr lang="en-US" b="true" sz="4499">
                <a:solidFill>
                  <a:srgbClr val="000000"/>
                </a:solidFill>
                <a:latin typeface="Quicksand Medium"/>
                <a:ea typeface="Quicksand Medium"/>
                <a:cs typeface="Quicksand Medium"/>
                <a:sym typeface="Quicksand Medium"/>
              </a:rPr>
              <a:t>Lưu Vĩnh Phát</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3375709" y="3809415"/>
            <a:ext cx="11166763" cy="6216852"/>
          </a:xfrm>
          <a:custGeom>
            <a:avLst/>
            <a:gdLst/>
            <a:ahLst/>
            <a:cxnLst/>
            <a:rect r="r" b="b" t="t" l="l"/>
            <a:pathLst>
              <a:path h="6216852" w="11166763">
                <a:moveTo>
                  <a:pt x="0" y="0"/>
                </a:moveTo>
                <a:lnTo>
                  <a:pt x="11166764" y="0"/>
                </a:lnTo>
                <a:lnTo>
                  <a:pt x="11166764" y="6216853"/>
                </a:lnTo>
                <a:lnTo>
                  <a:pt x="0" y="6216853"/>
                </a:lnTo>
                <a:lnTo>
                  <a:pt x="0" y="0"/>
                </a:lnTo>
                <a:close/>
              </a:path>
            </a:pathLst>
          </a:custGeom>
          <a:blipFill>
            <a:blip r:embed="rId2"/>
            <a:stretch>
              <a:fillRect l="0" t="0" r="0" b="0"/>
            </a:stretch>
          </a:blipFill>
        </p:spPr>
      </p:sp>
      <p:sp>
        <p:nvSpPr>
          <p:cNvPr name="TextBox 3" id="3"/>
          <p:cNvSpPr txBox="true"/>
          <p:nvPr/>
        </p:nvSpPr>
        <p:spPr>
          <a:xfrm rot="0">
            <a:off x="-659240" y="-9513"/>
            <a:ext cx="19236661" cy="1038213"/>
          </a:xfrm>
          <a:prstGeom prst="rect">
            <a:avLst/>
          </a:prstGeom>
        </p:spPr>
        <p:txBody>
          <a:bodyPr anchor="t" rtlCol="false" tIns="0" lIns="0" bIns="0" rIns="0">
            <a:spAutoFit/>
          </a:bodyPr>
          <a:lstStyle/>
          <a:p>
            <a:pPr algn="ctr">
              <a:lnSpc>
                <a:spcPts val="8400"/>
              </a:lnSpc>
            </a:pPr>
            <a:r>
              <a:rPr lang="en-US" sz="6000">
                <a:solidFill>
                  <a:srgbClr val="A64B23"/>
                </a:solidFill>
                <a:latin typeface="Paytone One"/>
                <a:ea typeface="Paytone One"/>
                <a:cs typeface="Paytone One"/>
                <a:sym typeface="Paytone One"/>
              </a:rPr>
              <a:t>Merge Agent</a:t>
            </a:r>
          </a:p>
        </p:txBody>
      </p:sp>
      <p:sp>
        <p:nvSpPr>
          <p:cNvPr name="TextBox 4" id="4"/>
          <p:cNvSpPr txBox="true"/>
          <p:nvPr/>
        </p:nvSpPr>
        <p:spPr>
          <a:xfrm rot="0">
            <a:off x="1028700" y="1099005"/>
            <a:ext cx="16230600" cy="4014450"/>
          </a:xfrm>
          <a:prstGeom prst="rect">
            <a:avLst/>
          </a:prstGeom>
        </p:spPr>
        <p:txBody>
          <a:bodyPr anchor="t" rtlCol="false" tIns="0" lIns="0" bIns="0" rIns="0">
            <a:spAutoFit/>
          </a:bodyPr>
          <a:lstStyle/>
          <a:p>
            <a:pPr algn="just">
              <a:lnSpc>
                <a:spcPts val="4929"/>
              </a:lnSpc>
            </a:pPr>
            <a:r>
              <a:rPr lang="en-US" sz="3521">
                <a:solidFill>
                  <a:srgbClr val="343434"/>
                </a:solidFill>
                <a:latin typeface="Paytone One"/>
                <a:ea typeface="Paytone One"/>
                <a:cs typeface="Paytone One"/>
                <a:sym typeface="Paytone One"/>
              </a:rPr>
              <a:t>⮚ Di chuyển và điều hòa những thay đổi dữ liệu sau khi 1 snapshot khởi động.</a:t>
            </a:r>
          </a:p>
          <a:p>
            <a:pPr algn="just">
              <a:lnSpc>
                <a:spcPts val="4929"/>
              </a:lnSpc>
            </a:pPr>
            <a:r>
              <a:rPr lang="en-US" sz="3521">
                <a:solidFill>
                  <a:srgbClr val="343434"/>
                </a:solidFill>
                <a:latin typeface="Paytone One"/>
                <a:ea typeface="Paytone One"/>
                <a:cs typeface="Paytone One"/>
                <a:sym typeface="Paytone One"/>
              </a:rPr>
              <a:t>⮚ </a:t>
            </a:r>
            <a:r>
              <a:rPr lang="en-US" sz="3521">
                <a:solidFill>
                  <a:srgbClr val="343434"/>
                </a:solidFill>
                <a:latin typeface="Paytone One"/>
                <a:ea typeface="Paytone One"/>
                <a:cs typeface="Paytone One"/>
                <a:sym typeface="Paytone One"/>
              </a:rPr>
              <a:t>Mỗi merge publication có một merge agent, liên kết và cập nhật được với cả hai Publisher và Subscriber.</a:t>
            </a:r>
          </a:p>
          <a:p>
            <a:pPr algn="just">
              <a:lnSpc>
                <a:spcPts val="4929"/>
              </a:lnSpc>
            </a:pPr>
          </a:p>
          <a:p>
            <a:pPr algn="just">
              <a:lnSpc>
                <a:spcPts val="4363"/>
              </a:lnSpc>
            </a:pPr>
          </a:p>
          <a:p>
            <a:pPr algn="just">
              <a:lnSpc>
                <a:spcPts val="2982"/>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4580789" y="0"/>
            <a:ext cx="4701724" cy="2222633"/>
          </a:xfrm>
          <a:custGeom>
            <a:avLst/>
            <a:gdLst/>
            <a:ahLst/>
            <a:cxnLst/>
            <a:rect r="r" b="b" t="t" l="l"/>
            <a:pathLst>
              <a:path h="2222633" w="4701724">
                <a:moveTo>
                  <a:pt x="0" y="0"/>
                </a:moveTo>
                <a:lnTo>
                  <a:pt x="4701724" y="0"/>
                </a:lnTo>
                <a:lnTo>
                  <a:pt x="4701724" y="2222633"/>
                </a:lnTo>
                <a:lnTo>
                  <a:pt x="0" y="2222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423086">
            <a:off x="166746" y="-4626437"/>
            <a:ext cx="5323671" cy="7857779"/>
          </a:xfrm>
          <a:custGeom>
            <a:avLst/>
            <a:gdLst/>
            <a:ahLst/>
            <a:cxnLst/>
            <a:rect r="r" b="b" t="t" l="l"/>
            <a:pathLst>
              <a:path h="7857779" w="5323671">
                <a:moveTo>
                  <a:pt x="0" y="0"/>
                </a:moveTo>
                <a:lnTo>
                  <a:pt x="5323671" y="0"/>
                </a:lnTo>
                <a:lnTo>
                  <a:pt x="5323671" y="7857780"/>
                </a:lnTo>
                <a:lnTo>
                  <a:pt x="0" y="78577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124406" y="7950069"/>
            <a:ext cx="5614490" cy="4130953"/>
          </a:xfrm>
          <a:custGeom>
            <a:avLst/>
            <a:gdLst/>
            <a:ahLst/>
            <a:cxnLst/>
            <a:rect r="r" b="b" t="t" l="l"/>
            <a:pathLst>
              <a:path h="4130953" w="5614490">
                <a:moveTo>
                  <a:pt x="0" y="0"/>
                </a:moveTo>
                <a:lnTo>
                  <a:pt x="5614490" y="0"/>
                </a:lnTo>
                <a:lnTo>
                  <a:pt x="5614490" y="4130953"/>
                </a:lnTo>
                <a:lnTo>
                  <a:pt x="0" y="41309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8897882">
            <a:off x="15681947" y="7636750"/>
            <a:ext cx="3154705" cy="2291105"/>
          </a:xfrm>
          <a:custGeom>
            <a:avLst/>
            <a:gdLst/>
            <a:ahLst/>
            <a:cxnLst/>
            <a:rect r="r" b="b" t="t" l="l"/>
            <a:pathLst>
              <a:path h="2291105" w="3154705">
                <a:moveTo>
                  <a:pt x="0" y="0"/>
                </a:moveTo>
                <a:lnTo>
                  <a:pt x="3154706" y="0"/>
                </a:lnTo>
                <a:lnTo>
                  <a:pt x="3154706" y="2291105"/>
                </a:lnTo>
                <a:lnTo>
                  <a:pt x="0" y="229110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689017" y="6978775"/>
            <a:ext cx="5181796" cy="5106425"/>
          </a:xfrm>
          <a:custGeom>
            <a:avLst/>
            <a:gdLst/>
            <a:ahLst/>
            <a:cxnLst/>
            <a:rect r="r" b="b" t="t" l="l"/>
            <a:pathLst>
              <a:path h="5106425" w="5181796">
                <a:moveTo>
                  <a:pt x="0" y="0"/>
                </a:moveTo>
                <a:lnTo>
                  <a:pt x="5181796" y="0"/>
                </a:lnTo>
                <a:lnTo>
                  <a:pt x="5181796" y="5106424"/>
                </a:lnTo>
                <a:lnTo>
                  <a:pt x="0" y="510642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4423086">
            <a:off x="-24920" y="-4936755"/>
            <a:ext cx="5323671" cy="7857779"/>
          </a:xfrm>
          <a:custGeom>
            <a:avLst/>
            <a:gdLst/>
            <a:ahLst/>
            <a:cxnLst/>
            <a:rect r="r" b="b" t="t" l="l"/>
            <a:pathLst>
              <a:path h="7857779" w="5323671">
                <a:moveTo>
                  <a:pt x="0" y="0"/>
                </a:moveTo>
                <a:lnTo>
                  <a:pt x="5323671" y="0"/>
                </a:lnTo>
                <a:lnTo>
                  <a:pt x="5323671" y="7857779"/>
                </a:lnTo>
                <a:lnTo>
                  <a:pt x="0" y="78577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2828581" y="4248998"/>
            <a:ext cx="13618643" cy="1891254"/>
          </a:xfrm>
          <a:prstGeom prst="rect">
            <a:avLst/>
          </a:prstGeom>
        </p:spPr>
        <p:txBody>
          <a:bodyPr anchor="t" rtlCol="false" tIns="0" lIns="0" bIns="0" rIns="0">
            <a:spAutoFit/>
          </a:bodyPr>
          <a:lstStyle/>
          <a:p>
            <a:pPr algn="just">
              <a:lnSpc>
                <a:spcPts val="15457"/>
              </a:lnSpc>
            </a:pPr>
            <a:r>
              <a:rPr lang="en-US" sz="11041">
                <a:solidFill>
                  <a:srgbClr val="000000"/>
                </a:solidFill>
                <a:latin typeface="Paytone One"/>
                <a:ea typeface="Paytone One"/>
                <a:cs typeface="Paytone One"/>
                <a:sym typeface="Paytone One"/>
              </a:rPr>
              <a:t>Các loại nhân bản</a:t>
            </a:r>
          </a:p>
        </p:txBody>
      </p:sp>
      <p:sp>
        <p:nvSpPr>
          <p:cNvPr name="TextBox 9" id="9"/>
          <p:cNvSpPr txBox="true"/>
          <p:nvPr/>
        </p:nvSpPr>
        <p:spPr>
          <a:xfrm rot="0">
            <a:off x="1416638" y="2112113"/>
            <a:ext cx="2823887" cy="2501594"/>
          </a:xfrm>
          <a:prstGeom prst="rect">
            <a:avLst/>
          </a:prstGeom>
        </p:spPr>
        <p:txBody>
          <a:bodyPr anchor="t" rtlCol="false" tIns="0" lIns="0" bIns="0" rIns="0">
            <a:spAutoFit/>
          </a:bodyPr>
          <a:lstStyle/>
          <a:p>
            <a:pPr algn="ctr">
              <a:lnSpc>
                <a:spcPts val="20545"/>
              </a:lnSpc>
            </a:pPr>
            <a:r>
              <a:rPr lang="en-US" sz="14675">
                <a:solidFill>
                  <a:srgbClr val="000000"/>
                </a:solidFill>
                <a:latin typeface="Paytone One"/>
                <a:ea typeface="Paytone One"/>
                <a:cs typeface="Paytone One"/>
                <a:sym typeface="Paytone One"/>
              </a:rPr>
              <a:t>03</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173855" y="-2657697"/>
            <a:ext cx="19461855" cy="7890897"/>
          </a:xfrm>
          <a:custGeom>
            <a:avLst/>
            <a:gdLst/>
            <a:ahLst/>
            <a:cxnLst/>
            <a:rect r="r" b="b" t="t" l="l"/>
            <a:pathLst>
              <a:path h="7890897" w="19461855">
                <a:moveTo>
                  <a:pt x="0" y="0"/>
                </a:moveTo>
                <a:lnTo>
                  <a:pt x="19461855" y="0"/>
                </a:lnTo>
                <a:lnTo>
                  <a:pt x="19461855" y="7890897"/>
                </a:lnTo>
                <a:lnTo>
                  <a:pt x="0" y="7890897"/>
                </a:lnTo>
                <a:lnTo>
                  <a:pt x="0" y="0"/>
                </a:lnTo>
                <a:close/>
              </a:path>
            </a:pathLst>
          </a:custGeom>
          <a:blipFill>
            <a:blip r:embed="rId2">
              <a:alphaModFix amt="4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90989" y="1221077"/>
            <a:ext cx="13706022" cy="4930985"/>
          </a:xfrm>
          <a:prstGeom prst="rect">
            <a:avLst/>
          </a:prstGeom>
        </p:spPr>
        <p:txBody>
          <a:bodyPr anchor="t" rtlCol="false" tIns="0" lIns="0" bIns="0" rIns="0">
            <a:spAutoFit/>
          </a:bodyPr>
          <a:lstStyle/>
          <a:p>
            <a:pPr algn="just">
              <a:lnSpc>
                <a:spcPts val="4888"/>
              </a:lnSpc>
            </a:pPr>
            <a:r>
              <a:rPr lang="en-US" sz="3491" b="true">
                <a:solidFill>
                  <a:srgbClr val="000000"/>
                </a:solidFill>
                <a:latin typeface="Quicksand Bold"/>
                <a:ea typeface="Quicksand Bold"/>
                <a:cs typeface="Quicksand Bold"/>
                <a:sym typeface="Quicksand Bold"/>
              </a:rPr>
              <a:t>⮚ Là loại nhân bản đơn giản nhất.</a:t>
            </a:r>
          </a:p>
          <a:p>
            <a:pPr algn="just">
              <a:lnSpc>
                <a:spcPts val="4888"/>
              </a:lnSpc>
            </a:pPr>
            <a:r>
              <a:rPr lang="en-US" sz="3491">
                <a:solidFill>
                  <a:srgbClr val="000000"/>
                </a:solidFill>
                <a:latin typeface="Quicksand"/>
                <a:ea typeface="Quicksand"/>
                <a:cs typeface="Quicksand"/>
                <a:sym typeface="Quicksand"/>
              </a:rPr>
              <a:t>⮚ </a:t>
            </a:r>
            <a:r>
              <a:rPr lang="en-US" sz="3491" b="true">
                <a:solidFill>
                  <a:srgbClr val="000000"/>
                </a:solidFill>
                <a:latin typeface="Quicksand Bold"/>
                <a:ea typeface="Quicksand Bold"/>
                <a:cs typeface="Quicksand Bold"/>
                <a:sym typeface="Quicksand Bold"/>
              </a:rPr>
              <a:t>Sao chép toàn bộ dữ liệu.</a:t>
            </a:r>
          </a:p>
          <a:p>
            <a:pPr algn="just">
              <a:lnSpc>
                <a:spcPts val="4888"/>
              </a:lnSpc>
            </a:pPr>
            <a:r>
              <a:rPr lang="en-US" sz="3491">
                <a:solidFill>
                  <a:srgbClr val="000000"/>
                </a:solidFill>
                <a:latin typeface="Quicksand"/>
                <a:ea typeface="Quicksand"/>
                <a:cs typeface="Quicksand"/>
                <a:sym typeface="Quicksand"/>
              </a:rPr>
              <a:t>⮚ </a:t>
            </a:r>
            <a:r>
              <a:rPr lang="en-US" sz="3491" b="true">
                <a:solidFill>
                  <a:srgbClr val="000000"/>
                </a:solidFill>
                <a:latin typeface="Quicksand Bold"/>
                <a:ea typeface="Quicksand Bold"/>
                <a:cs typeface="Quicksand Bold"/>
                <a:sym typeface="Quicksand Bold"/>
              </a:rPr>
              <a:t>Đảm bảo sự nhất quán tiềm ẩn (Latent Transactional Consistency) giữa Publisher và Subscriber.</a:t>
            </a:r>
          </a:p>
          <a:p>
            <a:pPr algn="just">
              <a:lnSpc>
                <a:spcPts val="4888"/>
              </a:lnSpc>
            </a:pPr>
            <a:r>
              <a:rPr lang="en-US" sz="3491">
                <a:solidFill>
                  <a:srgbClr val="000000"/>
                </a:solidFill>
                <a:latin typeface="Quicksand"/>
                <a:ea typeface="Quicksand"/>
                <a:cs typeface="Quicksand"/>
                <a:sym typeface="Quicksand"/>
              </a:rPr>
              <a:t>⮚ </a:t>
            </a:r>
            <a:r>
              <a:rPr lang="en-US" sz="3491" b="true">
                <a:solidFill>
                  <a:srgbClr val="000000"/>
                </a:solidFill>
                <a:latin typeface="Quicksand Bold"/>
                <a:ea typeface="Quicksand Bold"/>
                <a:cs typeface="Quicksand Bold"/>
                <a:sym typeface="Quicksand Bold"/>
              </a:rPr>
              <a:t>Đánh giá cao trong các ứng dụng chỉ đọc hay các hệ thống không yêu cầu dữ liệu mới nhất và dung lượng dữ liệu không lớn.</a:t>
            </a:r>
          </a:p>
          <a:p>
            <a:pPr algn="just">
              <a:lnSpc>
                <a:spcPts val="4888"/>
              </a:lnSpc>
            </a:pPr>
          </a:p>
        </p:txBody>
      </p:sp>
      <p:sp>
        <p:nvSpPr>
          <p:cNvPr name="Freeform 4" id="4"/>
          <p:cNvSpPr/>
          <p:nvPr/>
        </p:nvSpPr>
        <p:spPr>
          <a:xfrm flipH="false" flipV="false" rot="0">
            <a:off x="3480837" y="5334194"/>
            <a:ext cx="11326327" cy="4653887"/>
          </a:xfrm>
          <a:custGeom>
            <a:avLst/>
            <a:gdLst/>
            <a:ahLst/>
            <a:cxnLst/>
            <a:rect r="r" b="b" t="t" l="l"/>
            <a:pathLst>
              <a:path h="4653887" w="11326327">
                <a:moveTo>
                  <a:pt x="0" y="0"/>
                </a:moveTo>
                <a:lnTo>
                  <a:pt x="11326326" y="0"/>
                </a:lnTo>
                <a:lnTo>
                  <a:pt x="11326326" y="4653887"/>
                </a:lnTo>
                <a:lnTo>
                  <a:pt x="0" y="4653887"/>
                </a:lnTo>
                <a:lnTo>
                  <a:pt x="0" y="0"/>
                </a:lnTo>
                <a:close/>
              </a:path>
            </a:pathLst>
          </a:custGeom>
          <a:blipFill>
            <a:blip r:embed="rId4"/>
            <a:stretch>
              <a:fillRect l="0" t="0" r="0" b="0"/>
            </a:stretch>
          </a:blipFill>
        </p:spPr>
      </p:sp>
      <p:sp>
        <p:nvSpPr>
          <p:cNvPr name="TextBox 5" id="5"/>
          <p:cNvSpPr txBox="true"/>
          <p:nvPr/>
        </p:nvSpPr>
        <p:spPr>
          <a:xfrm rot="0">
            <a:off x="2857435" y="93952"/>
            <a:ext cx="12470366" cy="1193800"/>
          </a:xfrm>
          <a:prstGeom prst="rect">
            <a:avLst/>
          </a:prstGeom>
        </p:spPr>
        <p:txBody>
          <a:bodyPr anchor="t" rtlCol="false" tIns="0" lIns="0" bIns="0" rIns="0">
            <a:spAutoFit/>
          </a:bodyPr>
          <a:lstStyle/>
          <a:p>
            <a:pPr algn="ctr">
              <a:lnSpc>
                <a:spcPts val="9799"/>
              </a:lnSpc>
            </a:pPr>
            <a:r>
              <a:rPr lang="en-US" sz="6999">
                <a:solidFill>
                  <a:srgbClr val="A64B23"/>
                </a:solidFill>
                <a:latin typeface="Paytone One"/>
                <a:ea typeface="Paytone One"/>
                <a:cs typeface="Paytone One"/>
                <a:sym typeface="Paytone One"/>
              </a:rPr>
              <a:t>Snapshot replication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173855" y="-2916749"/>
            <a:ext cx="19461855" cy="7890897"/>
          </a:xfrm>
          <a:custGeom>
            <a:avLst/>
            <a:gdLst/>
            <a:ahLst/>
            <a:cxnLst/>
            <a:rect r="r" b="b" t="t" l="l"/>
            <a:pathLst>
              <a:path h="7890897" w="19461855">
                <a:moveTo>
                  <a:pt x="0" y="0"/>
                </a:moveTo>
                <a:lnTo>
                  <a:pt x="19461855" y="0"/>
                </a:lnTo>
                <a:lnTo>
                  <a:pt x="19461855" y="7890898"/>
                </a:lnTo>
                <a:lnTo>
                  <a:pt x="0" y="7890898"/>
                </a:lnTo>
                <a:lnTo>
                  <a:pt x="0" y="0"/>
                </a:lnTo>
                <a:close/>
              </a:path>
            </a:pathLst>
          </a:custGeom>
          <a:blipFill>
            <a:blip r:embed="rId2">
              <a:alphaModFix amt="4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443" y="2976183"/>
            <a:ext cx="9659297" cy="2343013"/>
          </a:xfrm>
          <a:prstGeom prst="rect">
            <a:avLst/>
          </a:prstGeom>
        </p:spPr>
        <p:txBody>
          <a:bodyPr anchor="t" rtlCol="false" tIns="0" lIns="0" bIns="0" rIns="0">
            <a:spAutoFit/>
          </a:bodyPr>
          <a:lstStyle/>
          <a:p>
            <a:pPr algn="just" marL="604519" indent="-302260" lvl="1">
              <a:lnSpc>
                <a:spcPts val="3919"/>
              </a:lnSpc>
              <a:buFont typeface="Arial"/>
              <a:buChar char="•"/>
            </a:pPr>
            <a:r>
              <a:rPr lang="en-US" b="true" sz="2799">
                <a:solidFill>
                  <a:srgbClr val="000000"/>
                </a:solidFill>
                <a:latin typeface="Quicksand Bold"/>
                <a:ea typeface="Quicksand Bold"/>
                <a:cs typeface="Quicksand Bold"/>
                <a:sym typeface="Quicksand Bold"/>
              </a:rPr>
              <a:t>Chuẩn bị những snapshot file chứa lược đồ và dữ liệu của những table phân bố lưu những file này vào snapshot folder.</a:t>
            </a:r>
          </a:p>
          <a:p>
            <a:pPr algn="just">
              <a:lnSpc>
                <a:spcPts val="3445"/>
              </a:lnSpc>
            </a:pPr>
          </a:p>
          <a:p>
            <a:pPr algn="just">
              <a:lnSpc>
                <a:spcPts val="3445"/>
              </a:lnSpc>
            </a:pPr>
          </a:p>
        </p:txBody>
      </p:sp>
      <p:grpSp>
        <p:nvGrpSpPr>
          <p:cNvPr name="Group 4" id="4"/>
          <p:cNvGrpSpPr/>
          <p:nvPr/>
        </p:nvGrpSpPr>
        <p:grpSpPr>
          <a:xfrm rot="0">
            <a:off x="532321" y="1791621"/>
            <a:ext cx="3531410" cy="989360"/>
            <a:chOff x="0" y="0"/>
            <a:chExt cx="930083" cy="260572"/>
          </a:xfrm>
        </p:grpSpPr>
        <p:sp>
          <p:nvSpPr>
            <p:cNvPr name="Freeform 5" id="5"/>
            <p:cNvSpPr/>
            <p:nvPr/>
          </p:nvSpPr>
          <p:spPr>
            <a:xfrm flipH="false" flipV="false" rot="0">
              <a:off x="0" y="0"/>
              <a:ext cx="930083" cy="260572"/>
            </a:xfrm>
            <a:custGeom>
              <a:avLst/>
              <a:gdLst/>
              <a:ahLst/>
              <a:cxnLst/>
              <a:rect r="r" b="b" t="t" l="l"/>
              <a:pathLst>
                <a:path h="260572" w="930083">
                  <a:moveTo>
                    <a:pt x="111807" y="0"/>
                  </a:moveTo>
                  <a:lnTo>
                    <a:pt x="818276" y="0"/>
                  </a:lnTo>
                  <a:cubicBezTo>
                    <a:pt x="880025" y="0"/>
                    <a:pt x="930083" y="50058"/>
                    <a:pt x="930083" y="111807"/>
                  </a:cubicBezTo>
                  <a:lnTo>
                    <a:pt x="930083" y="148765"/>
                  </a:lnTo>
                  <a:cubicBezTo>
                    <a:pt x="930083" y="210514"/>
                    <a:pt x="880025" y="260572"/>
                    <a:pt x="818276" y="260572"/>
                  </a:cubicBezTo>
                  <a:lnTo>
                    <a:pt x="111807" y="260572"/>
                  </a:lnTo>
                  <a:cubicBezTo>
                    <a:pt x="50058" y="260572"/>
                    <a:pt x="0" y="210514"/>
                    <a:pt x="0" y="148765"/>
                  </a:cubicBezTo>
                  <a:lnTo>
                    <a:pt x="0" y="111807"/>
                  </a:lnTo>
                  <a:cubicBezTo>
                    <a:pt x="0" y="50058"/>
                    <a:pt x="50058" y="0"/>
                    <a:pt x="111807" y="0"/>
                  </a:cubicBezTo>
                  <a:close/>
                </a:path>
              </a:pathLst>
            </a:custGeom>
            <a:solidFill>
              <a:srgbClr val="AD5545"/>
            </a:solidFill>
          </p:spPr>
        </p:sp>
        <p:sp>
          <p:nvSpPr>
            <p:cNvPr name="TextBox 6" id="6"/>
            <p:cNvSpPr txBox="true"/>
            <p:nvPr/>
          </p:nvSpPr>
          <p:spPr>
            <a:xfrm>
              <a:off x="0" y="-38100"/>
              <a:ext cx="930083" cy="298672"/>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7891149" y="5319197"/>
            <a:ext cx="3531410" cy="989360"/>
            <a:chOff x="0" y="0"/>
            <a:chExt cx="930083" cy="260572"/>
          </a:xfrm>
        </p:grpSpPr>
        <p:sp>
          <p:nvSpPr>
            <p:cNvPr name="Freeform 8" id="8"/>
            <p:cNvSpPr/>
            <p:nvPr/>
          </p:nvSpPr>
          <p:spPr>
            <a:xfrm flipH="false" flipV="false" rot="0">
              <a:off x="0" y="0"/>
              <a:ext cx="930083" cy="260572"/>
            </a:xfrm>
            <a:custGeom>
              <a:avLst/>
              <a:gdLst/>
              <a:ahLst/>
              <a:cxnLst/>
              <a:rect r="r" b="b" t="t" l="l"/>
              <a:pathLst>
                <a:path h="260572" w="930083">
                  <a:moveTo>
                    <a:pt x="111807" y="0"/>
                  </a:moveTo>
                  <a:lnTo>
                    <a:pt x="818276" y="0"/>
                  </a:lnTo>
                  <a:cubicBezTo>
                    <a:pt x="880025" y="0"/>
                    <a:pt x="930083" y="50058"/>
                    <a:pt x="930083" y="111807"/>
                  </a:cubicBezTo>
                  <a:lnTo>
                    <a:pt x="930083" y="148765"/>
                  </a:lnTo>
                  <a:cubicBezTo>
                    <a:pt x="930083" y="210514"/>
                    <a:pt x="880025" y="260572"/>
                    <a:pt x="818276" y="260572"/>
                  </a:cubicBezTo>
                  <a:lnTo>
                    <a:pt x="111807" y="260572"/>
                  </a:lnTo>
                  <a:cubicBezTo>
                    <a:pt x="50058" y="260572"/>
                    <a:pt x="0" y="210514"/>
                    <a:pt x="0" y="148765"/>
                  </a:cubicBezTo>
                  <a:lnTo>
                    <a:pt x="0" y="111807"/>
                  </a:lnTo>
                  <a:cubicBezTo>
                    <a:pt x="0" y="50058"/>
                    <a:pt x="50058" y="0"/>
                    <a:pt x="111807" y="0"/>
                  </a:cubicBezTo>
                  <a:close/>
                </a:path>
              </a:pathLst>
            </a:custGeom>
            <a:solidFill>
              <a:srgbClr val="AD5545"/>
            </a:solidFill>
          </p:spPr>
        </p:sp>
        <p:sp>
          <p:nvSpPr>
            <p:cNvPr name="TextBox 9" id="9"/>
            <p:cNvSpPr txBox="true"/>
            <p:nvPr/>
          </p:nvSpPr>
          <p:spPr>
            <a:xfrm>
              <a:off x="0" y="-38100"/>
              <a:ext cx="930083" cy="298672"/>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12527164" y="1371245"/>
            <a:ext cx="4139579" cy="8454247"/>
          </a:xfrm>
          <a:custGeom>
            <a:avLst/>
            <a:gdLst/>
            <a:ahLst/>
            <a:cxnLst/>
            <a:rect r="r" b="b" t="t" l="l"/>
            <a:pathLst>
              <a:path h="8454247" w="4139579">
                <a:moveTo>
                  <a:pt x="0" y="0"/>
                </a:moveTo>
                <a:lnTo>
                  <a:pt x="4139579" y="0"/>
                </a:lnTo>
                <a:lnTo>
                  <a:pt x="4139579" y="8454247"/>
                </a:lnTo>
                <a:lnTo>
                  <a:pt x="0" y="8454247"/>
                </a:lnTo>
                <a:lnTo>
                  <a:pt x="0" y="0"/>
                </a:lnTo>
                <a:close/>
              </a:path>
            </a:pathLst>
          </a:custGeom>
          <a:blipFill>
            <a:blip r:embed="rId4"/>
            <a:stretch>
              <a:fillRect l="0" t="0" r="0" b="0"/>
            </a:stretch>
          </a:blipFill>
        </p:spPr>
      </p:sp>
      <p:sp>
        <p:nvSpPr>
          <p:cNvPr name="TextBox 11" id="11"/>
          <p:cNvSpPr txBox="true"/>
          <p:nvPr/>
        </p:nvSpPr>
        <p:spPr>
          <a:xfrm rot="0">
            <a:off x="-599218" y="88705"/>
            <a:ext cx="19486436" cy="1193800"/>
          </a:xfrm>
          <a:prstGeom prst="rect">
            <a:avLst/>
          </a:prstGeom>
        </p:spPr>
        <p:txBody>
          <a:bodyPr anchor="t" rtlCol="false" tIns="0" lIns="0" bIns="0" rIns="0">
            <a:spAutoFit/>
          </a:bodyPr>
          <a:lstStyle/>
          <a:p>
            <a:pPr algn="ctr">
              <a:lnSpc>
                <a:spcPts val="9799"/>
              </a:lnSpc>
            </a:pPr>
            <a:r>
              <a:rPr lang="en-US" sz="6999">
                <a:solidFill>
                  <a:srgbClr val="A64B23"/>
                </a:solidFill>
                <a:latin typeface="Paytone One"/>
                <a:ea typeface="Paytone One"/>
                <a:cs typeface="Paytone One"/>
                <a:sym typeface="Paytone One"/>
              </a:rPr>
              <a:t>Các tác nhân Snapshot replication</a:t>
            </a:r>
          </a:p>
        </p:txBody>
      </p:sp>
      <p:sp>
        <p:nvSpPr>
          <p:cNvPr name="TextBox 12" id="12"/>
          <p:cNvSpPr txBox="true"/>
          <p:nvPr/>
        </p:nvSpPr>
        <p:spPr>
          <a:xfrm rot="0">
            <a:off x="1217489" y="6603832"/>
            <a:ext cx="11052768" cy="2947904"/>
          </a:xfrm>
          <a:prstGeom prst="rect">
            <a:avLst/>
          </a:prstGeom>
        </p:spPr>
        <p:txBody>
          <a:bodyPr anchor="t" rtlCol="false" tIns="0" lIns="0" bIns="0" rIns="0">
            <a:spAutoFit/>
          </a:bodyPr>
          <a:lstStyle/>
          <a:p>
            <a:pPr algn="just" marL="607926" indent="-303963" lvl="1">
              <a:lnSpc>
                <a:spcPts val="3942"/>
              </a:lnSpc>
              <a:buFont typeface="Arial"/>
              <a:buChar char="•"/>
            </a:pPr>
            <a:r>
              <a:rPr lang="en-US" b="true" sz="2815">
                <a:solidFill>
                  <a:srgbClr val="000000"/>
                </a:solidFill>
                <a:latin typeface="Quicksand Bold"/>
                <a:ea typeface="Quicksand Bold"/>
                <a:cs typeface="Quicksand Bold"/>
                <a:sym typeface="Quicksand Bold"/>
              </a:rPr>
              <a:t>Tác nhân áp dụng những lược đồ và những dữ liệu vào CSDL của Subscriber.</a:t>
            </a:r>
          </a:p>
          <a:p>
            <a:pPr algn="just" marL="607926" indent="-303963" lvl="1">
              <a:lnSpc>
                <a:spcPts val="3942"/>
              </a:lnSpc>
              <a:buFont typeface="Arial"/>
              <a:buChar char="•"/>
            </a:pPr>
            <a:r>
              <a:rPr lang="en-US" b="true" sz="2815">
                <a:solidFill>
                  <a:srgbClr val="000000"/>
                </a:solidFill>
                <a:latin typeface="Quicksand Bold"/>
                <a:ea typeface="Quicksand Bold"/>
                <a:cs typeface="Quicksand Bold"/>
                <a:sym typeface="Quicksand Bold"/>
              </a:rPr>
              <a:t>Nếu Subscriber không phảil à SQL Server, distribution agent sẽ chuyển đổi kiểu dữ liệu trước khi những dữ liệu này được áp dụng vào Subsciber.</a:t>
            </a:r>
          </a:p>
          <a:p>
            <a:pPr algn="just">
              <a:lnSpc>
                <a:spcPts val="3942"/>
              </a:lnSpc>
            </a:pPr>
          </a:p>
        </p:txBody>
      </p:sp>
      <p:sp>
        <p:nvSpPr>
          <p:cNvPr name="TextBox 13" id="13"/>
          <p:cNvSpPr txBox="true"/>
          <p:nvPr/>
        </p:nvSpPr>
        <p:spPr>
          <a:xfrm rot="0">
            <a:off x="-336847" y="2017061"/>
            <a:ext cx="5269748" cy="481330"/>
          </a:xfrm>
          <a:prstGeom prst="rect">
            <a:avLst/>
          </a:prstGeom>
        </p:spPr>
        <p:txBody>
          <a:bodyPr anchor="t" rtlCol="false" tIns="0" lIns="0" bIns="0" rIns="0">
            <a:spAutoFit/>
          </a:bodyPr>
          <a:lstStyle/>
          <a:p>
            <a:pPr algn="ctr">
              <a:lnSpc>
                <a:spcPts val="3919"/>
              </a:lnSpc>
            </a:pPr>
            <a:r>
              <a:rPr lang="en-US" sz="2799">
                <a:solidFill>
                  <a:srgbClr val="FFFFFF"/>
                </a:solidFill>
                <a:latin typeface="Paytone One"/>
                <a:ea typeface="Paytone One"/>
                <a:cs typeface="Paytone One"/>
                <a:sym typeface="Paytone One"/>
              </a:rPr>
              <a:t>Snapshot Agent</a:t>
            </a:r>
          </a:p>
        </p:txBody>
      </p:sp>
      <p:sp>
        <p:nvSpPr>
          <p:cNvPr name="TextBox 14" id="14"/>
          <p:cNvSpPr txBox="true"/>
          <p:nvPr/>
        </p:nvSpPr>
        <p:spPr>
          <a:xfrm rot="0">
            <a:off x="7024423" y="5562416"/>
            <a:ext cx="5269748" cy="455295"/>
          </a:xfrm>
          <a:prstGeom prst="rect">
            <a:avLst/>
          </a:prstGeom>
        </p:spPr>
        <p:txBody>
          <a:bodyPr anchor="t" rtlCol="false" tIns="0" lIns="0" bIns="0" rIns="0">
            <a:spAutoFit/>
          </a:bodyPr>
          <a:lstStyle/>
          <a:p>
            <a:pPr algn="ctr">
              <a:lnSpc>
                <a:spcPts val="3779"/>
              </a:lnSpc>
            </a:pPr>
            <a:r>
              <a:rPr lang="en-US" sz="2699">
                <a:solidFill>
                  <a:srgbClr val="FFFFFF"/>
                </a:solidFill>
                <a:latin typeface="Paytone One"/>
                <a:ea typeface="Paytone One"/>
                <a:cs typeface="Paytone One"/>
                <a:sym typeface="Paytone One"/>
              </a:rPr>
              <a:t>Distribution Agent</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173855" y="-2556703"/>
            <a:ext cx="19461855" cy="7890897"/>
          </a:xfrm>
          <a:custGeom>
            <a:avLst/>
            <a:gdLst/>
            <a:ahLst/>
            <a:cxnLst/>
            <a:rect r="r" b="b" t="t" l="l"/>
            <a:pathLst>
              <a:path h="7890897" w="19461855">
                <a:moveTo>
                  <a:pt x="0" y="0"/>
                </a:moveTo>
                <a:lnTo>
                  <a:pt x="19461855" y="0"/>
                </a:lnTo>
                <a:lnTo>
                  <a:pt x="19461855" y="7890897"/>
                </a:lnTo>
                <a:lnTo>
                  <a:pt x="0" y="7890897"/>
                </a:lnTo>
                <a:lnTo>
                  <a:pt x="0" y="0"/>
                </a:lnTo>
                <a:close/>
              </a:path>
            </a:pathLst>
          </a:custGeom>
          <a:blipFill>
            <a:blip r:embed="rId2">
              <a:alphaModFix amt="4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91041" y="1862145"/>
            <a:ext cx="16905919" cy="4311860"/>
          </a:xfrm>
          <a:prstGeom prst="rect">
            <a:avLst/>
          </a:prstGeom>
        </p:spPr>
        <p:txBody>
          <a:bodyPr anchor="t" rtlCol="false" tIns="0" lIns="0" bIns="0" rIns="0">
            <a:spAutoFit/>
          </a:bodyPr>
          <a:lstStyle/>
          <a:p>
            <a:pPr algn="just">
              <a:lnSpc>
                <a:spcPts val="4888"/>
              </a:lnSpc>
            </a:pPr>
            <a:r>
              <a:rPr lang="en-US" sz="3491" b="true">
                <a:solidFill>
                  <a:srgbClr val="000000"/>
                </a:solidFill>
                <a:latin typeface="Quicksand Bold"/>
                <a:ea typeface="Quicksand Bold"/>
                <a:cs typeface="Quicksand Bold"/>
                <a:sym typeface="Quicksand Bold"/>
              </a:rPr>
              <a:t>⮚ Sử dụng transaction log để giữ những thay đổi được làm trên dữ liệu trong một article và lưu lên CSDL phân tán(distribution database). Nhữngthay đổi đó sẽ được gửi đến Subscriber và tuântheo một trật tự nhất định.</a:t>
            </a:r>
          </a:p>
          <a:p>
            <a:pPr algn="just">
              <a:lnSpc>
                <a:spcPts val="4888"/>
              </a:lnSpc>
            </a:pPr>
          </a:p>
          <a:p>
            <a:pPr algn="just">
              <a:lnSpc>
                <a:spcPts val="4888"/>
              </a:lnSpc>
            </a:pPr>
            <a:r>
              <a:rPr lang="en-US" sz="3491">
                <a:solidFill>
                  <a:srgbClr val="000000"/>
                </a:solidFill>
                <a:latin typeface="Quicksand"/>
                <a:ea typeface="Quicksand"/>
                <a:cs typeface="Quicksand"/>
                <a:sym typeface="Quicksand"/>
              </a:rPr>
              <a:t>⮚ </a:t>
            </a:r>
            <a:r>
              <a:rPr lang="en-US" sz="3491" b="true">
                <a:solidFill>
                  <a:srgbClr val="000000"/>
                </a:solidFill>
                <a:latin typeface="Quicksand Bold"/>
                <a:ea typeface="Quicksand Bold"/>
                <a:cs typeface="Quicksand Bold"/>
                <a:sym typeface="Quicksand Bold"/>
              </a:rPr>
              <a:t>Những thay đổiđược làm tại Publisher tiếp tục chảy đến một hay nhiều các Subsciber hay theo những khoảng thời gian định trước.</a:t>
            </a:r>
          </a:p>
          <a:p>
            <a:pPr algn="just">
              <a:lnSpc>
                <a:spcPts val="4888"/>
              </a:lnSpc>
            </a:pPr>
          </a:p>
        </p:txBody>
      </p:sp>
      <p:sp>
        <p:nvSpPr>
          <p:cNvPr name="Freeform 4" id="4"/>
          <p:cNvSpPr/>
          <p:nvPr/>
        </p:nvSpPr>
        <p:spPr>
          <a:xfrm flipH="false" flipV="false" rot="0">
            <a:off x="2087007" y="5911144"/>
            <a:ext cx="14113985" cy="4088468"/>
          </a:xfrm>
          <a:custGeom>
            <a:avLst/>
            <a:gdLst/>
            <a:ahLst/>
            <a:cxnLst/>
            <a:rect r="r" b="b" t="t" l="l"/>
            <a:pathLst>
              <a:path h="4088468" w="14113985">
                <a:moveTo>
                  <a:pt x="0" y="0"/>
                </a:moveTo>
                <a:lnTo>
                  <a:pt x="14113986" y="0"/>
                </a:lnTo>
                <a:lnTo>
                  <a:pt x="14113986" y="4088468"/>
                </a:lnTo>
                <a:lnTo>
                  <a:pt x="0" y="4088468"/>
                </a:lnTo>
                <a:lnTo>
                  <a:pt x="0" y="0"/>
                </a:lnTo>
                <a:close/>
              </a:path>
            </a:pathLst>
          </a:custGeom>
          <a:blipFill>
            <a:blip r:embed="rId4"/>
            <a:stretch>
              <a:fillRect l="0" t="0" r="0" b="0"/>
            </a:stretch>
          </a:blipFill>
        </p:spPr>
      </p:sp>
      <p:sp>
        <p:nvSpPr>
          <p:cNvPr name="TextBox 5" id="5"/>
          <p:cNvSpPr txBox="true"/>
          <p:nvPr/>
        </p:nvSpPr>
        <p:spPr>
          <a:xfrm rot="0">
            <a:off x="1534046" y="234214"/>
            <a:ext cx="15219907" cy="1193800"/>
          </a:xfrm>
          <a:prstGeom prst="rect">
            <a:avLst/>
          </a:prstGeom>
        </p:spPr>
        <p:txBody>
          <a:bodyPr anchor="t" rtlCol="false" tIns="0" lIns="0" bIns="0" rIns="0">
            <a:spAutoFit/>
          </a:bodyPr>
          <a:lstStyle/>
          <a:p>
            <a:pPr algn="ctr">
              <a:lnSpc>
                <a:spcPts val="9799"/>
              </a:lnSpc>
            </a:pPr>
            <a:r>
              <a:rPr lang="en-US" sz="6999">
                <a:solidFill>
                  <a:srgbClr val="A64B23"/>
                </a:solidFill>
                <a:latin typeface="Paytone One"/>
                <a:ea typeface="Paytone One"/>
                <a:cs typeface="Paytone One"/>
                <a:sym typeface="Paytone One"/>
              </a:rPr>
              <a:t>Transactional replication</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173855" y="-2556703"/>
            <a:ext cx="19461855" cy="7890897"/>
          </a:xfrm>
          <a:custGeom>
            <a:avLst/>
            <a:gdLst/>
            <a:ahLst/>
            <a:cxnLst/>
            <a:rect r="r" b="b" t="t" l="l"/>
            <a:pathLst>
              <a:path h="7890897" w="19461855">
                <a:moveTo>
                  <a:pt x="0" y="0"/>
                </a:moveTo>
                <a:lnTo>
                  <a:pt x="19461855" y="0"/>
                </a:lnTo>
                <a:lnTo>
                  <a:pt x="19461855" y="7890897"/>
                </a:lnTo>
                <a:lnTo>
                  <a:pt x="0" y="7890897"/>
                </a:lnTo>
                <a:lnTo>
                  <a:pt x="0" y="0"/>
                </a:lnTo>
                <a:close/>
              </a:path>
            </a:pathLst>
          </a:custGeom>
          <a:blipFill>
            <a:blip r:embed="rId2">
              <a:alphaModFix amt="4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91041" y="1956957"/>
            <a:ext cx="16905919" cy="3692735"/>
          </a:xfrm>
          <a:prstGeom prst="rect">
            <a:avLst/>
          </a:prstGeom>
        </p:spPr>
        <p:txBody>
          <a:bodyPr anchor="t" rtlCol="false" tIns="0" lIns="0" bIns="0" rIns="0">
            <a:spAutoFit/>
          </a:bodyPr>
          <a:lstStyle/>
          <a:p>
            <a:pPr algn="just" marL="753861" indent="-376931" lvl="1">
              <a:lnSpc>
                <a:spcPts val="4888"/>
              </a:lnSpc>
              <a:buFont typeface="Arial"/>
              <a:buChar char="•"/>
            </a:pPr>
            <a:r>
              <a:rPr lang="en-US" b="true" sz="3491">
                <a:solidFill>
                  <a:srgbClr val="000000"/>
                </a:solidFill>
                <a:latin typeface="Quicksand Bold"/>
                <a:ea typeface="Quicksand Bold"/>
                <a:cs typeface="Quicksand Bold"/>
                <a:sym typeface="Quicksand Bold"/>
              </a:rPr>
              <a:t>Nhận được cập nhật các thay đổi dữ liệu của Subscriber ngay khi chúng xảy ra.</a:t>
            </a:r>
          </a:p>
          <a:p>
            <a:pPr algn="just" marL="753861" indent="-376931" lvl="1">
              <a:lnSpc>
                <a:spcPts val="4888"/>
              </a:lnSpc>
              <a:buFont typeface="Arial"/>
              <a:buChar char="•"/>
            </a:pPr>
            <a:r>
              <a:rPr lang="en-US" b="true" sz="3491">
                <a:solidFill>
                  <a:srgbClr val="000000"/>
                </a:solidFill>
                <a:latin typeface="Quicksand Bold"/>
                <a:ea typeface="Quicksand Bold"/>
                <a:cs typeface="Quicksand Bold"/>
                <a:sym typeface="Quicksand Bold"/>
              </a:rPr>
              <a:t>Thường được sử dụng trong môi trường máy chủ đến máy chủ (server-to-server).</a:t>
            </a:r>
          </a:p>
          <a:p>
            <a:pPr algn="just" marL="753861" indent="-376931" lvl="1">
              <a:lnSpc>
                <a:spcPts val="4888"/>
              </a:lnSpc>
              <a:buFont typeface="Arial"/>
              <a:buChar char="•"/>
            </a:pPr>
            <a:r>
              <a:rPr lang="en-US" b="true" sz="3491">
                <a:solidFill>
                  <a:srgbClr val="000000"/>
                </a:solidFill>
                <a:latin typeface="Quicksand Bold"/>
                <a:ea typeface="Quicksand Bold"/>
                <a:cs typeface="Quicksand Bold"/>
                <a:sym typeface="Quicksand Bold"/>
              </a:rPr>
              <a:t>Có thể cập nhật với tần suất cao.</a:t>
            </a:r>
          </a:p>
          <a:p>
            <a:pPr algn="just">
              <a:lnSpc>
                <a:spcPts val="4888"/>
              </a:lnSpc>
            </a:pPr>
          </a:p>
        </p:txBody>
      </p:sp>
      <p:sp>
        <p:nvSpPr>
          <p:cNvPr name="Freeform 4" id="4"/>
          <p:cNvSpPr/>
          <p:nvPr/>
        </p:nvSpPr>
        <p:spPr>
          <a:xfrm flipH="false" flipV="false" rot="0">
            <a:off x="2087007" y="5911144"/>
            <a:ext cx="14113985" cy="4088468"/>
          </a:xfrm>
          <a:custGeom>
            <a:avLst/>
            <a:gdLst/>
            <a:ahLst/>
            <a:cxnLst/>
            <a:rect r="r" b="b" t="t" l="l"/>
            <a:pathLst>
              <a:path h="4088468" w="14113985">
                <a:moveTo>
                  <a:pt x="0" y="0"/>
                </a:moveTo>
                <a:lnTo>
                  <a:pt x="14113986" y="0"/>
                </a:lnTo>
                <a:lnTo>
                  <a:pt x="14113986" y="4088468"/>
                </a:lnTo>
                <a:lnTo>
                  <a:pt x="0" y="4088468"/>
                </a:lnTo>
                <a:lnTo>
                  <a:pt x="0" y="0"/>
                </a:lnTo>
                <a:close/>
              </a:path>
            </a:pathLst>
          </a:custGeom>
          <a:blipFill>
            <a:blip r:embed="rId4"/>
            <a:stretch>
              <a:fillRect l="0" t="0" r="0" b="0"/>
            </a:stretch>
          </a:blipFill>
        </p:spPr>
      </p:sp>
      <p:sp>
        <p:nvSpPr>
          <p:cNvPr name="TextBox 5" id="5"/>
          <p:cNvSpPr txBox="true"/>
          <p:nvPr/>
        </p:nvSpPr>
        <p:spPr>
          <a:xfrm rot="0">
            <a:off x="813398" y="619453"/>
            <a:ext cx="15725254" cy="1035879"/>
          </a:xfrm>
          <a:prstGeom prst="rect">
            <a:avLst/>
          </a:prstGeom>
        </p:spPr>
        <p:txBody>
          <a:bodyPr anchor="t" rtlCol="false" tIns="0" lIns="0" bIns="0" rIns="0">
            <a:spAutoFit/>
          </a:bodyPr>
          <a:lstStyle/>
          <a:p>
            <a:pPr algn="ctr">
              <a:lnSpc>
                <a:spcPts val="8529"/>
              </a:lnSpc>
            </a:pPr>
            <a:r>
              <a:rPr lang="en-US" sz="6092">
                <a:solidFill>
                  <a:srgbClr val="A64B23"/>
                </a:solidFill>
                <a:latin typeface="Paytone One"/>
                <a:ea typeface="Paytone One"/>
                <a:cs typeface="Paytone One"/>
                <a:sym typeface="Paytone One"/>
              </a:rPr>
              <a:t>Đặc điểm </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173855" y="-2916749"/>
            <a:ext cx="19461855" cy="7890897"/>
          </a:xfrm>
          <a:custGeom>
            <a:avLst/>
            <a:gdLst/>
            <a:ahLst/>
            <a:cxnLst/>
            <a:rect r="r" b="b" t="t" l="l"/>
            <a:pathLst>
              <a:path h="7890897" w="19461855">
                <a:moveTo>
                  <a:pt x="0" y="0"/>
                </a:moveTo>
                <a:lnTo>
                  <a:pt x="19461855" y="0"/>
                </a:lnTo>
                <a:lnTo>
                  <a:pt x="19461855" y="7890898"/>
                </a:lnTo>
                <a:lnTo>
                  <a:pt x="0" y="7890898"/>
                </a:lnTo>
                <a:lnTo>
                  <a:pt x="0" y="0"/>
                </a:lnTo>
                <a:close/>
              </a:path>
            </a:pathLst>
          </a:custGeom>
          <a:blipFill>
            <a:blip r:embed="rId2">
              <a:alphaModFix amt="4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12364" y="1769087"/>
            <a:ext cx="3531410" cy="989360"/>
            <a:chOff x="0" y="0"/>
            <a:chExt cx="930083" cy="260572"/>
          </a:xfrm>
        </p:grpSpPr>
        <p:sp>
          <p:nvSpPr>
            <p:cNvPr name="Freeform 4" id="4"/>
            <p:cNvSpPr/>
            <p:nvPr/>
          </p:nvSpPr>
          <p:spPr>
            <a:xfrm flipH="false" flipV="false" rot="0">
              <a:off x="0" y="0"/>
              <a:ext cx="930083" cy="260572"/>
            </a:xfrm>
            <a:custGeom>
              <a:avLst/>
              <a:gdLst/>
              <a:ahLst/>
              <a:cxnLst/>
              <a:rect r="r" b="b" t="t" l="l"/>
              <a:pathLst>
                <a:path h="260572" w="930083">
                  <a:moveTo>
                    <a:pt x="111807" y="0"/>
                  </a:moveTo>
                  <a:lnTo>
                    <a:pt x="818276" y="0"/>
                  </a:lnTo>
                  <a:cubicBezTo>
                    <a:pt x="880025" y="0"/>
                    <a:pt x="930083" y="50058"/>
                    <a:pt x="930083" y="111807"/>
                  </a:cubicBezTo>
                  <a:lnTo>
                    <a:pt x="930083" y="148765"/>
                  </a:lnTo>
                  <a:cubicBezTo>
                    <a:pt x="930083" y="210514"/>
                    <a:pt x="880025" y="260572"/>
                    <a:pt x="818276" y="260572"/>
                  </a:cubicBezTo>
                  <a:lnTo>
                    <a:pt x="111807" y="260572"/>
                  </a:lnTo>
                  <a:cubicBezTo>
                    <a:pt x="50058" y="260572"/>
                    <a:pt x="0" y="210514"/>
                    <a:pt x="0" y="148765"/>
                  </a:cubicBezTo>
                  <a:lnTo>
                    <a:pt x="0" y="111807"/>
                  </a:lnTo>
                  <a:cubicBezTo>
                    <a:pt x="0" y="50058"/>
                    <a:pt x="50058" y="0"/>
                    <a:pt x="111807" y="0"/>
                  </a:cubicBezTo>
                  <a:close/>
                </a:path>
              </a:pathLst>
            </a:custGeom>
            <a:solidFill>
              <a:srgbClr val="AD5545"/>
            </a:solidFill>
          </p:spPr>
        </p:sp>
        <p:sp>
          <p:nvSpPr>
            <p:cNvPr name="TextBox 5" id="5"/>
            <p:cNvSpPr txBox="true"/>
            <p:nvPr/>
          </p:nvSpPr>
          <p:spPr>
            <a:xfrm>
              <a:off x="0" y="-38100"/>
              <a:ext cx="930083" cy="29867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6791368" y="5513055"/>
            <a:ext cx="3531410" cy="989360"/>
            <a:chOff x="0" y="0"/>
            <a:chExt cx="930083" cy="260572"/>
          </a:xfrm>
        </p:grpSpPr>
        <p:sp>
          <p:nvSpPr>
            <p:cNvPr name="Freeform 7" id="7"/>
            <p:cNvSpPr/>
            <p:nvPr/>
          </p:nvSpPr>
          <p:spPr>
            <a:xfrm flipH="false" flipV="false" rot="0">
              <a:off x="0" y="0"/>
              <a:ext cx="930083" cy="260572"/>
            </a:xfrm>
            <a:custGeom>
              <a:avLst/>
              <a:gdLst/>
              <a:ahLst/>
              <a:cxnLst/>
              <a:rect r="r" b="b" t="t" l="l"/>
              <a:pathLst>
                <a:path h="260572" w="930083">
                  <a:moveTo>
                    <a:pt x="111807" y="0"/>
                  </a:moveTo>
                  <a:lnTo>
                    <a:pt x="818276" y="0"/>
                  </a:lnTo>
                  <a:cubicBezTo>
                    <a:pt x="880025" y="0"/>
                    <a:pt x="930083" y="50058"/>
                    <a:pt x="930083" y="111807"/>
                  </a:cubicBezTo>
                  <a:lnTo>
                    <a:pt x="930083" y="148765"/>
                  </a:lnTo>
                  <a:cubicBezTo>
                    <a:pt x="930083" y="210514"/>
                    <a:pt x="880025" y="260572"/>
                    <a:pt x="818276" y="260572"/>
                  </a:cubicBezTo>
                  <a:lnTo>
                    <a:pt x="111807" y="260572"/>
                  </a:lnTo>
                  <a:cubicBezTo>
                    <a:pt x="50058" y="260572"/>
                    <a:pt x="0" y="210514"/>
                    <a:pt x="0" y="148765"/>
                  </a:cubicBezTo>
                  <a:lnTo>
                    <a:pt x="0" y="111807"/>
                  </a:lnTo>
                  <a:cubicBezTo>
                    <a:pt x="0" y="50058"/>
                    <a:pt x="50058" y="0"/>
                    <a:pt x="111807" y="0"/>
                  </a:cubicBezTo>
                  <a:close/>
                </a:path>
              </a:pathLst>
            </a:custGeom>
            <a:solidFill>
              <a:srgbClr val="AD5545"/>
            </a:solidFill>
          </p:spPr>
        </p:sp>
        <p:sp>
          <p:nvSpPr>
            <p:cNvPr name="TextBox 8" id="8"/>
            <p:cNvSpPr txBox="true"/>
            <p:nvPr/>
          </p:nvSpPr>
          <p:spPr>
            <a:xfrm>
              <a:off x="0" y="-38100"/>
              <a:ext cx="930083" cy="298672"/>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0427265" y="1721122"/>
            <a:ext cx="7453181" cy="5865281"/>
          </a:xfrm>
          <a:custGeom>
            <a:avLst/>
            <a:gdLst/>
            <a:ahLst/>
            <a:cxnLst/>
            <a:rect r="r" b="b" t="t" l="l"/>
            <a:pathLst>
              <a:path h="5865281" w="7453181">
                <a:moveTo>
                  <a:pt x="0" y="0"/>
                </a:moveTo>
                <a:lnTo>
                  <a:pt x="7453181" y="0"/>
                </a:lnTo>
                <a:lnTo>
                  <a:pt x="7453181" y="5865281"/>
                </a:lnTo>
                <a:lnTo>
                  <a:pt x="0" y="5865281"/>
                </a:lnTo>
                <a:lnTo>
                  <a:pt x="0" y="0"/>
                </a:lnTo>
                <a:close/>
              </a:path>
            </a:pathLst>
          </a:custGeom>
          <a:blipFill>
            <a:blip r:embed="rId4"/>
            <a:stretch>
              <a:fillRect l="0" t="0" r="-3260" b="0"/>
            </a:stretch>
          </a:blipFill>
        </p:spPr>
      </p:sp>
      <p:sp>
        <p:nvSpPr>
          <p:cNvPr name="TextBox 10" id="10"/>
          <p:cNvSpPr txBox="true"/>
          <p:nvPr/>
        </p:nvSpPr>
        <p:spPr>
          <a:xfrm rot="0">
            <a:off x="197422" y="2837021"/>
            <a:ext cx="9659297" cy="1419088"/>
          </a:xfrm>
          <a:prstGeom prst="rect">
            <a:avLst/>
          </a:prstGeom>
        </p:spPr>
        <p:txBody>
          <a:bodyPr anchor="t" rtlCol="false" tIns="0" lIns="0" bIns="0" rIns="0">
            <a:spAutoFit/>
          </a:bodyPr>
          <a:lstStyle/>
          <a:p>
            <a:pPr algn="just" marL="604519" indent="-302260" lvl="1">
              <a:lnSpc>
                <a:spcPts val="3919"/>
              </a:lnSpc>
              <a:buFont typeface="Arial"/>
              <a:buChar char="•"/>
            </a:pPr>
            <a:r>
              <a:rPr lang="en-US" b="true" sz="2799">
                <a:solidFill>
                  <a:srgbClr val="000000"/>
                </a:solidFill>
                <a:latin typeface="Quicksand Bold"/>
                <a:ea typeface="Quicksand Bold"/>
                <a:cs typeface="Quicksand Bold"/>
                <a:sym typeface="Quicksand Bold"/>
              </a:rPr>
              <a:t>Lưu những procedure mà Snapshot Agent thực hiện và đưa vào thư mục lưu trữ (Snapshot Folder).</a:t>
            </a:r>
          </a:p>
          <a:p>
            <a:pPr algn="just">
              <a:lnSpc>
                <a:spcPts val="3445"/>
              </a:lnSpc>
            </a:pPr>
          </a:p>
        </p:txBody>
      </p:sp>
      <p:sp>
        <p:nvSpPr>
          <p:cNvPr name="TextBox 11" id="11"/>
          <p:cNvSpPr txBox="true"/>
          <p:nvPr/>
        </p:nvSpPr>
        <p:spPr>
          <a:xfrm rot="0">
            <a:off x="-589693" y="107755"/>
            <a:ext cx="19486436" cy="1035879"/>
          </a:xfrm>
          <a:prstGeom prst="rect">
            <a:avLst/>
          </a:prstGeom>
        </p:spPr>
        <p:txBody>
          <a:bodyPr anchor="t" rtlCol="false" tIns="0" lIns="0" bIns="0" rIns="0">
            <a:spAutoFit/>
          </a:bodyPr>
          <a:lstStyle/>
          <a:p>
            <a:pPr algn="ctr">
              <a:lnSpc>
                <a:spcPts val="8529"/>
              </a:lnSpc>
            </a:pPr>
            <a:r>
              <a:rPr lang="en-US" sz="6092">
                <a:solidFill>
                  <a:srgbClr val="A64B23"/>
                </a:solidFill>
                <a:latin typeface="Paytone One"/>
                <a:ea typeface="Paytone One"/>
                <a:cs typeface="Paytone One"/>
                <a:sym typeface="Paytone One"/>
              </a:rPr>
              <a:t>Các tác nhân Transactional replication</a:t>
            </a:r>
          </a:p>
        </p:txBody>
      </p:sp>
      <p:sp>
        <p:nvSpPr>
          <p:cNvPr name="TextBox 12" id="12"/>
          <p:cNvSpPr txBox="true"/>
          <p:nvPr/>
        </p:nvSpPr>
        <p:spPr>
          <a:xfrm rot="0">
            <a:off x="1135719" y="6679580"/>
            <a:ext cx="9187059" cy="3443204"/>
          </a:xfrm>
          <a:prstGeom prst="rect">
            <a:avLst/>
          </a:prstGeom>
        </p:spPr>
        <p:txBody>
          <a:bodyPr anchor="t" rtlCol="false" tIns="0" lIns="0" bIns="0" rIns="0">
            <a:spAutoFit/>
          </a:bodyPr>
          <a:lstStyle/>
          <a:p>
            <a:pPr algn="just" marL="607926" indent="-303963" lvl="1">
              <a:lnSpc>
                <a:spcPts val="3942"/>
              </a:lnSpc>
              <a:buFont typeface="Arial"/>
              <a:buChar char="•"/>
            </a:pPr>
            <a:r>
              <a:rPr lang="en-US" b="true" sz="2815">
                <a:solidFill>
                  <a:srgbClr val="000000"/>
                </a:solidFill>
                <a:latin typeface="Quicksand Bold"/>
                <a:ea typeface="Quicksand Bold"/>
                <a:cs typeface="Quicksand Bold"/>
                <a:sym typeface="Quicksand Bold"/>
              </a:rPr>
              <a:t>Di chuyển dữ liệu từ Distribution database đến Subscriber. </a:t>
            </a:r>
          </a:p>
          <a:p>
            <a:pPr algn="just" marL="607926" indent="-303963" lvl="1">
              <a:lnSpc>
                <a:spcPts val="3942"/>
              </a:lnSpc>
              <a:buFont typeface="Arial"/>
              <a:buChar char="•"/>
            </a:pPr>
            <a:r>
              <a:rPr lang="en-US" b="true" sz="2815">
                <a:solidFill>
                  <a:srgbClr val="000000"/>
                </a:solidFill>
                <a:latin typeface="Quicksand Bold"/>
                <a:ea typeface="Quicksand Bold"/>
                <a:cs typeface="Quicksand Bold"/>
                <a:sym typeface="Quicksand Bold"/>
              </a:rPr>
              <a:t>Nếu một subscription được đánh dấu cho việc xác thực, thì Distribution Agent cũng sẽ kiểm tra xem thử dữ liệu tại Publisher và Subscriber có khớp nhau hay không.</a:t>
            </a:r>
          </a:p>
          <a:p>
            <a:pPr algn="just">
              <a:lnSpc>
                <a:spcPts val="3942"/>
              </a:lnSpc>
            </a:pPr>
          </a:p>
        </p:txBody>
      </p:sp>
      <p:sp>
        <p:nvSpPr>
          <p:cNvPr name="TextBox 13" id="13"/>
          <p:cNvSpPr txBox="true"/>
          <p:nvPr/>
        </p:nvSpPr>
        <p:spPr>
          <a:xfrm rot="0">
            <a:off x="-419648" y="1994526"/>
            <a:ext cx="5269748" cy="481330"/>
          </a:xfrm>
          <a:prstGeom prst="rect">
            <a:avLst/>
          </a:prstGeom>
        </p:spPr>
        <p:txBody>
          <a:bodyPr anchor="t" rtlCol="false" tIns="0" lIns="0" bIns="0" rIns="0">
            <a:spAutoFit/>
          </a:bodyPr>
          <a:lstStyle/>
          <a:p>
            <a:pPr algn="ctr">
              <a:lnSpc>
                <a:spcPts val="3919"/>
              </a:lnSpc>
            </a:pPr>
            <a:r>
              <a:rPr lang="en-US" sz="2799">
                <a:solidFill>
                  <a:srgbClr val="FFFFFF"/>
                </a:solidFill>
                <a:latin typeface="Paytone One"/>
                <a:ea typeface="Paytone One"/>
                <a:cs typeface="Paytone One"/>
                <a:sym typeface="Paytone One"/>
              </a:rPr>
              <a:t>Snapshot Agent</a:t>
            </a:r>
          </a:p>
        </p:txBody>
      </p:sp>
      <p:sp>
        <p:nvSpPr>
          <p:cNvPr name="TextBox 14" id="14"/>
          <p:cNvSpPr txBox="true"/>
          <p:nvPr/>
        </p:nvSpPr>
        <p:spPr>
          <a:xfrm rot="0">
            <a:off x="5922199" y="5756275"/>
            <a:ext cx="5269748" cy="455295"/>
          </a:xfrm>
          <a:prstGeom prst="rect">
            <a:avLst/>
          </a:prstGeom>
        </p:spPr>
        <p:txBody>
          <a:bodyPr anchor="t" rtlCol="false" tIns="0" lIns="0" bIns="0" rIns="0">
            <a:spAutoFit/>
          </a:bodyPr>
          <a:lstStyle/>
          <a:p>
            <a:pPr algn="ctr">
              <a:lnSpc>
                <a:spcPts val="3779"/>
              </a:lnSpc>
            </a:pPr>
            <a:r>
              <a:rPr lang="en-US" sz="2699">
                <a:solidFill>
                  <a:srgbClr val="FFFFFF"/>
                </a:solidFill>
                <a:latin typeface="Paytone One"/>
                <a:ea typeface="Paytone One"/>
                <a:cs typeface="Paytone One"/>
                <a:sym typeface="Paytone One"/>
              </a:rPr>
              <a:t>Distribution Agent</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173855" y="-2916749"/>
            <a:ext cx="19461855" cy="7890897"/>
          </a:xfrm>
          <a:custGeom>
            <a:avLst/>
            <a:gdLst/>
            <a:ahLst/>
            <a:cxnLst/>
            <a:rect r="r" b="b" t="t" l="l"/>
            <a:pathLst>
              <a:path h="7890897" w="19461855">
                <a:moveTo>
                  <a:pt x="0" y="0"/>
                </a:moveTo>
                <a:lnTo>
                  <a:pt x="19461855" y="0"/>
                </a:lnTo>
                <a:lnTo>
                  <a:pt x="19461855" y="7890898"/>
                </a:lnTo>
                <a:lnTo>
                  <a:pt x="0" y="7890898"/>
                </a:lnTo>
                <a:lnTo>
                  <a:pt x="0" y="0"/>
                </a:lnTo>
                <a:close/>
              </a:path>
            </a:pathLst>
          </a:custGeom>
          <a:blipFill>
            <a:blip r:embed="rId2">
              <a:alphaModFix amt="4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83532" y="3176935"/>
            <a:ext cx="3531410" cy="989360"/>
            <a:chOff x="0" y="0"/>
            <a:chExt cx="930083" cy="260572"/>
          </a:xfrm>
        </p:grpSpPr>
        <p:sp>
          <p:nvSpPr>
            <p:cNvPr name="Freeform 4" id="4"/>
            <p:cNvSpPr/>
            <p:nvPr/>
          </p:nvSpPr>
          <p:spPr>
            <a:xfrm flipH="false" flipV="false" rot="0">
              <a:off x="0" y="0"/>
              <a:ext cx="930083" cy="260572"/>
            </a:xfrm>
            <a:custGeom>
              <a:avLst/>
              <a:gdLst/>
              <a:ahLst/>
              <a:cxnLst/>
              <a:rect r="r" b="b" t="t" l="l"/>
              <a:pathLst>
                <a:path h="260572" w="930083">
                  <a:moveTo>
                    <a:pt x="111807" y="0"/>
                  </a:moveTo>
                  <a:lnTo>
                    <a:pt x="818276" y="0"/>
                  </a:lnTo>
                  <a:cubicBezTo>
                    <a:pt x="880025" y="0"/>
                    <a:pt x="930083" y="50058"/>
                    <a:pt x="930083" y="111807"/>
                  </a:cubicBezTo>
                  <a:lnTo>
                    <a:pt x="930083" y="148765"/>
                  </a:lnTo>
                  <a:cubicBezTo>
                    <a:pt x="930083" y="210514"/>
                    <a:pt x="880025" y="260572"/>
                    <a:pt x="818276" y="260572"/>
                  </a:cubicBezTo>
                  <a:lnTo>
                    <a:pt x="111807" y="260572"/>
                  </a:lnTo>
                  <a:cubicBezTo>
                    <a:pt x="50058" y="260572"/>
                    <a:pt x="0" y="210514"/>
                    <a:pt x="0" y="148765"/>
                  </a:cubicBezTo>
                  <a:lnTo>
                    <a:pt x="0" y="111807"/>
                  </a:lnTo>
                  <a:cubicBezTo>
                    <a:pt x="0" y="50058"/>
                    <a:pt x="50058" y="0"/>
                    <a:pt x="111807" y="0"/>
                  </a:cubicBezTo>
                  <a:close/>
                </a:path>
              </a:pathLst>
            </a:custGeom>
            <a:solidFill>
              <a:srgbClr val="AD5545"/>
            </a:solidFill>
          </p:spPr>
        </p:sp>
        <p:sp>
          <p:nvSpPr>
            <p:cNvPr name="TextBox 5" id="5"/>
            <p:cNvSpPr txBox="true"/>
            <p:nvPr/>
          </p:nvSpPr>
          <p:spPr>
            <a:xfrm>
              <a:off x="0" y="-38100"/>
              <a:ext cx="930083" cy="298672"/>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0431355" y="1721122"/>
            <a:ext cx="7696186" cy="5865281"/>
          </a:xfrm>
          <a:custGeom>
            <a:avLst/>
            <a:gdLst/>
            <a:ahLst/>
            <a:cxnLst/>
            <a:rect r="r" b="b" t="t" l="l"/>
            <a:pathLst>
              <a:path h="5865281" w="7696186">
                <a:moveTo>
                  <a:pt x="0" y="0"/>
                </a:moveTo>
                <a:lnTo>
                  <a:pt x="7696186" y="0"/>
                </a:lnTo>
                <a:lnTo>
                  <a:pt x="7696186" y="5865281"/>
                </a:lnTo>
                <a:lnTo>
                  <a:pt x="0" y="5865281"/>
                </a:lnTo>
                <a:lnTo>
                  <a:pt x="0" y="0"/>
                </a:lnTo>
                <a:close/>
              </a:path>
            </a:pathLst>
          </a:custGeom>
          <a:blipFill>
            <a:blip r:embed="rId4"/>
            <a:stretch>
              <a:fillRect l="0" t="0" r="0" b="0"/>
            </a:stretch>
          </a:blipFill>
        </p:spPr>
      </p:sp>
      <p:sp>
        <p:nvSpPr>
          <p:cNvPr name="TextBox 7" id="7"/>
          <p:cNvSpPr txBox="true"/>
          <p:nvPr/>
        </p:nvSpPr>
        <p:spPr>
          <a:xfrm rot="0">
            <a:off x="-599218" y="107755"/>
            <a:ext cx="19486436" cy="1035879"/>
          </a:xfrm>
          <a:prstGeom prst="rect">
            <a:avLst/>
          </a:prstGeom>
        </p:spPr>
        <p:txBody>
          <a:bodyPr anchor="t" rtlCol="false" tIns="0" lIns="0" bIns="0" rIns="0">
            <a:spAutoFit/>
          </a:bodyPr>
          <a:lstStyle/>
          <a:p>
            <a:pPr algn="ctr">
              <a:lnSpc>
                <a:spcPts val="8529"/>
              </a:lnSpc>
            </a:pPr>
            <a:r>
              <a:rPr lang="en-US" sz="6092">
                <a:solidFill>
                  <a:srgbClr val="A64B23"/>
                </a:solidFill>
                <a:latin typeface="Paytone One"/>
                <a:ea typeface="Paytone One"/>
                <a:cs typeface="Paytone One"/>
                <a:sym typeface="Paytone One"/>
              </a:rPr>
              <a:t>Các tác nhân Transactional replication</a:t>
            </a:r>
          </a:p>
        </p:txBody>
      </p:sp>
      <p:sp>
        <p:nvSpPr>
          <p:cNvPr name="TextBox 8" id="8"/>
          <p:cNvSpPr txBox="true"/>
          <p:nvPr/>
        </p:nvSpPr>
        <p:spPr>
          <a:xfrm rot="0">
            <a:off x="293909" y="4606137"/>
            <a:ext cx="9427576" cy="1957304"/>
          </a:xfrm>
          <a:prstGeom prst="rect">
            <a:avLst/>
          </a:prstGeom>
        </p:spPr>
        <p:txBody>
          <a:bodyPr anchor="t" rtlCol="false" tIns="0" lIns="0" bIns="0" rIns="0">
            <a:spAutoFit/>
          </a:bodyPr>
          <a:lstStyle/>
          <a:p>
            <a:pPr algn="just" marL="607926" indent="-303963" lvl="1">
              <a:lnSpc>
                <a:spcPts val="3942"/>
              </a:lnSpc>
              <a:buFont typeface="Arial"/>
              <a:buChar char="•"/>
            </a:pPr>
            <a:r>
              <a:rPr lang="en-US" b="true" sz="2815">
                <a:solidFill>
                  <a:srgbClr val="000000"/>
                </a:solidFill>
                <a:latin typeface="Quicksand Bold"/>
                <a:ea typeface="Quicksand Bold"/>
                <a:cs typeface="Quicksand Bold"/>
                <a:sym typeface="Quicksand Bold"/>
              </a:rPr>
              <a:t>Đọc nhật ký giao dịch (transaction log) của publication và xácđịnh những sửa đổi làm trên dữ liệu được đánh dấu nhân bản và sao chép những transaction đó vào CSDL phân tán tại Distributor.</a:t>
            </a:r>
          </a:p>
        </p:txBody>
      </p:sp>
      <p:sp>
        <p:nvSpPr>
          <p:cNvPr name="TextBox 9" id="9"/>
          <p:cNvSpPr txBox="true"/>
          <p:nvPr/>
        </p:nvSpPr>
        <p:spPr>
          <a:xfrm rot="0">
            <a:off x="-385636" y="3364651"/>
            <a:ext cx="5269748" cy="931545"/>
          </a:xfrm>
          <a:prstGeom prst="rect">
            <a:avLst/>
          </a:prstGeom>
        </p:spPr>
        <p:txBody>
          <a:bodyPr anchor="t" rtlCol="false" tIns="0" lIns="0" bIns="0" rIns="0">
            <a:spAutoFit/>
          </a:bodyPr>
          <a:lstStyle/>
          <a:p>
            <a:pPr algn="ctr">
              <a:lnSpc>
                <a:spcPts val="3779"/>
              </a:lnSpc>
            </a:pPr>
            <a:r>
              <a:rPr lang="en-US" sz="2699">
                <a:solidFill>
                  <a:srgbClr val="FFFFFF"/>
                </a:solidFill>
                <a:latin typeface="Paytone One"/>
                <a:ea typeface="Paytone One"/>
                <a:cs typeface="Paytone One"/>
                <a:sym typeface="Paytone One"/>
              </a:rPr>
              <a:t>Log reader agent</a:t>
            </a:r>
          </a:p>
          <a:p>
            <a:pPr algn="ctr">
              <a:lnSpc>
                <a:spcPts val="3779"/>
              </a:lnSpc>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173855" y="-2916749"/>
            <a:ext cx="19461855" cy="7890897"/>
          </a:xfrm>
          <a:custGeom>
            <a:avLst/>
            <a:gdLst/>
            <a:ahLst/>
            <a:cxnLst/>
            <a:rect r="r" b="b" t="t" l="l"/>
            <a:pathLst>
              <a:path h="7890897" w="19461855">
                <a:moveTo>
                  <a:pt x="0" y="0"/>
                </a:moveTo>
                <a:lnTo>
                  <a:pt x="19461855" y="0"/>
                </a:lnTo>
                <a:lnTo>
                  <a:pt x="19461855" y="7890898"/>
                </a:lnTo>
                <a:lnTo>
                  <a:pt x="0" y="7890898"/>
                </a:lnTo>
                <a:lnTo>
                  <a:pt x="0" y="0"/>
                </a:lnTo>
                <a:close/>
              </a:path>
            </a:pathLst>
          </a:custGeom>
          <a:blipFill>
            <a:blip r:embed="rId2">
              <a:alphaModFix amt="4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2900" y="2390545"/>
            <a:ext cx="7237627" cy="1995238"/>
          </a:xfrm>
          <a:custGeom>
            <a:avLst/>
            <a:gdLst/>
            <a:ahLst/>
            <a:cxnLst/>
            <a:rect r="r" b="b" t="t" l="l"/>
            <a:pathLst>
              <a:path h="1995238" w="7237627">
                <a:moveTo>
                  <a:pt x="0" y="0"/>
                </a:moveTo>
                <a:lnTo>
                  <a:pt x="7237627" y="0"/>
                </a:lnTo>
                <a:lnTo>
                  <a:pt x="7237627" y="1995238"/>
                </a:lnTo>
                <a:lnTo>
                  <a:pt x="0" y="19952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99218" y="107755"/>
            <a:ext cx="19486436" cy="1035879"/>
          </a:xfrm>
          <a:prstGeom prst="rect">
            <a:avLst/>
          </a:prstGeom>
        </p:spPr>
        <p:txBody>
          <a:bodyPr anchor="t" rtlCol="false" tIns="0" lIns="0" bIns="0" rIns="0">
            <a:spAutoFit/>
          </a:bodyPr>
          <a:lstStyle/>
          <a:p>
            <a:pPr algn="ctr">
              <a:lnSpc>
                <a:spcPts val="8529"/>
              </a:lnSpc>
            </a:pPr>
            <a:r>
              <a:rPr lang="en-US" sz="6092">
                <a:solidFill>
                  <a:srgbClr val="A64B23"/>
                </a:solidFill>
                <a:latin typeface="Paytone One"/>
                <a:ea typeface="Paytone One"/>
                <a:cs typeface="Paytone One"/>
                <a:sym typeface="Paytone One"/>
              </a:rPr>
              <a:t>Các dạng nhân bản giao dịch</a:t>
            </a:r>
          </a:p>
        </p:txBody>
      </p:sp>
      <p:sp>
        <p:nvSpPr>
          <p:cNvPr name="TextBox 5" id="5"/>
          <p:cNvSpPr txBox="true"/>
          <p:nvPr/>
        </p:nvSpPr>
        <p:spPr>
          <a:xfrm rot="0">
            <a:off x="8158456" y="5890349"/>
            <a:ext cx="9461050" cy="1957304"/>
          </a:xfrm>
          <a:prstGeom prst="rect">
            <a:avLst/>
          </a:prstGeom>
        </p:spPr>
        <p:txBody>
          <a:bodyPr anchor="t" rtlCol="false" tIns="0" lIns="0" bIns="0" rIns="0">
            <a:spAutoFit/>
          </a:bodyPr>
          <a:lstStyle/>
          <a:p>
            <a:pPr algn="just">
              <a:lnSpc>
                <a:spcPts val="3942"/>
              </a:lnSpc>
            </a:pPr>
            <a:r>
              <a:rPr lang="en-US" sz="2815" b="true">
                <a:solidFill>
                  <a:srgbClr val="000000"/>
                </a:solidFill>
                <a:latin typeface="Quicksand Bold"/>
                <a:ea typeface="Quicksand Bold"/>
                <a:cs typeface="Quicksand Bold"/>
                <a:sym typeface="Quicksand Bold"/>
              </a:rPr>
              <a:t>⮚Mỗi vị trícó dữ liệu trùng lặp, với một Publisher và một Subscriber.</a:t>
            </a:r>
          </a:p>
          <a:p>
            <a:pPr algn="just">
              <a:lnSpc>
                <a:spcPts val="3942"/>
              </a:lnSpc>
            </a:pPr>
            <a:r>
              <a:rPr lang="en-US" sz="2815">
                <a:solidFill>
                  <a:srgbClr val="000000"/>
                </a:solidFill>
                <a:latin typeface="Quicksand"/>
                <a:ea typeface="Quicksand"/>
                <a:cs typeface="Quicksand"/>
                <a:sym typeface="Quicksand"/>
              </a:rPr>
              <a:t>⮚</a:t>
            </a:r>
            <a:r>
              <a:rPr lang="en-US" sz="2815" b="true">
                <a:solidFill>
                  <a:srgbClr val="000000"/>
                </a:solidFill>
                <a:latin typeface="Quicksand Bold"/>
                <a:ea typeface="Quicksand Bold"/>
                <a:cs typeface="Quicksand Bold"/>
                <a:sym typeface="Quicksand Bold"/>
              </a:rPr>
              <a:t>Có thể cập nhật các hàng tại Subscriber.</a:t>
            </a:r>
          </a:p>
          <a:p>
            <a:pPr algn="just">
              <a:lnSpc>
                <a:spcPts val="3942"/>
              </a:lnSpc>
            </a:pPr>
            <a:r>
              <a:rPr lang="en-US" sz="2815">
                <a:solidFill>
                  <a:srgbClr val="000000"/>
                </a:solidFill>
                <a:latin typeface="Quicksand"/>
                <a:ea typeface="Quicksand"/>
                <a:cs typeface="Quicksand"/>
                <a:sym typeface="Quicksand"/>
              </a:rPr>
              <a:t>⮚</a:t>
            </a:r>
            <a:r>
              <a:rPr lang="en-US" b="true" sz="2815">
                <a:solidFill>
                  <a:srgbClr val="000000"/>
                </a:solidFill>
                <a:latin typeface="Quicksand Bold"/>
                <a:ea typeface="Quicksand Bold"/>
                <a:cs typeface="Quicksand Bold"/>
                <a:sym typeface="Quicksand Bold"/>
              </a:rPr>
              <a:t>Yêu cầu tính khả dụng caovà khả năng đọc mở rộng.</a:t>
            </a:r>
          </a:p>
        </p:txBody>
      </p:sp>
      <p:sp>
        <p:nvSpPr>
          <p:cNvPr name="TextBox 6" id="6"/>
          <p:cNvSpPr txBox="true"/>
          <p:nvPr/>
        </p:nvSpPr>
        <p:spPr>
          <a:xfrm rot="0">
            <a:off x="1354013" y="2857117"/>
            <a:ext cx="5612585" cy="1053790"/>
          </a:xfrm>
          <a:prstGeom prst="rect">
            <a:avLst/>
          </a:prstGeom>
        </p:spPr>
        <p:txBody>
          <a:bodyPr anchor="t" rtlCol="false" tIns="0" lIns="0" bIns="0" rIns="0">
            <a:spAutoFit/>
          </a:bodyPr>
          <a:lstStyle/>
          <a:p>
            <a:pPr algn="ctr">
              <a:lnSpc>
                <a:spcPts val="4262"/>
              </a:lnSpc>
            </a:pPr>
            <a:r>
              <a:rPr lang="en-US" sz="3044">
                <a:solidFill>
                  <a:srgbClr val="FFFFFF"/>
                </a:solidFill>
                <a:latin typeface="Paytone One"/>
                <a:ea typeface="Paytone One"/>
                <a:cs typeface="Paytone One"/>
                <a:sym typeface="Paytone One"/>
              </a:rPr>
              <a:t>Standard transactional publication</a:t>
            </a:r>
          </a:p>
        </p:txBody>
      </p:sp>
      <p:sp>
        <p:nvSpPr>
          <p:cNvPr name="Freeform 7" id="7"/>
          <p:cNvSpPr/>
          <p:nvPr/>
        </p:nvSpPr>
        <p:spPr>
          <a:xfrm flipH="false" flipV="false" rot="0">
            <a:off x="452900" y="5937974"/>
            <a:ext cx="7237627" cy="1995238"/>
          </a:xfrm>
          <a:custGeom>
            <a:avLst/>
            <a:gdLst/>
            <a:ahLst/>
            <a:cxnLst/>
            <a:rect r="r" b="b" t="t" l="l"/>
            <a:pathLst>
              <a:path h="1995238" w="7237627">
                <a:moveTo>
                  <a:pt x="0" y="0"/>
                </a:moveTo>
                <a:lnTo>
                  <a:pt x="7237627" y="0"/>
                </a:lnTo>
                <a:lnTo>
                  <a:pt x="7237627" y="1995238"/>
                </a:lnTo>
                <a:lnTo>
                  <a:pt x="0" y="19952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212260" y="6380123"/>
            <a:ext cx="5896091" cy="1053790"/>
          </a:xfrm>
          <a:prstGeom prst="rect">
            <a:avLst/>
          </a:prstGeom>
        </p:spPr>
        <p:txBody>
          <a:bodyPr anchor="t" rtlCol="false" tIns="0" lIns="0" bIns="0" rIns="0">
            <a:spAutoFit/>
          </a:bodyPr>
          <a:lstStyle/>
          <a:p>
            <a:pPr algn="ctr">
              <a:lnSpc>
                <a:spcPts val="4262"/>
              </a:lnSpc>
            </a:pPr>
            <a:r>
              <a:rPr lang="en-US" sz="3044">
                <a:solidFill>
                  <a:srgbClr val="FFFFFF"/>
                </a:solidFill>
                <a:latin typeface="Paytone One"/>
                <a:ea typeface="Paytone One"/>
                <a:cs typeface="Paytone One"/>
                <a:sym typeface="Paytone One"/>
              </a:rPr>
              <a:t>Transactional publication with updatable subscriptions</a:t>
            </a:r>
          </a:p>
        </p:txBody>
      </p:sp>
      <p:sp>
        <p:nvSpPr>
          <p:cNvPr name="TextBox 9" id="9"/>
          <p:cNvSpPr txBox="true"/>
          <p:nvPr/>
        </p:nvSpPr>
        <p:spPr>
          <a:xfrm rot="0">
            <a:off x="8158456" y="2941183"/>
            <a:ext cx="11052768" cy="471404"/>
          </a:xfrm>
          <a:prstGeom prst="rect">
            <a:avLst/>
          </a:prstGeom>
        </p:spPr>
        <p:txBody>
          <a:bodyPr anchor="t" rtlCol="false" tIns="0" lIns="0" bIns="0" rIns="0">
            <a:spAutoFit/>
          </a:bodyPr>
          <a:lstStyle/>
          <a:p>
            <a:pPr algn="just">
              <a:lnSpc>
                <a:spcPts val="3942"/>
              </a:lnSpc>
            </a:pPr>
            <a:r>
              <a:rPr lang="en-US" b="true" sz="2815">
                <a:solidFill>
                  <a:srgbClr val="000000"/>
                </a:solidFill>
                <a:latin typeface="Quicksand Bold"/>
                <a:ea typeface="Quicksand Bold"/>
                <a:cs typeface="Quicksand Bold"/>
                <a:sym typeface="Quicksand Bold"/>
              </a:rPr>
              <a:t>⮚ Tất cả dữ liệu tại Subscriber là read-only</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173855" y="-2916749"/>
            <a:ext cx="19461855" cy="7890897"/>
          </a:xfrm>
          <a:custGeom>
            <a:avLst/>
            <a:gdLst/>
            <a:ahLst/>
            <a:cxnLst/>
            <a:rect r="r" b="b" t="t" l="l"/>
            <a:pathLst>
              <a:path h="7890897" w="19461855">
                <a:moveTo>
                  <a:pt x="0" y="0"/>
                </a:moveTo>
                <a:lnTo>
                  <a:pt x="19461855" y="0"/>
                </a:lnTo>
                <a:lnTo>
                  <a:pt x="19461855" y="7890898"/>
                </a:lnTo>
                <a:lnTo>
                  <a:pt x="0" y="7890898"/>
                </a:lnTo>
                <a:lnTo>
                  <a:pt x="0" y="0"/>
                </a:lnTo>
                <a:close/>
              </a:path>
            </a:pathLst>
          </a:custGeom>
          <a:blipFill>
            <a:blip r:embed="rId2">
              <a:alphaModFix amt="4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99218" y="107755"/>
            <a:ext cx="19486436" cy="1035879"/>
          </a:xfrm>
          <a:prstGeom prst="rect">
            <a:avLst/>
          </a:prstGeom>
        </p:spPr>
        <p:txBody>
          <a:bodyPr anchor="t" rtlCol="false" tIns="0" lIns="0" bIns="0" rIns="0">
            <a:spAutoFit/>
          </a:bodyPr>
          <a:lstStyle/>
          <a:p>
            <a:pPr algn="ctr">
              <a:lnSpc>
                <a:spcPts val="8529"/>
              </a:lnSpc>
            </a:pPr>
            <a:r>
              <a:rPr lang="en-US" sz="6092">
                <a:solidFill>
                  <a:srgbClr val="A64B23"/>
                </a:solidFill>
                <a:latin typeface="Paytone One"/>
                <a:ea typeface="Paytone One"/>
                <a:cs typeface="Paytone One"/>
                <a:sym typeface="Paytone One"/>
              </a:rPr>
              <a:t>Các dạng nhân bản giao dịch</a:t>
            </a:r>
          </a:p>
        </p:txBody>
      </p:sp>
      <p:sp>
        <p:nvSpPr>
          <p:cNvPr name="Freeform 4" id="4"/>
          <p:cNvSpPr/>
          <p:nvPr/>
        </p:nvSpPr>
        <p:spPr>
          <a:xfrm flipH="false" flipV="false" rot="0">
            <a:off x="585702" y="2484043"/>
            <a:ext cx="7033939" cy="1939086"/>
          </a:xfrm>
          <a:custGeom>
            <a:avLst/>
            <a:gdLst/>
            <a:ahLst/>
            <a:cxnLst/>
            <a:rect r="r" b="b" t="t" l="l"/>
            <a:pathLst>
              <a:path h="1939086" w="7033939">
                <a:moveTo>
                  <a:pt x="0" y="0"/>
                </a:moveTo>
                <a:lnTo>
                  <a:pt x="7033939" y="0"/>
                </a:lnTo>
                <a:lnTo>
                  <a:pt x="7033939" y="1939086"/>
                </a:lnTo>
                <a:lnTo>
                  <a:pt x="0" y="19390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341797" y="3166607"/>
            <a:ext cx="5896091" cy="516807"/>
          </a:xfrm>
          <a:prstGeom prst="rect">
            <a:avLst/>
          </a:prstGeom>
        </p:spPr>
        <p:txBody>
          <a:bodyPr anchor="t" rtlCol="false" tIns="0" lIns="0" bIns="0" rIns="0">
            <a:spAutoFit/>
          </a:bodyPr>
          <a:lstStyle/>
          <a:p>
            <a:pPr algn="ctr">
              <a:lnSpc>
                <a:spcPts val="4262"/>
              </a:lnSpc>
            </a:pPr>
            <a:r>
              <a:rPr lang="en-US" sz="3044">
                <a:solidFill>
                  <a:srgbClr val="FFFFFF"/>
                </a:solidFill>
                <a:latin typeface="Paytone One"/>
                <a:ea typeface="Paytone One"/>
                <a:cs typeface="Paytone One"/>
                <a:sym typeface="Paytone One"/>
              </a:rPr>
              <a:t>Peer-to-peer topology</a:t>
            </a:r>
          </a:p>
        </p:txBody>
      </p:sp>
      <p:sp>
        <p:nvSpPr>
          <p:cNvPr name="TextBox 6" id="6"/>
          <p:cNvSpPr txBox="true"/>
          <p:nvPr/>
        </p:nvSpPr>
        <p:spPr>
          <a:xfrm rot="0">
            <a:off x="8024649" y="2164063"/>
            <a:ext cx="8759996" cy="3938504"/>
          </a:xfrm>
          <a:prstGeom prst="rect">
            <a:avLst/>
          </a:prstGeom>
        </p:spPr>
        <p:txBody>
          <a:bodyPr anchor="t" rtlCol="false" tIns="0" lIns="0" bIns="0" rIns="0">
            <a:spAutoFit/>
          </a:bodyPr>
          <a:lstStyle/>
          <a:p>
            <a:pPr algn="just">
              <a:lnSpc>
                <a:spcPts val="3942"/>
              </a:lnSpc>
            </a:pPr>
            <a:r>
              <a:rPr lang="en-US" sz="2815" b="true">
                <a:solidFill>
                  <a:srgbClr val="000000"/>
                </a:solidFill>
                <a:latin typeface="Quicksand Bold"/>
                <a:ea typeface="Quicksand Bold"/>
                <a:cs typeface="Quicksand Bold"/>
                <a:sym typeface="Quicksand Bold"/>
              </a:rPr>
              <a:t>⮚Mỗi vị trícó dữ liệu trùng lặp và đều hoạt động như Publisher và Subscriber.</a:t>
            </a:r>
          </a:p>
          <a:p>
            <a:pPr algn="just">
              <a:lnSpc>
                <a:spcPts val="3942"/>
              </a:lnSpc>
            </a:pPr>
            <a:r>
              <a:rPr lang="en-US" sz="2815" b="true">
                <a:solidFill>
                  <a:srgbClr val="000000"/>
                </a:solidFill>
                <a:latin typeface="Quicksand Bold"/>
                <a:ea typeface="Quicksand Bold"/>
                <a:cs typeface="Quicksand Bold"/>
                <a:sym typeface="Quicksand Bold"/>
              </a:rPr>
              <a:t>⮚Cùng một hàng có thể được thay đổi tại một vị trí trong một thời điểm.</a:t>
            </a:r>
          </a:p>
          <a:p>
            <a:pPr algn="just">
              <a:lnSpc>
                <a:spcPts val="3942"/>
              </a:lnSpc>
            </a:pPr>
            <a:r>
              <a:rPr lang="en-US" sz="2815" b="true">
                <a:solidFill>
                  <a:srgbClr val="000000"/>
                </a:solidFill>
                <a:latin typeface="Quicksand Bold"/>
                <a:ea typeface="Quicksand Bold"/>
                <a:cs typeface="Quicksand Bold"/>
                <a:sym typeface="Quicksand Bold"/>
              </a:rPr>
              <a:t>⮚Hỗ trợ phát hiện xung đột.</a:t>
            </a:r>
          </a:p>
          <a:p>
            <a:pPr algn="just">
              <a:lnSpc>
                <a:spcPts val="3942"/>
              </a:lnSpc>
            </a:pPr>
            <a:r>
              <a:rPr lang="en-US" sz="2815" b="true">
                <a:solidFill>
                  <a:srgbClr val="000000"/>
                </a:solidFill>
                <a:latin typeface="Quicksand Bold"/>
                <a:ea typeface="Quicksand Bold"/>
                <a:cs typeface="Quicksand Bold"/>
                <a:sym typeface="Quicksand Bold"/>
              </a:rPr>
              <a:t>⮚Tính khả dụng cao và khả năng đọc mở rộng.</a:t>
            </a:r>
          </a:p>
          <a:p>
            <a:pPr algn="just">
              <a:lnSpc>
                <a:spcPts val="3942"/>
              </a:lnSpc>
            </a:pPr>
          </a:p>
          <a:p>
            <a:pPr algn="just">
              <a:lnSpc>
                <a:spcPts val="3942"/>
              </a:lnSpc>
            </a:pPr>
          </a:p>
        </p:txBody>
      </p:sp>
      <p:sp>
        <p:nvSpPr>
          <p:cNvPr name="Freeform 7" id="7"/>
          <p:cNvSpPr/>
          <p:nvPr/>
        </p:nvSpPr>
        <p:spPr>
          <a:xfrm flipH="false" flipV="false" rot="0">
            <a:off x="856915" y="6430193"/>
            <a:ext cx="6762725" cy="1864319"/>
          </a:xfrm>
          <a:custGeom>
            <a:avLst/>
            <a:gdLst/>
            <a:ahLst/>
            <a:cxnLst/>
            <a:rect r="r" b="b" t="t" l="l"/>
            <a:pathLst>
              <a:path h="1864319" w="6762725">
                <a:moveTo>
                  <a:pt x="0" y="0"/>
                </a:moveTo>
                <a:lnTo>
                  <a:pt x="6762726" y="0"/>
                </a:lnTo>
                <a:lnTo>
                  <a:pt x="6762726" y="1864318"/>
                </a:lnTo>
                <a:lnTo>
                  <a:pt x="0" y="18643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341797" y="6730584"/>
            <a:ext cx="5896091" cy="1053790"/>
          </a:xfrm>
          <a:prstGeom prst="rect">
            <a:avLst/>
          </a:prstGeom>
        </p:spPr>
        <p:txBody>
          <a:bodyPr anchor="t" rtlCol="false" tIns="0" lIns="0" bIns="0" rIns="0">
            <a:spAutoFit/>
          </a:bodyPr>
          <a:lstStyle/>
          <a:p>
            <a:pPr algn="ctr">
              <a:lnSpc>
                <a:spcPts val="4262"/>
              </a:lnSpc>
            </a:pPr>
            <a:r>
              <a:rPr lang="en-US" sz="3044">
                <a:solidFill>
                  <a:srgbClr val="FFFFFF"/>
                </a:solidFill>
                <a:latin typeface="Paytone One"/>
                <a:ea typeface="Paytone One"/>
                <a:cs typeface="Paytone One"/>
                <a:sym typeface="Paytone One"/>
              </a:rPr>
              <a:t>Bidirectional transactional replication</a:t>
            </a:r>
          </a:p>
        </p:txBody>
      </p:sp>
      <p:sp>
        <p:nvSpPr>
          <p:cNvPr name="TextBox 9" id="9"/>
          <p:cNvSpPr txBox="true"/>
          <p:nvPr/>
        </p:nvSpPr>
        <p:spPr>
          <a:xfrm rot="0">
            <a:off x="8024649" y="6607537"/>
            <a:ext cx="8759996" cy="1462004"/>
          </a:xfrm>
          <a:prstGeom prst="rect">
            <a:avLst/>
          </a:prstGeom>
        </p:spPr>
        <p:txBody>
          <a:bodyPr anchor="t" rtlCol="false" tIns="0" lIns="0" bIns="0" rIns="0">
            <a:spAutoFit/>
          </a:bodyPr>
          <a:lstStyle/>
          <a:p>
            <a:pPr algn="just">
              <a:lnSpc>
                <a:spcPts val="3942"/>
              </a:lnSpc>
            </a:pPr>
            <a:r>
              <a:rPr lang="en-US" sz="2815" b="true">
                <a:solidFill>
                  <a:srgbClr val="000000"/>
                </a:solidFill>
                <a:latin typeface="Quicksand Bold"/>
                <a:ea typeface="Quicksand Bold"/>
                <a:cs typeface="Quicksand Bold"/>
                <a:sym typeface="Quicksand Bold"/>
              </a:rPr>
              <a:t>⮚Giống Peer-to-Peer replication nhưng không cung cấp giải pháp cho xung đột.</a:t>
            </a:r>
          </a:p>
          <a:p>
            <a:pPr algn="just">
              <a:lnSpc>
                <a:spcPts val="3942"/>
              </a:lnSpc>
            </a:pPr>
            <a:r>
              <a:rPr lang="en-US" b="true" sz="2815">
                <a:solidFill>
                  <a:srgbClr val="000000"/>
                </a:solidFill>
                <a:latin typeface="Quicksand Bold"/>
                <a:ea typeface="Quicksand Bold"/>
                <a:cs typeface="Quicksand Bold"/>
                <a:sym typeface="Quicksand Bold"/>
              </a:rPr>
              <a:t>Giới hạn chỉ ở 2 server.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1492231" y="0"/>
            <a:ext cx="12121496" cy="10292252"/>
          </a:xfrm>
          <a:custGeom>
            <a:avLst/>
            <a:gdLst/>
            <a:ahLst/>
            <a:cxnLst/>
            <a:rect r="r" b="b" t="t" l="l"/>
            <a:pathLst>
              <a:path h="10292252" w="12121496">
                <a:moveTo>
                  <a:pt x="0" y="0"/>
                </a:moveTo>
                <a:lnTo>
                  <a:pt x="12121496" y="0"/>
                </a:lnTo>
                <a:lnTo>
                  <a:pt x="12121496" y="10292252"/>
                </a:lnTo>
                <a:lnTo>
                  <a:pt x="0" y="10292252"/>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133272"/>
            <a:ext cx="2592030" cy="895428"/>
          </a:xfrm>
          <a:custGeom>
            <a:avLst/>
            <a:gdLst/>
            <a:ahLst/>
            <a:cxnLst/>
            <a:rect r="r" b="b" t="t" l="l"/>
            <a:pathLst>
              <a:path h="895428" w="2592030">
                <a:moveTo>
                  <a:pt x="0" y="0"/>
                </a:moveTo>
                <a:lnTo>
                  <a:pt x="2592030" y="0"/>
                </a:lnTo>
                <a:lnTo>
                  <a:pt x="2592030" y="895428"/>
                </a:lnTo>
                <a:lnTo>
                  <a:pt x="0" y="895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722095" y="-5252"/>
            <a:ext cx="12121496" cy="10292252"/>
          </a:xfrm>
          <a:custGeom>
            <a:avLst/>
            <a:gdLst/>
            <a:ahLst/>
            <a:cxnLst/>
            <a:rect r="r" b="b" t="t" l="l"/>
            <a:pathLst>
              <a:path h="10292252" w="12121496">
                <a:moveTo>
                  <a:pt x="0" y="0"/>
                </a:moveTo>
                <a:lnTo>
                  <a:pt x="12121496" y="0"/>
                </a:lnTo>
                <a:lnTo>
                  <a:pt x="12121496" y="10292252"/>
                </a:lnTo>
                <a:lnTo>
                  <a:pt x="0" y="10292252"/>
                </a:lnTo>
                <a:lnTo>
                  <a:pt x="0" y="0"/>
                </a:lnTo>
                <a:close/>
              </a:path>
            </a:pathLst>
          </a:custGeom>
          <a:blipFill>
            <a:blip r:embed="rId2">
              <a:alphaModFix amt="26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96373" y="8229600"/>
            <a:ext cx="2091627" cy="2057400"/>
          </a:xfrm>
          <a:custGeom>
            <a:avLst/>
            <a:gdLst/>
            <a:ahLst/>
            <a:cxnLst/>
            <a:rect r="r" b="b" t="t" l="l"/>
            <a:pathLst>
              <a:path h="2057400" w="2091627">
                <a:moveTo>
                  <a:pt x="0" y="0"/>
                </a:moveTo>
                <a:lnTo>
                  <a:pt x="2091627" y="0"/>
                </a:lnTo>
                <a:lnTo>
                  <a:pt x="2091627"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743687" y="1170767"/>
            <a:ext cx="13235332" cy="1771044"/>
            <a:chOff x="0" y="0"/>
            <a:chExt cx="2602724" cy="348275"/>
          </a:xfrm>
        </p:grpSpPr>
        <p:sp>
          <p:nvSpPr>
            <p:cNvPr name="Freeform 7" id="7"/>
            <p:cNvSpPr/>
            <p:nvPr/>
          </p:nvSpPr>
          <p:spPr>
            <a:xfrm flipH="false" flipV="false" rot="0">
              <a:off x="0" y="0"/>
              <a:ext cx="2602724" cy="348275"/>
            </a:xfrm>
            <a:custGeom>
              <a:avLst/>
              <a:gdLst/>
              <a:ahLst/>
              <a:cxnLst/>
              <a:rect r="r" b="b" t="t" l="l"/>
              <a:pathLst>
                <a:path h="348275" w="2602724">
                  <a:moveTo>
                    <a:pt x="203200" y="0"/>
                  </a:moveTo>
                  <a:lnTo>
                    <a:pt x="2602724" y="0"/>
                  </a:lnTo>
                  <a:lnTo>
                    <a:pt x="2399524" y="348275"/>
                  </a:lnTo>
                  <a:lnTo>
                    <a:pt x="0" y="348275"/>
                  </a:lnTo>
                  <a:lnTo>
                    <a:pt x="203200" y="0"/>
                  </a:lnTo>
                  <a:close/>
                </a:path>
              </a:pathLst>
            </a:custGeom>
            <a:solidFill>
              <a:srgbClr val="A64B23"/>
            </a:solidFill>
          </p:spPr>
        </p:sp>
        <p:sp>
          <p:nvSpPr>
            <p:cNvPr name="TextBox 8" id="8"/>
            <p:cNvSpPr txBox="true"/>
            <p:nvPr/>
          </p:nvSpPr>
          <p:spPr>
            <a:xfrm>
              <a:off x="101600" y="-38100"/>
              <a:ext cx="2399524" cy="38637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743687" y="1028700"/>
            <a:ext cx="13235332" cy="1771044"/>
            <a:chOff x="0" y="0"/>
            <a:chExt cx="2602724" cy="348275"/>
          </a:xfrm>
        </p:grpSpPr>
        <p:sp>
          <p:nvSpPr>
            <p:cNvPr name="Freeform 10" id="10"/>
            <p:cNvSpPr/>
            <p:nvPr/>
          </p:nvSpPr>
          <p:spPr>
            <a:xfrm flipH="false" flipV="false" rot="0">
              <a:off x="0" y="0"/>
              <a:ext cx="2602724" cy="348275"/>
            </a:xfrm>
            <a:custGeom>
              <a:avLst/>
              <a:gdLst/>
              <a:ahLst/>
              <a:cxnLst/>
              <a:rect r="r" b="b" t="t" l="l"/>
              <a:pathLst>
                <a:path h="348275" w="2602724">
                  <a:moveTo>
                    <a:pt x="203200" y="0"/>
                  </a:moveTo>
                  <a:lnTo>
                    <a:pt x="2602724" y="0"/>
                  </a:lnTo>
                  <a:lnTo>
                    <a:pt x="2399524" y="348275"/>
                  </a:lnTo>
                  <a:lnTo>
                    <a:pt x="0" y="348275"/>
                  </a:lnTo>
                  <a:lnTo>
                    <a:pt x="203200" y="0"/>
                  </a:lnTo>
                  <a:close/>
                </a:path>
              </a:pathLst>
            </a:custGeom>
            <a:solidFill>
              <a:srgbClr val="EEB7B0"/>
            </a:solidFill>
          </p:spPr>
        </p:sp>
        <p:sp>
          <p:nvSpPr>
            <p:cNvPr name="TextBox 11" id="11"/>
            <p:cNvSpPr txBox="true"/>
            <p:nvPr/>
          </p:nvSpPr>
          <p:spPr>
            <a:xfrm>
              <a:off x="101600" y="-38100"/>
              <a:ext cx="2399524" cy="386375"/>
            </a:xfrm>
            <a:prstGeom prst="rect">
              <a:avLst/>
            </a:prstGeom>
          </p:spPr>
          <p:txBody>
            <a:bodyPr anchor="ctr" rtlCol="false" tIns="50800" lIns="50800" bIns="50800" rIns="50800"/>
            <a:lstStyle/>
            <a:p>
              <a:pPr algn="l">
                <a:lnSpc>
                  <a:spcPts val="2659"/>
                </a:lnSpc>
              </a:pPr>
            </a:p>
          </p:txBody>
        </p:sp>
      </p:grpSp>
      <p:sp>
        <p:nvSpPr>
          <p:cNvPr name="Freeform 12" id="12"/>
          <p:cNvSpPr/>
          <p:nvPr/>
        </p:nvSpPr>
        <p:spPr>
          <a:xfrm flipH="false" flipV="false" rot="-5400000">
            <a:off x="460609" y="6945410"/>
            <a:ext cx="5395669" cy="7964048"/>
          </a:xfrm>
          <a:custGeom>
            <a:avLst/>
            <a:gdLst/>
            <a:ahLst/>
            <a:cxnLst/>
            <a:rect r="r" b="b" t="t" l="l"/>
            <a:pathLst>
              <a:path h="7964048" w="5395669">
                <a:moveTo>
                  <a:pt x="0" y="0"/>
                </a:moveTo>
                <a:lnTo>
                  <a:pt x="5395669" y="0"/>
                </a:lnTo>
                <a:lnTo>
                  <a:pt x="5395669" y="7964048"/>
                </a:lnTo>
                <a:lnTo>
                  <a:pt x="0" y="796404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15525346" y="-2801803"/>
            <a:ext cx="6602765" cy="4858093"/>
          </a:xfrm>
          <a:custGeom>
            <a:avLst/>
            <a:gdLst/>
            <a:ahLst/>
            <a:cxnLst/>
            <a:rect r="r" b="b" t="t" l="l"/>
            <a:pathLst>
              <a:path h="4858093" w="6602765">
                <a:moveTo>
                  <a:pt x="0" y="0"/>
                </a:moveTo>
                <a:lnTo>
                  <a:pt x="6602765" y="0"/>
                </a:lnTo>
                <a:lnTo>
                  <a:pt x="6602765" y="4858093"/>
                </a:lnTo>
                <a:lnTo>
                  <a:pt x="0" y="485809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4" id="14"/>
          <p:cNvSpPr txBox="true"/>
          <p:nvPr/>
        </p:nvSpPr>
        <p:spPr>
          <a:xfrm rot="0">
            <a:off x="8003350" y="-167177"/>
            <a:ext cx="2716007" cy="1192030"/>
          </a:xfrm>
          <a:prstGeom prst="rect">
            <a:avLst/>
          </a:prstGeom>
        </p:spPr>
        <p:txBody>
          <a:bodyPr anchor="t" rtlCol="false" tIns="0" lIns="0" bIns="0" rIns="0">
            <a:spAutoFit/>
          </a:bodyPr>
          <a:lstStyle/>
          <a:p>
            <a:pPr algn="ctr">
              <a:lnSpc>
                <a:spcPts val="9897"/>
              </a:lnSpc>
            </a:pPr>
            <a:r>
              <a:rPr lang="en-US" sz="7069">
                <a:solidFill>
                  <a:srgbClr val="A64B23"/>
                </a:solidFill>
                <a:latin typeface="Paytone One"/>
                <a:ea typeface="Paytone One"/>
                <a:cs typeface="Paytone One"/>
                <a:sym typeface="Paytone One"/>
              </a:rPr>
              <a:t>Topic</a:t>
            </a:r>
          </a:p>
        </p:txBody>
      </p:sp>
      <p:sp>
        <p:nvSpPr>
          <p:cNvPr name="TextBox 15" id="15"/>
          <p:cNvSpPr txBox="true"/>
          <p:nvPr/>
        </p:nvSpPr>
        <p:spPr>
          <a:xfrm rot="0">
            <a:off x="4257504" y="1441079"/>
            <a:ext cx="10942400" cy="748258"/>
          </a:xfrm>
          <a:prstGeom prst="rect">
            <a:avLst/>
          </a:prstGeom>
        </p:spPr>
        <p:txBody>
          <a:bodyPr anchor="t" rtlCol="false" tIns="0" lIns="0" bIns="0" rIns="0">
            <a:spAutoFit/>
          </a:bodyPr>
          <a:lstStyle/>
          <a:p>
            <a:pPr algn="ctr">
              <a:lnSpc>
                <a:spcPts val="5713"/>
              </a:lnSpc>
            </a:pPr>
            <a:r>
              <a:rPr lang="en-US" b="true" sz="5601">
                <a:solidFill>
                  <a:srgbClr val="000000"/>
                </a:solidFill>
                <a:latin typeface="Quicksand Bold"/>
                <a:ea typeface="Quicksand Bold"/>
                <a:cs typeface="Quicksand Bold"/>
                <a:sym typeface="Quicksand Bold"/>
              </a:rPr>
              <a:t>Topic 1: Tổng quan về nhân bản</a:t>
            </a:r>
          </a:p>
        </p:txBody>
      </p:sp>
      <p:grpSp>
        <p:nvGrpSpPr>
          <p:cNvPr name="Group 16" id="16"/>
          <p:cNvGrpSpPr/>
          <p:nvPr/>
        </p:nvGrpSpPr>
        <p:grpSpPr>
          <a:xfrm rot="0">
            <a:off x="2290014" y="3233116"/>
            <a:ext cx="13235332" cy="1771044"/>
            <a:chOff x="0" y="0"/>
            <a:chExt cx="2602724" cy="348275"/>
          </a:xfrm>
        </p:grpSpPr>
        <p:sp>
          <p:nvSpPr>
            <p:cNvPr name="Freeform 17" id="17"/>
            <p:cNvSpPr/>
            <p:nvPr/>
          </p:nvSpPr>
          <p:spPr>
            <a:xfrm flipH="false" flipV="false" rot="0">
              <a:off x="0" y="0"/>
              <a:ext cx="2602724" cy="348275"/>
            </a:xfrm>
            <a:custGeom>
              <a:avLst/>
              <a:gdLst/>
              <a:ahLst/>
              <a:cxnLst/>
              <a:rect r="r" b="b" t="t" l="l"/>
              <a:pathLst>
                <a:path h="348275" w="2602724">
                  <a:moveTo>
                    <a:pt x="203200" y="0"/>
                  </a:moveTo>
                  <a:lnTo>
                    <a:pt x="2602724" y="0"/>
                  </a:lnTo>
                  <a:lnTo>
                    <a:pt x="2399524" y="348275"/>
                  </a:lnTo>
                  <a:lnTo>
                    <a:pt x="0" y="348275"/>
                  </a:lnTo>
                  <a:lnTo>
                    <a:pt x="203200" y="0"/>
                  </a:lnTo>
                  <a:close/>
                </a:path>
              </a:pathLst>
            </a:custGeom>
            <a:solidFill>
              <a:srgbClr val="A64B23"/>
            </a:solidFill>
          </p:spPr>
        </p:sp>
        <p:sp>
          <p:nvSpPr>
            <p:cNvPr name="TextBox 18" id="18"/>
            <p:cNvSpPr txBox="true"/>
            <p:nvPr/>
          </p:nvSpPr>
          <p:spPr>
            <a:xfrm>
              <a:off x="101600" y="-38100"/>
              <a:ext cx="2399524" cy="386375"/>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2290014" y="3113262"/>
            <a:ext cx="13235332" cy="1771044"/>
            <a:chOff x="0" y="0"/>
            <a:chExt cx="2602724" cy="348275"/>
          </a:xfrm>
        </p:grpSpPr>
        <p:sp>
          <p:nvSpPr>
            <p:cNvPr name="Freeform 20" id="20"/>
            <p:cNvSpPr/>
            <p:nvPr/>
          </p:nvSpPr>
          <p:spPr>
            <a:xfrm flipH="false" flipV="false" rot="0">
              <a:off x="0" y="0"/>
              <a:ext cx="2602724" cy="348275"/>
            </a:xfrm>
            <a:custGeom>
              <a:avLst/>
              <a:gdLst/>
              <a:ahLst/>
              <a:cxnLst/>
              <a:rect r="r" b="b" t="t" l="l"/>
              <a:pathLst>
                <a:path h="348275" w="2602724">
                  <a:moveTo>
                    <a:pt x="203200" y="0"/>
                  </a:moveTo>
                  <a:lnTo>
                    <a:pt x="2602724" y="0"/>
                  </a:lnTo>
                  <a:lnTo>
                    <a:pt x="2399524" y="348275"/>
                  </a:lnTo>
                  <a:lnTo>
                    <a:pt x="0" y="348275"/>
                  </a:lnTo>
                  <a:lnTo>
                    <a:pt x="203200" y="0"/>
                  </a:lnTo>
                  <a:close/>
                </a:path>
              </a:pathLst>
            </a:custGeom>
            <a:solidFill>
              <a:srgbClr val="EEB7B0"/>
            </a:solidFill>
          </p:spPr>
        </p:sp>
        <p:sp>
          <p:nvSpPr>
            <p:cNvPr name="TextBox 21" id="21"/>
            <p:cNvSpPr txBox="true"/>
            <p:nvPr/>
          </p:nvSpPr>
          <p:spPr>
            <a:xfrm>
              <a:off x="101600" y="-38100"/>
              <a:ext cx="2399524" cy="386375"/>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3436480" y="3649666"/>
            <a:ext cx="10942400" cy="748258"/>
          </a:xfrm>
          <a:prstGeom prst="rect">
            <a:avLst/>
          </a:prstGeom>
        </p:spPr>
        <p:txBody>
          <a:bodyPr anchor="t" rtlCol="false" tIns="0" lIns="0" bIns="0" rIns="0">
            <a:spAutoFit/>
          </a:bodyPr>
          <a:lstStyle/>
          <a:p>
            <a:pPr algn="ctr">
              <a:lnSpc>
                <a:spcPts val="5713"/>
              </a:lnSpc>
            </a:pPr>
            <a:r>
              <a:rPr lang="en-US" b="true" sz="5601">
                <a:solidFill>
                  <a:srgbClr val="000000"/>
                </a:solidFill>
                <a:latin typeface="Quicksand Bold"/>
                <a:ea typeface="Quicksand Bold"/>
                <a:cs typeface="Quicksand Bold"/>
                <a:sym typeface="Quicksand Bold"/>
              </a:rPr>
              <a:t>Topic 2: Kiến trúc nhân bản</a:t>
            </a:r>
          </a:p>
        </p:txBody>
      </p:sp>
      <p:grpSp>
        <p:nvGrpSpPr>
          <p:cNvPr name="Group 23" id="23"/>
          <p:cNvGrpSpPr/>
          <p:nvPr/>
        </p:nvGrpSpPr>
        <p:grpSpPr>
          <a:xfrm rot="0">
            <a:off x="1964572" y="5289910"/>
            <a:ext cx="13235332" cy="1771044"/>
            <a:chOff x="0" y="0"/>
            <a:chExt cx="2602724" cy="348275"/>
          </a:xfrm>
        </p:grpSpPr>
        <p:sp>
          <p:nvSpPr>
            <p:cNvPr name="Freeform 24" id="24"/>
            <p:cNvSpPr/>
            <p:nvPr/>
          </p:nvSpPr>
          <p:spPr>
            <a:xfrm flipH="false" flipV="false" rot="0">
              <a:off x="0" y="0"/>
              <a:ext cx="2602724" cy="348275"/>
            </a:xfrm>
            <a:custGeom>
              <a:avLst/>
              <a:gdLst/>
              <a:ahLst/>
              <a:cxnLst/>
              <a:rect r="r" b="b" t="t" l="l"/>
              <a:pathLst>
                <a:path h="348275" w="2602724">
                  <a:moveTo>
                    <a:pt x="203200" y="0"/>
                  </a:moveTo>
                  <a:lnTo>
                    <a:pt x="2602724" y="0"/>
                  </a:lnTo>
                  <a:lnTo>
                    <a:pt x="2399524" y="348275"/>
                  </a:lnTo>
                  <a:lnTo>
                    <a:pt x="0" y="348275"/>
                  </a:lnTo>
                  <a:lnTo>
                    <a:pt x="203200" y="0"/>
                  </a:lnTo>
                  <a:close/>
                </a:path>
              </a:pathLst>
            </a:custGeom>
            <a:solidFill>
              <a:srgbClr val="A64B23"/>
            </a:solidFill>
          </p:spPr>
        </p:sp>
        <p:sp>
          <p:nvSpPr>
            <p:cNvPr name="TextBox 25" id="25"/>
            <p:cNvSpPr txBox="true"/>
            <p:nvPr/>
          </p:nvSpPr>
          <p:spPr>
            <a:xfrm>
              <a:off x="101600" y="-38100"/>
              <a:ext cx="2399524" cy="386375"/>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964572" y="5140874"/>
            <a:ext cx="13235332" cy="1771044"/>
            <a:chOff x="0" y="0"/>
            <a:chExt cx="2602724" cy="348275"/>
          </a:xfrm>
        </p:grpSpPr>
        <p:sp>
          <p:nvSpPr>
            <p:cNvPr name="Freeform 27" id="27"/>
            <p:cNvSpPr/>
            <p:nvPr/>
          </p:nvSpPr>
          <p:spPr>
            <a:xfrm flipH="false" flipV="false" rot="0">
              <a:off x="0" y="0"/>
              <a:ext cx="2602724" cy="348275"/>
            </a:xfrm>
            <a:custGeom>
              <a:avLst/>
              <a:gdLst/>
              <a:ahLst/>
              <a:cxnLst/>
              <a:rect r="r" b="b" t="t" l="l"/>
              <a:pathLst>
                <a:path h="348275" w="2602724">
                  <a:moveTo>
                    <a:pt x="203200" y="0"/>
                  </a:moveTo>
                  <a:lnTo>
                    <a:pt x="2602724" y="0"/>
                  </a:lnTo>
                  <a:lnTo>
                    <a:pt x="2399524" y="348275"/>
                  </a:lnTo>
                  <a:lnTo>
                    <a:pt x="0" y="348275"/>
                  </a:lnTo>
                  <a:lnTo>
                    <a:pt x="203200" y="0"/>
                  </a:lnTo>
                  <a:close/>
                </a:path>
              </a:pathLst>
            </a:custGeom>
            <a:solidFill>
              <a:srgbClr val="EEB7B0"/>
            </a:solidFill>
          </p:spPr>
        </p:sp>
        <p:sp>
          <p:nvSpPr>
            <p:cNvPr name="TextBox 28" id="28"/>
            <p:cNvSpPr txBox="true"/>
            <p:nvPr/>
          </p:nvSpPr>
          <p:spPr>
            <a:xfrm>
              <a:off x="101600" y="-38100"/>
              <a:ext cx="2399524" cy="386375"/>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3264301" y="5704655"/>
            <a:ext cx="10942400" cy="748258"/>
          </a:xfrm>
          <a:prstGeom prst="rect">
            <a:avLst/>
          </a:prstGeom>
        </p:spPr>
        <p:txBody>
          <a:bodyPr anchor="t" rtlCol="false" tIns="0" lIns="0" bIns="0" rIns="0">
            <a:spAutoFit/>
          </a:bodyPr>
          <a:lstStyle/>
          <a:p>
            <a:pPr algn="ctr">
              <a:lnSpc>
                <a:spcPts val="5713"/>
              </a:lnSpc>
            </a:pPr>
            <a:r>
              <a:rPr lang="en-US" b="true" sz="5601">
                <a:solidFill>
                  <a:srgbClr val="000000"/>
                </a:solidFill>
                <a:latin typeface="Quicksand Bold"/>
                <a:ea typeface="Quicksand Bold"/>
                <a:cs typeface="Quicksand Bold"/>
                <a:sym typeface="Quicksand Bold"/>
              </a:rPr>
              <a:t>Topic 3: Các loại nhân bản</a:t>
            </a:r>
          </a:p>
        </p:txBody>
      </p:sp>
      <p:grpSp>
        <p:nvGrpSpPr>
          <p:cNvPr name="Group 30" id="30"/>
          <p:cNvGrpSpPr/>
          <p:nvPr/>
        </p:nvGrpSpPr>
        <p:grpSpPr>
          <a:xfrm rot="0">
            <a:off x="1597221" y="7375280"/>
            <a:ext cx="13235332" cy="1771044"/>
            <a:chOff x="0" y="0"/>
            <a:chExt cx="2602724" cy="348275"/>
          </a:xfrm>
        </p:grpSpPr>
        <p:sp>
          <p:nvSpPr>
            <p:cNvPr name="Freeform 31" id="31"/>
            <p:cNvSpPr/>
            <p:nvPr/>
          </p:nvSpPr>
          <p:spPr>
            <a:xfrm flipH="false" flipV="false" rot="0">
              <a:off x="0" y="0"/>
              <a:ext cx="2602724" cy="348275"/>
            </a:xfrm>
            <a:custGeom>
              <a:avLst/>
              <a:gdLst/>
              <a:ahLst/>
              <a:cxnLst/>
              <a:rect r="r" b="b" t="t" l="l"/>
              <a:pathLst>
                <a:path h="348275" w="2602724">
                  <a:moveTo>
                    <a:pt x="203200" y="0"/>
                  </a:moveTo>
                  <a:lnTo>
                    <a:pt x="2602724" y="0"/>
                  </a:lnTo>
                  <a:lnTo>
                    <a:pt x="2399524" y="348275"/>
                  </a:lnTo>
                  <a:lnTo>
                    <a:pt x="0" y="348275"/>
                  </a:lnTo>
                  <a:lnTo>
                    <a:pt x="203200" y="0"/>
                  </a:lnTo>
                  <a:close/>
                </a:path>
              </a:pathLst>
            </a:custGeom>
            <a:solidFill>
              <a:srgbClr val="A64B23"/>
            </a:solidFill>
          </p:spPr>
        </p:sp>
        <p:sp>
          <p:nvSpPr>
            <p:cNvPr name="TextBox 32" id="32"/>
            <p:cNvSpPr txBox="true"/>
            <p:nvPr/>
          </p:nvSpPr>
          <p:spPr>
            <a:xfrm>
              <a:off x="101600" y="-38100"/>
              <a:ext cx="2399524" cy="386375"/>
            </a:xfrm>
            <a:prstGeom prst="rect">
              <a:avLst/>
            </a:prstGeom>
          </p:spPr>
          <p:txBody>
            <a:bodyPr anchor="ctr" rtlCol="false" tIns="50800" lIns="50800" bIns="50800" rIns="50800"/>
            <a:lstStyle/>
            <a:p>
              <a:pPr algn="ctr">
                <a:lnSpc>
                  <a:spcPts val="2659"/>
                </a:lnSpc>
              </a:pPr>
            </a:p>
          </p:txBody>
        </p:sp>
      </p:grpSp>
      <p:grpSp>
        <p:nvGrpSpPr>
          <p:cNvPr name="Group 33" id="33"/>
          <p:cNvGrpSpPr/>
          <p:nvPr/>
        </p:nvGrpSpPr>
        <p:grpSpPr>
          <a:xfrm rot="0">
            <a:off x="1597221" y="7194305"/>
            <a:ext cx="13235332" cy="1771044"/>
            <a:chOff x="0" y="0"/>
            <a:chExt cx="2602724" cy="348275"/>
          </a:xfrm>
        </p:grpSpPr>
        <p:sp>
          <p:nvSpPr>
            <p:cNvPr name="Freeform 34" id="34"/>
            <p:cNvSpPr/>
            <p:nvPr/>
          </p:nvSpPr>
          <p:spPr>
            <a:xfrm flipH="false" flipV="false" rot="0">
              <a:off x="0" y="0"/>
              <a:ext cx="2602724" cy="348275"/>
            </a:xfrm>
            <a:custGeom>
              <a:avLst/>
              <a:gdLst/>
              <a:ahLst/>
              <a:cxnLst/>
              <a:rect r="r" b="b" t="t" l="l"/>
              <a:pathLst>
                <a:path h="348275" w="2602724">
                  <a:moveTo>
                    <a:pt x="203200" y="0"/>
                  </a:moveTo>
                  <a:lnTo>
                    <a:pt x="2602724" y="0"/>
                  </a:lnTo>
                  <a:lnTo>
                    <a:pt x="2399524" y="348275"/>
                  </a:lnTo>
                  <a:lnTo>
                    <a:pt x="0" y="348275"/>
                  </a:lnTo>
                  <a:lnTo>
                    <a:pt x="203200" y="0"/>
                  </a:lnTo>
                  <a:close/>
                </a:path>
              </a:pathLst>
            </a:custGeom>
            <a:solidFill>
              <a:srgbClr val="EEB7B0"/>
            </a:solidFill>
          </p:spPr>
        </p:sp>
        <p:sp>
          <p:nvSpPr>
            <p:cNvPr name="TextBox 35" id="35"/>
            <p:cNvSpPr txBox="true"/>
            <p:nvPr/>
          </p:nvSpPr>
          <p:spPr>
            <a:xfrm>
              <a:off x="101600" y="-38100"/>
              <a:ext cx="2399524" cy="386375"/>
            </a:xfrm>
            <a:prstGeom prst="rect">
              <a:avLst/>
            </a:prstGeom>
          </p:spPr>
          <p:txBody>
            <a:bodyPr anchor="ctr" rtlCol="false" tIns="50800" lIns="50800" bIns="50800" rIns="50800"/>
            <a:lstStyle/>
            <a:p>
              <a:pPr algn="ctr">
                <a:lnSpc>
                  <a:spcPts val="2659"/>
                </a:lnSpc>
              </a:pPr>
            </a:p>
          </p:txBody>
        </p:sp>
      </p:grpSp>
      <p:sp>
        <p:nvSpPr>
          <p:cNvPr name="TextBox 36" id="36"/>
          <p:cNvSpPr txBox="true"/>
          <p:nvPr/>
        </p:nvSpPr>
        <p:spPr>
          <a:xfrm rot="0">
            <a:off x="1296015" y="7765805"/>
            <a:ext cx="10942400" cy="748258"/>
          </a:xfrm>
          <a:prstGeom prst="rect">
            <a:avLst/>
          </a:prstGeom>
        </p:spPr>
        <p:txBody>
          <a:bodyPr anchor="t" rtlCol="false" tIns="0" lIns="0" bIns="0" rIns="0">
            <a:spAutoFit/>
          </a:bodyPr>
          <a:lstStyle/>
          <a:p>
            <a:pPr algn="ctr">
              <a:lnSpc>
                <a:spcPts val="5713"/>
              </a:lnSpc>
            </a:pPr>
            <a:r>
              <a:rPr lang="en-US" b="true" sz="5601">
                <a:solidFill>
                  <a:srgbClr val="000000"/>
                </a:solidFill>
                <a:latin typeface="Quicksand Bold"/>
                <a:ea typeface="Quicksand Bold"/>
                <a:cs typeface="Quicksand Bold"/>
                <a:sym typeface="Quicksand Bold"/>
              </a:rPr>
              <a:t>Topic 4: Demo</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3548724" y="-648012"/>
            <a:ext cx="5924450" cy="4114800"/>
          </a:xfrm>
          <a:custGeom>
            <a:avLst/>
            <a:gdLst/>
            <a:ahLst/>
            <a:cxnLst/>
            <a:rect r="r" b="b" t="t" l="l"/>
            <a:pathLst>
              <a:path h="4114800" w="5924450">
                <a:moveTo>
                  <a:pt x="0" y="0"/>
                </a:moveTo>
                <a:lnTo>
                  <a:pt x="5924450" y="0"/>
                </a:lnTo>
                <a:lnTo>
                  <a:pt x="592445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1855" y="7200900"/>
            <a:ext cx="5924450" cy="4114800"/>
          </a:xfrm>
          <a:custGeom>
            <a:avLst/>
            <a:gdLst/>
            <a:ahLst/>
            <a:cxnLst/>
            <a:rect r="r" b="b" t="t" l="l"/>
            <a:pathLst>
              <a:path h="4114800" w="5924450">
                <a:moveTo>
                  <a:pt x="0" y="0"/>
                </a:moveTo>
                <a:lnTo>
                  <a:pt x="5924450" y="0"/>
                </a:lnTo>
                <a:lnTo>
                  <a:pt x="592445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34046" y="614902"/>
            <a:ext cx="15219907" cy="1210505"/>
          </a:xfrm>
          <a:prstGeom prst="rect">
            <a:avLst/>
          </a:prstGeom>
        </p:spPr>
        <p:txBody>
          <a:bodyPr anchor="t" rtlCol="false" tIns="0" lIns="0" bIns="0" rIns="0">
            <a:spAutoFit/>
          </a:bodyPr>
          <a:lstStyle/>
          <a:p>
            <a:pPr algn="ctr">
              <a:lnSpc>
                <a:spcPts val="9929"/>
              </a:lnSpc>
            </a:pPr>
            <a:r>
              <a:rPr lang="en-US" sz="7092">
                <a:solidFill>
                  <a:srgbClr val="A64B23"/>
                </a:solidFill>
                <a:latin typeface="Paytone One"/>
                <a:ea typeface="Paytone One"/>
                <a:cs typeface="Paytone One"/>
                <a:sym typeface="Paytone One"/>
              </a:rPr>
              <a:t>Merge replication</a:t>
            </a:r>
          </a:p>
        </p:txBody>
      </p:sp>
      <p:sp>
        <p:nvSpPr>
          <p:cNvPr name="TextBox 5" id="5"/>
          <p:cNvSpPr txBox="true"/>
          <p:nvPr/>
        </p:nvSpPr>
        <p:spPr>
          <a:xfrm rot="0">
            <a:off x="859870" y="2459360"/>
            <a:ext cx="16568259" cy="4930985"/>
          </a:xfrm>
          <a:prstGeom prst="rect">
            <a:avLst/>
          </a:prstGeom>
        </p:spPr>
        <p:txBody>
          <a:bodyPr anchor="t" rtlCol="false" tIns="0" lIns="0" bIns="0" rIns="0">
            <a:spAutoFit/>
          </a:bodyPr>
          <a:lstStyle/>
          <a:p>
            <a:pPr algn="just" marL="753861" indent="-376931" lvl="1">
              <a:lnSpc>
                <a:spcPts val="4888"/>
              </a:lnSpc>
              <a:buFont typeface="Arial"/>
              <a:buChar char="•"/>
            </a:pPr>
            <a:r>
              <a:rPr lang="en-US" b="true" sz="3491">
                <a:solidFill>
                  <a:srgbClr val="000000"/>
                </a:solidFill>
                <a:latin typeface="Quicksand Bold"/>
                <a:ea typeface="Quicksand Bold"/>
                <a:cs typeface="Quicksand Bold"/>
                <a:sym typeface="Quicksand Bold"/>
              </a:rPr>
              <a:t>Là loại nhân bản hai chiều. Để đồng bộ hóa dữ liệu giữa các máy chủ cơ sở dữ liệu khichúng không được kết nối liên tục.</a:t>
            </a:r>
          </a:p>
          <a:p>
            <a:pPr algn="just" marL="753861" indent="-376931" lvl="1">
              <a:lnSpc>
                <a:spcPts val="4888"/>
              </a:lnSpc>
              <a:buFont typeface="Arial"/>
              <a:buChar char="•"/>
            </a:pPr>
            <a:r>
              <a:rPr lang="en-US" b="true" sz="3491">
                <a:solidFill>
                  <a:srgbClr val="000000"/>
                </a:solidFill>
                <a:latin typeface="Quicksand Bold"/>
                <a:ea typeface="Quicksand Bold"/>
                <a:cs typeface="Quicksand Bold"/>
                <a:sym typeface="Quicksand Bold"/>
              </a:rPr>
              <a:t>Publisher và Subscriber có thểlàm việc hoàn toàn độc lập.</a:t>
            </a:r>
          </a:p>
          <a:p>
            <a:pPr algn="just" marL="753861" indent="-376931" lvl="1">
              <a:lnSpc>
                <a:spcPts val="4888"/>
              </a:lnSpc>
              <a:buFont typeface="Arial"/>
              <a:buChar char="•"/>
            </a:pPr>
            <a:r>
              <a:rPr lang="en-US" b="true" sz="3491">
                <a:solidFill>
                  <a:srgbClr val="000000"/>
                </a:solidFill>
                <a:latin typeface="Quicksand Bold"/>
                <a:ea typeface="Quicksand Bold"/>
                <a:cs typeface="Quicksand Bold"/>
                <a:sym typeface="Quicksand Bold"/>
              </a:rPr>
              <a:t>Những đụng độ được giải quyết một cách tự động.</a:t>
            </a:r>
          </a:p>
          <a:p>
            <a:pPr algn="just" marL="753861" indent="-376931" lvl="1">
              <a:lnSpc>
                <a:spcPts val="4888"/>
              </a:lnSpc>
              <a:buFont typeface="Arial"/>
              <a:buChar char="•"/>
            </a:pPr>
            <a:r>
              <a:rPr lang="en-US" b="true" sz="3491">
                <a:solidFill>
                  <a:srgbClr val="000000"/>
                </a:solidFill>
                <a:latin typeface="Quicksand Bold"/>
                <a:ea typeface="Quicksand Bold"/>
                <a:cs typeface="Quicksand Bold"/>
                <a:sym typeface="Quicksand Bold"/>
              </a:rPr>
              <a:t>Có tính độc lập site cao nhất.</a:t>
            </a:r>
          </a:p>
          <a:p>
            <a:pPr algn="just" marL="753861" indent="-376931" lvl="1">
              <a:lnSpc>
                <a:spcPts val="4888"/>
              </a:lnSpc>
              <a:buFont typeface="Arial"/>
              <a:buChar char="•"/>
            </a:pPr>
            <a:r>
              <a:rPr lang="en-US" b="true" sz="3491">
                <a:solidFill>
                  <a:srgbClr val="000000"/>
                </a:solidFill>
                <a:latin typeface="Quicksand Bold"/>
                <a:ea typeface="Quicksand Bold"/>
                <a:cs typeface="Quicksand Bold"/>
                <a:sym typeface="Quicksand Bold"/>
              </a:rPr>
              <a:t>Dữ liệu từ hai hoặc nhiều cơ sở dữ liệu được kết hợp thành một cơ sở dữ liệu duy nhất.</a:t>
            </a:r>
          </a:p>
          <a:p>
            <a:pPr algn="just">
              <a:lnSpc>
                <a:spcPts val="4888"/>
              </a:lnSpc>
            </a:pP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3427221" y="-648012"/>
            <a:ext cx="5924450" cy="4114800"/>
          </a:xfrm>
          <a:custGeom>
            <a:avLst/>
            <a:gdLst/>
            <a:ahLst/>
            <a:cxnLst/>
            <a:rect r="r" b="b" t="t" l="l"/>
            <a:pathLst>
              <a:path h="4114800" w="5924450">
                <a:moveTo>
                  <a:pt x="0" y="0"/>
                </a:moveTo>
                <a:lnTo>
                  <a:pt x="5924451" y="0"/>
                </a:lnTo>
                <a:lnTo>
                  <a:pt x="592445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1855" y="7200900"/>
            <a:ext cx="5924450" cy="4114800"/>
          </a:xfrm>
          <a:custGeom>
            <a:avLst/>
            <a:gdLst/>
            <a:ahLst/>
            <a:cxnLst/>
            <a:rect r="r" b="b" t="t" l="l"/>
            <a:pathLst>
              <a:path h="4114800" w="5924450">
                <a:moveTo>
                  <a:pt x="0" y="0"/>
                </a:moveTo>
                <a:lnTo>
                  <a:pt x="5924450" y="0"/>
                </a:lnTo>
                <a:lnTo>
                  <a:pt x="592445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0" y="614902"/>
            <a:ext cx="17680488" cy="1210505"/>
          </a:xfrm>
          <a:prstGeom prst="rect">
            <a:avLst/>
          </a:prstGeom>
        </p:spPr>
        <p:txBody>
          <a:bodyPr anchor="t" rtlCol="false" tIns="0" lIns="0" bIns="0" rIns="0">
            <a:spAutoFit/>
          </a:bodyPr>
          <a:lstStyle/>
          <a:p>
            <a:pPr algn="ctr">
              <a:lnSpc>
                <a:spcPts val="9929"/>
              </a:lnSpc>
            </a:pPr>
            <a:r>
              <a:rPr lang="en-US" sz="7092">
                <a:solidFill>
                  <a:srgbClr val="A64B23"/>
                </a:solidFill>
                <a:latin typeface="Paytone One"/>
                <a:ea typeface="Paytone One"/>
                <a:cs typeface="Paytone One"/>
                <a:sym typeface="Paytone One"/>
              </a:rPr>
              <a:t>Các tác nhân Merge replication</a:t>
            </a:r>
          </a:p>
        </p:txBody>
      </p:sp>
      <p:grpSp>
        <p:nvGrpSpPr>
          <p:cNvPr name="Group 5" id="5"/>
          <p:cNvGrpSpPr/>
          <p:nvPr/>
        </p:nvGrpSpPr>
        <p:grpSpPr>
          <a:xfrm rot="0">
            <a:off x="2989629" y="2708852"/>
            <a:ext cx="4138922" cy="1515870"/>
            <a:chOff x="0" y="0"/>
            <a:chExt cx="1090086" cy="399242"/>
          </a:xfrm>
        </p:grpSpPr>
        <p:sp>
          <p:nvSpPr>
            <p:cNvPr name="Freeform 6" id="6"/>
            <p:cNvSpPr/>
            <p:nvPr/>
          </p:nvSpPr>
          <p:spPr>
            <a:xfrm flipH="false" flipV="false" rot="0">
              <a:off x="0" y="0"/>
              <a:ext cx="1090086" cy="399242"/>
            </a:xfrm>
            <a:custGeom>
              <a:avLst/>
              <a:gdLst/>
              <a:ahLst/>
              <a:cxnLst/>
              <a:rect r="r" b="b" t="t" l="l"/>
              <a:pathLst>
                <a:path h="399242" w="1090086">
                  <a:moveTo>
                    <a:pt x="95396" y="0"/>
                  </a:moveTo>
                  <a:lnTo>
                    <a:pt x="994690" y="0"/>
                  </a:lnTo>
                  <a:cubicBezTo>
                    <a:pt x="1019991" y="0"/>
                    <a:pt x="1044255" y="10051"/>
                    <a:pt x="1062146" y="27941"/>
                  </a:cubicBezTo>
                  <a:cubicBezTo>
                    <a:pt x="1080036" y="45831"/>
                    <a:pt x="1090086" y="70096"/>
                    <a:pt x="1090086" y="95396"/>
                  </a:cubicBezTo>
                  <a:lnTo>
                    <a:pt x="1090086" y="303845"/>
                  </a:lnTo>
                  <a:cubicBezTo>
                    <a:pt x="1090086" y="356531"/>
                    <a:pt x="1047376" y="399242"/>
                    <a:pt x="994690" y="399242"/>
                  </a:cubicBezTo>
                  <a:lnTo>
                    <a:pt x="95396" y="399242"/>
                  </a:lnTo>
                  <a:cubicBezTo>
                    <a:pt x="70096" y="399242"/>
                    <a:pt x="45831" y="389191"/>
                    <a:pt x="27941" y="371301"/>
                  </a:cubicBezTo>
                  <a:cubicBezTo>
                    <a:pt x="10051" y="353410"/>
                    <a:pt x="0" y="329146"/>
                    <a:pt x="0" y="303845"/>
                  </a:cubicBezTo>
                  <a:lnTo>
                    <a:pt x="0" y="95396"/>
                  </a:lnTo>
                  <a:cubicBezTo>
                    <a:pt x="0" y="42710"/>
                    <a:pt x="42710" y="0"/>
                    <a:pt x="95396" y="0"/>
                  </a:cubicBezTo>
                  <a:close/>
                </a:path>
              </a:pathLst>
            </a:custGeom>
            <a:solidFill>
              <a:srgbClr val="AD5545"/>
            </a:solidFill>
          </p:spPr>
        </p:sp>
        <p:sp>
          <p:nvSpPr>
            <p:cNvPr name="TextBox 7" id="7"/>
            <p:cNvSpPr txBox="true"/>
            <p:nvPr/>
          </p:nvSpPr>
          <p:spPr>
            <a:xfrm>
              <a:off x="0" y="-38100"/>
              <a:ext cx="1090086" cy="437342"/>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3096556" y="3085408"/>
            <a:ext cx="3925068" cy="1019176"/>
          </a:xfrm>
          <a:prstGeom prst="rect">
            <a:avLst/>
          </a:prstGeom>
        </p:spPr>
        <p:txBody>
          <a:bodyPr anchor="t" rtlCol="false" tIns="0" lIns="0" bIns="0" rIns="0">
            <a:spAutoFit/>
          </a:bodyPr>
          <a:lstStyle/>
          <a:p>
            <a:pPr algn="ctr">
              <a:lnSpc>
                <a:spcPts val="4199"/>
              </a:lnSpc>
            </a:pPr>
            <a:r>
              <a:rPr lang="en-US" sz="2999">
                <a:solidFill>
                  <a:srgbClr val="FFFFFF"/>
                </a:solidFill>
                <a:latin typeface="Paytone One"/>
                <a:ea typeface="Paytone One"/>
                <a:cs typeface="Paytone One"/>
                <a:sym typeface="Paytone One"/>
              </a:rPr>
              <a:t>Merge agent</a:t>
            </a:r>
          </a:p>
          <a:p>
            <a:pPr algn="ctr">
              <a:lnSpc>
                <a:spcPts val="4199"/>
              </a:lnSpc>
            </a:pPr>
          </a:p>
        </p:txBody>
      </p:sp>
      <p:grpSp>
        <p:nvGrpSpPr>
          <p:cNvPr name="Group 9" id="9"/>
          <p:cNvGrpSpPr/>
          <p:nvPr/>
        </p:nvGrpSpPr>
        <p:grpSpPr>
          <a:xfrm rot="0">
            <a:off x="11357760" y="2795675"/>
            <a:ext cx="4138922" cy="1515870"/>
            <a:chOff x="0" y="0"/>
            <a:chExt cx="1090086" cy="399242"/>
          </a:xfrm>
        </p:grpSpPr>
        <p:sp>
          <p:nvSpPr>
            <p:cNvPr name="Freeform 10" id="10"/>
            <p:cNvSpPr/>
            <p:nvPr/>
          </p:nvSpPr>
          <p:spPr>
            <a:xfrm flipH="false" flipV="false" rot="0">
              <a:off x="0" y="0"/>
              <a:ext cx="1090086" cy="399242"/>
            </a:xfrm>
            <a:custGeom>
              <a:avLst/>
              <a:gdLst/>
              <a:ahLst/>
              <a:cxnLst/>
              <a:rect r="r" b="b" t="t" l="l"/>
              <a:pathLst>
                <a:path h="399242" w="1090086">
                  <a:moveTo>
                    <a:pt x="95396" y="0"/>
                  </a:moveTo>
                  <a:lnTo>
                    <a:pt x="994690" y="0"/>
                  </a:lnTo>
                  <a:cubicBezTo>
                    <a:pt x="1019991" y="0"/>
                    <a:pt x="1044255" y="10051"/>
                    <a:pt x="1062146" y="27941"/>
                  </a:cubicBezTo>
                  <a:cubicBezTo>
                    <a:pt x="1080036" y="45831"/>
                    <a:pt x="1090086" y="70096"/>
                    <a:pt x="1090086" y="95396"/>
                  </a:cubicBezTo>
                  <a:lnTo>
                    <a:pt x="1090086" y="303845"/>
                  </a:lnTo>
                  <a:cubicBezTo>
                    <a:pt x="1090086" y="356531"/>
                    <a:pt x="1047376" y="399242"/>
                    <a:pt x="994690" y="399242"/>
                  </a:cubicBezTo>
                  <a:lnTo>
                    <a:pt x="95396" y="399242"/>
                  </a:lnTo>
                  <a:cubicBezTo>
                    <a:pt x="70096" y="399242"/>
                    <a:pt x="45831" y="389191"/>
                    <a:pt x="27941" y="371301"/>
                  </a:cubicBezTo>
                  <a:cubicBezTo>
                    <a:pt x="10051" y="353410"/>
                    <a:pt x="0" y="329146"/>
                    <a:pt x="0" y="303845"/>
                  </a:cubicBezTo>
                  <a:lnTo>
                    <a:pt x="0" y="95396"/>
                  </a:lnTo>
                  <a:cubicBezTo>
                    <a:pt x="0" y="42710"/>
                    <a:pt x="42710" y="0"/>
                    <a:pt x="95396" y="0"/>
                  </a:cubicBezTo>
                  <a:close/>
                </a:path>
              </a:pathLst>
            </a:custGeom>
            <a:solidFill>
              <a:srgbClr val="AD5545"/>
            </a:solidFill>
          </p:spPr>
        </p:sp>
        <p:sp>
          <p:nvSpPr>
            <p:cNvPr name="TextBox 11" id="11"/>
            <p:cNvSpPr txBox="true"/>
            <p:nvPr/>
          </p:nvSpPr>
          <p:spPr>
            <a:xfrm>
              <a:off x="0" y="-38100"/>
              <a:ext cx="1090086" cy="437342"/>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1464687" y="3205470"/>
            <a:ext cx="3925068" cy="1019176"/>
          </a:xfrm>
          <a:prstGeom prst="rect">
            <a:avLst/>
          </a:prstGeom>
        </p:spPr>
        <p:txBody>
          <a:bodyPr anchor="t" rtlCol="false" tIns="0" lIns="0" bIns="0" rIns="0">
            <a:spAutoFit/>
          </a:bodyPr>
          <a:lstStyle/>
          <a:p>
            <a:pPr algn="ctr">
              <a:lnSpc>
                <a:spcPts val="4199"/>
              </a:lnSpc>
            </a:pPr>
            <a:r>
              <a:rPr lang="en-US" sz="2999">
                <a:solidFill>
                  <a:srgbClr val="FFFFFF"/>
                </a:solidFill>
                <a:latin typeface="Paytone One"/>
                <a:ea typeface="Paytone One"/>
                <a:cs typeface="Paytone One"/>
                <a:sym typeface="Paytone One"/>
              </a:rPr>
              <a:t>Snapshot agent</a:t>
            </a:r>
          </a:p>
          <a:p>
            <a:pPr algn="ctr">
              <a:lnSpc>
                <a:spcPts val="4199"/>
              </a:lnSpc>
            </a:pPr>
          </a:p>
        </p:txBody>
      </p:sp>
      <p:sp>
        <p:nvSpPr>
          <p:cNvPr name="TextBox 13" id="13"/>
          <p:cNvSpPr txBox="true"/>
          <p:nvPr/>
        </p:nvSpPr>
        <p:spPr>
          <a:xfrm rot="0">
            <a:off x="2259006" y="4956859"/>
            <a:ext cx="6581238" cy="2537958"/>
          </a:xfrm>
          <a:prstGeom prst="rect">
            <a:avLst/>
          </a:prstGeom>
        </p:spPr>
        <p:txBody>
          <a:bodyPr anchor="t" rtlCol="false" tIns="0" lIns="0" bIns="0" rIns="0">
            <a:spAutoFit/>
          </a:bodyPr>
          <a:lstStyle/>
          <a:p>
            <a:pPr algn="l" marL="647698" indent="-323849" lvl="1">
              <a:lnSpc>
                <a:spcPts val="4199"/>
              </a:lnSpc>
              <a:buFont typeface="Arial"/>
              <a:buChar char="•"/>
            </a:pPr>
            <a:r>
              <a:rPr lang="en-US" b="true" sz="2999">
                <a:solidFill>
                  <a:srgbClr val="000000"/>
                </a:solidFill>
                <a:latin typeface="Quicksand Bold"/>
                <a:ea typeface="Quicksand Bold"/>
                <a:cs typeface="Quicksand Bold"/>
                <a:sym typeface="Quicksand Bold"/>
              </a:rPr>
              <a:t>Khởi tạo thư mục (Snapshot Folder)</a:t>
            </a:r>
          </a:p>
          <a:p>
            <a:pPr algn="l" marL="626109" indent="-313054" lvl="1">
              <a:lnSpc>
                <a:spcPts val="4059"/>
              </a:lnSpc>
              <a:buFont typeface="Arial"/>
              <a:buChar char="•"/>
            </a:pPr>
            <a:r>
              <a:rPr lang="en-US" b="true" sz="2899">
                <a:solidFill>
                  <a:srgbClr val="000000"/>
                </a:solidFill>
                <a:latin typeface="Quicksand Bold"/>
                <a:ea typeface="Quicksand Bold"/>
                <a:cs typeface="Quicksand Bold"/>
                <a:sym typeface="Quicksand Bold"/>
              </a:rPr>
              <a:t>Kết hợp các giá trị, dữ liệu</a:t>
            </a:r>
          </a:p>
          <a:p>
            <a:pPr algn="l" marL="647698" indent="-323849" lvl="1">
              <a:lnSpc>
                <a:spcPts val="4199"/>
              </a:lnSpc>
              <a:buFont typeface="Arial"/>
              <a:buChar char="•"/>
            </a:pPr>
            <a:r>
              <a:rPr lang="en-US" b="true" sz="2999">
                <a:solidFill>
                  <a:srgbClr val="000000"/>
                </a:solidFill>
                <a:latin typeface="Quicksand Bold"/>
                <a:ea typeface="Quicksand Bold"/>
                <a:cs typeface="Quicksand Bold"/>
                <a:sym typeface="Quicksand Bold"/>
              </a:rPr>
              <a:t>Tự động giải quyết tranh chấp</a:t>
            </a:r>
          </a:p>
          <a:p>
            <a:pPr algn="l">
              <a:lnSpc>
                <a:spcPts val="3725"/>
              </a:lnSpc>
            </a:pPr>
          </a:p>
        </p:txBody>
      </p:sp>
      <p:sp>
        <p:nvSpPr>
          <p:cNvPr name="TextBox 14" id="14"/>
          <p:cNvSpPr txBox="true"/>
          <p:nvPr/>
        </p:nvSpPr>
        <p:spPr>
          <a:xfrm rot="0">
            <a:off x="11110742" y="5234189"/>
            <a:ext cx="5278704" cy="1517015"/>
          </a:xfrm>
          <a:prstGeom prst="rect">
            <a:avLst/>
          </a:prstGeom>
        </p:spPr>
        <p:txBody>
          <a:bodyPr anchor="t" rtlCol="false" tIns="0" lIns="0" bIns="0" rIns="0">
            <a:spAutoFit/>
          </a:bodyPr>
          <a:lstStyle/>
          <a:p>
            <a:pPr algn="l" marL="626111" indent="-313055" lvl="1">
              <a:lnSpc>
                <a:spcPts val="4060"/>
              </a:lnSpc>
              <a:buFont typeface="Arial"/>
              <a:buChar char="•"/>
            </a:pPr>
            <a:r>
              <a:rPr lang="en-US" b="true" sz="2900">
                <a:solidFill>
                  <a:srgbClr val="000000"/>
                </a:solidFill>
                <a:latin typeface="Quicksand Bold"/>
                <a:ea typeface="Quicksand Bold"/>
                <a:cs typeface="Quicksand Bold"/>
                <a:sym typeface="Quicksand Bold"/>
              </a:rPr>
              <a:t>Lưu những dữ liệu phân bố và đưav ào thư mục lưu trữ (Snapshot Folder).</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870433" y="-2423391"/>
            <a:ext cx="19461855" cy="7890897"/>
          </a:xfrm>
          <a:custGeom>
            <a:avLst/>
            <a:gdLst/>
            <a:ahLst/>
            <a:cxnLst/>
            <a:rect r="r" b="b" t="t" l="l"/>
            <a:pathLst>
              <a:path h="7890897" w="19461855">
                <a:moveTo>
                  <a:pt x="0" y="0"/>
                </a:moveTo>
                <a:lnTo>
                  <a:pt x="19461855" y="0"/>
                </a:lnTo>
                <a:lnTo>
                  <a:pt x="19461855" y="7890897"/>
                </a:lnTo>
                <a:lnTo>
                  <a:pt x="0" y="78908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186800" y="6520625"/>
            <a:ext cx="5006947" cy="4114800"/>
          </a:xfrm>
          <a:custGeom>
            <a:avLst/>
            <a:gdLst/>
            <a:ahLst/>
            <a:cxnLst/>
            <a:rect r="r" b="b" t="t" l="l"/>
            <a:pathLst>
              <a:path h="4114800" w="5006947">
                <a:moveTo>
                  <a:pt x="0" y="0"/>
                </a:moveTo>
                <a:lnTo>
                  <a:pt x="5006947" y="0"/>
                </a:lnTo>
                <a:lnTo>
                  <a:pt x="50069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34046" y="614902"/>
            <a:ext cx="15219907" cy="4982405"/>
          </a:xfrm>
          <a:prstGeom prst="rect">
            <a:avLst/>
          </a:prstGeom>
        </p:spPr>
        <p:txBody>
          <a:bodyPr anchor="t" rtlCol="false" tIns="0" lIns="0" bIns="0" rIns="0">
            <a:spAutoFit/>
          </a:bodyPr>
          <a:lstStyle/>
          <a:p>
            <a:pPr algn="ctr">
              <a:lnSpc>
                <a:spcPts val="9929"/>
              </a:lnSpc>
            </a:pPr>
            <a:r>
              <a:rPr lang="en-US" sz="7092">
                <a:solidFill>
                  <a:srgbClr val="A64B23"/>
                </a:solidFill>
                <a:latin typeface="Paytone One"/>
                <a:ea typeface="Paytone One"/>
                <a:cs typeface="Paytone One"/>
                <a:sym typeface="Paytone One"/>
              </a:rPr>
              <a:t>Peer-to-peer Replication</a:t>
            </a:r>
          </a:p>
          <a:p>
            <a:pPr algn="ctr">
              <a:lnSpc>
                <a:spcPts val="9929"/>
              </a:lnSpc>
            </a:pPr>
          </a:p>
          <a:p>
            <a:pPr algn="ctr">
              <a:lnSpc>
                <a:spcPts val="9929"/>
              </a:lnSpc>
            </a:pPr>
          </a:p>
          <a:p>
            <a:pPr algn="ctr">
              <a:lnSpc>
                <a:spcPts val="9929"/>
              </a:lnSpc>
            </a:pPr>
          </a:p>
        </p:txBody>
      </p:sp>
      <p:sp>
        <p:nvSpPr>
          <p:cNvPr name="TextBox 5" id="5"/>
          <p:cNvSpPr txBox="true"/>
          <p:nvPr/>
        </p:nvSpPr>
        <p:spPr>
          <a:xfrm rot="0">
            <a:off x="1781720" y="3226442"/>
            <a:ext cx="14724561" cy="4930985"/>
          </a:xfrm>
          <a:prstGeom prst="rect">
            <a:avLst/>
          </a:prstGeom>
        </p:spPr>
        <p:txBody>
          <a:bodyPr anchor="t" rtlCol="false" tIns="0" lIns="0" bIns="0" rIns="0">
            <a:spAutoFit/>
          </a:bodyPr>
          <a:lstStyle/>
          <a:p>
            <a:pPr algn="just" marL="753861" indent="-376931" lvl="1">
              <a:lnSpc>
                <a:spcPts val="4888"/>
              </a:lnSpc>
              <a:buFont typeface="Arial"/>
              <a:buChar char="•"/>
            </a:pPr>
            <a:r>
              <a:rPr lang="en-US" b="true" sz="3491">
                <a:solidFill>
                  <a:srgbClr val="000000"/>
                </a:solidFill>
                <a:latin typeface="Quicksand Bold"/>
                <a:ea typeface="Quicksand Bold"/>
                <a:cs typeface="Quicksand Bold"/>
                <a:sym typeface="Quicksand Bold"/>
              </a:rPr>
              <a:t>Duy trì các bản sao của dữ liệu trên nhiều server.</a:t>
            </a:r>
          </a:p>
          <a:p>
            <a:pPr algn="just" marL="753861" indent="-376931" lvl="1">
              <a:lnSpc>
                <a:spcPts val="4888"/>
              </a:lnSpc>
              <a:buFont typeface="Arial"/>
              <a:buChar char="•"/>
            </a:pPr>
            <a:r>
              <a:rPr lang="en-US" b="true" sz="3491">
                <a:solidFill>
                  <a:srgbClr val="000000"/>
                </a:solidFill>
                <a:latin typeface="Quicksand Bold"/>
                <a:ea typeface="Quicksand Bold"/>
                <a:cs typeface="Quicksand Bold"/>
                <a:sym typeface="Quicksand Bold"/>
              </a:rPr>
              <a:t>Các thay đối được thực hiện trên bất kì server nào với tốc độ gần với thời gian thực.</a:t>
            </a:r>
          </a:p>
          <a:p>
            <a:pPr algn="just" marL="753861" indent="-376931" lvl="1">
              <a:lnSpc>
                <a:spcPts val="4888"/>
              </a:lnSpc>
              <a:buFont typeface="Arial"/>
              <a:buChar char="•"/>
            </a:pPr>
            <a:r>
              <a:rPr lang="en-US" b="true" sz="3491">
                <a:solidFill>
                  <a:srgbClr val="000000"/>
                </a:solidFill>
                <a:latin typeface="Quicksand Bold"/>
                <a:ea typeface="Quicksand Bold"/>
                <a:cs typeface="Quicksand Bold"/>
                <a:sym typeface="Quicksand Bold"/>
              </a:rPr>
              <a:t>Các thay đổi truyền tới các server khác.</a:t>
            </a:r>
          </a:p>
          <a:p>
            <a:pPr algn="just" marL="753861" indent="-376931" lvl="1">
              <a:lnSpc>
                <a:spcPts val="4888"/>
              </a:lnSpc>
              <a:buFont typeface="Arial"/>
              <a:buChar char="•"/>
            </a:pPr>
            <a:r>
              <a:rPr lang="en-US" b="true" sz="3491">
                <a:solidFill>
                  <a:srgbClr val="000000"/>
                </a:solidFill>
                <a:latin typeface="Quicksand Bold"/>
                <a:ea typeface="Quicksand Bold"/>
                <a:cs typeface="Quicksand Bold"/>
                <a:sym typeface="Quicksand Bold"/>
              </a:rPr>
              <a:t>Nhân bản ngang hàng được sử dụng khi dữ liệu được phân phối trên toàn cầu.</a:t>
            </a:r>
          </a:p>
          <a:p>
            <a:pPr algn="just">
              <a:lnSpc>
                <a:spcPts val="4888"/>
              </a:lnSpc>
            </a:pPr>
          </a:p>
          <a:p>
            <a:pPr algn="just">
              <a:lnSpc>
                <a:spcPts val="4888"/>
              </a:lnSpc>
            </a:pP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870433" y="-2423391"/>
            <a:ext cx="19461855" cy="7890897"/>
          </a:xfrm>
          <a:custGeom>
            <a:avLst/>
            <a:gdLst/>
            <a:ahLst/>
            <a:cxnLst/>
            <a:rect r="r" b="b" t="t" l="l"/>
            <a:pathLst>
              <a:path h="7890897" w="19461855">
                <a:moveTo>
                  <a:pt x="0" y="0"/>
                </a:moveTo>
                <a:lnTo>
                  <a:pt x="19461855" y="0"/>
                </a:lnTo>
                <a:lnTo>
                  <a:pt x="19461855" y="7890897"/>
                </a:lnTo>
                <a:lnTo>
                  <a:pt x="0" y="78908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34046" y="614902"/>
            <a:ext cx="15219907" cy="4982405"/>
          </a:xfrm>
          <a:prstGeom prst="rect">
            <a:avLst/>
          </a:prstGeom>
        </p:spPr>
        <p:txBody>
          <a:bodyPr anchor="t" rtlCol="false" tIns="0" lIns="0" bIns="0" rIns="0">
            <a:spAutoFit/>
          </a:bodyPr>
          <a:lstStyle/>
          <a:p>
            <a:pPr algn="ctr">
              <a:lnSpc>
                <a:spcPts val="9929"/>
              </a:lnSpc>
            </a:pPr>
            <a:r>
              <a:rPr lang="en-US" sz="7092">
                <a:solidFill>
                  <a:srgbClr val="A64B23"/>
                </a:solidFill>
                <a:latin typeface="Paytone One"/>
                <a:ea typeface="Paytone One"/>
                <a:cs typeface="Paytone One"/>
                <a:sym typeface="Paytone One"/>
              </a:rPr>
              <a:t>Lợi ích</a:t>
            </a:r>
          </a:p>
          <a:p>
            <a:pPr algn="ctr">
              <a:lnSpc>
                <a:spcPts val="9929"/>
              </a:lnSpc>
            </a:pPr>
          </a:p>
          <a:p>
            <a:pPr algn="ctr">
              <a:lnSpc>
                <a:spcPts val="9929"/>
              </a:lnSpc>
            </a:pPr>
          </a:p>
          <a:p>
            <a:pPr algn="ctr">
              <a:lnSpc>
                <a:spcPts val="9929"/>
              </a:lnSpc>
            </a:pPr>
          </a:p>
        </p:txBody>
      </p:sp>
      <p:sp>
        <p:nvSpPr>
          <p:cNvPr name="TextBox 4" id="4"/>
          <p:cNvSpPr txBox="true"/>
          <p:nvPr/>
        </p:nvSpPr>
        <p:spPr>
          <a:xfrm rot="0">
            <a:off x="2534739" y="3573357"/>
            <a:ext cx="13450701" cy="3128221"/>
          </a:xfrm>
          <a:prstGeom prst="rect">
            <a:avLst/>
          </a:prstGeom>
        </p:spPr>
        <p:txBody>
          <a:bodyPr anchor="t" rtlCol="false" tIns="0" lIns="0" bIns="0" rIns="0">
            <a:spAutoFit/>
          </a:bodyPr>
          <a:lstStyle/>
          <a:p>
            <a:pPr algn="just" marL="797040" indent="-398520" lvl="1">
              <a:lnSpc>
                <a:spcPts val="5168"/>
              </a:lnSpc>
              <a:buFont typeface="Arial"/>
              <a:buChar char="•"/>
            </a:pPr>
            <a:r>
              <a:rPr lang="en-US" b="true" sz="3691">
                <a:solidFill>
                  <a:srgbClr val="000000"/>
                </a:solidFill>
                <a:latin typeface="Quicksand Bold"/>
                <a:ea typeface="Quicksand Bold"/>
                <a:cs typeface="Quicksand Bold"/>
                <a:sym typeface="Quicksand Bold"/>
              </a:rPr>
              <a:t>Tăng hiệu suất hoạt động và duy trì tính nhất quán khi nhu cầu đọc dữ liệu tăng.</a:t>
            </a:r>
          </a:p>
          <a:p>
            <a:pPr algn="just" marL="753861" indent="-376931" lvl="1">
              <a:lnSpc>
                <a:spcPts val="4888"/>
              </a:lnSpc>
              <a:buFont typeface="Arial"/>
              <a:buChar char="•"/>
            </a:pPr>
            <a:r>
              <a:rPr lang="en-US" b="true" sz="3491">
                <a:solidFill>
                  <a:srgbClr val="000000"/>
                </a:solidFill>
                <a:latin typeface="Quicksand Bold"/>
                <a:ea typeface="Quicksand Bold"/>
                <a:cs typeface="Quicksand Bold"/>
                <a:sym typeface="Quicksand Bold"/>
              </a:rPr>
              <a:t>Nếu một trong các node gặp sự cố hoặc cần bảo trì, các node còn lại vẫn còn hoạt động.</a:t>
            </a:r>
          </a:p>
          <a:p>
            <a:pPr algn="just" marL="753861" indent="-376931" lvl="1">
              <a:lnSpc>
                <a:spcPts val="4888"/>
              </a:lnSpc>
              <a:buFont typeface="Arial"/>
              <a:buChar char="•"/>
            </a:pPr>
            <a:r>
              <a:rPr lang="en-US" b="true" sz="3491">
                <a:solidFill>
                  <a:srgbClr val="000000"/>
                </a:solidFill>
                <a:latin typeface="Quicksand Bold"/>
                <a:ea typeface="Quicksand Bold"/>
                <a:cs typeface="Quicksand Bold"/>
                <a:sym typeface="Quicksand Bold"/>
              </a:rPr>
              <a:t>Tăng tính sẵn sàng của hệ thống</a:t>
            </a:r>
          </a:p>
        </p:txBody>
      </p:sp>
      <p:sp>
        <p:nvSpPr>
          <p:cNvPr name="Freeform 5" id="5"/>
          <p:cNvSpPr/>
          <p:nvPr/>
        </p:nvSpPr>
        <p:spPr>
          <a:xfrm flipH="false" flipV="false" rot="0">
            <a:off x="0" y="0"/>
            <a:ext cx="3991356" cy="4114800"/>
          </a:xfrm>
          <a:custGeom>
            <a:avLst/>
            <a:gdLst/>
            <a:ahLst/>
            <a:cxnLst/>
            <a:rect r="r" b="b" t="t" l="l"/>
            <a:pathLst>
              <a:path h="4114800" w="3991356">
                <a:moveTo>
                  <a:pt x="0" y="0"/>
                </a:moveTo>
                <a:lnTo>
                  <a:pt x="3991356" y="0"/>
                </a:lnTo>
                <a:lnTo>
                  <a:pt x="399135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173200"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13508" y="2986456"/>
            <a:ext cx="19110882" cy="12543688"/>
          </a:xfrm>
          <a:custGeom>
            <a:avLst/>
            <a:gdLst/>
            <a:ahLst/>
            <a:cxnLst/>
            <a:rect r="r" b="b" t="t" l="l"/>
            <a:pathLst>
              <a:path h="12543688" w="19110882">
                <a:moveTo>
                  <a:pt x="0" y="0"/>
                </a:moveTo>
                <a:lnTo>
                  <a:pt x="19110882" y="0"/>
                </a:lnTo>
                <a:lnTo>
                  <a:pt x="19110882" y="12543688"/>
                </a:lnTo>
                <a:lnTo>
                  <a:pt x="0" y="125436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279346" y="2571259"/>
            <a:ext cx="9729308" cy="5958685"/>
          </a:xfrm>
          <a:custGeom>
            <a:avLst/>
            <a:gdLst/>
            <a:ahLst/>
            <a:cxnLst/>
            <a:rect r="r" b="b" t="t" l="l"/>
            <a:pathLst>
              <a:path h="5958685" w="9729308">
                <a:moveTo>
                  <a:pt x="0" y="0"/>
                </a:moveTo>
                <a:lnTo>
                  <a:pt x="9729308" y="0"/>
                </a:lnTo>
                <a:lnTo>
                  <a:pt x="9729308" y="5958686"/>
                </a:lnTo>
                <a:lnTo>
                  <a:pt x="0" y="59586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04763" y="6856469"/>
            <a:ext cx="7990040" cy="7200900"/>
          </a:xfrm>
          <a:custGeom>
            <a:avLst/>
            <a:gdLst/>
            <a:ahLst/>
            <a:cxnLst/>
            <a:rect r="r" b="b" t="t" l="l"/>
            <a:pathLst>
              <a:path h="7200900" w="7990040">
                <a:moveTo>
                  <a:pt x="0" y="0"/>
                </a:moveTo>
                <a:lnTo>
                  <a:pt x="7990040" y="0"/>
                </a:lnTo>
                <a:lnTo>
                  <a:pt x="7990040" y="7200900"/>
                </a:lnTo>
                <a:lnTo>
                  <a:pt x="0" y="72009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32578" y="-888991"/>
            <a:ext cx="7315200" cy="2469762"/>
          </a:xfrm>
          <a:custGeom>
            <a:avLst/>
            <a:gdLst/>
            <a:ahLst/>
            <a:cxnLst/>
            <a:rect r="r" b="b" t="t" l="l"/>
            <a:pathLst>
              <a:path h="2469762" w="7315200">
                <a:moveTo>
                  <a:pt x="0" y="0"/>
                </a:moveTo>
                <a:lnTo>
                  <a:pt x="7315200" y="0"/>
                </a:lnTo>
                <a:lnTo>
                  <a:pt x="7315200" y="2469762"/>
                </a:lnTo>
                <a:lnTo>
                  <a:pt x="0" y="2469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86028" y="345890"/>
            <a:ext cx="2687386" cy="2335582"/>
          </a:xfrm>
          <a:custGeom>
            <a:avLst/>
            <a:gdLst/>
            <a:ahLst/>
            <a:cxnLst/>
            <a:rect r="r" b="b" t="t" l="l"/>
            <a:pathLst>
              <a:path h="2335582" w="2687386">
                <a:moveTo>
                  <a:pt x="0" y="0"/>
                </a:moveTo>
                <a:lnTo>
                  <a:pt x="2687386" y="0"/>
                </a:lnTo>
                <a:lnTo>
                  <a:pt x="2687386" y="2335583"/>
                </a:lnTo>
                <a:lnTo>
                  <a:pt x="0" y="23355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5112108" y="5334000"/>
            <a:ext cx="8896547" cy="1486408"/>
          </a:xfrm>
          <a:prstGeom prst="rect">
            <a:avLst/>
          </a:prstGeom>
        </p:spPr>
        <p:txBody>
          <a:bodyPr anchor="t" rtlCol="false" tIns="0" lIns="0" bIns="0" rIns="0">
            <a:spAutoFit/>
          </a:bodyPr>
          <a:lstStyle/>
          <a:p>
            <a:pPr algn="ctr">
              <a:lnSpc>
                <a:spcPts val="11255"/>
              </a:lnSpc>
            </a:pPr>
            <a:r>
              <a:rPr lang="en-US" sz="11034">
                <a:solidFill>
                  <a:srgbClr val="000000"/>
                </a:solidFill>
                <a:latin typeface="Paytone One"/>
                <a:ea typeface="Paytone One"/>
                <a:cs typeface="Paytone One"/>
                <a:sym typeface="Paytone One"/>
              </a:rPr>
              <a:t>DEMO</a:t>
            </a:r>
          </a:p>
        </p:txBody>
      </p:sp>
      <p:sp>
        <p:nvSpPr>
          <p:cNvPr name="TextBox 8" id="8"/>
          <p:cNvSpPr txBox="true"/>
          <p:nvPr/>
        </p:nvSpPr>
        <p:spPr>
          <a:xfrm rot="0">
            <a:off x="5476615" y="3049008"/>
            <a:ext cx="2823887" cy="2501594"/>
          </a:xfrm>
          <a:prstGeom prst="rect">
            <a:avLst/>
          </a:prstGeom>
        </p:spPr>
        <p:txBody>
          <a:bodyPr anchor="t" rtlCol="false" tIns="0" lIns="0" bIns="0" rIns="0">
            <a:spAutoFit/>
          </a:bodyPr>
          <a:lstStyle/>
          <a:p>
            <a:pPr algn="ctr">
              <a:lnSpc>
                <a:spcPts val="20545"/>
              </a:lnSpc>
            </a:pPr>
            <a:r>
              <a:rPr lang="en-US" sz="14675">
                <a:solidFill>
                  <a:srgbClr val="000000"/>
                </a:solidFill>
                <a:latin typeface="Paytone One"/>
                <a:ea typeface="Paytone One"/>
                <a:cs typeface="Paytone One"/>
                <a:sym typeface="Paytone One"/>
              </a:rPr>
              <a:t>04</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4580789" y="0"/>
            <a:ext cx="4701724" cy="2222633"/>
          </a:xfrm>
          <a:custGeom>
            <a:avLst/>
            <a:gdLst/>
            <a:ahLst/>
            <a:cxnLst/>
            <a:rect r="r" b="b" t="t" l="l"/>
            <a:pathLst>
              <a:path h="2222633" w="4701724">
                <a:moveTo>
                  <a:pt x="0" y="0"/>
                </a:moveTo>
                <a:lnTo>
                  <a:pt x="4701724" y="0"/>
                </a:lnTo>
                <a:lnTo>
                  <a:pt x="4701724" y="2222633"/>
                </a:lnTo>
                <a:lnTo>
                  <a:pt x="0" y="2222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423086">
            <a:off x="166746" y="-4626437"/>
            <a:ext cx="5323671" cy="7857779"/>
          </a:xfrm>
          <a:custGeom>
            <a:avLst/>
            <a:gdLst/>
            <a:ahLst/>
            <a:cxnLst/>
            <a:rect r="r" b="b" t="t" l="l"/>
            <a:pathLst>
              <a:path h="7857779" w="5323671">
                <a:moveTo>
                  <a:pt x="0" y="0"/>
                </a:moveTo>
                <a:lnTo>
                  <a:pt x="5323671" y="0"/>
                </a:lnTo>
                <a:lnTo>
                  <a:pt x="5323671" y="7857780"/>
                </a:lnTo>
                <a:lnTo>
                  <a:pt x="0" y="78577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124406" y="7950069"/>
            <a:ext cx="5614490" cy="4130953"/>
          </a:xfrm>
          <a:custGeom>
            <a:avLst/>
            <a:gdLst/>
            <a:ahLst/>
            <a:cxnLst/>
            <a:rect r="r" b="b" t="t" l="l"/>
            <a:pathLst>
              <a:path h="4130953" w="5614490">
                <a:moveTo>
                  <a:pt x="0" y="0"/>
                </a:moveTo>
                <a:lnTo>
                  <a:pt x="5614490" y="0"/>
                </a:lnTo>
                <a:lnTo>
                  <a:pt x="5614490" y="4130953"/>
                </a:lnTo>
                <a:lnTo>
                  <a:pt x="0" y="41309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8897882">
            <a:off x="15681947" y="7636750"/>
            <a:ext cx="3154705" cy="2291105"/>
          </a:xfrm>
          <a:custGeom>
            <a:avLst/>
            <a:gdLst/>
            <a:ahLst/>
            <a:cxnLst/>
            <a:rect r="r" b="b" t="t" l="l"/>
            <a:pathLst>
              <a:path h="2291105" w="3154705">
                <a:moveTo>
                  <a:pt x="0" y="0"/>
                </a:moveTo>
                <a:lnTo>
                  <a:pt x="3154706" y="0"/>
                </a:lnTo>
                <a:lnTo>
                  <a:pt x="3154706" y="2291105"/>
                </a:lnTo>
                <a:lnTo>
                  <a:pt x="0" y="229110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689017" y="6978775"/>
            <a:ext cx="5181796" cy="5106425"/>
          </a:xfrm>
          <a:custGeom>
            <a:avLst/>
            <a:gdLst/>
            <a:ahLst/>
            <a:cxnLst/>
            <a:rect r="r" b="b" t="t" l="l"/>
            <a:pathLst>
              <a:path h="5106425" w="5181796">
                <a:moveTo>
                  <a:pt x="0" y="0"/>
                </a:moveTo>
                <a:lnTo>
                  <a:pt x="5181796" y="0"/>
                </a:lnTo>
                <a:lnTo>
                  <a:pt x="5181796" y="5106424"/>
                </a:lnTo>
                <a:lnTo>
                  <a:pt x="0" y="510642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1703903" y="1379418"/>
            <a:ext cx="14880195" cy="2962486"/>
          </a:xfrm>
          <a:prstGeom prst="rect">
            <a:avLst/>
          </a:prstGeom>
        </p:spPr>
        <p:txBody>
          <a:bodyPr anchor="t" rtlCol="false" tIns="0" lIns="0" bIns="0" rIns="0">
            <a:spAutoFit/>
          </a:bodyPr>
          <a:lstStyle/>
          <a:p>
            <a:pPr algn="ctr">
              <a:lnSpc>
                <a:spcPts val="11960"/>
              </a:lnSpc>
            </a:pPr>
            <a:r>
              <a:rPr lang="en-US" sz="8543">
                <a:solidFill>
                  <a:srgbClr val="000000"/>
                </a:solidFill>
                <a:latin typeface="Paytone One"/>
                <a:ea typeface="Paytone One"/>
                <a:cs typeface="Paytone One"/>
                <a:sym typeface="Paytone One"/>
              </a:rPr>
              <a:t>Cảm Ơn </a:t>
            </a:r>
          </a:p>
          <a:p>
            <a:pPr algn="ctr">
              <a:lnSpc>
                <a:spcPts val="11960"/>
              </a:lnSpc>
            </a:pPr>
            <a:r>
              <a:rPr lang="en-US" sz="8543">
                <a:solidFill>
                  <a:srgbClr val="000000"/>
                </a:solidFill>
                <a:latin typeface="Paytone One"/>
                <a:ea typeface="Paytone One"/>
                <a:cs typeface="Paytone One"/>
                <a:sym typeface="Paytone One"/>
              </a:rPr>
              <a:t>cô và các bạn</a:t>
            </a:r>
          </a:p>
        </p:txBody>
      </p:sp>
      <p:sp>
        <p:nvSpPr>
          <p:cNvPr name="Freeform 8" id="8"/>
          <p:cNvSpPr/>
          <p:nvPr/>
        </p:nvSpPr>
        <p:spPr>
          <a:xfrm flipH="false" flipV="false" rot="4423086">
            <a:off x="-24920" y="-4936755"/>
            <a:ext cx="5323671" cy="7857779"/>
          </a:xfrm>
          <a:custGeom>
            <a:avLst/>
            <a:gdLst/>
            <a:ahLst/>
            <a:cxnLst/>
            <a:rect r="r" b="b" t="t" l="l"/>
            <a:pathLst>
              <a:path h="7857779" w="5323671">
                <a:moveTo>
                  <a:pt x="0" y="0"/>
                </a:moveTo>
                <a:lnTo>
                  <a:pt x="5323671" y="0"/>
                </a:lnTo>
                <a:lnTo>
                  <a:pt x="5323671" y="7857779"/>
                </a:lnTo>
                <a:lnTo>
                  <a:pt x="0" y="78577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1116021" y="4160665"/>
            <a:ext cx="6929537" cy="6929537"/>
          </a:xfrm>
          <a:custGeom>
            <a:avLst/>
            <a:gdLst/>
            <a:ahLst/>
            <a:cxnLst/>
            <a:rect r="r" b="b" t="t" l="l"/>
            <a:pathLst>
              <a:path h="6929537" w="6929537">
                <a:moveTo>
                  <a:pt x="0" y="0"/>
                </a:moveTo>
                <a:lnTo>
                  <a:pt x="6929536" y="0"/>
                </a:lnTo>
                <a:lnTo>
                  <a:pt x="6929536" y="6929537"/>
                </a:lnTo>
                <a:lnTo>
                  <a:pt x="0" y="6929537"/>
                </a:lnTo>
                <a:lnTo>
                  <a:pt x="0" y="0"/>
                </a:lnTo>
                <a:close/>
              </a:path>
            </a:pathLst>
          </a:custGeom>
          <a:blipFill>
            <a:blip r:embed="rId14"/>
            <a:stretch>
              <a:fillRect l="0" t="0" r="0" b="0"/>
            </a:stretch>
          </a:blipFill>
        </p:spPr>
      </p:sp>
      <p:sp>
        <p:nvSpPr>
          <p:cNvPr name="Freeform 10" id="10"/>
          <p:cNvSpPr/>
          <p:nvPr/>
        </p:nvSpPr>
        <p:spPr>
          <a:xfrm flipH="false" flipV="false" rot="0">
            <a:off x="1028700" y="4341905"/>
            <a:ext cx="6929537" cy="6929537"/>
          </a:xfrm>
          <a:custGeom>
            <a:avLst/>
            <a:gdLst/>
            <a:ahLst/>
            <a:cxnLst/>
            <a:rect r="r" b="b" t="t" l="l"/>
            <a:pathLst>
              <a:path h="6929537" w="6929537">
                <a:moveTo>
                  <a:pt x="0" y="0"/>
                </a:moveTo>
                <a:lnTo>
                  <a:pt x="6929537" y="0"/>
                </a:lnTo>
                <a:lnTo>
                  <a:pt x="6929537" y="6929537"/>
                </a:lnTo>
                <a:lnTo>
                  <a:pt x="0" y="6929537"/>
                </a:lnTo>
                <a:lnTo>
                  <a:pt x="0" y="0"/>
                </a:lnTo>
                <a:close/>
              </a:path>
            </a:pathLst>
          </a:custGeom>
          <a:blipFill>
            <a:blip r:embed="rId14"/>
            <a:stretch>
              <a:fillRect l="0" t="0" r="0" b="0"/>
            </a:stretch>
          </a:blipFill>
        </p:spPr>
      </p:sp>
      <p:sp>
        <p:nvSpPr>
          <p:cNvPr name="Freeform 11" id="11"/>
          <p:cNvSpPr/>
          <p:nvPr/>
        </p:nvSpPr>
        <p:spPr>
          <a:xfrm flipH="false" flipV="false" rot="0">
            <a:off x="7346180" y="5363767"/>
            <a:ext cx="4069821" cy="3230016"/>
          </a:xfrm>
          <a:custGeom>
            <a:avLst/>
            <a:gdLst/>
            <a:ahLst/>
            <a:cxnLst/>
            <a:rect r="r" b="b" t="t" l="l"/>
            <a:pathLst>
              <a:path h="3230016" w="4069821">
                <a:moveTo>
                  <a:pt x="0" y="0"/>
                </a:moveTo>
                <a:lnTo>
                  <a:pt x="4069820" y="0"/>
                </a:lnTo>
                <a:lnTo>
                  <a:pt x="4069820" y="3230016"/>
                </a:lnTo>
                <a:lnTo>
                  <a:pt x="0" y="3230016"/>
                </a:lnTo>
                <a:lnTo>
                  <a:pt x="0" y="0"/>
                </a:lnTo>
                <a:close/>
              </a:path>
            </a:pathLst>
          </a:custGeom>
          <a:blipFill>
            <a:blip r:embed="rId15">
              <a:alphaModFix amt="90000"/>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14580789" y="0"/>
            <a:ext cx="4701724" cy="2222633"/>
          </a:xfrm>
          <a:custGeom>
            <a:avLst/>
            <a:gdLst/>
            <a:ahLst/>
            <a:cxnLst/>
            <a:rect r="r" b="b" t="t" l="l"/>
            <a:pathLst>
              <a:path h="2222633" w="4701724">
                <a:moveTo>
                  <a:pt x="0" y="0"/>
                </a:moveTo>
                <a:lnTo>
                  <a:pt x="4701724" y="0"/>
                </a:lnTo>
                <a:lnTo>
                  <a:pt x="4701724" y="2222633"/>
                </a:lnTo>
                <a:lnTo>
                  <a:pt x="0" y="2222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423086">
            <a:off x="166746" y="-4626437"/>
            <a:ext cx="5323671" cy="7857779"/>
          </a:xfrm>
          <a:custGeom>
            <a:avLst/>
            <a:gdLst/>
            <a:ahLst/>
            <a:cxnLst/>
            <a:rect r="r" b="b" t="t" l="l"/>
            <a:pathLst>
              <a:path h="7857779" w="5323671">
                <a:moveTo>
                  <a:pt x="0" y="0"/>
                </a:moveTo>
                <a:lnTo>
                  <a:pt x="5323671" y="0"/>
                </a:lnTo>
                <a:lnTo>
                  <a:pt x="5323671" y="7857780"/>
                </a:lnTo>
                <a:lnTo>
                  <a:pt x="0" y="78577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124406" y="7950069"/>
            <a:ext cx="5614490" cy="4130953"/>
          </a:xfrm>
          <a:custGeom>
            <a:avLst/>
            <a:gdLst/>
            <a:ahLst/>
            <a:cxnLst/>
            <a:rect r="r" b="b" t="t" l="l"/>
            <a:pathLst>
              <a:path h="4130953" w="5614490">
                <a:moveTo>
                  <a:pt x="0" y="0"/>
                </a:moveTo>
                <a:lnTo>
                  <a:pt x="5614490" y="0"/>
                </a:lnTo>
                <a:lnTo>
                  <a:pt x="5614490" y="4130953"/>
                </a:lnTo>
                <a:lnTo>
                  <a:pt x="0" y="41309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8897882">
            <a:off x="15681947" y="7636750"/>
            <a:ext cx="3154705" cy="2291105"/>
          </a:xfrm>
          <a:custGeom>
            <a:avLst/>
            <a:gdLst/>
            <a:ahLst/>
            <a:cxnLst/>
            <a:rect r="r" b="b" t="t" l="l"/>
            <a:pathLst>
              <a:path h="2291105" w="3154705">
                <a:moveTo>
                  <a:pt x="0" y="0"/>
                </a:moveTo>
                <a:lnTo>
                  <a:pt x="3154706" y="0"/>
                </a:lnTo>
                <a:lnTo>
                  <a:pt x="3154706" y="2291105"/>
                </a:lnTo>
                <a:lnTo>
                  <a:pt x="0" y="229110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689017" y="6978775"/>
            <a:ext cx="5181796" cy="5106425"/>
          </a:xfrm>
          <a:custGeom>
            <a:avLst/>
            <a:gdLst/>
            <a:ahLst/>
            <a:cxnLst/>
            <a:rect r="r" b="b" t="t" l="l"/>
            <a:pathLst>
              <a:path h="5106425" w="5181796">
                <a:moveTo>
                  <a:pt x="0" y="0"/>
                </a:moveTo>
                <a:lnTo>
                  <a:pt x="5181796" y="0"/>
                </a:lnTo>
                <a:lnTo>
                  <a:pt x="5181796" y="5106424"/>
                </a:lnTo>
                <a:lnTo>
                  <a:pt x="0" y="510642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4423086">
            <a:off x="-24920" y="-4936755"/>
            <a:ext cx="5323671" cy="7857779"/>
          </a:xfrm>
          <a:custGeom>
            <a:avLst/>
            <a:gdLst/>
            <a:ahLst/>
            <a:cxnLst/>
            <a:rect r="r" b="b" t="t" l="l"/>
            <a:pathLst>
              <a:path h="7857779" w="5323671">
                <a:moveTo>
                  <a:pt x="0" y="0"/>
                </a:moveTo>
                <a:lnTo>
                  <a:pt x="5323671" y="0"/>
                </a:lnTo>
                <a:lnTo>
                  <a:pt x="5323671" y="7857779"/>
                </a:lnTo>
                <a:lnTo>
                  <a:pt x="0" y="78577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0999732" y="2311661"/>
            <a:ext cx="6249347" cy="5663679"/>
          </a:xfrm>
          <a:custGeom>
            <a:avLst/>
            <a:gdLst/>
            <a:ahLst/>
            <a:cxnLst/>
            <a:rect r="r" b="b" t="t" l="l"/>
            <a:pathLst>
              <a:path h="5663679" w="6249347">
                <a:moveTo>
                  <a:pt x="0" y="0"/>
                </a:moveTo>
                <a:lnTo>
                  <a:pt x="6249347" y="0"/>
                </a:lnTo>
                <a:lnTo>
                  <a:pt x="6249347" y="5663678"/>
                </a:lnTo>
                <a:lnTo>
                  <a:pt x="0" y="5663678"/>
                </a:lnTo>
                <a:lnTo>
                  <a:pt x="0" y="0"/>
                </a:lnTo>
                <a:close/>
              </a:path>
            </a:pathLst>
          </a:custGeom>
          <a:blipFill>
            <a:blip r:embed="rId14"/>
            <a:stretch>
              <a:fillRect l="0" t="0" r="0" b="0"/>
            </a:stretch>
          </a:blipFill>
        </p:spPr>
      </p:sp>
      <p:sp>
        <p:nvSpPr>
          <p:cNvPr name="TextBox 9" id="9"/>
          <p:cNvSpPr txBox="true"/>
          <p:nvPr/>
        </p:nvSpPr>
        <p:spPr>
          <a:xfrm rot="0">
            <a:off x="521055" y="3551865"/>
            <a:ext cx="11137251" cy="3835011"/>
          </a:xfrm>
          <a:prstGeom prst="rect">
            <a:avLst/>
          </a:prstGeom>
        </p:spPr>
        <p:txBody>
          <a:bodyPr anchor="t" rtlCol="false" tIns="0" lIns="0" bIns="0" rIns="0">
            <a:spAutoFit/>
          </a:bodyPr>
          <a:lstStyle/>
          <a:p>
            <a:pPr algn="ctr">
              <a:lnSpc>
                <a:spcPts val="15421"/>
              </a:lnSpc>
            </a:pPr>
            <a:r>
              <a:rPr lang="en-US" sz="11015">
                <a:solidFill>
                  <a:srgbClr val="000000"/>
                </a:solidFill>
                <a:latin typeface="Paytone One"/>
                <a:ea typeface="Paytone One"/>
                <a:cs typeface="Paytone One"/>
                <a:sym typeface="Paytone One"/>
              </a:rPr>
              <a:t>Tổng quan về nhân bản</a:t>
            </a:r>
          </a:p>
        </p:txBody>
      </p:sp>
      <p:sp>
        <p:nvSpPr>
          <p:cNvPr name="TextBox 10" id="10"/>
          <p:cNvSpPr txBox="true"/>
          <p:nvPr/>
        </p:nvSpPr>
        <p:spPr>
          <a:xfrm rot="0">
            <a:off x="2392043" y="1363557"/>
            <a:ext cx="2823887" cy="2501594"/>
          </a:xfrm>
          <a:prstGeom prst="rect">
            <a:avLst/>
          </a:prstGeom>
        </p:spPr>
        <p:txBody>
          <a:bodyPr anchor="t" rtlCol="false" tIns="0" lIns="0" bIns="0" rIns="0">
            <a:spAutoFit/>
          </a:bodyPr>
          <a:lstStyle/>
          <a:p>
            <a:pPr algn="ctr">
              <a:lnSpc>
                <a:spcPts val="20545"/>
              </a:lnSpc>
            </a:pPr>
            <a:r>
              <a:rPr lang="en-US" sz="14675">
                <a:solidFill>
                  <a:srgbClr val="000000"/>
                </a:solidFill>
                <a:latin typeface="Paytone One"/>
                <a:ea typeface="Paytone One"/>
                <a:cs typeface="Paytone One"/>
                <a:sym typeface="Paytone One"/>
              </a:rPr>
              <a:t>01</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grpSp>
        <p:nvGrpSpPr>
          <p:cNvPr name="Group 2" id="2"/>
          <p:cNvGrpSpPr/>
          <p:nvPr/>
        </p:nvGrpSpPr>
        <p:grpSpPr>
          <a:xfrm rot="0">
            <a:off x="1028700" y="1726247"/>
            <a:ext cx="16230600" cy="7532053"/>
            <a:chOff x="0" y="0"/>
            <a:chExt cx="4274726" cy="1983751"/>
          </a:xfrm>
        </p:grpSpPr>
        <p:sp>
          <p:nvSpPr>
            <p:cNvPr name="Freeform 3" id="3"/>
            <p:cNvSpPr/>
            <p:nvPr/>
          </p:nvSpPr>
          <p:spPr>
            <a:xfrm flipH="false" flipV="false" rot="0">
              <a:off x="0" y="0"/>
              <a:ext cx="4274726" cy="1983751"/>
            </a:xfrm>
            <a:custGeom>
              <a:avLst/>
              <a:gdLst/>
              <a:ahLst/>
              <a:cxnLst/>
              <a:rect r="r" b="b" t="t" l="l"/>
              <a:pathLst>
                <a:path h="1983751" w="4274726">
                  <a:moveTo>
                    <a:pt x="0" y="0"/>
                  </a:moveTo>
                  <a:lnTo>
                    <a:pt x="4274726" y="0"/>
                  </a:lnTo>
                  <a:lnTo>
                    <a:pt x="4274726" y="1983751"/>
                  </a:lnTo>
                  <a:lnTo>
                    <a:pt x="0" y="1983751"/>
                  </a:lnTo>
                  <a:close/>
                </a:path>
              </a:pathLst>
            </a:custGeom>
            <a:solidFill>
              <a:srgbClr val="DCC3AC"/>
            </a:solidFill>
          </p:spPr>
        </p:sp>
        <p:sp>
          <p:nvSpPr>
            <p:cNvPr name="TextBox 4" id="4"/>
            <p:cNvSpPr txBox="true"/>
            <p:nvPr/>
          </p:nvSpPr>
          <p:spPr>
            <a:xfrm>
              <a:off x="0" y="-38100"/>
              <a:ext cx="4274726" cy="202185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40072" y="715126"/>
            <a:ext cx="13009325" cy="1430253"/>
            <a:chOff x="0" y="0"/>
            <a:chExt cx="3426324" cy="376692"/>
          </a:xfrm>
        </p:grpSpPr>
        <p:sp>
          <p:nvSpPr>
            <p:cNvPr name="Freeform 6" id="6"/>
            <p:cNvSpPr/>
            <p:nvPr/>
          </p:nvSpPr>
          <p:spPr>
            <a:xfrm flipH="false" flipV="false" rot="0">
              <a:off x="0" y="0"/>
              <a:ext cx="3426325" cy="376692"/>
            </a:xfrm>
            <a:custGeom>
              <a:avLst/>
              <a:gdLst/>
              <a:ahLst/>
              <a:cxnLst/>
              <a:rect r="r" b="b" t="t" l="l"/>
              <a:pathLst>
                <a:path h="376692" w="3426325">
                  <a:moveTo>
                    <a:pt x="30350" y="0"/>
                  </a:moveTo>
                  <a:lnTo>
                    <a:pt x="3395974" y="0"/>
                  </a:lnTo>
                  <a:cubicBezTo>
                    <a:pt x="3404024" y="0"/>
                    <a:pt x="3411743" y="3198"/>
                    <a:pt x="3417435" y="8889"/>
                  </a:cubicBezTo>
                  <a:cubicBezTo>
                    <a:pt x="3423127" y="14581"/>
                    <a:pt x="3426325" y="22301"/>
                    <a:pt x="3426325" y="30350"/>
                  </a:cubicBezTo>
                  <a:lnTo>
                    <a:pt x="3426325" y="346342"/>
                  </a:lnTo>
                  <a:cubicBezTo>
                    <a:pt x="3426325" y="363104"/>
                    <a:pt x="3412736" y="376692"/>
                    <a:pt x="3395974" y="376692"/>
                  </a:cubicBezTo>
                  <a:lnTo>
                    <a:pt x="30350" y="376692"/>
                  </a:lnTo>
                  <a:cubicBezTo>
                    <a:pt x="22301" y="376692"/>
                    <a:pt x="14581" y="373494"/>
                    <a:pt x="8889" y="367803"/>
                  </a:cubicBezTo>
                  <a:cubicBezTo>
                    <a:pt x="3198" y="362111"/>
                    <a:pt x="0" y="354391"/>
                    <a:pt x="0" y="346342"/>
                  </a:cubicBezTo>
                  <a:lnTo>
                    <a:pt x="0" y="30350"/>
                  </a:lnTo>
                  <a:cubicBezTo>
                    <a:pt x="0" y="22301"/>
                    <a:pt x="3198" y="14581"/>
                    <a:pt x="8889" y="8889"/>
                  </a:cubicBezTo>
                  <a:cubicBezTo>
                    <a:pt x="14581" y="3198"/>
                    <a:pt x="22301" y="0"/>
                    <a:pt x="30350" y="0"/>
                  </a:cubicBezTo>
                  <a:close/>
                </a:path>
              </a:pathLst>
            </a:custGeom>
            <a:solidFill>
              <a:srgbClr val="AD5545"/>
            </a:solidFill>
          </p:spPr>
        </p:sp>
        <p:sp>
          <p:nvSpPr>
            <p:cNvPr name="TextBox 7" id="7"/>
            <p:cNvSpPr txBox="true"/>
            <p:nvPr/>
          </p:nvSpPr>
          <p:spPr>
            <a:xfrm>
              <a:off x="0" y="-38100"/>
              <a:ext cx="3426324" cy="414792"/>
            </a:xfrm>
            <a:prstGeom prst="rect">
              <a:avLst/>
            </a:prstGeom>
          </p:spPr>
          <p:txBody>
            <a:bodyPr anchor="ctr" rtlCol="false" tIns="50800" lIns="50800" bIns="50800" rIns="50800"/>
            <a:lstStyle/>
            <a:p>
              <a:pPr algn="ctr">
                <a:lnSpc>
                  <a:spcPts val="2659"/>
                </a:lnSpc>
              </a:pPr>
            </a:p>
          </p:txBody>
        </p:sp>
      </p:grpSp>
      <p:sp>
        <p:nvSpPr>
          <p:cNvPr name="AutoShape 8" id="8"/>
          <p:cNvSpPr/>
          <p:nvPr/>
        </p:nvSpPr>
        <p:spPr>
          <a:xfrm rot="-5400000">
            <a:off x="-2087707" y="5482749"/>
            <a:ext cx="6834211" cy="0"/>
          </a:xfrm>
          <a:prstGeom prst="line">
            <a:avLst/>
          </a:prstGeom>
          <a:ln cap="flat" w="19050">
            <a:solidFill>
              <a:srgbClr val="000000"/>
            </a:solidFill>
            <a:prstDash val="lgDash"/>
            <a:headEnd type="none" len="sm" w="sm"/>
            <a:tailEnd type="none" len="sm" w="sm"/>
          </a:ln>
        </p:spPr>
      </p:sp>
      <p:sp>
        <p:nvSpPr>
          <p:cNvPr name="Freeform 9" id="9"/>
          <p:cNvSpPr/>
          <p:nvPr/>
        </p:nvSpPr>
        <p:spPr>
          <a:xfrm flipH="false" flipV="false" rot="0">
            <a:off x="15260992" y="715126"/>
            <a:ext cx="2625452" cy="2057400"/>
          </a:xfrm>
          <a:custGeom>
            <a:avLst/>
            <a:gdLst/>
            <a:ahLst/>
            <a:cxnLst/>
            <a:rect r="r" b="b" t="t" l="l"/>
            <a:pathLst>
              <a:path h="2057400" w="2625452">
                <a:moveTo>
                  <a:pt x="0" y="0"/>
                </a:moveTo>
                <a:lnTo>
                  <a:pt x="2625452" y="0"/>
                </a:lnTo>
                <a:lnTo>
                  <a:pt x="2625452"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2126082" y="6269091"/>
            <a:ext cx="2435458" cy="2640288"/>
          </a:xfrm>
          <a:custGeom>
            <a:avLst/>
            <a:gdLst/>
            <a:ahLst/>
            <a:cxnLst/>
            <a:rect r="r" b="b" t="t" l="l"/>
            <a:pathLst>
              <a:path h="2640288" w="2435458">
                <a:moveTo>
                  <a:pt x="0" y="0"/>
                </a:moveTo>
                <a:lnTo>
                  <a:pt x="2435458" y="0"/>
                </a:lnTo>
                <a:lnTo>
                  <a:pt x="2435458" y="2640288"/>
                </a:lnTo>
                <a:lnTo>
                  <a:pt x="0" y="2640288"/>
                </a:lnTo>
                <a:lnTo>
                  <a:pt x="0" y="0"/>
                </a:lnTo>
                <a:close/>
              </a:path>
            </a:pathLst>
          </a:custGeom>
          <a:blipFill>
            <a:blip r:embed="rId4"/>
            <a:stretch>
              <a:fillRect l="-6608" t="0" r="-3419" b="-1492"/>
            </a:stretch>
          </a:blipFill>
        </p:spPr>
      </p:sp>
      <p:sp>
        <p:nvSpPr>
          <p:cNvPr name="TextBox 11" id="11"/>
          <p:cNvSpPr txBox="true"/>
          <p:nvPr/>
        </p:nvSpPr>
        <p:spPr>
          <a:xfrm rot="0">
            <a:off x="1319873" y="757159"/>
            <a:ext cx="13620698" cy="1203313"/>
          </a:xfrm>
          <a:prstGeom prst="rect">
            <a:avLst/>
          </a:prstGeom>
        </p:spPr>
        <p:txBody>
          <a:bodyPr anchor="t" rtlCol="false" tIns="0" lIns="0" bIns="0" rIns="0">
            <a:spAutoFit/>
          </a:bodyPr>
          <a:lstStyle/>
          <a:p>
            <a:pPr algn="ctr">
              <a:lnSpc>
                <a:spcPts val="9800"/>
              </a:lnSpc>
            </a:pPr>
            <a:r>
              <a:rPr lang="en-US" sz="7000">
                <a:solidFill>
                  <a:srgbClr val="FFFFFF"/>
                </a:solidFill>
                <a:latin typeface="Paytone One"/>
                <a:ea typeface="Paytone One"/>
                <a:cs typeface="Paytone One"/>
                <a:sym typeface="Paytone One"/>
              </a:rPr>
              <a:t>Nhân bản CSDL là gì?</a:t>
            </a:r>
          </a:p>
        </p:txBody>
      </p:sp>
      <p:sp>
        <p:nvSpPr>
          <p:cNvPr name="TextBox 12" id="12"/>
          <p:cNvSpPr txBox="true"/>
          <p:nvPr/>
        </p:nvSpPr>
        <p:spPr>
          <a:xfrm rot="0">
            <a:off x="2393361" y="2589785"/>
            <a:ext cx="14180357" cy="4259941"/>
          </a:xfrm>
          <a:prstGeom prst="rect">
            <a:avLst/>
          </a:prstGeom>
        </p:spPr>
        <p:txBody>
          <a:bodyPr anchor="t" rtlCol="false" tIns="0" lIns="0" bIns="0" rIns="0">
            <a:spAutoFit/>
          </a:bodyPr>
          <a:lstStyle/>
          <a:p>
            <a:pPr algn="just">
              <a:lnSpc>
                <a:spcPts val="5650"/>
              </a:lnSpc>
            </a:pPr>
            <a:r>
              <a:rPr lang="en-US" sz="4035" b="true">
                <a:solidFill>
                  <a:srgbClr val="000000"/>
                </a:solidFill>
                <a:latin typeface="Quicksand Bold"/>
                <a:ea typeface="Quicksand Bold"/>
                <a:cs typeface="Quicksand Bold"/>
                <a:sym typeface="Quicksand Bold"/>
              </a:rPr>
              <a:t>Kĩ thuật nhân bản trong SQL Server cho phép :</a:t>
            </a:r>
          </a:p>
          <a:p>
            <a:pPr algn="just">
              <a:lnSpc>
                <a:spcPts val="5650"/>
              </a:lnSpc>
            </a:pPr>
            <a:r>
              <a:rPr lang="en-US" sz="4035">
                <a:solidFill>
                  <a:srgbClr val="000000"/>
                </a:solidFill>
                <a:latin typeface="Quicksand"/>
                <a:ea typeface="Quicksand"/>
                <a:cs typeface="Quicksand"/>
                <a:sym typeface="Quicksand"/>
              </a:rPr>
              <a:t>⮚Tạo ra những bản sao dữ liệu giống hệt nhau</a:t>
            </a:r>
          </a:p>
          <a:p>
            <a:pPr algn="just">
              <a:lnSpc>
                <a:spcPts val="5650"/>
              </a:lnSpc>
            </a:pPr>
            <a:r>
              <a:rPr lang="en-US" sz="4035">
                <a:solidFill>
                  <a:srgbClr val="000000"/>
                </a:solidFill>
                <a:latin typeface="Quicksand"/>
                <a:ea typeface="Quicksand"/>
                <a:cs typeface="Quicksand"/>
                <a:sym typeface="Quicksand"/>
              </a:rPr>
              <a:t>⮚Di chuyển các bản sao này đến những vùng khác nhau</a:t>
            </a:r>
          </a:p>
          <a:p>
            <a:pPr algn="just">
              <a:lnSpc>
                <a:spcPts val="5650"/>
              </a:lnSpc>
            </a:pPr>
            <a:r>
              <a:rPr lang="en-US" sz="4035">
                <a:solidFill>
                  <a:srgbClr val="000000"/>
                </a:solidFill>
                <a:latin typeface="Quicksand"/>
                <a:ea typeface="Quicksand"/>
                <a:cs typeface="Quicksand"/>
                <a:sym typeface="Quicksand"/>
              </a:rPr>
              <a:t>⮚Đồng bộ hoá dữ liệu một cách tự động để tất cả các bản sao có cùng giá trị dữ liệu</a:t>
            </a:r>
          </a:p>
          <a:p>
            <a:pPr algn="just">
              <a:lnSpc>
                <a:spcPts val="5650"/>
              </a:lnSpc>
            </a:pPr>
          </a:p>
        </p:txBody>
      </p:sp>
      <p:sp>
        <p:nvSpPr>
          <p:cNvPr name="TextBox 13" id="13"/>
          <p:cNvSpPr txBox="true"/>
          <p:nvPr/>
        </p:nvSpPr>
        <p:spPr>
          <a:xfrm rot="0">
            <a:off x="6683857" y="7306926"/>
            <a:ext cx="9303284" cy="1321847"/>
          </a:xfrm>
          <a:prstGeom prst="rect">
            <a:avLst/>
          </a:prstGeom>
        </p:spPr>
        <p:txBody>
          <a:bodyPr anchor="t" rtlCol="false" tIns="0" lIns="0" bIns="0" rIns="0">
            <a:spAutoFit/>
          </a:bodyPr>
          <a:lstStyle/>
          <a:p>
            <a:pPr algn="just">
              <a:lnSpc>
                <a:spcPts val="5367"/>
              </a:lnSpc>
            </a:pPr>
            <a:r>
              <a:rPr lang="en-US" b="true" sz="3833">
                <a:solidFill>
                  <a:srgbClr val="000000"/>
                </a:solidFill>
                <a:latin typeface="Quicksand Bold"/>
                <a:ea typeface="Quicksand Bold"/>
                <a:cs typeface="Quicksand Bold"/>
                <a:sym typeface="Quicksand Bold"/>
              </a:rPr>
              <a:t>Mục tiêu: </a:t>
            </a:r>
            <a:r>
              <a:rPr lang="en-US" sz="3833">
                <a:solidFill>
                  <a:srgbClr val="000000"/>
                </a:solidFill>
                <a:latin typeface="Quicksand"/>
                <a:ea typeface="Quicksand"/>
                <a:cs typeface="Quicksand"/>
                <a:sym typeface="Quicksand"/>
              </a:rPr>
              <a:t>Đạt đến mục tiêu của tính độc lập “Site” và sự nhất quán dữ liệu</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grpSp>
        <p:nvGrpSpPr>
          <p:cNvPr name="Group 2" id="2"/>
          <p:cNvGrpSpPr/>
          <p:nvPr/>
        </p:nvGrpSpPr>
        <p:grpSpPr>
          <a:xfrm rot="0">
            <a:off x="1028700" y="1743826"/>
            <a:ext cx="16230600" cy="7514474"/>
            <a:chOff x="0" y="0"/>
            <a:chExt cx="4274726" cy="1979121"/>
          </a:xfrm>
        </p:grpSpPr>
        <p:sp>
          <p:nvSpPr>
            <p:cNvPr name="Freeform 3" id="3"/>
            <p:cNvSpPr/>
            <p:nvPr/>
          </p:nvSpPr>
          <p:spPr>
            <a:xfrm flipH="false" flipV="false" rot="0">
              <a:off x="0" y="0"/>
              <a:ext cx="4274726" cy="1979121"/>
            </a:xfrm>
            <a:custGeom>
              <a:avLst/>
              <a:gdLst/>
              <a:ahLst/>
              <a:cxnLst/>
              <a:rect r="r" b="b" t="t" l="l"/>
              <a:pathLst>
                <a:path h="1979121" w="4274726">
                  <a:moveTo>
                    <a:pt x="0" y="0"/>
                  </a:moveTo>
                  <a:lnTo>
                    <a:pt x="4274726" y="0"/>
                  </a:lnTo>
                  <a:lnTo>
                    <a:pt x="4274726" y="1979121"/>
                  </a:lnTo>
                  <a:lnTo>
                    <a:pt x="0" y="1979121"/>
                  </a:lnTo>
                  <a:close/>
                </a:path>
              </a:pathLst>
            </a:custGeom>
            <a:solidFill>
              <a:srgbClr val="DCC3AC"/>
            </a:solidFill>
          </p:spPr>
        </p:sp>
        <p:sp>
          <p:nvSpPr>
            <p:cNvPr name="TextBox 4" id="4"/>
            <p:cNvSpPr txBox="true"/>
            <p:nvPr/>
          </p:nvSpPr>
          <p:spPr>
            <a:xfrm>
              <a:off x="0" y="-38100"/>
              <a:ext cx="4274726" cy="201722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334941" y="1028700"/>
            <a:ext cx="11181737" cy="1430253"/>
            <a:chOff x="0" y="0"/>
            <a:chExt cx="2944984" cy="376692"/>
          </a:xfrm>
        </p:grpSpPr>
        <p:sp>
          <p:nvSpPr>
            <p:cNvPr name="Freeform 6" id="6"/>
            <p:cNvSpPr/>
            <p:nvPr/>
          </p:nvSpPr>
          <p:spPr>
            <a:xfrm flipH="false" flipV="false" rot="0">
              <a:off x="0" y="0"/>
              <a:ext cx="2944984" cy="376692"/>
            </a:xfrm>
            <a:custGeom>
              <a:avLst/>
              <a:gdLst/>
              <a:ahLst/>
              <a:cxnLst/>
              <a:rect r="r" b="b" t="t" l="l"/>
              <a:pathLst>
                <a:path h="376692" w="2944984">
                  <a:moveTo>
                    <a:pt x="35311" y="0"/>
                  </a:moveTo>
                  <a:lnTo>
                    <a:pt x="2909673" y="0"/>
                  </a:lnTo>
                  <a:cubicBezTo>
                    <a:pt x="2919038" y="0"/>
                    <a:pt x="2928020" y="3720"/>
                    <a:pt x="2934642" y="10342"/>
                  </a:cubicBezTo>
                  <a:cubicBezTo>
                    <a:pt x="2941264" y="16964"/>
                    <a:pt x="2944984" y="25946"/>
                    <a:pt x="2944984" y="35311"/>
                  </a:cubicBezTo>
                  <a:lnTo>
                    <a:pt x="2944984" y="341381"/>
                  </a:lnTo>
                  <a:cubicBezTo>
                    <a:pt x="2944984" y="360883"/>
                    <a:pt x="2929175" y="376692"/>
                    <a:pt x="2909673" y="376692"/>
                  </a:cubicBezTo>
                  <a:lnTo>
                    <a:pt x="35311" y="376692"/>
                  </a:lnTo>
                  <a:cubicBezTo>
                    <a:pt x="25946" y="376692"/>
                    <a:pt x="16964" y="372972"/>
                    <a:pt x="10342" y="366350"/>
                  </a:cubicBezTo>
                  <a:cubicBezTo>
                    <a:pt x="3720" y="359728"/>
                    <a:pt x="0" y="350746"/>
                    <a:pt x="0" y="341381"/>
                  </a:cubicBezTo>
                  <a:lnTo>
                    <a:pt x="0" y="35311"/>
                  </a:lnTo>
                  <a:cubicBezTo>
                    <a:pt x="0" y="25946"/>
                    <a:pt x="3720" y="16964"/>
                    <a:pt x="10342" y="10342"/>
                  </a:cubicBezTo>
                  <a:cubicBezTo>
                    <a:pt x="16964" y="3720"/>
                    <a:pt x="25946" y="0"/>
                    <a:pt x="35311" y="0"/>
                  </a:cubicBezTo>
                  <a:close/>
                </a:path>
              </a:pathLst>
            </a:custGeom>
            <a:solidFill>
              <a:srgbClr val="AD5545"/>
            </a:solidFill>
          </p:spPr>
        </p:sp>
        <p:sp>
          <p:nvSpPr>
            <p:cNvPr name="TextBox 7" id="7"/>
            <p:cNvSpPr txBox="true"/>
            <p:nvPr/>
          </p:nvSpPr>
          <p:spPr>
            <a:xfrm>
              <a:off x="0" y="-38100"/>
              <a:ext cx="2944984" cy="414792"/>
            </a:xfrm>
            <a:prstGeom prst="rect">
              <a:avLst/>
            </a:prstGeom>
          </p:spPr>
          <p:txBody>
            <a:bodyPr anchor="ctr" rtlCol="false" tIns="50800" lIns="50800" bIns="50800" rIns="50800"/>
            <a:lstStyle/>
            <a:p>
              <a:pPr algn="ctr">
                <a:lnSpc>
                  <a:spcPts val="2659"/>
                </a:lnSpc>
              </a:pPr>
            </a:p>
          </p:txBody>
        </p:sp>
      </p:grpSp>
      <p:sp>
        <p:nvSpPr>
          <p:cNvPr name="AutoShape 8" id="8"/>
          <p:cNvSpPr/>
          <p:nvPr/>
        </p:nvSpPr>
        <p:spPr>
          <a:xfrm flipV="true">
            <a:off x="1471616" y="2083958"/>
            <a:ext cx="0" cy="6834211"/>
          </a:xfrm>
          <a:prstGeom prst="line">
            <a:avLst/>
          </a:prstGeom>
          <a:ln cap="flat" w="19050">
            <a:solidFill>
              <a:srgbClr val="000000"/>
            </a:solidFill>
            <a:prstDash val="lgDash"/>
            <a:headEnd type="none" len="sm" w="sm"/>
            <a:tailEnd type="none" len="sm" w="sm"/>
          </a:ln>
        </p:spPr>
      </p:sp>
      <p:sp>
        <p:nvSpPr>
          <p:cNvPr name="AutoShape 9" id="9"/>
          <p:cNvSpPr/>
          <p:nvPr/>
        </p:nvSpPr>
        <p:spPr>
          <a:xfrm rot="-5400000">
            <a:off x="13519898" y="5482749"/>
            <a:ext cx="6834211" cy="0"/>
          </a:xfrm>
          <a:prstGeom prst="line">
            <a:avLst/>
          </a:prstGeom>
          <a:ln cap="flat" w="19050">
            <a:solidFill>
              <a:srgbClr val="000000"/>
            </a:solidFill>
            <a:prstDash val="lgDash"/>
            <a:headEnd type="none" len="sm" w="sm"/>
            <a:tailEnd type="none" len="sm" w="sm"/>
          </a:ln>
        </p:spPr>
      </p:sp>
      <p:sp>
        <p:nvSpPr>
          <p:cNvPr name="Freeform 10" id="10"/>
          <p:cNvSpPr/>
          <p:nvPr/>
        </p:nvSpPr>
        <p:spPr>
          <a:xfrm flipH="false" flipV="false" rot="0">
            <a:off x="15260992" y="715126"/>
            <a:ext cx="2625452" cy="2057400"/>
          </a:xfrm>
          <a:custGeom>
            <a:avLst/>
            <a:gdLst/>
            <a:ahLst/>
            <a:cxnLst/>
            <a:rect r="r" b="b" t="t" l="l"/>
            <a:pathLst>
              <a:path h="2057400" w="2625452">
                <a:moveTo>
                  <a:pt x="0" y="0"/>
                </a:moveTo>
                <a:lnTo>
                  <a:pt x="2625452" y="0"/>
                </a:lnTo>
                <a:lnTo>
                  <a:pt x="2625452"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5400000">
            <a:off x="1957002" y="6716739"/>
            <a:ext cx="1169118" cy="5083122"/>
          </a:xfrm>
          <a:custGeom>
            <a:avLst/>
            <a:gdLst/>
            <a:ahLst/>
            <a:cxnLst/>
            <a:rect r="r" b="b" t="t" l="l"/>
            <a:pathLst>
              <a:path h="5083122" w="1169118">
                <a:moveTo>
                  <a:pt x="0" y="0"/>
                </a:moveTo>
                <a:lnTo>
                  <a:pt x="1169118" y="0"/>
                </a:lnTo>
                <a:lnTo>
                  <a:pt x="1169118" y="5083122"/>
                </a:lnTo>
                <a:lnTo>
                  <a:pt x="0" y="5083122"/>
                </a:lnTo>
                <a:lnTo>
                  <a:pt x="0" y="0"/>
                </a:lnTo>
                <a:close/>
              </a:path>
            </a:pathLst>
          </a:custGeom>
          <a:blipFill>
            <a:blip r:embed="rId4"/>
            <a:stretch>
              <a:fillRect l="0" t="0" r="0" b="0"/>
            </a:stretch>
          </a:blipFill>
        </p:spPr>
      </p:sp>
      <p:sp>
        <p:nvSpPr>
          <p:cNvPr name="TextBox 12" id="12"/>
          <p:cNvSpPr txBox="true"/>
          <p:nvPr/>
        </p:nvSpPr>
        <p:spPr>
          <a:xfrm rot="0">
            <a:off x="1154773" y="1181854"/>
            <a:ext cx="13542072" cy="936620"/>
          </a:xfrm>
          <a:prstGeom prst="rect">
            <a:avLst/>
          </a:prstGeom>
        </p:spPr>
        <p:txBody>
          <a:bodyPr anchor="t" rtlCol="false" tIns="0" lIns="0" bIns="0" rIns="0">
            <a:spAutoFit/>
          </a:bodyPr>
          <a:lstStyle/>
          <a:p>
            <a:pPr algn="ctr">
              <a:lnSpc>
                <a:spcPts val="7700"/>
              </a:lnSpc>
            </a:pPr>
            <a:r>
              <a:rPr lang="en-US" sz="5500">
                <a:solidFill>
                  <a:srgbClr val="FFFFFF"/>
                </a:solidFill>
                <a:latin typeface="Paytone One"/>
                <a:ea typeface="Paytone One"/>
                <a:cs typeface="Paytone One"/>
                <a:sym typeface="Paytone One"/>
              </a:rPr>
              <a:t>Độc lập site (Site Autonomy)</a:t>
            </a:r>
          </a:p>
        </p:txBody>
      </p:sp>
      <p:sp>
        <p:nvSpPr>
          <p:cNvPr name="TextBox 13" id="13"/>
          <p:cNvSpPr txBox="true"/>
          <p:nvPr/>
        </p:nvSpPr>
        <p:spPr>
          <a:xfrm rot="0">
            <a:off x="1812139" y="3555063"/>
            <a:ext cx="14701822" cy="4259941"/>
          </a:xfrm>
          <a:prstGeom prst="rect">
            <a:avLst/>
          </a:prstGeom>
        </p:spPr>
        <p:txBody>
          <a:bodyPr anchor="t" rtlCol="false" tIns="0" lIns="0" bIns="0" rIns="0">
            <a:spAutoFit/>
          </a:bodyPr>
          <a:lstStyle/>
          <a:p>
            <a:pPr algn="just">
              <a:lnSpc>
                <a:spcPts val="5650"/>
              </a:lnSpc>
            </a:pPr>
            <a:r>
              <a:rPr lang="en-US" b="true" sz="4035">
                <a:solidFill>
                  <a:srgbClr val="000000"/>
                </a:solidFill>
                <a:latin typeface="Quicksand Bold"/>
                <a:ea typeface="Quicksand Bold"/>
                <a:cs typeface="Quicksand Bold"/>
                <a:sym typeface="Quicksand Bold"/>
              </a:rPr>
              <a:t>⮚ Độc lập site càng tăng thì tính nhất quán dữ liệu giảm</a:t>
            </a:r>
          </a:p>
          <a:p>
            <a:pPr algn="just">
              <a:lnSpc>
                <a:spcPts val="5650"/>
              </a:lnSpc>
            </a:pPr>
            <a:r>
              <a:rPr lang="en-US" b="true" sz="4035">
                <a:solidFill>
                  <a:srgbClr val="000000"/>
                </a:solidFill>
                <a:latin typeface="Quicksand Bold"/>
                <a:ea typeface="Quicksand Bold"/>
                <a:cs typeface="Quicksand Bold"/>
                <a:sym typeface="Quicksand Bold"/>
              </a:rPr>
              <a:t>⮚ </a:t>
            </a:r>
            <a:r>
              <a:rPr lang="en-US" b="true" sz="4035">
                <a:solidFill>
                  <a:srgbClr val="000000"/>
                </a:solidFill>
                <a:latin typeface="Quicksand Bold"/>
                <a:ea typeface="Quicksand Bold"/>
                <a:cs typeface="Quicksand Bold"/>
                <a:sym typeface="Quicksand Bold"/>
              </a:rPr>
              <a:t>Nhân bản kết hợp có mức độc lập site cao nhất</a:t>
            </a:r>
          </a:p>
          <a:p>
            <a:pPr algn="just">
              <a:lnSpc>
                <a:spcPts val="5650"/>
              </a:lnSpc>
            </a:pPr>
            <a:r>
              <a:rPr lang="en-US" b="true" sz="4035">
                <a:solidFill>
                  <a:srgbClr val="000000"/>
                </a:solidFill>
                <a:latin typeface="Quicksand Bold"/>
                <a:ea typeface="Quicksand Bold"/>
                <a:cs typeface="Quicksand Bold"/>
                <a:sym typeface="Quicksand Bold"/>
              </a:rPr>
              <a:t>⮚ </a:t>
            </a:r>
            <a:r>
              <a:rPr lang="en-US" b="true" sz="4035">
                <a:solidFill>
                  <a:srgbClr val="000000"/>
                </a:solidFill>
                <a:latin typeface="Quicksand Bold"/>
                <a:ea typeface="Quicksand Bold"/>
                <a:cs typeface="Quicksand Bold"/>
                <a:sym typeface="Quicksand Bold"/>
              </a:rPr>
              <a:t>2PC (two phase commit) có tính nhất quán dữ liệu cao nhưng không có tính độc lập site</a:t>
            </a:r>
          </a:p>
          <a:p>
            <a:pPr algn="just">
              <a:lnSpc>
                <a:spcPts val="5650"/>
              </a:lnSpc>
            </a:pPr>
            <a:r>
              <a:rPr lang="en-US" b="true" sz="4035">
                <a:solidFill>
                  <a:srgbClr val="000000"/>
                </a:solidFill>
                <a:latin typeface="Quicksand Bold"/>
                <a:ea typeface="Quicksand Bold"/>
                <a:cs typeface="Quicksand Bold"/>
                <a:sym typeface="Quicksand Bold"/>
              </a:rPr>
              <a:t>⮚ </a:t>
            </a:r>
            <a:r>
              <a:rPr lang="en-US" b="true" sz="4035">
                <a:solidFill>
                  <a:srgbClr val="000000"/>
                </a:solidFill>
                <a:latin typeface="Quicksand Bold"/>
                <a:ea typeface="Quicksand Bold"/>
                <a:cs typeface="Quicksand Bold"/>
                <a:sym typeface="Quicksand Bold"/>
              </a:rPr>
              <a:t>Những giải pháp khác thì thường ở giữa hai tính này</a:t>
            </a:r>
          </a:p>
          <a:p>
            <a:pPr algn="just">
              <a:lnSpc>
                <a:spcPts val="565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grpSp>
        <p:nvGrpSpPr>
          <p:cNvPr name="Group 2" id="2"/>
          <p:cNvGrpSpPr/>
          <p:nvPr/>
        </p:nvGrpSpPr>
        <p:grpSpPr>
          <a:xfrm rot="0">
            <a:off x="1028700" y="2075168"/>
            <a:ext cx="16230600" cy="7514474"/>
            <a:chOff x="0" y="0"/>
            <a:chExt cx="4274726" cy="1979121"/>
          </a:xfrm>
        </p:grpSpPr>
        <p:sp>
          <p:nvSpPr>
            <p:cNvPr name="Freeform 3" id="3"/>
            <p:cNvSpPr/>
            <p:nvPr/>
          </p:nvSpPr>
          <p:spPr>
            <a:xfrm flipH="false" flipV="false" rot="0">
              <a:off x="0" y="0"/>
              <a:ext cx="4274726" cy="1979121"/>
            </a:xfrm>
            <a:custGeom>
              <a:avLst/>
              <a:gdLst/>
              <a:ahLst/>
              <a:cxnLst/>
              <a:rect r="r" b="b" t="t" l="l"/>
              <a:pathLst>
                <a:path h="1979121" w="4274726">
                  <a:moveTo>
                    <a:pt x="0" y="0"/>
                  </a:moveTo>
                  <a:lnTo>
                    <a:pt x="4274726" y="0"/>
                  </a:lnTo>
                  <a:lnTo>
                    <a:pt x="4274726" y="1979121"/>
                  </a:lnTo>
                  <a:lnTo>
                    <a:pt x="0" y="1979121"/>
                  </a:lnTo>
                  <a:close/>
                </a:path>
              </a:pathLst>
            </a:custGeom>
            <a:solidFill>
              <a:srgbClr val="DCC3AC"/>
            </a:solidFill>
          </p:spPr>
        </p:sp>
        <p:sp>
          <p:nvSpPr>
            <p:cNvPr name="TextBox 4" id="4"/>
            <p:cNvSpPr txBox="true"/>
            <p:nvPr/>
          </p:nvSpPr>
          <p:spPr>
            <a:xfrm>
              <a:off x="0" y="-38100"/>
              <a:ext cx="4274726" cy="201722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20903" y="1090346"/>
            <a:ext cx="13542072" cy="1368607"/>
            <a:chOff x="0" y="0"/>
            <a:chExt cx="3566636" cy="360456"/>
          </a:xfrm>
        </p:grpSpPr>
        <p:sp>
          <p:nvSpPr>
            <p:cNvPr name="Freeform 6" id="6"/>
            <p:cNvSpPr/>
            <p:nvPr/>
          </p:nvSpPr>
          <p:spPr>
            <a:xfrm flipH="false" flipV="false" rot="0">
              <a:off x="0" y="0"/>
              <a:ext cx="3566636" cy="360456"/>
            </a:xfrm>
            <a:custGeom>
              <a:avLst/>
              <a:gdLst/>
              <a:ahLst/>
              <a:cxnLst/>
              <a:rect r="r" b="b" t="t" l="l"/>
              <a:pathLst>
                <a:path h="360456" w="3566636">
                  <a:moveTo>
                    <a:pt x="29156" y="0"/>
                  </a:moveTo>
                  <a:lnTo>
                    <a:pt x="3537480" y="0"/>
                  </a:lnTo>
                  <a:cubicBezTo>
                    <a:pt x="3545213" y="0"/>
                    <a:pt x="3552629" y="3072"/>
                    <a:pt x="3558096" y="8540"/>
                  </a:cubicBezTo>
                  <a:cubicBezTo>
                    <a:pt x="3563564" y="14008"/>
                    <a:pt x="3566636" y="21424"/>
                    <a:pt x="3566636" y="29156"/>
                  </a:cubicBezTo>
                  <a:lnTo>
                    <a:pt x="3566636" y="331300"/>
                  </a:lnTo>
                  <a:cubicBezTo>
                    <a:pt x="3566636" y="339033"/>
                    <a:pt x="3563564" y="346449"/>
                    <a:pt x="3558096" y="351917"/>
                  </a:cubicBezTo>
                  <a:cubicBezTo>
                    <a:pt x="3552629" y="357384"/>
                    <a:pt x="3545213" y="360456"/>
                    <a:pt x="3537480" y="360456"/>
                  </a:cubicBezTo>
                  <a:lnTo>
                    <a:pt x="29156" y="360456"/>
                  </a:lnTo>
                  <a:cubicBezTo>
                    <a:pt x="21424" y="360456"/>
                    <a:pt x="14008" y="357384"/>
                    <a:pt x="8540" y="351917"/>
                  </a:cubicBezTo>
                  <a:cubicBezTo>
                    <a:pt x="3072" y="346449"/>
                    <a:pt x="0" y="339033"/>
                    <a:pt x="0" y="331300"/>
                  </a:cubicBezTo>
                  <a:lnTo>
                    <a:pt x="0" y="29156"/>
                  </a:lnTo>
                  <a:cubicBezTo>
                    <a:pt x="0" y="21424"/>
                    <a:pt x="3072" y="14008"/>
                    <a:pt x="8540" y="8540"/>
                  </a:cubicBezTo>
                  <a:cubicBezTo>
                    <a:pt x="14008" y="3072"/>
                    <a:pt x="21424" y="0"/>
                    <a:pt x="29156" y="0"/>
                  </a:cubicBezTo>
                  <a:close/>
                </a:path>
              </a:pathLst>
            </a:custGeom>
            <a:solidFill>
              <a:srgbClr val="AD5545"/>
            </a:solidFill>
          </p:spPr>
        </p:sp>
        <p:sp>
          <p:nvSpPr>
            <p:cNvPr name="TextBox 7" id="7"/>
            <p:cNvSpPr txBox="true"/>
            <p:nvPr/>
          </p:nvSpPr>
          <p:spPr>
            <a:xfrm>
              <a:off x="0" y="-38100"/>
              <a:ext cx="3566636" cy="398556"/>
            </a:xfrm>
            <a:prstGeom prst="rect">
              <a:avLst/>
            </a:prstGeom>
          </p:spPr>
          <p:txBody>
            <a:bodyPr anchor="ctr" rtlCol="false" tIns="50800" lIns="50800" bIns="50800" rIns="50800"/>
            <a:lstStyle/>
            <a:p>
              <a:pPr algn="ctr">
                <a:lnSpc>
                  <a:spcPts val="2659"/>
                </a:lnSpc>
              </a:pPr>
            </a:p>
          </p:txBody>
        </p:sp>
      </p:grpSp>
      <p:sp>
        <p:nvSpPr>
          <p:cNvPr name="AutoShape 8" id="8"/>
          <p:cNvSpPr/>
          <p:nvPr/>
        </p:nvSpPr>
        <p:spPr>
          <a:xfrm flipV="true">
            <a:off x="1471616" y="2083958"/>
            <a:ext cx="0" cy="6834211"/>
          </a:xfrm>
          <a:prstGeom prst="line">
            <a:avLst/>
          </a:prstGeom>
          <a:ln cap="flat" w="19050">
            <a:solidFill>
              <a:srgbClr val="000000"/>
            </a:solidFill>
            <a:prstDash val="lgDash"/>
            <a:headEnd type="none" len="sm" w="sm"/>
            <a:tailEnd type="none" len="sm" w="sm"/>
          </a:ln>
        </p:spPr>
      </p:sp>
      <p:sp>
        <p:nvSpPr>
          <p:cNvPr name="AutoShape 9" id="9"/>
          <p:cNvSpPr/>
          <p:nvPr/>
        </p:nvSpPr>
        <p:spPr>
          <a:xfrm rot="-5400000">
            <a:off x="13519898" y="5482749"/>
            <a:ext cx="6834211" cy="0"/>
          </a:xfrm>
          <a:prstGeom prst="line">
            <a:avLst/>
          </a:prstGeom>
          <a:ln cap="flat" w="19050">
            <a:solidFill>
              <a:srgbClr val="000000"/>
            </a:solidFill>
            <a:prstDash val="lgDash"/>
            <a:headEnd type="none" len="sm" w="sm"/>
            <a:tailEnd type="none" len="sm" w="sm"/>
          </a:ln>
        </p:spPr>
      </p:sp>
      <p:sp>
        <p:nvSpPr>
          <p:cNvPr name="Freeform 10" id="10"/>
          <p:cNvSpPr/>
          <p:nvPr/>
        </p:nvSpPr>
        <p:spPr>
          <a:xfrm flipH="false" flipV="false" rot="0">
            <a:off x="15260992" y="715126"/>
            <a:ext cx="2625452" cy="2057400"/>
          </a:xfrm>
          <a:custGeom>
            <a:avLst/>
            <a:gdLst/>
            <a:ahLst/>
            <a:cxnLst/>
            <a:rect r="r" b="b" t="t" l="l"/>
            <a:pathLst>
              <a:path h="2057400" w="2625452">
                <a:moveTo>
                  <a:pt x="0" y="0"/>
                </a:moveTo>
                <a:lnTo>
                  <a:pt x="2625452" y="0"/>
                </a:lnTo>
                <a:lnTo>
                  <a:pt x="2625452"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5400000">
            <a:off x="1957002" y="6716739"/>
            <a:ext cx="1169118" cy="5083122"/>
          </a:xfrm>
          <a:custGeom>
            <a:avLst/>
            <a:gdLst/>
            <a:ahLst/>
            <a:cxnLst/>
            <a:rect r="r" b="b" t="t" l="l"/>
            <a:pathLst>
              <a:path h="5083122" w="1169118">
                <a:moveTo>
                  <a:pt x="0" y="0"/>
                </a:moveTo>
                <a:lnTo>
                  <a:pt x="1169118" y="0"/>
                </a:lnTo>
                <a:lnTo>
                  <a:pt x="1169118" y="5083122"/>
                </a:lnTo>
                <a:lnTo>
                  <a:pt x="0" y="5083122"/>
                </a:lnTo>
                <a:lnTo>
                  <a:pt x="0" y="0"/>
                </a:lnTo>
                <a:close/>
              </a:path>
            </a:pathLst>
          </a:custGeom>
          <a:blipFill>
            <a:blip r:embed="rId4"/>
            <a:stretch>
              <a:fillRect l="0" t="0" r="0" b="0"/>
            </a:stretch>
          </a:blipFill>
        </p:spPr>
      </p:sp>
      <p:sp>
        <p:nvSpPr>
          <p:cNvPr name="Freeform 12" id="12"/>
          <p:cNvSpPr/>
          <p:nvPr/>
        </p:nvSpPr>
        <p:spPr>
          <a:xfrm flipH="false" flipV="false" rot="0">
            <a:off x="2300833" y="2721287"/>
            <a:ext cx="6631399" cy="4421535"/>
          </a:xfrm>
          <a:custGeom>
            <a:avLst/>
            <a:gdLst/>
            <a:ahLst/>
            <a:cxnLst/>
            <a:rect r="r" b="b" t="t" l="l"/>
            <a:pathLst>
              <a:path h="4421535" w="6631399">
                <a:moveTo>
                  <a:pt x="0" y="0"/>
                </a:moveTo>
                <a:lnTo>
                  <a:pt x="6631399" y="0"/>
                </a:lnTo>
                <a:lnTo>
                  <a:pt x="6631399" y="4421535"/>
                </a:lnTo>
                <a:lnTo>
                  <a:pt x="0" y="4421535"/>
                </a:lnTo>
                <a:lnTo>
                  <a:pt x="0" y="0"/>
                </a:lnTo>
                <a:close/>
              </a:path>
            </a:pathLst>
          </a:custGeom>
          <a:blipFill>
            <a:blip r:embed="rId5"/>
            <a:stretch>
              <a:fillRect l="0" t="-3329" r="0" b="-3329"/>
            </a:stretch>
          </a:blipFill>
        </p:spPr>
      </p:sp>
      <p:sp>
        <p:nvSpPr>
          <p:cNvPr name="Freeform 13" id="13"/>
          <p:cNvSpPr/>
          <p:nvPr/>
        </p:nvSpPr>
        <p:spPr>
          <a:xfrm flipH="false" flipV="false" rot="0">
            <a:off x="11554150" y="2562810"/>
            <a:ext cx="4095154" cy="4095154"/>
          </a:xfrm>
          <a:custGeom>
            <a:avLst/>
            <a:gdLst/>
            <a:ahLst/>
            <a:cxnLst/>
            <a:rect r="r" b="b" t="t" l="l"/>
            <a:pathLst>
              <a:path h="4095154" w="4095154">
                <a:moveTo>
                  <a:pt x="0" y="0"/>
                </a:moveTo>
                <a:lnTo>
                  <a:pt x="4095153" y="0"/>
                </a:lnTo>
                <a:lnTo>
                  <a:pt x="4095153" y="4095154"/>
                </a:lnTo>
                <a:lnTo>
                  <a:pt x="0" y="4095154"/>
                </a:lnTo>
                <a:lnTo>
                  <a:pt x="0" y="0"/>
                </a:lnTo>
                <a:close/>
              </a:path>
            </a:pathLst>
          </a:custGeom>
          <a:blipFill>
            <a:blip r:embed="rId6"/>
            <a:stretch>
              <a:fillRect l="0" t="0" r="0" b="0"/>
            </a:stretch>
          </a:blipFill>
        </p:spPr>
      </p:sp>
      <p:sp>
        <p:nvSpPr>
          <p:cNvPr name="TextBox 14" id="14"/>
          <p:cNvSpPr txBox="true"/>
          <p:nvPr/>
        </p:nvSpPr>
        <p:spPr>
          <a:xfrm rot="0">
            <a:off x="1220903" y="1173367"/>
            <a:ext cx="13542072" cy="927100"/>
          </a:xfrm>
          <a:prstGeom prst="rect">
            <a:avLst/>
          </a:prstGeom>
        </p:spPr>
        <p:txBody>
          <a:bodyPr anchor="t" rtlCol="false" tIns="0" lIns="0" bIns="0" rIns="0">
            <a:spAutoFit/>
          </a:bodyPr>
          <a:lstStyle/>
          <a:p>
            <a:pPr algn="ctr">
              <a:lnSpc>
                <a:spcPts val="7699"/>
              </a:lnSpc>
            </a:pPr>
            <a:r>
              <a:rPr lang="en-US" sz="5499">
                <a:solidFill>
                  <a:srgbClr val="FFFFFF"/>
                </a:solidFill>
                <a:latin typeface="Paytone One"/>
                <a:ea typeface="Paytone One"/>
                <a:cs typeface="Paytone One"/>
                <a:sym typeface="Paytone One"/>
              </a:rPr>
              <a:t>Nhất Quán Dữ Liệu (Data Consistency)</a:t>
            </a:r>
          </a:p>
        </p:txBody>
      </p:sp>
      <p:grpSp>
        <p:nvGrpSpPr>
          <p:cNvPr name="Group 15" id="15"/>
          <p:cNvGrpSpPr/>
          <p:nvPr/>
        </p:nvGrpSpPr>
        <p:grpSpPr>
          <a:xfrm rot="0">
            <a:off x="2324223" y="6999154"/>
            <a:ext cx="5269748" cy="1392310"/>
            <a:chOff x="0" y="0"/>
            <a:chExt cx="1387917" cy="366699"/>
          </a:xfrm>
        </p:grpSpPr>
        <p:sp>
          <p:nvSpPr>
            <p:cNvPr name="Freeform 16" id="16"/>
            <p:cNvSpPr/>
            <p:nvPr/>
          </p:nvSpPr>
          <p:spPr>
            <a:xfrm flipH="false" flipV="false" rot="0">
              <a:off x="0" y="0"/>
              <a:ext cx="1387917" cy="366699"/>
            </a:xfrm>
            <a:custGeom>
              <a:avLst/>
              <a:gdLst/>
              <a:ahLst/>
              <a:cxnLst/>
              <a:rect r="r" b="b" t="t" l="l"/>
              <a:pathLst>
                <a:path h="366699" w="1387917">
                  <a:moveTo>
                    <a:pt x="74925" y="0"/>
                  </a:moveTo>
                  <a:lnTo>
                    <a:pt x="1312992" y="0"/>
                  </a:lnTo>
                  <a:cubicBezTo>
                    <a:pt x="1332863" y="0"/>
                    <a:pt x="1351921" y="7894"/>
                    <a:pt x="1365972" y="21945"/>
                  </a:cubicBezTo>
                  <a:cubicBezTo>
                    <a:pt x="1380023" y="35996"/>
                    <a:pt x="1387917" y="55054"/>
                    <a:pt x="1387917" y="74925"/>
                  </a:cubicBezTo>
                  <a:lnTo>
                    <a:pt x="1387917" y="291774"/>
                  </a:lnTo>
                  <a:cubicBezTo>
                    <a:pt x="1387917" y="311645"/>
                    <a:pt x="1380023" y="330703"/>
                    <a:pt x="1365972" y="344754"/>
                  </a:cubicBezTo>
                  <a:cubicBezTo>
                    <a:pt x="1351921" y="358805"/>
                    <a:pt x="1332863" y="366699"/>
                    <a:pt x="1312992" y="366699"/>
                  </a:cubicBezTo>
                  <a:lnTo>
                    <a:pt x="74925" y="366699"/>
                  </a:lnTo>
                  <a:cubicBezTo>
                    <a:pt x="55054" y="366699"/>
                    <a:pt x="35996" y="358805"/>
                    <a:pt x="21945" y="344754"/>
                  </a:cubicBezTo>
                  <a:cubicBezTo>
                    <a:pt x="7894" y="330703"/>
                    <a:pt x="0" y="311645"/>
                    <a:pt x="0" y="291774"/>
                  </a:cubicBezTo>
                  <a:lnTo>
                    <a:pt x="0" y="74925"/>
                  </a:lnTo>
                  <a:cubicBezTo>
                    <a:pt x="0" y="55054"/>
                    <a:pt x="7894" y="35996"/>
                    <a:pt x="21945" y="21945"/>
                  </a:cubicBezTo>
                  <a:cubicBezTo>
                    <a:pt x="35996" y="7894"/>
                    <a:pt x="55054" y="0"/>
                    <a:pt x="74925" y="0"/>
                  </a:cubicBezTo>
                  <a:close/>
                </a:path>
              </a:pathLst>
            </a:custGeom>
            <a:solidFill>
              <a:srgbClr val="AD5545"/>
            </a:solidFill>
          </p:spPr>
        </p:sp>
        <p:sp>
          <p:nvSpPr>
            <p:cNvPr name="TextBox 17" id="17"/>
            <p:cNvSpPr txBox="true"/>
            <p:nvPr/>
          </p:nvSpPr>
          <p:spPr>
            <a:xfrm>
              <a:off x="0" y="-38100"/>
              <a:ext cx="1387917" cy="404799"/>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9991244" y="6999154"/>
            <a:ext cx="5052410" cy="1392310"/>
            <a:chOff x="0" y="0"/>
            <a:chExt cx="1330676" cy="366699"/>
          </a:xfrm>
        </p:grpSpPr>
        <p:sp>
          <p:nvSpPr>
            <p:cNvPr name="Freeform 19" id="19"/>
            <p:cNvSpPr/>
            <p:nvPr/>
          </p:nvSpPr>
          <p:spPr>
            <a:xfrm flipH="false" flipV="false" rot="0">
              <a:off x="0" y="0"/>
              <a:ext cx="1330676" cy="366699"/>
            </a:xfrm>
            <a:custGeom>
              <a:avLst/>
              <a:gdLst/>
              <a:ahLst/>
              <a:cxnLst/>
              <a:rect r="r" b="b" t="t" l="l"/>
              <a:pathLst>
                <a:path h="366699" w="1330676">
                  <a:moveTo>
                    <a:pt x="78148" y="0"/>
                  </a:moveTo>
                  <a:lnTo>
                    <a:pt x="1252527" y="0"/>
                  </a:lnTo>
                  <a:cubicBezTo>
                    <a:pt x="1273254" y="0"/>
                    <a:pt x="1293131" y="8233"/>
                    <a:pt x="1307787" y="22889"/>
                  </a:cubicBezTo>
                  <a:cubicBezTo>
                    <a:pt x="1322442" y="37545"/>
                    <a:pt x="1330676" y="57422"/>
                    <a:pt x="1330676" y="78148"/>
                  </a:cubicBezTo>
                  <a:lnTo>
                    <a:pt x="1330676" y="288551"/>
                  </a:lnTo>
                  <a:cubicBezTo>
                    <a:pt x="1330676" y="309277"/>
                    <a:pt x="1322442" y="329154"/>
                    <a:pt x="1307787" y="343810"/>
                  </a:cubicBezTo>
                  <a:cubicBezTo>
                    <a:pt x="1293131" y="358466"/>
                    <a:pt x="1273254" y="366699"/>
                    <a:pt x="1252527" y="366699"/>
                  </a:cubicBezTo>
                  <a:lnTo>
                    <a:pt x="78148" y="366699"/>
                  </a:lnTo>
                  <a:cubicBezTo>
                    <a:pt x="57422" y="366699"/>
                    <a:pt x="37545" y="358466"/>
                    <a:pt x="22889" y="343810"/>
                  </a:cubicBezTo>
                  <a:cubicBezTo>
                    <a:pt x="8233" y="329154"/>
                    <a:pt x="0" y="309277"/>
                    <a:pt x="0" y="288551"/>
                  </a:cubicBezTo>
                  <a:lnTo>
                    <a:pt x="0" y="78148"/>
                  </a:lnTo>
                  <a:cubicBezTo>
                    <a:pt x="0" y="57422"/>
                    <a:pt x="8233" y="37545"/>
                    <a:pt x="22889" y="22889"/>
                  </a:cubicBezTo>
                  <a:cubicBezTo>
                    <a:pt x="37545" y="8233"/>
                    <a:pt x="57422" y="0"/>
                    <a:pt x="78148" y="0"/>
                  </a:cubicBezTo>
                  <a:close/>
                </a:path>
              </a:pathLst>
            </a:custGeom>
            <a:solidFill>
              <a:srgbClr val="AD5545"/>
            </a:solidFill>
          </p:spPr>
        </p:sp>
        <p:sp>
          <p:nvSpPr>
            <p:cNvPr name="TextBox 20" id="20"/>
            <p:cNvSpPr txBox="true"/>
            <p:nvPr/>
          </p:nvSpPr>
          <p:spPr>
            <a:xfrm>
              <a:off x="0" y="-38100"/>
              <a:ext cx="1330676" cy="404799"/>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2324223" y="7085672"/>
            <a:ext cx="5269748" cy="976630"/>
          </a:xfrm>
          <a:prstGeom prst="rect">
            <a:avLst/>
          </a:prstGeom>
        </p:spPr>
        <p:txBody>
          <a:bodyPr anchor="t" rtlCol="false" tIns="0" lIns="0" bIns="0" rIns="0">
            <a:spAutoFit/>
          </a:bodyPr>
          <a:lstStyle/>
          <a:p>
            <a:pPr algn="ctr">
              <a:lnSpc>
                <a:spcPts val="3919"/>
              </a:lnSpc>
            </a:pPr>
            <a:r>
              <a:rPr lang="en-US" sz="2799">
                <a:solidFill>
                  <a:srgbClr val="FFFFFF"/>
                </a:solidFill>
                <a:latin typeface="Paytone One"/>
                <a:ea typeface="Paytone One"/>
                <a:cs typeface="Paytone One"/>
                <a:sym typeface="Paytone One"/>
              </a:rPr>
              <a:t>Nhất Quán Giao Dịch (Transactional Consistency)</a:t>
            </a:r>
          </a:p>
        </p:txBody>
      </p:sp>
      <p:sp>
        <p:nvSpPr>
          <p:cNvPr name="TextBox 22" id="22"/>
          <p:cNvSpPr txBox="true"/>
          <p:nvPr/>
        </p:nvSpPr>
        <p:spPr>
          <a:xfrm rot="0">
            <a:off x="9991244" y="7178419"/>
            <a:ext cx="5269748" cy="976630"/>
          </a:xfrm>
          <a:prstGeom prst="rect">
            <a:avLst/>
          </a:prstGeom>
        </p:spPr>
        <p:txBody>
          <a:bodyPr anchor="t" rtlCol="false" tIns="0" lIns="0" bIns="0" rIns="0">
            <a:spAutoFit/>
          </a:bodyPr>
          <a:lstStyle/>
          <a:p>
            <a:pPr algn="ctr">
              <a:lnSpc>
                <a:spcPts val="3919"/>
              </a:lnSpc>
            </a:pPr>
            <a:r>
              <a:rPr lang="en-US" sz="2799">
                <a:solidFill>
                  <a:srgbClr val="FFFFFF"/>
                </a:solidFill>
                <a:latin typeface="Paytone One"/>
                <a:ea typeface="Paytone One"/>
                <a:cs typeface="Paytone One"/>
                <a:sym typeface="Paytone One"/>
              </a:rPr>
              <a:t>Hội tụ dữ liệu  (Data Convergence)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grpSp>
        <p:nvGrpSpPr>
          <p:cNvPr name="Group 2" id="2"/>
          <p:cNvGrpSpPr/>
          <p:nvPr/>
        </p:nvGrpSpPr>
        <p:grpSpPr>
          <a:xfrm rot="0">
            <a:off x="1028700" y="2075168"/>
            <a:ext cx="16230600" cy="7514474"/>
            <a:chOff x="0" y="0"/>
            <a:chExt cx="4274726" cy="1979121"/>
          </a:xfrm>
        </p:grpSpPr>
        <p:sp>
          <p:nvSpPr>
            <p:cNvPr name="Freeform 3" id="3"/>
            <p:cNvSpPr/>
            <p:nvPr/>
          </p:nvSpPr>
          <p:spPr>
            <a:xfrm flipH="false" flipV="false" rot="0">
              <a:off x="0" y="0"/>
              <a:ext cx="4274726" cy="1979121"/>
            </a:xfrm>
            <a:custGeom>
              <a:avLst/>
              <a:gdLst/>
              <a:ahLst/>
              <a:cxnLst/>
              <a:rect r="r" b="b" t="t" l="l"/>
              <a:pathLst>
                <a:path h="1979121" w="4274726">
                  <a:moveTo>
                    <a:pt x="0" y="0"/>
                  </a:moveTo>
                  <a:lnTo>
                    <a:pt x="4274726" y="0"/>
                  </a:lnTo>
                  <a:lnTo>
                    <a:pt x="4274726" y="1979121"/>
                  </a:lnTo>
                  <a:lnTo>
                    <a:pt x="0" y="1979121"/>
                  </a:lnTo>
                  <a:close/>
                </a:path>
              </a:pathLst>
            </a:custGeom>
            <a:solidFill>
              <a:srgbClr val="DCC3AC"/>
            </a:solidFill>
          </p:spPr>
        </p:sp>
        <p:sp>
          <p:nvSpPr>
            <p:cNvPr name="TextBox 4" id="4"/>
            <p:cNvSpPr txBox="true"/>
            <p:nvPr/>
          </p:nvSpPr>
          <p:spPr>
            <a:xfrm>
              <a:off x="0" y="-57150"/>
              <a:ext cx="4274726" cy="2036271"/>
            </a:xfrm>
            <a:prstGeom prst="rect">
              <a:avLst/>
            </a:prstGeom>
          </p:spPr>
          <p:txBody>
            <a:bodyPr anchor="ctr" rtlCol="false" tIns="50800" lIns="50800" bIns="50800" rIns="50800"/>
            <a:lstStyle/>
            <a:p>
              <a:pPr algn="ctr" marL="0" indent="0" lvl="0">
                <a:lnSpc>
                  <a:spcPts val="3919"/>
                </a:lnSpc>
                <a:spcBef>
                  <a:spcPct val="0"/>
                </a:spcBef>
              </a:pPr>
            </a:p>
          </p:txBody>
        </p:sp>
      </p:grpSp>
      <p:grpSp>
        <p:nvGrpSpPr>
          <p:cNvPr name="Group 5" id="5"/>
          <p:cNvGrpSpPr/>
          <p:nvPr/>
        </p:nvGrpSpPr>
        <p:grpSpPr>
          <a:xfrm rot="0">
            <a:off x="1220903" y="1090346"/>
            <a:ext cx="13354918" cy="1368607"/>
            <a:chOff x="0" y="0"/>
            <a:chExt cx="3517345" cy="360456"/>
          </a:xfrm>
        </p:grpSpPr>
        <p:sp>
          <p:nvSpPr>
            <p:cNvPr name="Freeform 6" id="6"/>
            <p:cNvSpPr/>
            <p:nvPr/>
          </p:nvSpPr>
          <p:spPr>
            <a:xfrm flipH="false" flipV="false" rot="0">
              <a:off x="0" y="0"/>
              <a:ext cx="3517345" cy="360456"/>
            </a:xfrm>
            <a:custGeom>
              <a:avLst/>
              <a:gdLst/>
              <a:ahLst/>
              <a:cxnLst/>
              <a:rect r="r" b="b" t="t" l="l"/>
              <a:pathLst>
                <a:path h="360456" w="3517345">
                  <a:moveTo>
                    <a:pt x="29565" y="0"/>
                  </a:moveTo>
                  <a:lnTo>
                    <a:pt x="3487780" y="0"/>
                  </a:lnTo>
                  <a:cubicBezTo>
                    <a:pt x="3504108" y="0"/>
                    <a:pt x="3517345" y="13237"/>
                    <a:pt x="3517345" y="29565"/>
                  </a:cubicBezTo>
                  <a:lnTo>
                    <a:pt x="3517345" y="330891"/>
                  </a:lnTo>
                  <a:cubicBezTo>
                    <a:pt x="3517345" y="347220"/>
                    <a:pt x="3504108" y="360456"/>
                    <a:pt x="3487780" y="360456"/>
                  </a:cubicBezTo>
                  <a:lnTo>
                    <a:pt x="29565" y="360456"/>
                  </a:lnTo>
                  <a:cubicBezTo>
                    <a:pt x="21724" y="360456"/>
                    <a:pt x="14204" y="357341"/>
                    <a:pt x="8659" y="351797"/>
                  </a:cubicBezTo>
                  <a:cubicBezTo>
                    <a:pt x="3115" y="346252"/>
                    <a:pt x="0" y="338732"/>
                    <a:pt x="0" y="330891"/>
                  </a:cubicBezTo>
                  <a:lnTo>
                    <a:pt x="0" y="29565"/>
                  </a:lnTo>
                  <a:cubicBezTo>
                    <a:pt x="0" y="13237"/>
                    <a:pt x="13237" y="0"/>
                    <a:pt x="29565" y="0"/>
                  </a:cubicBezTo>
                  <a:close/>
                </a:path>
              </a:pathLst>
            </a:custGeom>
            <a:solidFill>
              <a:srgbClr val="AD5545"/>
            </a:solidFill>
          </p:spPr>
        </p:sp>
        <p:sp>
          <p:nvSpPr>
            <p:cNvPr name="TextBox 7" id="7"/>
            <p:cNvSpPr txBox="true"/>
            <p:nvPr/>
          </p:nvSpPr>
          <p:spPr>
            <a:xfrm>
              <a:off x="0" y="-38100"/>
              <a:ext cx="3517345" cy="398556"/>
            </a:xfrm>
            <a:prstGeom prst="rect">
              <a:avLst/>
            </a:prstGeom>
          </p:spPr>
          <p:txBody>
            <a:bodyPr anchor="ctr" rtlCol="false" tIns="50800" lIns="50800" bIns="50800" rIns="50800"/>
            <a:lstStyle/>
            <a:p>
              <a:pPr algn="ctr">
                <a:lnSpc>
                  <a:spcPts val="2659"/>
                </a:lnSpc>
              </a:pPr>
            </a:p>
          </p:txBody>
        </p:sp>
      </p:grpSp>
      <p:sp>
        <p:nvSpPr>
          <p:cNvPr name="AutoShape 8" id="8"/>
          <p:cNvSpPr/>
          <p:nvPr/>
        </p:nvSpPr>
        <p:spPr>
          <a:xfrm flipV="true">
            <a:off x="1471616" y="2083958"/>
            <a:ext cx="0" cy="6834211"/>
          </a:xfrm>
          <a:prstGeom prst="line">
            <a:avLst/>
          </a:prstGeom>
          <a:ln cap="flat" w="19050">
            <a:solidFill>
              <a:srgbClr val="000000"/>
            </a:solidFill>
            <a:prstDash val="lgDash"/>
            <a:headEnd type="none" len="sm" w="sm"/>
            <a:tailEnd type="none" len="sm" w="sm"/>
          </a:ln>
        </p:spPr>
      </p:sp>
      <p:sp>
        <p:nvSpPr>
          <p:cNvPr name="AutoShape 9" id="9"/>
          <p:cNvSpPr/>
          <p:nvPr/>
        </p:nvSpPr>
        <p:spPr>
          <a:xfrm rot="-5400000">
            <a:off x="13519898" y="5482749"/>
            <a:ext cx="6834211" cy="0"/>
          </a:xfrm>
          <a:prstGeom prst="line">
            <a:avLst/>
          </a:prstGeom>
          <a:ln cap="flat" w="19050">
            <a:solidFill>
              <a:srgbClr val="000000"/>
            </a:solidFill>
            <a:prstDash val="lgDash"/>
            <a:headEnd type="none" len="sm" w="sm"/>
            <a:tailEnd type="none" len="sm" w="sm"/>
          </a:ln>
        </p:spPr>
      </p:sp>
      <p:sp>
        <p:nvSpPr>
          <p:cNvPr name="Freeform 10" id="10"/>
          <p:cNvSpPr/>
          <p:nvPr/>
        </p:nvSpPr>
        <p:spPr>
          <a:xfrm flipH="false" flipV="false" rot="0">
            <a:off x="15260992" y="715126"/>
            <a:ext cx="2625452" cy="2057400"/>
          </a:xfrm>
          <a:custGeom>
            <a:avLst/>
            <a:gdLst/>
            <a:ahLst/>
            <a:cxnLst/>
            <a:rect r="r" b="b" t="t" l="l"/>
            <a:pathLst>
              <a:path h="2057400" w="2625452">
                <a:moveTo>
                  <a:pt x="0" y="0"/>
                </a:moveTo>
                <a:lnTo>
                  <a:pt x="2625452" y="0"/>
                </a:lnTo>
                <a:lnTo>
                  <a:pt x="2625452"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5400000">
            <a:off x="1957002" y="6716739"/>
            <a:ext cx="1169118" cy="5083122"/>
          </a:xfrm>
          <a:custGeom>
            <a:avLst/>
            <a:gdLst/>
            <a:ahLst/>
            <a:cxnLst/>
            <a:rect r="r" b="b" t="t" l="l"/>
            <a:pathLst>
              <a:path h="5083122" w="1169118">
                <a:moveTo>
                  <a:pt x="0" y="0"/>
                </a:moveTo>
                <a:lnTo>
                  <a:pt x="1169118" y="0"/>
                </a:lnTo>
                <a:lnTo>
                  <a:pt x="1169118" y="5083122"/>
                </a:lnTo>
                <a:lnTo>
                  <a:pt x="0" y="5083122"/>
                </a:lnTo>
                <a:lnTo>
                  <a:pt x="0" y="0"/>
                </a:lnTo>
                <a:close/>
              </a:path>
            </a:pathLst>
          </a:custGeom>
          <a:blipFill>
            <a:blip r:embed="rId4"/>
            <a:stretch>
              <a:fillRect l="0" t="0" r="0" b="0"/>
            </a:stretch>
          </a:blipFill>
        </p:spPr>
      </p:sp>
      <p:sp>
        <p:nvSpPr>
          <p:cNvPr name="TextBox 12" id="12"/>
          <p:cNvSpPr txBox="true"/>
          <p:nvPr/>
        </p:nvSpPr>
        <p:spPr>
          <a:xfrm rot="0">
            <a:off x="1033748" y="1221093"/>
            <a:ext cx="13542072" cy="927100"/>
          </a:xfrm>
          <a:prstGeom prst="rect">
            <a:avLst/>
          </a:prstGeom>
        </p:spPr>
        <p:txBody>
          <a:bodyPr anchor="t" rtlCol="false" tIns="0" lIns="0" bIns="0" rIns="0">
            <a:spAutoFit/>
          </a:bodyPr>
          <a:lstStyle/>
          <a:p>
            <a:pPr algn="ctr">
              <a:lnSpc>
                <a:spcPts val="7699"/>
              </a:lnSpc>
            </a:pPr>
            <a:r>
              <a:rPr lang="en-US" sz="5499">
                <a:solidFill>
                  <a:srgbClr val="FFFFFF"/>
                </a:solidFill>
                <a:latin typeface="Paytone One"/>
                <a:ea typeface="Paytone One"/>
                <a:cs typeface="Paytone One"/>
                <a:sym typeface="Paytone One"/>
              </a:rPr>
              <a:t>Nhất Quán Giao Dịch</a:t>
            </a:r>
          </a:p>
        </p:txBody>
      </p:sp>
      <p:grpSp>
        <p:nvGrpSpPr>
          <p:cNvPr name="Group 13" id="13"/>
          <p:cNvGrpSpPr/>
          <p:nvPr/>
        </p:nvGrpSpPr>
        <p:grpSpPr>
          <a:xfrm rot="0">
            <a:off x="2665586" y="2919599"/>
            <a:ext cx="4835072" cy="1392310"/>
            <a:chOff x="0" y="0"/>
            <a:chExt cx="1273435" cy="366699"/>
          </a:xfrm>
        </p:grpSpPr>
        <p:sp>
          <p:nvSpPr>
            <p:cNvPr name="Freeform 14" id="14"/>
            <p:cNvSpPr/>
            <p:nvPr/>
          </p:nvSpPr>
          <p:spPr>
            <a:xfrm flipH="false" flipV="false" rot="0">
              <a:off x="0" y="0"/>
              <a:ext cx="1273435" cy="366699"/>
            </a:xfrm>
            <a:custGeom>
              <a:avLst/>
              <a:gdLst/>
              <a:ahLst/>
              <a:cxnLst/>
              <a:rect r="r" b="b" t="t" l="l"/>
              <a:pathLst>
                <a:path h="366699" w="1273435">
                  <a:moveTo>
                    <a:pt x="81661" y="0"/>
                  </a:moveTo>
                  <a:lnTo>
                    <a:pt x="1191773" y="0"/>
                  </a:lnTo>
                  <a:cubicBezTo>
                    <a:pt x="1236874" y="0"/>
                    <a:pt x="1273435" y="36561"/>
                    <a:pt x="1273435" y="81661"/>
                  </a:cubicBezTo>
                  <a:lnTo>
                    <a:pt x="1273435" y="285038"/>
                  </a:lnTo>
                  <a:cubicBezTo>
                    <a:pt x="1273435" y="330138"/>
                    <a:pt x="1236874" y="366699"/>
                    <a:pt x="1191773" y="366699"/>
                  </a:cubicBezTo>
                  <a:lnTo>
                    <a:pt x="81661" y="366699"/>
                  </a:lnTo>
                  <a:cubicBezTo>
                    <a:pt x="36561" y="366699"/>
                    <a:pt x="0" y="330138"/>
                    <a:pt x="0" y="285038"/>
                  </a:cubicBezTo>
                  <a:lnTo>
                    <a:pt x="0" y="81661"/>
                  </a:lnTo>
                  <a:cubicBezTo>
                    <a:pt x="0" y="36561"/>
                    <a:pt x="36561" y="0"/>
                    <a:pt x="81661" y="0"/>
                  </a:cubicBezTo>
                  <a:close/>
                </a:path>
              </a:pathLst>
            </a:custGeom>
            <a:solidFill>
              <a:srgbClr val="AD5545"/>
            </a:solidFill>
          </p:spPr>
        </p:sp>
        <p:sp>
          <p:nvSpPr>
            <p:cNvPr name="TextBox 15" id="15"/>
            <p:cNvSpPr txBox="true"/>
            <p:nvPr/>
          </p:nvSpPr>
          <p:spPr>
            <a:xfrm>
              <a:off x="0" y="-38100"/>
              <a:ext cx="1273435" cy="404799"/>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0425920" y="2919599"/>
            <a:ext cx="4835072" cy="1392310"/>
            <a:chOff x="0" y="0"/>
            <a:chExt cx="1273435" cy="366699"/>
          </a:xfrm>
        </p:grpSpPr>
        <p:sp>
          <p:nvSpPr>
            <p:cNvPr name="Freeform 17" id="17"/>
            <p:cNvSpPr/>
            <p:nvPr/>
          </p:nvSpPr>
          <p:spPr>
            <a:xfrm flipH="false" flipV="false" rot="0">
              <a:off x="0" y="0"/>
              <a:ext cx="1273435" cy="366699"/>
            </a:xfrm>
            <a:custGeom>
              <a:avLst/>
              <a:gdLst/>
              <a:ahLst/>
              <a:cxnLst/>
              <a:rect r="r" b="b" t="t" l="l"/>
              <a:pathLst>
                <a:path h="366699" w="1273435">
                  <a:moveTo>
                    <a:pt x="81661" y="0"/>
                  </a:moveTo>
                  <a:lnTo>
                    <a:pt x="1191773" y="0"/>
                  </a:lnTo>
                  <a:cubicBezTo>
                    <a:pt x="1236874" y="0"/>
                    <a:pt x="1273435" y="36561"/>
                    <a:pt x="1273435" y="81661"/>
                  </a:cubicBezTo>
                  <a:lnTo>
                    <a:pt x="1273435" y="285038"/>
                  </a:lnTo>
                  <a:cubicBezTo>
                    <a:pt x="1273435" y="330138"/>
                    <a:pt x="1236874" y="366699"/>
                    <a:pt x="1191773" y="366699"/>
                  </a:cubicBezTo>
                  <a:lnTo>
                    <a:pt x="81661" y="366699"/>
                  </a:lnTo>
                  <a:cubicBezTo>
                    <a:pt x="36561" y="366699"/>
                    <a:pt x="0" y="330138"/>
                    <a:pt x="0" y="285038"/>
                  </a:cubicBezTo>
                  <a:lnTo>
                    <a:pt x="0" y="81661"/>
                  </a:lnTo>
                  <a:cubicBezTo>
                    <a:pt x="0" y="36561"/>
                    <a:pt x="36561" y="0"/>
                    <a:pt x="81661" y="0"/>
                  </a:cubicBezTo>
                  <a:close/>
                </a:path>
              </a:pathLst>
            </a:custGeom>
            <a:solidFill>
              <a:srgbClr val="AD5545"/>
            </a:solidFill>
          </p:spPr>
        </p:sp>
        <p:sp>
          <p:nvSpPr>
            <p:cNvPr name="TextBox 18" id="18"/>
            <p:cNvSpPr txBox="true"/>
            <p:nvPr/>
          </p:nvSpPr>
          <p:spPr>
            <a:xfrm>
              <a:off x="0" y="-38100"/>
              <a:ext cx="1273435" cy="404799"/>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2448248" y="3324471"/>
            <a:ext cx="5269748" cy="481330"/>
          </a:xfrm>
          <a:prstGeom prst="rect">
            <a:avLst/>
          </a:prstGeom>
        </p:spPr>
        <p:txBody>
          <a:bodyPr anchor="t" rtlCol="false" tIns="0" lIns="0" bIns="0" rIns="0">
            <a:spAutoFit/>
          </a:bodyPr>
          <a:lstStyle/>
          <a:p>
            <a:pPr algn="ctr">
              <a:lnSpc>
                <a:spcPts val="3919"/>
              </a:lnSpc>
            </a:pPr>
            <a:r>
              <a:rPr lang="en-US" sz="2799">
                <a:solidFill>
                  <a:srgbClr val="FFFFFF"/>
                </a:solidFill>
                <a:latin typeface="Paytone One"/>
                <a:ea typeface="Paytone One"/>
                <a:cs typeface="Paytone One"/>
                <a:sym typeface="Paytone One"/>
              </a:rPr>
              <a:t>Nhất quán lập tức</a:t>
            </a:r>
          </a:p>
        </p:txBody>
      </p:sp>
      <p:sp>
        <p:nvSpPr>
          <p:cNvPr name="TextBox 20" id="20"/>
          <p:cNvSpPr txBox="true"/>
          <p:nvPr/>
        </p:nvSpPr>
        <p:spPr>
          <a:xfrm rot="0">
            <a:off x="10208582" y="3324471"/>
            <a:ext cx="5269748" cy="481330"/>
          </a:xfrm>
          <a:prstGeom prst="rect">
            <a:avLst/>
          </a:prstGeom>
        </p:spPr>
        <p:txBody>
          <a:bodyPr anchor="t" rtlCol="false" tIns="0" lIns="0" bIns="0" rIns="0">
            <a:spAutoFit/>
          </a:bodyPr>
          <a:lstStyle/>
          <a:p>
            <a:pPr algn="ctr">
              <a:lnSpc>
                <a:spcPts val="3919"/>
              </a:lnSpc>
            </a:pPr>
            <a:r>
              <a:rPr lang="en-US" sz="2799">
                <a:solidFill>
                  <a:srgbClr val="FFFFFF"/>
                </a:solidFill>
                <a:latin typeface="Paytone One"/>
                <a:ea typeface="Paytone One"/>
                <a:cs typeface="Paytone One"/>
                <a:sym typeface="Paytone One"/>
              </a:rPr>
              <a:t>Nhất quán ngầm</a:t>
            </a:r>
          </a:p>
        </p:txBody>
      </p:sp>
      <p:sp>
        <p:nvSpPr>
          <p:cNvPr name="TextBox 21" id="21"/>
          <p:cNvSpPr txBox="true"/>
          <p:nvPr/>
        </p:nvSpPr>
        <p:spPr>
          <a:xfrm rot="0">
            <a:off x="1723645" y="4661794"/>
            <a:ext cx="7241296" cy="3462655"/>
          </a:xfrm>
          <a:prstGeom prst="rect">
            <a:avLst/>
          </a:prstGeom>
        </p:spPr>
        <p:txBody>
          <a:bodyPr anchor="t" rtlCol="false" tIns="0" lIns="0" bIns="0" rIns="0">
            <a:spAutoFit/>
          </a:bodyPr>
          <a:lstStyle/>
          <a:p>
            <a:pPr algn="just">
              <a:lnSpc>
                <a:spcPts val="3919"/>
              </a:lnSpc>
            </a:pPr>
            <a:r>
              <a:rPr lang="en-US" sz="2799" b="true">
                <a:solidFill>
                  <a:srgbClr val="000000"/>
                </a:solidFill>
                <a:latin typeface="Quicksand Bold"/>
                <a:ea typeface="Quicksand Bold"/>
                <a:cs typeface="Quicksand Bold"/>
                <a:sym typeface="Quicksand Bold"/>
              </a:rPr>
              <a:t>• Tất cả các site được bảo đảm là luôn thấy cùng giá trị dữ liệu tại cùng một thời điểm</a:t>
            </a:r>
          </a:p>
          <a:p>
            <a:pPr algn="just">
              <a:lnSpc>
                <a:spcPts val="3919"/>
              </a:lnSpc>
            </a:pPr>
            <a:r>
              <a:rPr lang="en-US" sz="2799" b="true">
                <a:solidFill>
                  <a:srgbClr val="000000"/>
                </a:solidFill>
                <a:latin typeface="Quicksand Bold"/>
                <a:ea typeface="Quicksand Bold"/>
                <a:cs typeface="Quicksand Bold"/>
                <a:sym typeface="Quicksand Bold"/>
              </a:rPr>
              <a:t>• Cách duy nhất để đạt được nhất quán giao dịch là sử dụng 2-phase commit protocol giữa tất cả site tham gia</a:t>
            </a:r>
          </a:p>
          <a:p>
            <a:pPr algn="just">
              <a:lnSpc>
                <a:spcPts val="3919"/>
              </a:lnSpc>
            </a:pPr>
          </a:p>
        </p:txBody>
      </p:sp>
      <p:sp>
        <p:nvSpPr>
          <p:cNvPr name="TextBox 22" id="22"/>
          <p:cNvSpPr txBox="true"/>
          <p:nvPr/>
        </p:nvSpPr>
        <p:spPr>
          <a:xfrm rot="0">
            <a:off x="9476873" y="4661794"/>
            <a:ext cx="7241296" cy="3957955"/>
          </a:xfrm>
          <a:prstGeom prst="rect">
            <a:avLst/>
          </a:prstGeom>
        </p:spPr>
        <p:txBody>
          <a:bodyPr anchor="t" rtlCol="false" tIns="0" lIns="0" bIns="0" rIns="0">
            <a:spAutoFit/>
          </a:bodyPr>
          <a:lstStyle/>
          <a:p>
            <a:pPr algn="just">
              <a:lnSpc>
                <a:spcPts val="3919"/>
              </a:lnSpc>
            </a:pPr>
            <a:r>
              <a:rPr lang="en-US" sz="2799" b="true">
                <a:solidFill>
                  <a:srgbClr val="000000"/>
                </a:solidFill>
                <a:latin typeface="Quicksand Bold"/>
                <a:ea typeface="Quicksand Bold"/>
                <a:cs typeface="Quicksand Bold"/>
                <a:sym typeface="Quicksand Bold"/>
              </a:rPr>
              <a:t>• Có một sự nhất quán ngầm giữa các site tham gia </a:t>
            </a:r>
          </a:p>
          <a:p>
            <a:pPr algn="just">
              <a:lnSpc>
                <a:spcPts val="3919"/>
              </a:lnSpc>
            </a:pPr>
            <a:r>
              <a:rPr lang="en-US" sz="2799" b="true">
                <a:solidFill>
                  <a:srgbClr val="000000"/>
                </a:solidFill>
                <a:latin typeface="Quicksand Bold"/>
                <a:ea typeface="Quicksand Bold"/>
                <a:cs typeface="Quicksand Bold"/>
                <a:sym typeface="Quicksand Bold"/>
              </a:rPr>
              <a:t>• Sự khác nhau duy nhất giữa nhất quán giao dịch lập tức và nhất quán giao dịch ngầm là dữ liệu có nhất quán tại cùng một lúc hay không</a:t>
            </a:r>
          </a:p>
          <a:p>
            <a:pPr algn="just">
              <a:lnSpc>
                <a:spcPts val="3919"/>
              </a:lnSpc>
            </a:pPr>
          </a:p>
          <a:p>
            <a:pPr algn="just">
              <a:lnSpc>
                <a:spcPts val="391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grpSp>
        <p:nvGrpSpPr>
          <p:cNvPr name="Group 2" id="2"/>
          <p:cNvGrpSpPr/>
          <p:nvPr/>
        </p:nvGrpSpPr>
        <p:grpSpPr>
          <a:xfrm rot="0">
            <a:off x="1028700" y="1743826"/>
            <a:ext cx="16230600" cy="7514474"/>
            <a:chOff x="0" y="0"/>
            <a:chExt cx="4274726" cy="1979121"/>
          </a:xfrm>
        </p:grpSpPr>
        <p:sp>
          <p:nvSpPr>
            <p:cNvPr name="Freeform 3" id="3"/>
            <p:cNvSpPr/>
            <p:nvPr/>
          </p:nvSpPr>
          <p:spPr>
            <a:xfrm flipH="false" flipV="false" rot="0">
              <a:off x="0" y="0"/>
              <a:ext cx="4274726" cy="1979121"/>
            </a:xfrm>
            <a:custGeom>
              <a:avLst/>
              <a:gdLst/>
              <a:ahLst/>
              <a:cxnLst/>
              <a:rect r="r" b="b" t="t" l="l"/>
              <a:pathLst>
                <a:path h="1979121" w="4274726">
                  <a:moveTo>
                    <a:pt x="0" y="0"/>
                  </a:moveTo>
                  <a:lnTo>
                    <a:pt x="4274726" y="0"/>
                  </a:lnTo>
                  <a:lnTo>
                    <a:pt x="4274726" y="1979121"/>
                  </a:lnTo>
                  <a:lnTo>
                    <a:pt x="0" y="1979121"/>
                  </a:lnTo>
                  <a:close/>
                </a:path>
              </a:pathLst>
            </a:custGeom>
            <a:solidFill>
              <a:srgbClr val="DCC3AC"/>
            </a:solidFill>
          </p:spPr>
        </p:sp>
        <p:sp>
          <p:nvSpPr>
            <p:cNvPr name="TextBox 4" id="4"/>
            <p:cNvSpPr txBox="true"/>
            <p:nvPr/>
          </p:nvSpPr>
          <p:spPr>
            <a:xfrm>
              <a:off x="0" y="-38100"/>
              <a:ext cx="4274726" cy="201722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334941" y="1028700"/>
            <a:ext cx="10939687" cy="1430253"/>
            <a:chOff x="0" y="0"/>
            <a:chExt cx="2881234" cy="376692"/>
          </a:xfrm>
        </p:grpSpPr>
        <p:sp>
          <p:nvSpPr>
            <p:cNvPr name="Freeform 6" id="6"/>
            <p:cNvSpPr/>
            <p:nvPr/>
          </p:nvSpPr>
          <p:spPr>
            <a:xfrm flipH="false" flipV="false" rot="0">
              <a:off x="0" y="0"/>
              <a:ext cx="2881234" cy="376692"/>
            </a:xfrm>
            <a:custGeom>
              <a:avLst/>
              <a:gdLst/>
              <a:ahLst/>
              <a:cxnLst/>
              <a:rect r="r" b="b" t="t" l="l"/>
              <a:pathLst>
                <a:path h="376692" w="2881234">
                  <a:moveTo>
                    <a:pt x="36092" y="0"/>
                  </a:moveTo>
                  <a:lnTo>
                    <a:pt x="2845142" y="0"/>
                  </a:lnTo>
                  <a:cubicBezTo>
                    <a:pt x="2865075" y="0"/>
                    <a:pt x="2881234" y="16159"/>
                    <a:pt x="2881234" y="36092"/>
                  </a:cubicBezTo>
                  <a:lnTo>
                    <a:pt x="2881234" y="340600"/>
                  </a:lnTo>
                  <a:cubicBezTo>
                    <a:pt x="2881234" y="360533"/>
                    <a:pt x="2865075" y="376692"/>
                    <a:pt x="2845142" y="376692"/>
                  </a:cubicBezTo>
                  <a:lnTo>
                    <a:pt x="36092" y="376692"/>
                  </a:lnTo>
                  <a:cubicBezTo>
                    <a:pt x="16159" y="376692"/>
                    <a:pt x="0" y="360533"/>
                    <a:pt x="0" y="340600"/>
                  </a:cubicBezTo>
                  <a:lnTo>
                    <a:pt x="0" y="36092"/>
                  </a:lnTo>
                  <a:cubicBezTo>
                    <a:pt x="0" y="16159"/>
                    <a:pt x="16159" y="0"/>
                    <a:pt x="36092" y="0"/>
                  </a:cubicBezTo>
                  <a:close/>
                </a:path>
              </a:pathLst>
            </a:custGeom>
            <a:solidFill>
              <a:srgbClr val="AD5545"/>
            </a:solidFill>
          </p:spPr>
        </p:sp>
        <p:sp>
          <p:nvSpPr>
            <p:cNvPr name="TextBox 7" id="7"/>
            <p:cNvSpPr txBox="true"/>
            <p:nvPr/>
          </p:nvSpPr>
          <p:spPr>
            <a:xfrm>
              <a:off x="0" y="-38100"/>
              <a:ext cx="2881234" cy="414792"/>
            </a:xfrm>
            <a:prstGeom prst="rect">
              <a:avLst/>
            </a:prstGeom>
          </p:spPr>
          <p:txBody>
            <a:bodyPr anchor="ctr" rtlCol="false" tIns="50800" lIns="50800" bIns="50800" rIns="50800"/>
            <a:lstStyle/>
            <a:p>
              <a:pPr algn="ctr">
                <a:lnSpc>
                  <a:spcPts val="2659"/>
                </a:lnSpc>
              </a:pPr>
            </a:p>
          </p:txBody>
        </p:sp>
      </p:grpSp>
      <p:sp>
        <p:nvSpPr>
          <p:cNvPr name="AutoShape 8" id="8"/>
          <p:cNvSpPr/>
          <p:nvPr/>
        </p:nvSpPr>
        <p:spPr>
          <a:xfrm flipV="true">
            <a:off x="1471616" y="2083958"/>
            <a:ext cx="0" cy="6834211"/>
          </a:xfrm>
          <a:prstGeom prst="line">
            <a:avLst/>
          </a:prstGeom>
          <a:ln cap="flat" w="19050">
            <a:solidFill>
              <a:srgbClr val="000000"/>
            </a:solidFill>
            <a:prstDash val="lgDash"/>
            <a:headEnd type="none" len="sm" w="sm"/>
            <a:tailEnd type="none" len="sm" w="sm"/>
          </a:ln>
        </p:spPr>
      </p:sp>
      <p:sp>
        <p:nvSpPr>
          <p:cNvPr name="AutoShape 9" id="9"/>
          <p:cNvSpPr/>
          <p:nvPr/>
        </p:nvSpPr>
        <p:spPr>
          <a:xfrm rot="-5400000">
            <a:off x="13519898" y="5482749"/>
            <a:ext cx="6834211" cy="0"/>
          </a:xfrm>
          <a:prstGeom prst="line">
            <a:avLst/>
          </a:prstGeom>
          <a:ln cap="flat" w="19050">
            <a:solidFill>
              <a:srgbClr val="000000"/>
            </a:solidFill>
            <a:prstDash val="lgDash"/>
            <a:headEnd type="none" len="sm" w="sm"/>
            <a:tailEnd type="none" len="sm" w="sm"/>
          </a:ln>
        </p:spPr>
      </p:sp>
      <p:sp>
        <p:nvSpPr>
          <p:cNvPr name="Freeform 10" id="10"/>
          <p:cNvSpPr/>
          <p:nvPr/>
        </p:nvSpPr>
        <p:spPr>
          <a:xfrm flipH="false" flipV="false" rot="0">
            <a:off x="15260992" y="715126"/>
            <a:ext cx="2625452" cy="2057400"/>
          </a:xfrm>
          <a:custGeom>
            <a:avLst/>
            <a:gdLst/>
            <a:ahLst/>
            <a:cxnLst/>
            <a:rect r="r" b="b" t="t" l="l"/>
            <a:pathLst>
              <a:path h="2057400" w="2625452">
                <a:moveTo>
                  <a:pt x="0" y="0"/>
                </a:moveTo>
                <a:lnTo>
                  <a:pt x="2625452" y="0"/>
                </a:lnTo>
                <a:lnTo>
                  <a:pt x="2625452"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5400000">
            <a:off x="1957002" y="6716739"/>
            <a:ext cx="1169118" cy="5083122"/>
          </a:xfrm>
          <a:custGeom>
            <a:avLst/>
            <a:gdLst/>
            <a:ahLst/>
            <a:cxnLst/>
            <a:rect r="r" b="b" t="t" l="l"/>
            <a:pathLst>
              <a:path h="5083122" w="1169118">
                <a:moveTo>
                  <a:pt x="0" y="0"/>
                </a:moveTo>
                <a:lnTo>
                  <a:pt x="1169118" y="0"/>
                </a:lnTo>
                <a:lnTo>
                  <a:pt x="1169118" y="5083122"/>
                </a:lnTo>
                <a:lnTo>
                  <a:pt x="0" y="5083122"/>
                </a:lnTo>
                <a:lnTo>
                  <a:pt x="0" y="0"/>
                </a:lnTo>
                <a:close/>
              </a:path>
            </a:pathLst>
          </a:custGeom>
          <a:blipFill>
            <a:blip r:embed="rId4"/>
            <a:stretch>
              <a:fillRect l="0" t="0" r="0" b="0"/>
            </a:stretch>
          </a:blipFill>
        </p:spPr>
      </p:sp>
      <p:sp>
        <p:nvSpPr>
          <p:cNvPr name="TextBox 12" id="12"/>
          <p:cNvSpPr txBox="true"/>
          <p:nvPr/>
        </p:nvSpPr>
        <p:spPr>
          <a:xfrm rot="0">
            <a:off x="1033748" y="1221093"/>
            <a:ext cx="13542072" cy="927100"/>
          </a:xfrm>
          <a:prstGeom prst="rect">
            <a:avLst/>
          </a:prstGeom>
        </p:spPr>
        <p:txBody>
          <a:bodyPr anchor="t" rtlCol="false" tIns="0" lIns="0" bIns="0" rIns="0">
            <a:spAutoFit/>
          </a:bodyPr>
          <a:lstStyle/>
          <a:p>
            <a:pPr algn="ctr">
              <a:lnSpc>
                <a:spcPts val="7699"/>
              </a:lnSpc>
            </a:pPr>
            <a:r>
              <a:rPr lang="en-US" sz="5499">
                <a:solidFill>
                  <a:srgbClr val="FFFFFF"/>
                </a:solidFill>
                <a:latin typeface="Paytone One"/>
                <a:ea typeface="Paytone One"/>
                <a:cs typeface="Paytone One"/>
                <a:sym typeface="Paytone One"/>
              </a:rPr>
              <a:t>Hội tụ dữ liệu</a:t>
            </a:r>
          </a:p>
        </p:txBody>
      </p:sp>
      <p:sp>
        <p:nvSpPr>
          <p:cNvPr name="TextBox 13" id="13"/>
          <p:cNvSpPr txBox="true"/>
          <p:nvPr/>
        </p:nvSpPr>
        <p:spPr>
          <a:xfrm rot="0">
            <a:off x="2030119" y="2867659"/>
            <a:ext cx="12751781" cy="6788137"/>
          </a:xfrm>
          <a:prstGeom prst="rect">
            <a:avLst/>
          </a:prstGeom>
        </p:spPr>
        <p:txBody>
          <a:bodyPr anchor="t" rtlCol="false" tIns="0" lIns="0" bIns="0" rIns="0">
            <a:spAutoFit/>
          </a:bodyPr>
          <a:lstStyle/>
          <a:p>
            <a:pPr algn="just" marL="755757" indent="-377879" lvl="1">
              <a:lnSpc>
                <a:spcPts val="4900"/>
              </a:lnSpc>
              <a:buFont typeface="Arial"/>
              <a:buChar char="•"/>
            </a:pPr>
            <a:r>
              <a:rPr lang="en-US" b="true" sz="3500">
                <a:solidFill>
                  <a:srgbClr val="000000"/>
                </a:solidFill>
                <a:latin typeface="Quicksand Bold"/>
                <a:ea typeface="Quicksand Bold"/>
                <a:cs typeface="Quicksand Bold"/>
                <a:sym typeface="Quicksand Bold"/>
              </a:rPr>
              <a:t>Với sự hội tụ dữ liệu, tất cả các site có thể quy về cùng một giá trị dữ liệu nhưng không nhất thiết là giá trị dữ liệu này bị gây ra bởi những tác vụ được làm trên một site duy nhất</a:t>
            </a:r>
          </a:p>
          <a:p>
            <a:pPr algn="just" marL="755757" indent="-377879" lvl="1">
              <a:lnSpc>
                <a:spcPts val="4900"/>
              </a:lnSpc>
              <a:buFont typeface="Arial"/>
              <a:buChar char="•"/>
            </a:pPr>
            <a:r>
              <a:rPr lang="en-US" b="true" sz="3500">
                <a:solidFill>
                  <a:srgbClr val="000000"/>
                </a:solidFill>
                <a:latin typeface="Quicksand Bold"/>
                <a:ea typeface="Quicksand Bold"/>
                <a:cs typeface="Quicksand Bold"/>
                <a:sym typeface="Quicksand Bold"/>
              </a:rPr>
              <a:t>User có thể tự do thao tác trên các site theo các cách khác nhau</a:t>
            </a:r>
          </a:p>
          <a:p>
            <a:pPr algn="just" marL="755757" indent="-377879" lvl="1">
              <a:lnSpc>
                <a:spcPts val="4900"/>
              </a:lnSpc>
              <a:buFont typeface="Arial"/>
              <a:buChar char="•"/>
            </a:pPr>
            <a:r>
              <a:rPr lang="en-US" b="true" sz="3500">
                <a:solidFill>
                  <a:srgbClr val="000000"/>
                </a:solidFill>
                <a:latin typeface="Quicksand Bold"/>
                <a:ea typeface="Quicksand Bold"/>
                <a:cs typeface="Quicksand Bold"/>
                <a:sym typeface="Quicksand Bold"/>
              </a:rPr>
              <a:t>Nếu đụng độ gây ra bởi sự sửa đổi cùng một dữ liệu tại những site khác nhau thì những sửa đổi này sẽ được giải quyết một cách tự động</a:t>
            </a:r>
          </a:p>
          <a:p>
            <a:pPr algn="just">
              <a:lnSpc>
                <a:spcPts val="4900"/>
              </a:lnSpc>
            </a:pPr>
          </a:p>
          <a:p>
            <a:pPr algn="just">
              <a:lnSpc>
                <a:spcPts val="49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DAFzNTmwOt4</dc:identifier>
  <dcterms:modified xsi:type="dcterms:W3CDTF">2011-08-01T06:04:30Z</dcterms:modified>
  <cp:revision>1</cp:revision>
  <dc:title>Seminar Ky thuat nhan ban DBMS</dc:title>
</cp:coreProperties>
</file>