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312" r:id="rId5"/>
    <p:sldId id="311" r:id="rId6"/>
    <p:sldId id="275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8" r:id="rId15"/>
    <p:sldId id="289" r:id="rId16"/>
    <p:sldId id="290" r:id="rId17"/>
    <p:sldId id="291" r:id="rId18"/>
    <p:sldId id="308" r:id="rId19"/>
    <p:sldId id="292" r:id="rId20"/>
    <p:sldId id="293" r:id="rId21"/>
    <p:sldId id="301" r:id="rId22"/>
    <p:sldId id="302" r:id="rId23"/>
    <p:sldId id="310" r:id="rId24"/>
    <p:sldId id="306" r:id="rId25"/>
    <p:sldId id="307" r:id="rId26"/>
    <p:sldId id="309" r:id="rId27"/>
    <p:sldId id="295" r:id="rId28"/>
    <p:sldId id="300" r:id="rId29"/>
    <p:sldId id="298" r:id="rId30"/>
    <p:sldId id="299" r:id="rId31"/>
    <p:sldId id="303" r:id="rId32"/>
    <p:sldId id="305" r:id="rId33"/>
    <p:sldId id="274" r:id="rId34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94694"/>
  </p:normalViewPr>
  <p:slideViewPr>
    <p:cSldViewPr snapToGrid="0">
      <p:cViewPr varScale="1">
        <p:scale>
          <a:sx n="161" d="100"/>
          <a:sy n="161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69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26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81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214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701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563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669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111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51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3f5109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5d3f5109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522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30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466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080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43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653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18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79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001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5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3f5109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5d3f5109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250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5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028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e2ff82a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5e2ff82a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5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73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32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64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2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3f51098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d3f51098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71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128" name="Google Shape;128;p15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5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26" name="Google Shape;26;p3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BLANK_1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58" name="Google Shape;58;p7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7"/>
          <p:cNvSpPr txBox="1">
            <a:spLocks noGrp="1"/>
          </p:cNvSpPr>
          <p:nvPr>
            <p:ph type="subTitle" idx="2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ubTitle" idx="2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name="adj" fmla="val 96329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name="adj" fmla="val 69864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 rot="8778896" flipH="1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/>
          <p:nvPr/>
        </p:nvSpPr>
        <p:spPr>
          <a:xfrm rot="8778896" flipH="1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/>
          <p:nvPr/>
        </p:nvSpPr>
        <p:spPr>
          <a:xfrm rot="8778896" flipH="1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/>
          <p:nvPr/>
        </p:nvSpPr>
        <p:spPr>
          <a:xfrm rot="8778896" flipH="1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87" name="Google Shape;87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nstall-project-7059249b-d9fe-4d61-ab96-5c5bf435f2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608825" y="595950"/>
            <a:ext cx="6535200" cy="22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 dirty="0">
                <a:latin typeface="Arial Black"/>
                <a:ea typeface="Arial Black"/>
                <a:cs typeface="Arial Black"/>
                <a:sym typeface="Arial Black"/>
              </a:rPr>
              <a:t>IT Project</a:t>
            </a:r>
            <a:endParaRPr sz="48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 dirty="0">
                <a:latin typeface="Arial Black"/>
                <a:ea typeface="Arial Black"/>
                <a:cs typeface="Arial Black"/>
                <a:sym typeface="Arial Black"/>
              </a:rPr>
              <a:t>      </a:t>
            </a:r>
            <a:r>
              <a:rPr lang="en" sz="4800" dirty="0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Management</a:t>
            </a:r>
            <a:endParaRPr sz="4800" dirty="0">
              <a:solidFill>
                <a:srgbClr val="5E85B9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 dirty="0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endParaRPr sz="4800" dirty="0">
              <a:solidFill>
                <a:srgbClr val="FFF2C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rgbClr val="C9DAF8"/>
                </a:solidFill>
              </a:rPr>
              <a:t>(Introduction to Microsoft Project 1)</a:t>
            </a:r>
            <a:endParaRPr sz="2400" dirty="0">
              <a:solidFill>
                <a:srgbClr val="C9DAF8"/>
              </a:solidFill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398350" y="3143975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Instructor: Tran Vinh </a:t>
            </a:r>
            <a:r>
              <a:rPr lang="en"/>
              <a:t>Khiem</a:t>
            </a:r>
            <a:endParaRPr dirty="0"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2"/>
          </p:nvPr>
        </p:nvSpPr>
        <p:spPr>
          <a:xfrm>
            <a:off x="6596450" y="37987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March 1st, 2020 </a:t>
            </a:r>
            <a:endParaRPr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6520250" y="4236900"/>
            <a:ext cx="2238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" baseline="30000">
                <a:solidFill>
                  <a:srgbClr val="F1C23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endParaRPr>
              <a:solidFill>
                <a:srgbClr val="5E85B9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i="1">
                <a:solidFill>
                  <a:srgbClr val="D9D9D9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r>
              <a:rPr lang="en" sz="1200" i="1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Smart Software System Team</a:t>
            </a:r>
            <a:endParaRPr sz="1200" i="1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sldNum" idx="12"/>
          </p:nvPr>
        </p:nvSpPr>
        <p:spPr>
          <a:xfrm>
            <a:off x="8472450" y="4897648"/>
            <a:ext cx="548700" cy="23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Indent Task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/>
              <a:t>Choose all tasks below </a:t>
            </a:r>
            <a:r>
              <a:rPr lang="en-US" b="1" dirty="0"/>
              <a:t>Learning Project Management</a:t>
            </a:r>
            <a:endParaRPr lang="en-US" b="1" dirty="0">
              <a:sym typeface="Wingdings" panose="05000000000000000000" pitchFamily="2" charset="2"/>
            </a:endParaRPr>
          </a:p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>
                <a:sym typeface="Wingdings" panose="05000000000000000000" pitchFamily="2" charset="2"/>
              </a:rPr>
              <a:t>Task  </a:t>
            </a:r>
            <a:r>
              <a:rPr lang="en-US" b="1" dirty="0">
                <a:sym typeface="Wingdings" panose="05000000000000000000" pitchFamily="2" charset="2"/>
              </a:rPr>
              <a:t>Schedule  </a:t>
            </a:r>
            <a:r>
              <a:rPr lang="en-US" dirty="0">
                <a:sym typeface="Wingdings" panose="05000000000000000000" pitchFamily="2" charset="2"/>
              </a:rPr>
              <a:t>Select </a:t>
            </a:r>
            <a:r>
              <a:rPr lang="en-US" b="1" dirty="0">
                <a:sym typeface="Wingdings" panose="05000000000000000000" pitchFamily="2" charset="2"/>
              </a:rPr>
              <a:t>Indent task</a:t>
            </a: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91" y="3652664"/>
            <a:ext cx="6243345" cy="620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91" y="1437945"/>
            <a:ext cx="4877835" cy="14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Indent Task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7" y="1443152"/>
            <a:ext cx="7724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61158" y="658418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dirty="0"/>
              <a:t>Make Learning Plan as below: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0" y="1231118"/>
            <a:ext cx="4977572" cy="37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593" y="1241292"/>
            <a:ext cx="3346552" cy="8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Link the selected task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Task </a:t>
            </a:r>
            <a:r>
              <a:rPr lang="en-US" b="1" dirty="0">
                <a:sym typeface="Wingdings" panose="05000000000000000000" pitchFamily="2" charset="2"/>
              </a:rPr>
              <a:t> Schedule  Link selected task (</a:t>
            </a:r>
            <a:r>
              <a:rPr lang="en-US" b="1" dirty="0" err="1">
                <a:sym typeface="Wingdings" panose="05000000000000000000" pitchFamily="2" charset="2"/>
              </a:rPr>
              <a:t>Crt</a:t>
            </a:r>
            <a:r>
              <a:rPr lang="en-US" b="1" dirty="0">
                <a:sym typeface="Wingdings" panose="05000000000000000000" pitchFamily="2" charset="2"/>
              </a:rPr>
              <a:t> + F2)</a:t>
            </a:r>
            <a:r>
              <a:rPr lang="en-US" b="1" dirty="0"/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96" y="1676576"/>
            <a:ext cx="6220693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46" y="2914307"/>
            <a:ext cx="7541191" cy="15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View entire project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View </a:t>
            </a:r>
            <a:r>
              <a:rPr lang="en-US" b="1" dirty="0">
                <a:sym typeface="Wingdings" panose="05000000000000000000" pitchFamily="2" charset="2"/>
              </a:rPr>
              <a:t> Zoom  Entire Project</a:t>
            </a: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10" y="1498391"/>
            <a:ext cx="5061709" cy="924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39" y="2520878"/>
            <a:ext cx="3192358" cy="22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Set predecessors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dirty="0"/>
              <a:t>Click</a:t>
            </a:r>
            <a:r>
              <a:rPr lang="en-US" b="1" dirty="0"/>
              <a:t> </a:t>
            </a:r>
            <a:r>
              <a:rPr lang="en-US" dirty="0"/>
              <a:t>on</a:t>
            </a:r>
            <a:r>
              <a:rPr lang="en-US" b="1" dirty="0"/>
              <a:t> Predecessors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95" y="1888435"/>
            <a:ext cx="6253556" cy="29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Set predecessors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Task information </a:t>
            </a:r>
            <a:r>
              <a:rPr lang="en-US" b="1" dirty="0">
                <a:sym typeface="Wingdings" panose="05000000000000000000" pitchFamily="2" charset="2"/>
              </a:rPr>
              <a:t> Predecessor  ID </a:t>
            </a: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17" y="1859380"/>
            <a:ext cx="4610100" cy="28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Task mode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Task mode </a:t>
            </a:r>
            <a:r>
              <a:rPr lang="en-US" b="1" dirty="0">
                <a:sym typeface="Wingdings" panose="05000000000000000000" pitchFamily="2" charset="2"/>
              </a:rPr>
              <a:t> Manually or Automatic</a:t>
            </a:r>
            <a:r>
              <a:rPr lang="en-US" dirty="0">
                <a:sym typeface="Wingdings" panose="05000000000000000000" pitchFamily="2" charset="2"/>
              </a:rPr>
              <a:t>. Try to change as below: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46" y="2437400"/>
            <a:ext cx="8003164" cy="14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3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Task type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dirty="0"/>
              <a:t>Double click on </a:t>
            </a:r>
            <a:r>
              <a:rPr lang="en-US" b="1" dirty="0"/>
              <a:t>Task name </a:t>
            </a:r>
            <a:r>
              <a:rPr lang="en-US" b="1" dirty="0">
                <a:sym typeface="Wingdings" panose="05000000000000000000" pitchFamily="2" charset="2"/>
              </a:rPr>
              <a:t> Task information  Advanced  Task Type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30" y="1856507"/>
            <a:ext cx="4811781" cy="29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5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Task dependencies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Finish-to-Start Dependencies (FS)</a:t>
            </a:r>
            <a:r>
              <a:rPr lang="en-US" dirty="0"/>
              <a:t> : The predecessor must be finished before the successor start.</a:t>
            </a: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/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/>
          </a:p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Start-to-Start Dependencies (SS): </a:t>
            </a:r>
            <a:r>
              <a:rPr lang="en-US" dirty="0"/>
              <a:t>The successor task cannot start until the predecessor task starts</a:t>
            </a:r>
          </a:p>
          <a:p>
            <a:pPr marL="114300" indent="0">
              <a:lnSpc>
                <a:spcPct val="150000"/>
              </a:lnSpc>
            </a:pP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06" y="1929225"/>
            <a:ext cx="2476500" cy="8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40" y="3606902"/>
            <a:ext cx="3524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160775" y="4686025"/>
            <a:ext cx="344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 b="1" dirty="0">
                <a:solidFill>
                  <a:schemeClr val="lt1"/>
                </a:solidFill>
              </a:rPr>
              <a:t>IT Project Management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539025" y="1589200"/>
            <a:ext cx="8355300" cy="1807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“Being a Project Manager is like being an artist, you have the different colored process streams combining into a work of art.” </a:t>
            </a:r>
            <a:endParaRPr sz="30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– Greg Cimmarrusti</a:t>
            </a:r>
            <a:endParaRPr sz="30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Task dependencies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Finish-to-Finish Dependencies (FF)</a:t>
            </a:r>
            <a:r>
              <a:rPr lang="en-US" dirty="0"/>
              <a:t> : The successor cannot finish until the predecessor task finish.</a:t>
            </a: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/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/>
          </a:p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Start-to-Finish Dependencies (SF): </a:t>
            </a:r>
            <a:r>
              <a:rPr lang="en-US" dirty="0"/>
              <a:t>The successor task cannot finish until the predecessor task starts</a:t>
            </a:r>
          </a:p>
          <a:p>
            <a:pPr marL="114300" indent="0">
              <a:lnSpc>
                <a:spcPct val="150000"/>
              </a:lnSpc>
            </a:pP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73" y="1742071"/>
            <a:ext cx="2422824" cy="10365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0194" y="3770820"/>
            <a:ext cx="1504122" cy="3379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Predecessor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84104" y="4434177"/>
            <a:ext cx="1504122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Successor</a:t>
            </a:r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 flipV="1">
            <a:off x="4789166" y="3939785"/>
            <a:ext cx="431029" cy="494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7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Task dependencies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Finish-to-Finish Dependencies (FF)</a:t>
            </a:r>
            <a:r>
              <a:rPr lang="en-US" dirty="0"/>
              <a:t> : The successor cannot finish until the predecessor task finish.</a:t>
            </a: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/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/>
          </a:p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Start-to-Finish Dependencies (SF): </a:t>
            </a:r>
            <a:r>
              <a:rPr lang="en-US" dirty="0"/>
              <a:t>The successor task cannot finish until the predecessor task starts</a:t>
            </a:r>
          </a:p>
          <a:p>
            <a:pPr marL="114300" indent="0">
              <a:lnSpc>
                <a:spcPct val="150000"/>
              </a:lnSpc>
            </a:pP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73" y="1742071"/>
            <a:ext cx="2422824" cy="10365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0194" y="3770820"/>
            <a:ext cx="1504122" cy="3379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Predecessor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84104" y="4434177"/>
            <a:ext cx="1504122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Successor</a:t>
            </a:r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 flipV="1">
            <a:off x="4789166" y="3939785"/>
            <a:ext cx="431029" cy="494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1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Tracking progress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dirty="0"/>
              <a:t>Select </a:t>
            </a:r>
            <a:r>
              <a:rPr lang="en-US" b="1" dirty="0"/>
              <a:t>Tasks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On Schedule</a:t>
            </a:r>
            <a:r>
              <a:rPr lang="en-US" dirty="0">
                <a:sym typeface="Wingdings" panose="05000000000000000000" pitchFamily="2" charset="2"/>
              </a:rPr>
              <a:t>, choose </a:t>
            </a:r>
            <a:r>
              <a:rPr lang="en-US" b="1" dirty="0">
                <a:sym typeface="Wingdings" panose="05000000000000000000" pitchFamily="2" charset="2"/>
              </a:rPr>
              <a:t>0, 25, 50, 75 or 100%</a:t>
            </a: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78" y="1648126"/>
            <a:ext cx="2409825" cy="92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65" y="3243482"/>
            <a:ext cx="7961781" cy="7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8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Inactive task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462635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61158" y="1035335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Select Task Name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Task </a:t>
            </a:r>
            <a:r>
              <a:rPr lang="en-US" b="1" dirty="0">
                <a:sym typeface="Wingdings" panose="05000000000000000000" pitchFamily="2" charset="2"/>
              </a:rPr>
              <a:t> Schedule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Inactive Task. Note : Task in progress cannot be Inactive.</a:t>
            </a: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6" y="2610828"/>
            <a:ext cx="7965440" cy="17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5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Holiday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525850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16226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Project </a:t>
            </a:r>
            <a:r>
              <a:rPr lang="en-US" b="1" dirty="0">
                <a:sym typeface="Wingdings" panose="05000000000000000000" pitchFamily="2" charset="2"/>
              </a:rPr>
              <a:t> Change working time</a:t>
            </a: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21" y="1521532"/>
            <a:ext cx="7114114" cy="999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754" y="2653111"/>
            <a:ext cx="4264021" cy="22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0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Holiday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525850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61158" y="951511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Click on Detail </a:t>
            </a:r>
            <a:r>
              <a:rPr lang="en-US" b="1" dirty="0">
                <a:sym typeface="Wingdings" panose="05000000000000000000" pitchFamily="2" charset="2"/>
              </a:rPr>
              <a:t> Nonworking or edit Working times, recurrence pattern,…</a:t>
            </a: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75" y="1709531"/>
            <a:ext cx="3490448" cy="30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8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Insert new column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525850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61158" y="951511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b="1" dirty="0"/>
              <a:t>Right click on any column </a:t>
            </a:r>
            <a:r>
              <a:rPr lang="en-US" b="1" dirty="0">
                <a:sym typeface="Wingdings" panose="05000000000000000000" pitchFamily="2" charset="2"/>
              </a:rPr>
              <a:t> Select Insert Column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547" y="1763340"/>
            <a:ext cx="5158409" cy="25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93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dirty="0"/>
              <a:t>Double click on </a:t>
            </a:r>
            <a:r>
              <a:rPr lang="en-US" b="1" dirty="0"/>
              <a:t>Task Name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Task Information  General  Display on Timeline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33" y="1991765"/>
            <a:ext cx="4546739" cy="28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Exercise 2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95739" y="86005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Muli"/>
              <a:buChar char="●"/>
            </a:pPr>
            <a:r>
              <a:rPr lang="en-US" dirty="0"/>
              <a:t> Create timeline likes this.</a:t>
            </a:r>
            <a:endParaRPr lang="en-US" b="1" dirty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" y="1665639"/>
            <a:ext cx="7545776" cy="31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26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Exercise 3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3" y="1198815"/>
            <a:ext cx="7192753" cy="32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Learning Objectives</a:t>
            </a:r>
            <a:endParaRPr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2"/>
          </p:nvPr>
        </p:nvSpPr>
        <p:spPr>
          <a:xfrm>
            <a:off x="370475" y="1322525"/>
            <a:ext cx="8460000" cy="27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Understand the basic structure of Microsoft Project 2019</a:t>
            </a:r>
            <a:endParaRPr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Know how to create new project, setting project options, create tasks and other necessary features.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Make a basic plan, timeline and grant chart.</a:t>
            </a: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96" name="Google Shape;196;p28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97" name="Google Shape;197;p2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Exercise 4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5" y="1464451"/>
            <a:ext cx="7839673" cy="22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2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Exercise 5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1" y="1246325"/>
            <a:ext cx="8351145" cy="31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89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Exercise 6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1" name="Google Shape;207;p29"/>
          <p:cNvSpPr txBox="1">
            <a:spLocks/>
          </p:cNvSpPr>
          <p:nvPr/>
        </p:nvSpPr>
        <p:spPr>
          <a:xfrm>
            <a:off x="559165" y="10228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Muli"/>
              <a:buChar char="●"/>
            </a:pPr>
            <a:endParaRPr lang="en-US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22" y="1241915"/>
            <a:ext cx="7895167" cy="29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75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 &amp; A</a:t>
            </a:r>
            <a:endParaRPr/>
          </a:p>
        </p:txBody>
      </p:sp>
      <p:grpSp>
        <p:nvGrpSpPr>
          <p:cNvPr id="389" name="Google Shape;389;p44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90" name="Google Shape;390;p4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44"/>
          <p:cNvSpPr/>
          <p:nvPr/>
        </p:nvSpPr>
        <p:spPr>
          <a:xfrm>
            <a:off x="3742050" y="1450100"/>
            <a:ext cx="1659900" cy="1659900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2329050" y="3162200"/>
            <a:ext cx="4485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lang="en" sz="2400" b="1" dirty="0">
                <a:solidFill>
                  <a:srgbClr val="566579"/>
                </a:solidFill>
              </a:rPr>
              <a:t>Thank you for attention</a:t>
            </a:r>
            <a:endParaRPr sz="2400" b="1" i="0" u="none" strike="noStrike" cap="none" dirty="0">
              <a:solidFill>
                <a:srgbClr val="566579"/>
              </a:solidFill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4027800" y="1876700"/>
            <a:ext cx="1088400" cy="80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4"/>
          <p:cNvSpPr txBox="1"/>
          <p:nvPr/>
        </p:nvSpPr>
        <p:spPr>
          <a:xfrm>
            <a:off x="3702150" y="3669650"/>
            <a:ext cx="295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999999"/>
                </a:solidFill>
              </a:rPr>
              <a:t>“</a:t>
            </a:r>
            <a:r>
              <a:rPr lang="en" sz="1000" i="1">
                <a:solidFill>
                  <a:srgbClr val="999999"/>
                </a:solidFill>
              </a:rPr>
              <a:t>Coming together is a beginning;</a:t>
            </a:r>
            <a:endParaRPr sz="1000" i="1">
              <a:solidFill>
                <a:srgbClr val="9999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i="1">
                <a:solidFill>
                  <a:srgbClr val="999999"/>
                </a:solidFill>
              </a:rPr>
              <a:t> Keeping together is progress;</a:t>
            </a:r>
            <a:endParaRPr sz="1000" i="1">
              <a:solidFill>
                <a:srgbClr val="9999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i="1">
                <a:solidFill>
                  <a:srgbClr val="999999"/>
                </a:solidFill>
              </a:rPr>
              <a:t> Working together is success.</a:t>
            </a:r>
            <a:r>
              <a:rPr lang="en" sz="1000">
                <a:solidFill>
                  <a:srgbClr val="999999"/>
                </a:solidFill>
              </a:rPr>
              <a:t>”</a:t>
            </a:r>
            <a:r>
              <a:rPr lang="en" sz="10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999999"/>
                </a:solidFill>
              </a:rPr>
              <a:t>                            </a:t>
            </a:r>
            <a:r>
              <a:rPr lang="en" sz="10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HENRY FORD</a:t>
            </a:r>
            <a:endParaRPr sz="11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Set up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370475" y="1093925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>
                <a:hlinkClick r:id="rId3"/>
              </a:rPr>
              <a:t>Follow this link: Install Project - Office Support (microsoft.com)</a:t>
            </a:r>
            <a:r>
              <a:rPr lang="en-US" dirty="0"/>
              <a:t> </a:t>
            </a:r>
          </a:p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Use Microsoft account of UIT to activate Microsoft Project 2019 </a:t>
            </a:r>
          </a:p>
          <a:p>
            <a:pPr marL="114300" lvl="0" indent="0">
              <a:lnSpc>
                <a:spcPct val="150000"/>
              </a:lnSpc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92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Create MS Project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370475" y="1093925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/>
              <a:t>Open Microsoft Project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select </a:t>
            </a:r>
            <a:r>
              <a:rPr lang="en-US" b="1" i="1" dirty="0"/>
              <a:t>Blank Project</a:t>
            </a:r>
            <a:r>
              <a:rPr lang="en-US" dirty="0"/>
              <a:t>. </a:t>
            </a: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91" y="1625902"/>
            <a:ext cx="5170508" cy="32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Project Option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370475" y="1093925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/>
              <a:t>Open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Options  Project Option.</a:t>
            </a: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43" y="1605865"/>
            <a:ext cx="6375782" cy="32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2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Schedule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68886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/>
              <a:t>Click on </a:t>
            </a:r>
            <a:r>
              <a:rPr lang="en-US" b="1" dirty="0"/>
              <a:t>Schedule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Week starts on  Choose Monday.</a:t>
            </a:r>
          </a:p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>
                <a:sym typeface="Wingdings" panose="05000000000000000000" pitchFamily="2" charset="2"/>
              </a:rPr>
              <a:t>Assign start time to 9:00 AM, end time to 6:00 PM, Days per month to 22.</a:t>
            </a:r>
          </a:p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1867042"/>
            <a:ext cx="3883001" cy="31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Currency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68886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/>
              <a:t>Click on </a:t>
            </a:r>
            <a:r>
              <a:rPr lang="en-US" b="1" dirty="0"/>
              <a:t>Display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Currency  Choose VND.</a:t>
            </a:r>
            <a:endParaRPr lang="en-US" dirty="0">
              <a:sym typeface="Wingdings" panose="05000000000000000000" pitchFamily="2" charset="2"/>
            </a:endParaRPr>
          </a:p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078" y="1593374"/>
            <a:ext cx="4137231" cy="33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406765" y="29775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Task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2"/>
          </p:nvPr>
        </p:nvSpPr>
        <p:spPr>
          <a:xfrm>
            <a:off x="406765" y="870452"/>
            <a:ext cx="8460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Muli"/>
              <a:buChar char="●"/>
            </a:pPr>
            <a:r>
              <a:rPr lang="en-US" dirty="0"/>
              <a:t>Click on </a:t>
            </a:r>
            <a:r>
              <a:rPr lang="en-US" b="1" dirty="0"/>
              <a:t>Task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Task Name  </a:t>
            </a:r>
            <a:r>
              <a:rPr lang="en-US" dirty="0">
                <a:sym typeface="Wingdings" panose="05000000000000000000" pitchFamily="2" charset="2"/>
              </a:rPr>
              <a:t>Add</a:t>
            </a:r>
            <a:r>
              <a:rPr lang="en-US" b="1" dirty="0">
                <a:sym typeface="Wingdings" panose="05000000000000000000" pitchFamily="2" charset="2"/>
              </a:rPr>
              <a:t> new tasks</a:t>
            </a:r>
            <a:endParaRPr lang="en-US" dirty="0">
              <a:sym typeface="Wingdings" panose="05000000000000000000" pitchFamily="2" charset="2"/>
            </a:endParaRPr>
          </a:p>
          <a:p>
            <a:pPr marL="114300" lvl="0" indent="0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lang="en-US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buFont typeface="Muli"/>
              <a:buChar char="●"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8" name="Google Shape;208;p2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09" name="Google Shape;209;p2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6" y="1695756"/>
            <a:ext cx="7822942" cy="25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38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563</Words>
  <Application>Microsoft Macintosh PowerPoint</Application>
  <PresentationFormat>On-screen Show (16:9)</PresentationFormat>
  <Paragraphs>263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Muli</vt:lpstr>
      <vt:lpstr>Arial Black</vt:lpstr>
      <vt:lpstr>Calibri</vt:lpstr>
      <vt:lpstr>Lato</vt:lpstr>
      <vt:lpstr>Arial</vt:lpstr>
      <vt:lpstr>Simple Light</vt:lpstr>
      <vt:lpstr>IT Project       Management                 (Introduction to Microsoft Project 1)</vt:lpstr>
      <vt:lpstr>PowerPoint Presentation</vt:lpstr>
      <vt:lpstr>Learning Objectives</vt:lpstr>
      <vt:lpstr>Set up</vt:lpstr>
      <vt:lpstr>Create MS Project</vt:lpstr>
      <vt:lpstr>Project Option</vt:lpstr>
      <vt:lpstr>Schedule</vt:lpstr>
      <vt:lpstr>Currency</vt:lpstr>
      <vt:lpstr>Task</vt:lpstr>
      <vt:lpstr>Indent Task</vt:lpstr>
      <vt:lpstr>Indent Task</vt:lpstr>
      <vt:lpstr>Exercise 1</vt:lpstr>
      <vt:lpstr>Link the selected task</vt:lpstr>
      <vt:lpstr>View entire project</vt:lpstr>
      <vt:lpstr>Set predecessors</vt:lpstr>
      <vt:lpstr>Set predecessors</vt:lpstr>
      <vt:lpstr>Task mode</vt:lpstr>
      <vt:lpstr>Task type</vt:lpstr>
      <vt:lpstr>Task dependencies</vt:lpstr>
      <vt:lpstr>Task dependencies</vt:lpstr>
      <vt:lpstr>Task dependencies</vt:lpstr>
      <vt:lpstr>Tracking progress</vt:lpstr>
      <vt:lpstr>Inactive task</vt:lpstr>
      <vt:lpstr>Holiday</vt:lpstr>
      <vt:lpstr>Holiday</vt:lpstr>
      <vt:lpstr>Insert new column</vt:lpstr>
      <vt:lpstr>Timeline</vt:lpstr>
      <vt:lpstr>Exercise 2</vt:lpstr>
      <vt:lpstr>Exercise 3</vt:lpstr>
      <vt:lpstr>Exercise 4</vt:lpstr>
      <vt:lpstr>Exercise 5</vt:lpstr>
      <vt:lpstr>Exercise 6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      Management                 (Introduction to Microsoft Project)</dc:title>
  <dc:creator>Khiêm Trần Vĩnh</dc:creator>
  <cp:lastModifiedBy>Trần Vĩnh Khiêm</cp:lastModifiedBy>
  <cp:revision>63</cp:revision>
  <dcterms:modified xsi:type="dcterms:W3CDTF">2022-03-07T14:12:51Z</dcterms:modified>
</cp:coreProperties>
</file>