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8" r:id="rId6"/>
    <p:sldId id="257" r:id="rId7"/>
    <p:sldId id="264" r:id="rId8"/>
    <p:sldId id="259" r:id="rId9"/>
    <p:sldId id="260" r:id="rId10"/>
    <p:sldId id="265" r:id="rId11"/>
    <p:sldId id="272" r:id="rId12"/>
    <p:sldId id="276" r:id="rId13"/>
    <p:sldId id="271" r:id="rId14"/>
    <p:sldId id="273" r:id="rId15"/>
    <p:sldId id="275" r:id="rId16"/>
    <p:sldId id="274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7" autoAdjust="0"/>
  </p:normalViewPr>
  <p:slideViewPr>
    <p:cSldViewPr>
      <p:cViewPr varScale="1">
        <p:scale>
          <a:sx n="73" d="100"/>
          <a:sy n="73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3842907C-D0AA-4C58-9F94-58B40AD65B29}" type="datetimeFigureOut">
              <a:rPr/>
            </a:fld>
            <a:endParaRPr lang="zh-CN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76769E-C829-4283-B80E-CB90D995C291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zh-CN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135" indent="0" algn="r" latinLnBrk="0">
              <a:buNone/>
              <a:defRPr lang="zh-CN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zh-CN"/>
            </a:p>
          </p:txBody>
        </p:sp>
        <p:sp>
          <p:nvSpPr>
            <p:cNvPr id="8" name="Shape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zh-CN"/>
            </a:p>
          </p:txBody>
        </p:sp>
        <p:sp>
          <p:nvSpPr>
            <p:cNvPr id="11" name="Shape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lang="zh-CN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</a:lstStyle>
          <a:p>
            <a:fld id="{2AC7F23E-ABAB-480A-8A43-72A496EEE8D6}" type="datetime2">
              <a:rPr lang="en-US" smtClean="0"/>
            </a:fld>
            <a:endParaRPr lang="zh-CN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rgbClr val="FFFFFF"/>
                </a:solidFill>
              </a:defRPr>
            </a:lvl1pPr>
          </a:lstStyle>
          <a:p>
            <a:fld id="{45292C34-3E5E-4BA5-AF54-F1601B144FB0}" type="slidenum">
              <a:rPr/>
            </a:fld>
            <a:endParaRPr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F0D48B3-C1D6-4EC0-B157-7ECBAFC19B50}" type="datetime2">
              <a:rPr lang="en-US" smtClean="0"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4D10DAC9-A24C-440D-8530-A6A697F2DC2D}" type="datetime2">
              <a:rPr lang="en-US" smtClean="0"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7456-7C06-4814-92DF-E8EF96C3EA18}" type="datetime2">
              <a:rPr lang="en-US" smtClean="0"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zh-CN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lang="zh-CN" sz="2300">
                <a:solidFill>
                  <a:schemeClr val="tx1"/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F461-51C7-4863-A01A-5F0126285072}" type="datetime2">
              <a:rPr lang="en-US" smtClean="0"/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4226-5308-407C-A864-5C9DCBD5BA82}" type="datetime2">
              <a:rPr lang="en-US" smtClean="0"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关系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zh-CN" sz="2400" b="0">
                <a:solidFill>
                  <a:schemeClr val="bg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zh-CN" sz="2400"/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B88D-7906-44D2-8A42-BA5617245AF3}" type="datetime2">
              <a:rPr lang="en-US" smtClean="0"/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0AD4-F6B8-4905-B830-5D9A1EC5E66F}" type="datetime2">
              <a:rPr lang="en-US" smtClean="0"/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6D10-0FAC-46C0-803F-A1BE4441B9D3}" type="datetime2">
              <a:rPr lang="en-US" smtClean="0"/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zh-CN"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lang="zh-CN" sz="16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244CE87-57BD-4984-ACCE-30DCD5CFD07D}" type="datetime2">
              <a:rPr lang="en-US" smtClean="0"/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415" indent="0" algn="r" latinLnBrk="0">
              <a:buNone/>
              <a:defRPr lang="zh-CN" sz="1400"/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zh-CN" sz="32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01FF3EFF-1933-4A9A-8DF3-FE9BB52EE40C}" type="datetime2">
              <a:rPr lang="en-US" smtClean="0"/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endParaRPr lang="zh-CN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1"/>
                </a:solidFill>
              </a:defRPr>
            </a:lvl1pPr>
          </a:lstStyle>
          <a:p>
            <a:fld id="{BC410EEA-824F-4D46-AFE7-60426C8C06B0}" type="slidenum">
              <a:rPr/>
            </a:fld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zh-CN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8" name="Shape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9" name="Shape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zh-CN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2" name="Shape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zh-CN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  <a:p>
            <a:pPr lvl="5"/>
            <a:r>
              <a:rPr lang="zh-CN"/>
              <a:t>第六级</a:t>
            </a:r>
            <a:endParaRPr lang="zh-CN"/>
          </a:p>
          <a:p>
            <a:pPr lvl="6"/>
            <a:r>
              <a:rPr lang="zh-CN"/>
              <a:t>第七级</a:t>
            </a:r>
            <a:endParaRPr lang="zh-CN"/>
          </a:p>
          <a:p>
            <a:pPr lvl="7"/>
            <a:r>
              <a:rPr lang="zh-CN"/>
              <a:t>第八级</a:t>
            </a:r>
            <a:endParaRPr lang="zh-CN"/>
          </a:p>
          <a:p>
            <a:pPr lvl="8"/>
            <a:r>
              <a:rPr lang="zh-CN"/>
              <a:t>第九级</a:t>
            </a:r>
            <a:endParaRPr lang="zh-CN"/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lang="zh-CN" sz="1000">
                <a:solidFill>
                  <a:schemeClr val="tx1"/>
                </a:solidFill>
              </a:defRPr>
            </a:lvl1pPr>
          </a:lstStyle>
          <a:p>
            <a:pPr algn="ctr"/>
            <a:fld id="{8091EE9E-E987-4826-A705-3AA9C4FBF01F}" type="datetime2">
              <a:rPr lang="en-US" smtClean="0"/>
            </a:fld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pPr algn="r"/>
            <a:endParaRPr lang="zh-CN" sz="1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zh-CN" sz="1000" b="0">
                <a:solidFill>
                  <a:schemeClr val="tx1"/>
                </a:solidFill>
              </a:defRPr>
            </a:lvl1pPr>
          </a:lstStyle>
          <a:p>
            <a:fld id="{45292C34-3E5E-4BA5-AF54-F1601B144FB0}" type="slidenum">
              <a:rPr lang="zh-CN" sz="1400">
                <a:solidFill>
                  <a:schemeClr val="tx2">
                    <a:shade val="50000"/>
                  </a:schemeClr>
                </a:solidFill>
              </a:rPr>
            </a:fld>
            <a:endParaRPr lang="zh-CN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lang="zh-CN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 panose="05040102010807070707"/>
        <a:buChar char=""/>
        <a:defRPr lang="zh-CN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lang="zh-CN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lang="zh-CN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lang="zh-CN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COLONIC POLYP TYPE IDENTIFICATION</a:t>
            </a:r>
            <a:endParaRPr lang="en-US" altLang="zh-CN" sz="360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Using the same database of 55 samples, containing 5 Type I samples; 24 Type II samples; 19 Type IIIA samples; 7 Type IIIB samples.</a:t>
            </a:r>
            <a:endParaRPr lang="en-US" altLang="zh-CN" sz="2000" dirty="0"/>
          </a:p>
          <a:p>
            <a:r>
              <a:rPr lang="en-US" altLang="zh-CN" sz="2000" dirty="0" smtClean="0"/>
              <a:t>K-means cluster </a:t>
            </a:r>
            <a:r>
              <a:rPr lang="en-US" altLang="zh-CN" sz="2000" dirty="0"/>
              <a:t>is trained for each classification task.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zh-CN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r>
              <a:rPr lang="en-US" altLang="zh-CN" dirty="0" smtClean="0"/>
              <a:t>Result-</a:t>
            </a:r>
            <a:r>
              <a:rPr lang="en-US" altLang="zh-CN" sz="2800" dirty="0" smtClean="0"/>
              <a:t>K-means cluster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19672" y="2924944"/>
          <a:ext cx="5400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Proposed Method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Comparison Method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Type I </a:t>
                      </a:r>
                      <a:r>
                        <a:rPr lang="en-US" altLang="zh-CN" dirty="0" err="1" smtClean="0"/>
                        <a:t>vs</a:t>
                      </a:r>
                      <a:r>
                        <a:rPr lang="en-US" altLang="zh-CN" dirty="0" smtClean="0"/>
                        <a:t> others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81.82%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65.5%</a:t>
                      </a:r>
                      <a:endParaRPr lang="zh-CN" altLang="en-US" b="1" dirty="0"/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Type II </a:t>
                      </a:r>
                      <a:r>
                        <a:rPr lang="en-US" altLang="zh-CN" dirty="0" err="1" smtClean="0"/>
                        <a:t>vs</a:t>
                      </a:r>
                      <a:r>
                        <a:rPr lang="en-US" altLang="zh-CN" dirty="0" smtClean="0"/>
                        <a:t> Type IIIA &amp; IIIB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50%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60%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Type IIIA </a:t>
                      </a:r>
                      <a:r>
                        <a:rPr lang="en-US" altLang="zh-CN" dirty="0" err="1" smtClean="0"/>
                        <a:t>vs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Type I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69.23%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61.9%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Result-</a:t>
            </a:r>
            <a:r>
              <a:rPr lang="en-US" sz="2800" dirty="0"/>
              <a:t>L</a:t>
            </a:r>
            <a:r>
              <a:rPr lang="en-US" sz="2800" dirty="0" smtClean="0"/>
              <a:t>inear</a:t>
            </a:r>
            <a:r>
              <a:rPr lang="en-US" dirty="0" smtClean="0"/>
              <a:t> </a:t>
            </a:r>
            <a:r>
              <a:rPr lang="en-US" sz="2800" dirty="0" smtClean="0"/>
              <a:t>SVM</a:t>
            </a:r>
            <a:endParaRPr 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259632" y="5564974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* Comparison Method: Hsu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C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Yang Z Y, Hsu C M. An Automatic Colonic Polyp Type Identification System by Narrow-Band Imaging and Focal Zone Features of Vascular Shapes and Patterns[C]//Innovations in Bio-Inspired Computing and Applications (IBICA), 2012 Third International Conference on. IEEE, 2012: 144-147.</a:t>
            </a:r>
            <a:endParaRPr 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24000" y="2938850"/>
          <a:ext cx="6096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I vs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84.173%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81.16%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II vs Type IIIA &amp; IIIB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59.513%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60.79%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IIIA vs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Type 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81.22%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74.20%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Using the same database of 55 samples, containing </a:t>
            </a:r>
            <a:r>
              <a:rPr lang="en-US" altLang="zh-CN" sz="2000" dirty="0" smtClean="0"/>
              <a:t>5 </a:t>
            </a:r>
            <a:r>
              <a:rPr lang="en-US" altLang="zh-CN" sz="2000" dirty="0"/>
              <a:t>Type I </a:t>
            </a:r>
            <a:r>
              <a:rPr lang="en-US" altLang="zh-CN" sz="2000" dirty="0" smtClean="0"/>
              <a:t>samples; 24 </a:t>
            </a:r>
            <a:r>
              <a:rPr lang="en-US" altLang="zh-CN" sz="2000" dirty="0"/>
              <a:t>Type II </a:t>
            </a:r>
            <a:r>
              <a:rPr lang="en-US" altLang="zh-CN" sz="2000" dirty="0" smtClean="0"/>
              <a:t>samples; 19 </a:t>
            </a:r>
            <a:r>
              <a:rPr lang="en-US" altLang="zh-CN" sz="2000" dirty="0"/>
              <a:t>Type IIIA </a:t>
            </a:r>
            <a:r>
              <a:rPr lang="en-US" altLang="zh-CN" sz="2000" dirty="0" smtClean="0"/>
              <a:t>samples; 7 </a:t>
            </a:r>
            <a:r>
              <a:rPr lang="en-US" altLang="zh-CN" sz="2000" dirty="0"/>
              <a:t>Type </a:t>
            </a:r>
            <a:r>
              <a:rPr lang="en-US" altLang="zh-CN" sz="2000" dirty="0" smtClean="0"/>
              <a:t>IIIB samples.</a:t>
            </a:r>
            <a:endParaRPr lang="en-US" altLang="zh-CN" sz="2000" dirty="0" smtClean="0"/>
          </a:p>
          <a:p>
            <a:r>
              <a:rPr lang="en-US" altLang="zh-CN" sz="2000" dirty="0" smtClean="0"/>
              <a:t>A linear SVM is trained for each classification task.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1.Type </a:t>
            </a:r>
            <a:r>
              <a:rPr lang="en-US" altLang="zh-CN" dirty="0"/>
              <a:t>I VS </a:t>
            </a:r>
            <a:r>
              <a:rPr lang="en-US" altLang="zh-CN" dirty="0" smtClean="0"/>
              <a:t>others: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accuracy of our methods is </a:t>
            </a:r>
            <a:r>
              <a:rPr lang="en-US" altLang="zh-CN" dirty="0" smtClean="0"/>
              <a:t>no less than that </a:t>
            </a:r>
            <a:r>
              <a:rPr lang="en-US" altLang="zh-CN" dirty="0"/>
              <a:t>of comparison method.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are </a:t>
            </a:r>
            <a:r>
              <a:rPr lang="en-US" altLang="zh-CN" dirty="0"/>
              <a:t>some vessels are oval- or bar-shaped in Type </a:t>
            </a:r>
            <a:r>
              <a:rPr lang="en-US" altLang="zh-CN" dirty="0" smtClean="0"/>
              <a:t>II, </a:t>
            </a:r>
            <a:r>
              <a:rPr lang="en-US" altLang="zh-CN" dirty="0"/>
              <a:t>the comparison method may mistake Type </a:t>
            </a:r>
            <a:r>
              <a:rPr lang="en-US" altLang="zh-CN" dirty="0" smtClean="0"/>
              <a:t>II </a:t>
            </a:r>
            <a:r>
              <a:rPr lang="en-US" altLang="zh-CN" dirty="0"/>
              <a:t>for Type </a:t>
            </a:r>
            <a:r>
              <a:rPr lang="en-US" altLang="zh-CN" dirty="0" smtClean="0"/>
              <a:t>I </a:t>
            </a:r>
            <a:r>
              <a:rPr lang="en-US" altLang="zh-CN" dirty="0"/>
              <a:t>if there are too many oval-shaped vessels.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Our </a:t>
            </a:r>
            <a:r>
              <a:rPr lang="en-US" altLang="zh-CN" dirty="0"/>
              <a:t>methods calculate corners and standard deviation of a vessel, which can avoid this situation.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Analysis- </a:t>
            </a:r>
            <a:r>
              <a:rPr lang="en-US" altLang="zh-CN" sz="2800" dirty="0" smtClean="0"/>
              <a:t>Type</a:t>
            </a:r>
            <a:r>
              <a:rPr lang="en-US" altLang="zh-CN" sz="2800" dirty="0"/>
              <a:t> 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VS others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Type </a:t>
            </a:r>
            <a:r>
              <a:rPr lang="en-US" altLang="zh-CN" dirty="0"/>
              <a:t>II VS Type IIIA </a:t>
            </a:r>
            <a:r>
              <a:rPr lang="en-US" altLang="zh-CN" dirty="0" smtClean="0"/>
              <a:t>&amp; IIIB: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lthough </a:t>
            </a:r>
            <a:r>
              <a:rPr lang="en-US" altLang="zh-CN" dirty="0"/>
              <a:t>we don’t get ideal result by using our method, we still believe that it’s a right direction to find methods to distinguish a vessel is normal or not.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vessels in Types </a:t>
            </a:r>
            <a:r>
              <a:rPr lang="en-US" altLang="zh-CN" dirty="0" smtClean="0"/>
              <a:t>I </a:t>
            </a:r>
            <a:r>
              <a:rPr lang="en-US" altLang="zh-CN" dirty="0"/>
              <a:t>and </a:t>
            </a:r>
            <a:r>
              <a:rPr lang="en-US" altLang="zh-CN" dirty="0" smtClean="0"/>
              <a:t>II </a:t>
            </a:r>
            <a:r>
              <a:rPr lang="en-US" altLang="zh-CN" dirty="0"/>
              <a:t>have regular shape, they are normal; those vessels that have irregular shape in Types </a:t>
            </a:r>
            <a:r>
              <a:rPr lang="en-US" altLang="zh-CN" dirty="0" smtClean="0"/>
              <a:t>IIIA </a:t>
            </a:r>
            <a:r>
              <a:rPr lang="en-US" altLang="zh-CN" dirty="0"/>
              <a:t>and </a:t>
            </a:r>
            <a:r>
              <a:rPr lang="en-US" altLang="zh-CN" dirty="0" smtClean="0"/>
              <a:t>IIIB </a:t>
            </a:r>
            <a:r>
              <a:rPr lang="en-US" altLang="zh-CN" dirty="0"/>
              <a:t>are abnormal. </a:t>
            </a:r>
            <a:endParaRPr lang="en-US" altLang="zh-CN" dirty="0"/>
          </a:p>
          <a:p>
            <a:pPr lvl="1"/>
            <a:r>
              <a:rPr lang="en-US" altLang="zh-CN" dirty="0" smtClean="0"/>
              <a:t>Irregular </a:t>
            </a:r>
            <a:r>
              <a:rPr lang="en-US" altLang="zh-CN" dirty="0"/>
              <a:t>shape blood vessels have more corners and larger </a:t>
            </a:r>
            <a:r>
              <a:rPr lang="en-US" altLang="zh-CN" dirty="0" smtClean="0"/>
              <a:t>standard </a:t>
            </a:r>
            <a:r>
              <a:rPr lang="en-US" altLang="zh-CN" dirty="0"/>
              <a:t>deviation, the question is to find a threshold to distinguish between normal and abnormal vessels by using </a:t>
            </a:r>
            <a:r>
              <a:rPr lang="en-US" altLang="zh-CN" dirty="0" smtClean="0"/>
              <a:t>standard </a:t>
            </a:r>
            <a:r>
              <a:rPr lang="en-US" altLang="zh-CN" dirty="0"/>
              <a:t>deviation, maybe we used improper </a:t>
            </a:r>
            <a:r>
              <a:rPr lang="en-US" altLang="zh-CN" dirty="0" smtClean="0"/>
              <a:t>threshold. We will focus on finding a better way to </a:t>
            </a:r>
            <a:r>
              <a:rPr lang="en-US" altLang="zh-CN" dirty="0" smtClean="0">
                <a:solidFill>
                  <a:srgbClr val="FF0000"/>
                </a:solidFill>
              </a:rPr>
              <a:t>define abnormal vessel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64646"/>
                </a:solidFill>
              </a:rPr>
              <a:t>Analysis- </a:t>
            </a:r>
            <a:r>
              <a:rPr lang="en-US" altLang="zh-CN" sz="2800" dirty="0">
                <a:solidFill>
                  <a:srgbClr val="464646"/>
                </a:solidFill>
              </a:rPr>
              <a:t>Type </a:t>
            </a:r>
            <a:r>
              <a:rPr lang="en-US" altLang="zh-CN" sz="2800" dirty="0"/>
              <a:t>II VS Type IIIA &amp; IIIB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Type </a:t>
            </a:r>
            <a:r>
              <a:rPr lang="en-US" altLang="zh-CN" sz="2400" dirty="0"/>
              <a:t>IIIA VS Type </a:t>
            </a:r>
            <a:r>
              <a:rPr lang="en-US" altLang="zh-CN" sz="2400" dirty="0" smtClean="0"/>
              <a:t>IIIB: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Apparently </a:t>
            </a:r>
            <a:r>
              <a:rPr lang="en-US" altLang="zh-CN" sz="2000" dirty="0"/>
              <a:t>we get the satisfactory result. This proves that we need to find some features to judge a vessel is normal or not, or describe the degree of abnormal vessel. Type IIIB has more abnormal vessels, and these vessels have more corners, so our two features can get a high accuracy.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64646"/>
                </a:solidFill>
              </a:rPr>
              <a:t>Analysis- </a:t>
            </a:r>
            <a:r>
              <a:rPr lang="en-US" altLang="zh-CN" sz="2800" dirty="0">
                <a:solidFill>
                  <a:srgbClr val="464646"/>
                </a:solidFill>
              </a:rPr>
              <a:t>Type II VS Type </a:t>
            </a:r>
            <a:r>
              <a:rPr lang="en-US" altLang="zh-CN" sz="2800" dirty="0" smtClean="0">
                <a:solidFill>
                  <a:srgbClr val="464646"/>
                </a:solidFill>
              </a:rPr>
              <a:t>IIIB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205" indent="-514350">
              <a:buFont typeface="+mj-lt"/>
              <a:buAutoNum type="arabicPeriod"/>
            </a:pPr>
            <a:r>
              <a:rPr lang="en-US" altLang="zh-CN" sz="2400" dirty="0"/>
              <a:t>Number of Vessel Corner </a:t>
            </a:r>
            <a:r>
              <a:rPr lang="en-US" altLang="zh-CN" sz="2400" dirty="0" smtClean="0"/>
              <a:t>is an appropriate feature that measures deterioration degree of </a:t>
            </a:r>
            <a:r>
              <a:rPr lang="en-US" altLang="zh-CN" sz="2400" dirty="0"/>
              <a:t>colonic </a:t>
            </a:r>
            <a:r>
              <a:rPr lang="en-US" altLang="zh-CN" sz="2400" dirty="0" smtClean="0"/>
              <a:t>polyps, we need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improve corner detection algorithm</a:t>
            </a:r>
            <a:r>
              <a:rPr lang="en-US" altLang="zh-CN" sz="2400" dirty="0" smtClean="0"/>
              <a:t> to increase the accuracy.</a:t>
            </a:r>
            <a:endParaRPr lang="en-US" altLang="zh-CN" sz="2400" dirty="0" smtClean="0"/>
          </a:p>
          <a:p>
            <a:pPr marL="624205" indent="-514350">
              <a:buFont typeface="+mj-lt"/>
              <a:buAutoNum type="arabicPeriod"/>
            </a:pPr>
            <a:r>
              <a:rPr lang="en-US" altLang="zh-CN" sz="2400" dirty="0"/>
              <a:t>Standard Deviation of Vessel </a:t>
            </a:r>
            <a:r>
              <a:rPr lang="en-US" altLang="zh-CN" sz="2400" dirty="0" smtClean="0"/>
              <a:t>Diameter is not good at Adenoma Classification, maybe it’s because we used </a:t>
            </a:r>
            <a:r>
              <a:rPr lang="en-US" altLang="zh-CN" sz="2400" dirty="0"/>
              <a:t>i</a:t>
            </a:r>
            <a:r>
              <a:rPr lang="en-US" altLang="zh-CN" sz="2400" dirty="0" smtClean="0"/>
              <a:t>nappropriate </a:t>
            </a:r>
            <a:r>
              <a:rPr lang="en-US" altLang="zh-CN" sz="2400" dirty="0"/>
              <a:t>image processing </a:t>
            </a:r>
            <a:r>
              <a:rPr lang="en-US" altLang="zh-CN" sz="2400" dirty="0" smtClean="0"/>
              <a:t>method.</a:t>
            </a:r>
            <a:endParaRPr lang="en-US" altLang="zh-CN" sz="2400" dirty="0" smtClean="0"/>
          </a:p>
          <a:p>
            <a:pPr marL="624205" indent="-514350">
              <a:buFont typeface="+mj-lt"/>
              <a:buAutoNum type="arabicPeriod"/>
            </a:pPr>
            <a:r>
              <a:rPr lang="en-US" altLang="zh-CN" sz="2400" dirty="0" smtClean="0"/>
              <a:t>When we calculate the number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abnormal vessel, the threshold is important, we need to do more experiments to find an appropriate value. </a:t>
            </a:r>
            <a:endParaRPr lang="en-US" altLang="zh-CN" sz="2400" dirty="0" smtClean="0"/>
          </a:p>
          <a:p>
            <a:pPr marL="109855" indent="0">
              <a:buNone/>
            </a:pPr>
            <a:endParaRPr 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239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High incidence</a:t>
            </a:r>
            <a:endParaRPr lang="en-US" altLang="zh-CN" sz="2000" dirty="0" smtClean="0"/>
          </a:p>
          <a:p>
            <a:r>
              <a:rPr lang="en-US" altLang="zh-CN" sz="2000" dirty="0" smtClean="0"/>
              <a:t>Low survival rate of terminal colorectal cancer</a:t>
            </a:r>
            <a:endParaRPr lang="en-US" altLang="zh-CN" sz="2000" dirty="0" smtClean="0"/>
          </a:p>
          <a:p>
            <a:r>
              <a:rPr lang="en-US" altLang="zh-CN" sz="2000" dirty="0" smtClean="0"/>
              <a:t>Missed </a:t>
            </a:r>
            <a:r>
              <a:rPr lang="en-US" altLang="zh-CN" sz="2000" dirty="0"/>
              <a:t>diagnosis and </a:t>
            </a:r>
            <a:r>
              <a:rPr lang="en-US" altLang="zh-CN" sz="2000" dirty="0" smtClean="0"/>
              <a:t>misdiagnosis in the early stage</a:t>
            </a:r>
            <a:endParaRPr lang="en-US" altLang="zh-CN" sz="2000" dirty="0" smtClean="0"/>
          </a:p>
          <a:p>
            <a:r>
              <a:rPr lang="en-US" altLang="zh-CN" sz="2000" dirty="0" smtClean="0"/>
              <a:t>NBI: focus on </a:t>
            </a:r>
            <a:r>
              <a:rPr lang="en-US" altLang="zh-CN" sz="2000" dirty="0" smtClean="0">
                <a:solidFill>
                  <a:srgbClr val="FF0000"/>
                </a:solidFill>
              </a:rPr>
              <a:t>vessel shape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Colorectal Cancer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168352" cy="243903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With the deterioration of the colonic </a:t>
            </a:r>
            <a:r>
              <a:rPr lang="en-US" altLang="zh-CN" sz="2400" dirty="0" smtClean="0"/>
              <a:t>polyps, </a:t>
            </a:r>
            <a:r>
              <a:rPr lang="en-US" altLang="zh-CN" sz="2400" dirty="0"/>
              <a:t>the </a:t>
            </a:r>
            <a:r>
              <a:rPr lang="en-US" altLang="zh-CN" sz="2400" dirty="0" smtClean="0">
                <a:solidFill>
                  <a:srgbClr val="FF0000"/>
                </a:solidFill>
              </a:rPr>
              <a:t>vessel smoothness </a:t>
            </a:r>
            <a:r>
              <a:rPr lang="en-US" altLang="zh-CN" sz="2400" dirty="0" smtClean="0"/>
              <a:t>lowers:</a:t>
            </a:r>
            <a:endParaRPr lang="en-US" altLang="zh-CN" sz="2400" dirty="0" smtClean="0"/>
          </a:p>
          <a:p>
            <a:pPr lvl="1"/>
            <a:r>
              <a:rPr lang="en-US" altLang="zh-CN" sz="2000" b="1" dirty="0" smtClean="0"/>
              <a:t>Observation </a:t>
            </a:r>
            <a:r>
              <a:rPr lang="en-US" altLang="zh-CN" sz="2000" b="1" dirty="0"/>
              <a:t>1</a:t>
            </a:r>
            <a:r>
              <a:rPr lang="en-US" altLang="zh-CN" sz="2000" b="1" dirty="0" smtClean="0"/>
              <a:t>: </a:t>
            </a:r>
            <a:r>
              <a:rPr lang="en-US" altLang="zh-CN" sz="2000" dirty="0" smtClean="0"/>
              <a:t>each vessel tends to have more sharp corners and distortions as cancer deteriorates-&gt; </a:t>
            </a:r>
            <a:r>
              <a:rPr lang="en-US" altLang="zh-CN" sz="2000" dirty="0" smtClean="0">
                <a:solidFill>
                  <a:srgbClr val="0070C0"/>
                </a:solidFill>
              </a:rPr>
              <a:t># of corners per vessel may increase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000" b="1" dirty="0" smtClean="0"/>
              <a:t>Observation 2: </a:t>
            </a:r>
            <a:r>
              <a:rPr lang="en-US" altLang="zh-CN" sz="2000" dirty="0" smtClean="0"/>
              <a:t>there exits more dilation and breakage as cancer deteriorates-&gt; </a:t>
            </a:r>
            <a:r>
              <a:rPr lang="en-US" altLang="zh-CN" sz="2000" dirty="0" smtClean="0">
                <a:solidFill>
                  <a:srgbClr val="0070C0"/>
                </a:solidFill>
              </a:rPr>
              <a:t>standard deviation of diameter of each vessel may increase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875128"/>
            <a:ext cx="3283184" cy="289794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Vessel Smoothness</a:t>
            </a:r>
            <a:endParaRPr lang="zh-CN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Three feature has been designed to estimate the vessel smoothness regarding the </a:t>
            </a:r>
            <a:r>
              <a:rPr lang="en-US" altLang="zh-CN" dirty="0" smtClean="0">
                <a:solidFill>
                  <a:srgbClr val="FF0000"/>
                </a:solidFill>
              </a:rPr>
              <a:t>corners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changes of vessel diameter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 of Vessel Corner (NVC)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Standard Deviation of Vessel Diameter (SDVD)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Number of Abnormal Vessel (NAV)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 err="1"/>
                  <a:t>Binarization</a:t>
                </a:r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Mathematical morphology</a:t>
                </a:r>
              </a:p>
              <a:p>
                <a:r>
                  <a:rPr lang="en-US" sz="2000" dirty="0" smtClean="0"/>
                  <a:t>Median filter to remove noise</a:t>
                </a:r>
              </a:p>
              <a:p>
                <a:r>
                  <a:rPr lang="en-US" sz="2000" dirty="0" smtClean="0"/>
                  <a:t>Clear border regions</a:t>
                </a:r>
              </a:p>
              <a:p>
                <a:pPr marL="109728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dirty="0" smtClean="0"/>
                  <a:t>For each </a:t>
                </a:r>
                <a:r>
                  <a:rPr lang="en-US" altLang="zh-HK" sz="2000" dirty="0"/>
                  <a:t>focal zone </a:t>
                </a:r>
                <a:r>
                  <a:rPr lang="en-US" altLang="zh-HK" sz="2000" dirty="0" smtClean="0"/>
                  <a:t>image, suppose there are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HK" sz="2000" dirty="0" smtClean="0"/>
                  <a:t> vessels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=1, 2, 3,…,</m:t>
                    </m:r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15332"/>
            <a:ext cx="1367380" cy="16043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07" y="2832720"/>
            <a:ext cx="1371938" cy="16043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11" y="2825891"/>
            <a:ext cx="1370053" cy="1583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30" y="2832720"/>
            <a:ext cx="1346494" cy="1559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70" y="2832720"/>
            <a:ext cx="1378486" cy="160439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1906932" y="3573016"/>
            <a:ext cx="28757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箭头 10"/>
          <p:cNvSpPr/>
          <p:nvPr/>
        </p:nvSpPr>
        <p:spPr>
          <a:xfrm>
            <a:off x="3571057" y="3545519"/>
            <a:ext cx="28757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箭头 11"/>
          <p:cNvSpPr/>
          <p:nvPr/>
        </p:nvSpPr>
        <p:spPr>
          <a:xfrm>
            <a:off x="5309835" y="3573016"/>
            <a:ext cx="28757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6998097" y="3534821"/>
            <a:ext cx="287575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9169" y="4581128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Original Image</a:t>
            </a:r>
            <a:endParaRPr lang="en-US" sz="11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194507" y="4594134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After </a:t>
            </a:r>
            <a:r>
              <a:rPr lang="en-US" sz="1100" dirty="0" err="1" smtClean="0"/>
              <a:t>Binarization</a:t>
            </a:r>
            <a:endParaRPr lang="en-US" sz="11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035057" y="4561897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After Mathematical </a:t>
            </a:r>
            <a:endParaRPr lang="en-US" sz="1100" dirty="0" smtClean="0"/>
          </a:p>
          <a:p>
            <a:r>
              <a:rPr lang="en-US" sz="1100" dirty="0" smtClean="0"/>
              <a:t>Morphology</a:t>
            </a:r>
            <a:endParaRPr 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94577" y="4561897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After Applying </a:t>
            </a:r>
            <a:endParaRPr lang="en-US" sz="1100" dirty="0" smtClean="0"/>
          </a:p>
          <a:p>
            <a:r>
              <a:rPr lang="en-US" sz="1100" dirty="0" smtClean="0"/>
              <a:t>Median Filter</a:t>
            </a:r>
            <a:endParaRPr lang="en-US" sz="11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414248" y="456189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After clearing</a:t>
            </a:r>
            <a:endParaRPr lang="en-US" sz="1100" dirty="0" smtClean="0"/>
          </a:p>
          <a:p>
            <a:r>
              <a:rPr lang="en-US" sz="1100" dirty="0" smtClean="0"/>
              <a:t>Border regions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Number </a:t>
            </a:r>
            <a:r>
              <a:rPr lang="en-US" altLang="zh-CN" dirty="0"/>
              <a:t>of Vessel Corner (NVC)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dirty="0" smtClean="0"/>
                  <a:t>Use Harris corner detection method to calculate average number of vessel corner per vessel,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m:rPr>
                        <m:lit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𝑐𝑜𝑟𝑛𝑒𝑟</m:t>
                    </m:r>
                  </m:oMath>
                </a14:m>
                <a:r>
                  <a:rPr lang="en-US" altLang="zh-CN" sz="2000" dirty="0" smtClean="0"/>
                  <a:t> is the total number of corners in the image,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is number of vessels.</a:t>
                </a:r>
              </a:p>
              <a:p>
                <a:pPr marL="109728" indent="0">
                  <a:buNone/>
                </a:pPr>
                <a:endParaRPr lang="en-US" altLang="zh-CN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𝑁𝑉𝐶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𝑐𝑜𝑟𝑛𝑒𝑟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pPr marL="109728" indent="0">
                  <a:buNone/>
                </a:pPr>
                <a:endParaRPr lang="en-US" altLang="zh-CN" b="0" dirty="0" smtClean="0"/>
              </a:p>
              <a:p>
                <a:pPr marL="109728" indent="0">
                  <a:buNone/>
                </a:pPr>
                <a:endParaRPr lang="en-US" altLang="zh-CN" dirty="0"/>
              </a:p>
              <a:p>
                <a:pPr marL="109728" indent="0">
                  <a:buNone/>
                </a:pPr>
                <a:endParaRPr lang="en-US" altLang="zh-CN" b="0" dirty="0" smtClean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81945" y="3249258"/>
            <a:ext cx="2027779" cy="28083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377" y="3237187"/>
            <a:ext cx="2027780" cy="28324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45706" y="5864175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Focal </a:t>
            </a:r>
            <a:r>
              <a:rPr lang="en-US" altLang="zh-CN" dirty="0"/>
              <a:t>zone image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52266" y="586798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After </a:t>
            </a:r>
            <a:r>
              <a:rPr lang="en-US" altLang="zh-CN" dirty="0"/>
              <a:t>Harris corner detection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Standard Deviation of Vessel Diameter (SDVD</a:t>
            </a:r>
            <a:r>
              <a:rPr lang="en-US" altLang="zh-CN" dirty="0" smtClean="0"/>
              <a:t>)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solidFill>
                      <a:prstClr val="black"/>
                    </a:solidFill>
                  </a:rPr>
                  <a:t>Get edge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and thinned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𝑡h𝑖𝑛𝑛𝑒𝑑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prstClr val="black"/>
                    </a:solidFill>
                  </a:rPr>
                  <a:t> to find averaged SDVD,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is the shortest </a:t>
                </a:r>
                <a:r>
                  <a:rPr lang="en-US" altLang="zh-CN" sz="2000" dirty="0" smtClean="0">
                    <a:solidFill>
                      <a:prstClr val="black"/>
                    </a:solidFill>
                  </a:rPr>
                  <a:t>distance 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from the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𝑒𝑑𝑔𝑒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𝑡h𝑖𝑛𝑛𝑒𝑑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of each vessel, </a:t>
                </a:r>
                <a:r>
                  <a:rPr lang="en-US" altLang="zh-CN" sz="2000" dirty="0" err="1">
                    <a:solidFill>
                      <a:prstClr val="black"/>
                    </a:solidFill>
                  </a:rPr>
                  <a:t>dist_hist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 is an array that contains these data,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 is number of </a:t>
                </a:r>
                <a:r>
                  <a:rPr lang="en-US" altLang="zh-CN" sz="2000" dirty="0" smtClean="0">
                    <a:solidFill>
                      <a:prstClr val="black"/>
                    </a:solidFill>
                  </a:rPr>
                  <a:t>vessels </a:t>
                </a:r>
                <a:r>
                  <a:rPr lang="en-US" altLang="zh-CN" sz="2000" dirty="0">
                    <a:solidFill>
                      <a:prstClr val="black"/>
                    </a:solidFill>
                  </a:rPr>
                  <a:t>in the </a:t>
                </a:r>
                <a:r>
                  <a:rPr lang="en-US" altLang="zh-HK" sz="2000" dirty="0">
                    <a:solidFill>
                      <a:prstClr val="black"/>
                    </a:solidFill>
                  </a:rPr>
                  <a:t>focal zone image.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marL="109728" indent="0">
                  <a:buNone/>
                </a:pPr>
                <a:r>
                  <a:rPr lang="en-US" altLang="zh-CN" sz="3200" b="0" i="1" dirty="0" smtClean="0"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𝑒𝑑𝑔𝑒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𝑡h𝑖𝑛𝑛𝑒𝑑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)||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393192" lvl="1" indent="0" algn="ctr">
                  <a:buNone/>
                </a:pPr>
                <a:r>
                  <a:rPr lang="en-US" altLang="zh-CN" sz="2400" dirty="0" smtClean="0"/>
                  <a:t>SDVD=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altLang="zh-CN" sz="24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𝑠𝑡𝑑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h𝑖𝑠𝑡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marL="109728" indent="0">
                  <a:buNone/>
                </a:pPr>
                <a:endParaRPr lang="zh-CN" dirty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135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24931" y="4155789"/>
            <a:ext cx="1486495" cy="20491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51681" y="4178260"/>
            <a:ext cx="1486495" cy="20315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2685" y="6007291"/>
            <a:ext cx="2704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Each point has one shortest distance</a:t>
            </a:r>
            <a:endParaRPr lang="zh-CN" altLang="en-US" sz="1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367977" y="4314376"/>
            <a:ext cx="1486496" cy="175931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468494" y="5931219"/>
            <a:ext cx="9781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Edge image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4095244" y="5965449"/>
            <a:ext cx="1207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Thinned image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Given a threshold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altLang="zh-CN" sz="2400" dirty="0" smtClean="0"/>
                  <a:t>, if the SDVD of the vessel is greater than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altLang="zh-CN" sz="2400" dirty="0" smtClean="0"/>
                  <a:t>, such vessel is referred to as an abnormal vessel. </a:t>
                </a:r>
              </a:p>
              <a:p>
                <a:r>
                  <a:rPr lang="en-US" altLang="zh-CN" sz="2400" dirty="0" smtClean="0"/>
                  <a:t>NAV is defined as the ratio of number of abnormal vessels in the image to the total number of vessels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:</a:t>
                </a:r>
              </a:p>
              <a:p>
                <a:pPr marL="109728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NAV=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𝑎𝑏𝑛𝑜𝑟𝑚𝑎𝑙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"/>
                <a:stretch>
                  <a:fillRect t="-943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282154"/>
          </a:xfrm>
        </p:spPr>
        <p:txBody>
          <a:bodyPr>
            <a:normAutofit fontScale="90000"/>
          </a:bodyPr>
          <a:lstStyle/>
          <a:p>
            <a:pPr marL="365760" lvl="0" indent="-255905">
              <a:spcBef>
                <a:spcPts val="400"/>
              </a:spcBef>
            </a:pPr>
            <a:r>
              <a:rPr lang="en-US" altLang="zh-CN" dirty="0">
                <a:solidFill>
                  <a:srgbClr val="464646"/>
                </a:solidFill>
              </a:rPr>
              <a:t>Number of </a:t>
            </a:r>
            <a:r>
              <a:rPr lang="en-US" altLang="zh-CN" dirty="0" smtClean="0">
                <a:solidFill>
                  <a:srgbClr val="464646"/>
                </a:solidFill>
              </a:rPr>
              <a:t>Abnormal Vessel </a:t>
            </a:r>
            <a:r>
              <a:rPr lang="en-US" altLang="zh-CN" dirty="0">
                <a:solidFill>
                  <a:srgbClr val="464646"/>
                </a:solidFill>
              </a:rPr>
              <a:t>(</a:t>
            </a:r>
            <a:r>
              <a:rPr lang="en-US" altLang="zh-CN" dirty="0" smtClean="0">
                <a:solidFill>
                  <a:srgbClr val="464646"/>
                </a:solidFill>
              </a:rPr>
              <a:t>NAV)</a:t>
            </a:r>
            <a:br>
              <a:rPr lang="zh-CN" altLang="en-US" sz="2700" b="0" dirty="0">
                <a:solidFill>
                  <a:prstClr val="black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Usage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81883" y="1300589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NBI Image</a:t>
            </a:r>
            <a:endParaRPr lang="zh-CN" altLang="en-US" b="1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137967" y="1981128"/>
            <a:ext cx="0" cy="1181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1201863" y="3227196"/>
            <a:ext cx="187220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NVC&amp;SDVD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11560" y="3661434"/>
            <a:ext cx="5760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560" y="3663026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08326" y="4131108"/>
            <a:ext cx="1008112" cy="5760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</a:t>
            </a:r>
            <a:r>
              <a:rPr lang="en-US" altLang="zh-CN" b="1" dirty="0"/>
              <a:t>I</a:t>
            </a:r>
            <a:endParaRPr lang="zh-CN" altLang="en-US" b="1" dirty="0"/>
          </a:p>
        </p:txBody>
      </p:sp>
      <p:sp>
        <p:nvSpPr>
          <p:cNvPr id="31" name="菱形 30"/>
          <p:cNvSpPr/>
          <p:nvPr/>
        </p:nvSpPr>
        <p:spPr>
          <a:xfrm>
            <a:off x="3874229" y="4076374"/>
            <a:ext cx="1728192" cy="7648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NVC&amp;NAV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719706" y="364487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3"/>
          </p:cNvCxnSpPr>
          <p:nvPr/>
        </p:nvCxnSpPr>
        <p:spPr>
          <a:xfrm>
            <a:off x="3074071" y="3659244"/>
            <a:ext cx="16436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46317" y="4492227"/>
            <a:ext cx="0" cy="474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1" idx="1"/>
          </p:cNvCxnSpPr>
          <p:nvPr/>
        </p:nvCxnSpPr>
        <p:spPr>
          <a:xfrm flipH="1" flipV="1">
            <a:off x="3226157" y="4458779"/>
            <a:ext cx="6480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2808426" y="4969583"/>
            <a:ext cx="1008112" cy="57606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II</a:t>
            </a:r>
            <a:endParaRPr lang="zh-CN" altLang="en-US" b="1" dirty="0"/>
          </a:p>
        </p:txBody>
      </p:sp>
      <p:sp>
        <p:nvSpPr>
          <p:cNvPr id="47" name="椭圆 46"/>
          <p:cNvSpPr/>
          <p:nvPr/>
        </p:nvSpPr>
        <p:spPr>
          <a:xfrm>
            <a:off x="457199" y="2012351"/>
            <a:ext cx="1638151" cy="90041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 VS others</a:t>
            </a:r>
            <a:endParaRPr lang="zh-CN" altLang="en-US" b="1" dirty="0"/>
          </a:p>
        </p:txBody>
      </p:sp>
      <p:sp>
        <p:nvSpPr>
          <p:cNvPr id="48" name="椭圆 47"/>
          <p:cNvSpPr/>
          <p:nvPr/>
        </p:nvSpPr>
        <p:spPr>
          <a:xfrm>
            <a:off x="3159304" y="2727244"/>
            <a:ext cx="1440160" cy="87003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II VS others</a:t>
            </a:r>
            <a:endParaRPr lang="zh-CN" altLang="en-US" b="1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5597930" y="4444770"/>
            <a:ext cx="1538967" cy="14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1824" y="4471307"/>
            <a:ext cx="0" cy="471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569979" y="3348631"/>
            <a:ext cx="1717077" cy="103835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IIIA VS 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Type IIIB</a:t>
            </a:r>
            <a:endParaRPr lang="zh-CN" altLang="en-US" b="1" dirty="0"/>
          </a:p>
        </p:txBody>
      </p:sp>
      <p:sp>
        <p:nvSpPr>
          <p:cNvPr id="63" name="菱形 62"/>
          <p:cNvSpPr/>
          <p:nvPr/>
        </p:nvSpPr>
        <p:spPr>
          <a:xfrm>
            <a:off x="6300192" y="4943038"/>
            <a:ext cx="1651790" cy="8239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NVC&amp;NAV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7951982" y="5335980"/>
            <a:ext cx="508450" cy="18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8460432" y="5354989"/>
            <a:ext cx="0" cy="411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7847265" y="5815457"/>
            <a:ext cx="1226333" cy="5560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IIIB</a:t>
            </a:r>
            <a:endParaRPr lang="zh-CN" altLang="en-US" b="1" dirty="0"/>
          </a:p>
        </p:txBody>
      </p:sp>
      <p:cxnSp>
        <p:nvCxnSpPr>
          <p:cNvPr id="75" name="直接连接符 74"/>
          <p:cNvCxnSpPr>
            <a:stCxn id="63" idx="1"/>
          </p:cNvCxnSpPr>
          <p:nvPr/>
        </p:nvCxnSpPr>
        <p:spPr>
          <a:xfrm flipH="1" flipV="1">
            <a:off x="5724128" y="5345093"/>
            <a:ext cx="576064" cy="9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724128" y="5354207"/>
            <a:ext cx="0" cy="41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5112060" y="5822800"/>
            <a:ext cx="1224136" cy="556049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Type IIIA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灵感触发会议演示文稿</Template>
  <TotalTime>0</TotalTime>
  <Words>4141</Words>
  <Application>WPS 演示</Application>
  <PresentationFormat>全屏显示(4:3)</PresentationFormat>
  <Paragraphs>205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微软雅黑</vt:lpstr>
      <vt:lpstr>Arial Unicode MS</vt:lpstr>
      <vt:lpstr>黑体</vt:lpstr>
      <vt:lpstr>Calibri</vt:lpstr>
      <vt:lpstr>聚合</vt:lpstr>
      <vt:lpstr>COLONIC POLYP TYPE IDENTIFICATION</vt:lpstr>
      <vt:lpstr>Colorectal Cancer</vt:lpstr>
      <vt:lpstr>Motivation</vt:lpstr>
      <vt:lpstr>Vessel Smoothness</vt:lpstr>
      <vt:lpstr>Preprocessing</vt:lpstr>
      <vt:lpstr>Number of Vessel Corner (NVC)</vt:lpstr>
      <vt:lpstr>Standard Deviation of Vessel Diameter (SDVD)</vt:lpstr>
      <vt:lpstr>Number of Abnormal Vessel (NAV) </vt:lpstr>
      <vt:lpstr>Feature Usage</vt:lpstr>
      <vt:lpstr>Experiment Result-K-means cluster</vt:lpstr>
      <vt:lpstr>Experiment Result-Linear SVM</vt:lpstr>
      <vt:lpstr>Analysis- Type I VS others</vt:lpstr>
      <vt:lpstr>Analysis- Type II VS Type IIIA &amp; IIIB</vt:lpstr>
      <vt:lpstr>Analysis- Type II VS Type IIIB</vt:lpstr>
      <vt:lpstr>Conclusion and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熊熊熊熊熊xxxx</cp:lastModifiedBy>
  <cp:revision>2</cp:revision>
  <dcterms:created xsi:type="dcterms:W3CDTF">2016-06-15T08:28:00Z</dcterms:created>
  <dcterms:modified xsi:type="dcterms:W3CDTF">2018-07-28T11:00:52Z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  <property fmtid="{D5CDD505-2E9C-101B-9397-08002B2CF9AE}" pid="3" name="KSOProductBuildVer">
    <vt:lpwstr>2052-10.1.0.7401</vt:lpwstr>
  </property>
</Properties>
</file>