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>
      <a:defRPr lang="fr-FR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535353"/>
        </a:solidFill>
        <a:latin typeface="Gill Sans Light" charset="0"/>
        <a:ea typeface="Gill Sans Light" charset="0"/>
        <a:cs typeface="Gill Sans Light" charset="0"/>
        <a:sym typeface="Gill Sans Light" charset="0"/>
      </a:defRPr>
    </a:lvl1pPr>
    <a:lvl2pPr marL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535353"/>
        </a:solidFill>
        <a:latin typeface="Gill Sans Light" charset="0"/>
        <a:ea typeface="Gill Sans Light" charset="0"/>
        <a:cs typeface="Gill Sans Light" charset="0"/>
        <a:sym typeface="Gill Sans Light" charset="0"/>
      </a:defRPr>
    </a:lvl2pPr>
    <a:lvl3pPr marL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535353"/>
        </a:solidFill>
        <a:latin typeface="Gill Sans Light" charset="0"/>
        <a:ea typeface="Gill Sans Light" charset="0"/>
        <a:cs typeface="Gill Sans Light" charset="0"/>
        <a:sym typeface="Gill Sans Light" charset="0"/>
      </a:defRPr>
    </a:lvl3pPr>
    <a:lvl4pPr marL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535353"/>
        </a:solidFill>
        <a:latin typeface="Gill Sans Light" charset="0"/>
        <a:ea typeface="Gill Sans Light" charset="0"/>
        <a:cs typeface="Gill Sans Light" charset="0"/>
        <a:sym typeface="Gill Sans Light" charset="0"/>
      </a:defRPr>
    </a:lvl4pPr>
    <a:lvl5pPr marL="9144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535353"/>
        </a:solidFill>
        <a:latin typeface="Gill Sans Light" charset="0"/>
        <a:ea typeface="Gill Sans Light" charset="0"/>
        <a:cs typeface="Gill Sans Light" charset="0"/>
        <a:sym typeface="Gill Sans Light" charset="0"/>
      </a:defRPr>
    </a:lvl5pPr>
    <a:lvl6pPr marL="2286000" algn="l" defTabSz="914400" rtl="0" eaLnBrk="1" latinLnBrk="0" hangingPunct="1">
      <a:defRPr sz="3600" kern="1200">
        <a:solidFill>
          <a:srgbClr val="535353"/>
        </a:solidFill>
        <a:latin typeface="Gill Sans Light" charset="0"/>
        <a:ea typeface="Gill Sans Light" charset="0"/>
        <a:cs typeface="Gill Sans Light" charset="0"/>
        <a:sym typeface="Gill Sans Light" charset="0"/>
      </a:defRPr>
    </a:lvl6pPr>
    <a:lvl7pPr marL="2743200" algn="l" defTabSz="914400" rtl="0" eaLnBrk="1" latinLnBrk="0" hangingPunct="1">
      <a:defRPr sz="3600" kern="1200">
        <a:solidFill>
          <a:srgbClr val="535353"/>
        </a:solidFill>
        <a:latin typeface="Gill Sans Light" charset="0"/>
        <a:ea typeface="Gill Sans Light" charset="0"/>
        <a:cs typeface="Gill Sans Light" charset="0"/>
        <a:sym typeface="Gill Sans Light" charset="0"/>
      </a:defRPr>
    </a:lvl7pPr>
    <a:lvl8pPr marL="3200400" algn="l" defTabSz="914400" rtl="0" eaLnBrk="1" latinLnBrk="0" hangingPunct="1">
      <a:defRPr sz="3600" kern="1200">
        <a:solidFill>
          <a:srgbClr val="535353"/>
        </a:solidFill>
        <a:latin typeface="Gill Sans Light" charset="0"/>
        <a:ea typeface="Gill Sans Light" charset="0"/>
        <a:cs typeface="Gill Sans Light" charset="0"/>
        <a:sym typeface="Gill Sans Light" charset="0"/>
      </a:defRPr>
    </a:lvl8pPr>
    <a:lvl9pPr marL="3657600" algn="l" defTabSz="914400" rtl="0" eaLnBrk="1" latinLnBrk="0" hangingPunct="1">
      <a:defRPr sz="3600" kern="1200">
        <a:solidFill>
          <a:srgbClr val="535353"/>
        </a:solidFill>
        <a:latin typeface="Gill Sans Light" charset="0"/>
        <a:ea typeface="Gill Sans Light" charset="0"/>
        <a:cs typeface="Gill Sans Light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08" y="-1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098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Avenir" charset="0"/>
              </a:rPr>
              <a:t>Click to edit Master text styles</a:t>
            </a:r>
          </a:p>
          <a:p>
            <a:pPr lvl="1"/>
            <a:r>
              <a:rPr lang="fr-FR" smtClean="0">
                <a:sym typeface="Avenir" charset="0"/>
              </a:rPr>
              <a:t>Second level</a:t>
            </a:r>
          </a:p>
          <a:p>
            <a:pPr lvl="2"/>
            <a:r>
              <a:rPr lang="fr-FR" smtClean="0">
                <a:sym typeface="Avenir" charset="0"/>
              </a:rPr>
              <a:t>Third level</a:t>
            </a:r>
          </a:p>
          <a:p>
            <a:pPr lvl="3"/>
            <a:r>
              <a:rPr lang="fr-FR" smtClean="0">
                <a:sym typeface="Avenir" charset="0"/>
              </a:rPr>
              <a:t>Fourth level</a:t>
            </a:r>
          </a:p>
          <a:p>
            <a:pPr lvl="4"/>
            <a:r>
              <a:rPr lang="fr-FR" smtClean="0">
                <a:sym typeface="Avenir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1pPr>
    <a:lvl2pPr marL="2286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2pPr>
    <a:lvl3pPr marL="4572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3pPr>
    <a:lvl4pPr marL="6858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4pPr>
    <a:lvl5pPr marL="9144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62000" y="762000"/>
            <a:ext cx="5657850" cy="821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2250" y="762000"/>
            <a:ext cx="5657850" cy="821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8837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883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5600" y="2730500"/>
            <a:ext cx="6070600" cy="629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0" y="2730500"/>
            <a:ext cx="6070600" cy="629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fr-FR" smtClean="0">
                <a:sym typeface="Gill Sans Light" charset="0"/>
              </a:rPr>
              <a:t>Second level</a:t>
            </a:r>
          </a:p>
          <a:p>
            <a:pPr lvl="2"/>
            <a:r>
              <a:rPr lang="fr-FR" smtClean="0">
                <a:sym typeface="Gill Sans Light" charset="0"/>
              </a:rPr>
              <a:t>Third level</a:t>
            </a:r>
          </a:p>
          <a:p>
            <a:pPr lvl="3"/>
            <a:r>
              <a:rPr lang="fr-FR" smtClean="0">
                <a:sym typeface="Gill Sans Light" charset="0"/>
              </a:rPr>
              <a:t>Fourth level</a:t>
            </a:r>
          </a:p>
          <a:p>
            <a:pPr lvl="4"/>
            <a:r>
              <a:rPr lang="fr-FR" smtClean="0">
                <a:sym typeface="Gill Sans Light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+mj-lt"/>
          <a:ea typeface="+mj-ea"/>
          <a:cs typeface="+mj-cs"/>
          <a:sym typeface="Gill Sans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9pPr>
    </p:titleStyle>
    <p:bodyStyle>
      <a:lvl1pPr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1pPr>
      <a:lvl2pPr marL="2286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2pPr>
      <a:lvl3pPr marL="4572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3pPr>
      <a:lvl4pPr marL="6858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4pPr>
      <a:lvl5pPr marL="9144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5pPr>
      <a:lvl6pPr marL="13716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6pPr>
      <a:lvl7pPr marL="18288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7pPr>
      <a:lvl8pPr marL="22860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8pPr>
      <a:lvl9pPr marL="27432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/>
          </p:cNvSpPr>
          <p:nvPr>
            <p:ph type="body" idx="1"/>
          </p:nvPr>
        </p:nvSpPr>
        <p:spPr bwMode="auto">
          <a:xfrm>
            <a:off x="762000" y="762000"/>
            <a:ext cx="11468100" cy="82169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fr-FR" smtClean="0">
                <a:sym typeface="Gill Sans Light" charset="0"/>
              </a:rPr>
              <a:t>Second level</a:t>
            </a:r>
          </a:p>
          <a:p>
            <a:pPr lvl="2"/>
            <a:r>
              <a:rPr lang="fr-FR" smtClean="0">
                <a:sym typeface="Gill Sans Light" charset="0"/>
              </a:rPr>
              <a:t>Third level</a:t>
            </a:r>
          </a:p>
          <a:p>
            <a:pPr lvl="3"/>
            <a:r>
              <a:rPr lang="fr-FR" smtClean="0">
                <a:sym typeface="Gill Sans Light" charset="0"/>
              </a:rPr>
              <a:t>Fourth level</a:t>
            </a:r>
          </a:p>
          <a:p>
            <a:pPr lvl="4"/>
            <a:r>
              <a:rPr lang="fr-FR" smtClean="0">
                <a:sym typeface="Gill Sans Light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+mj-lt"/>
          <a:ea typeface="+mj-ea"/>
          <a:cs typeface="+mj-cs"/>
          <a:sym typeface="Gill Sans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9pPr>
    </p:titleStyle>
    <p:bodyStyle>
      <a:lvl1pPr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1pPr>
      <a:lvl2pPr marL="2286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2pPr>
      <a:lvl3pPr marL="4572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3pPr>
      <a:lvl4pPr marL="6858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4pPr>
      <a:lvl5pPr marL="9144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5pPr>
      <a:lvl6pPr marL="13716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6pPr>
      <a:lvl7pPr marL="18288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7pPr>
      <a:lvl8pPr marL="22860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8pPr>
      <a:lvl9pPr marL="27432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/>
          </p:cNvSpPr>
          <p:nvPr>
            <p:ph type="body" idx="1"/>
          </p:nvPr>
        </p:nvSpPr>
        <p:spPr bwMode="auto">
          <a:xfrm>
            <a:off x="355600" y="2730500"/>
            <a:ext cx="12293600" cy="62992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fr-FR" smtClean="0">
                <a:sym typeface="Gill Sans Light" charset="0"/>
              </a:rPr>
              <a:t>Second level</a:t>
            </a:r>
          </a:p>
          <a:p>
            <a:pPr lvl="2"/>
            <a:r>
              <a:rPr lang="fr-FR" smtClean="0">
                <a:sym typeface="Gill Sans Light" charset="0"/>
              </a:rPr>
              <a:t>Third level</a:t>
            </a:r>
          </a:p>
          <a:p>
            <a:pPr lvl="3"/>
            <a:r>
              <a:rPr lang="fr-FR" smtClean="0">
                <a:sym typeface="Gill Sans Light" charset="0"/>
              </a:rPr>
              <a:t>Fourth level</a:t>
            </a:r>
          </a:p>
          <a:p>
            <a:pPr lvl="4"/>
            <a:r>
              <a:rPr lang="fr-FR" smtClean="0">
                <a:sym typeface="Gill Sans Light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+mj-lt"/>
          <a:ea typeface="+mj-ea"/>
          <a:cs typeface="+mj-cs"/>
          <a:sym typeface="Gill Sans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535353"/>
          </a:solidFill>
          <a:latin typeface="Gill Sans Light" charset="0"/>
          <a:ea typeface="Gill Sans Light" charset="0"/>
          <a:cs typeface="Gill Sans Light" charset="0"/>
          <a:sym typeface="Gill Sans Light" charset="0"/>
        </a:defRPr>
      </a:lvl9pPr>
    </p:titleStyle>
    <p:bodyStyle>
      <a:lvl1pPr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1pPr>
      <a:lvl2pPr marL="2286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2pPr>
      <a:lvl3pPr marL="4572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3pPr>
      <a:lvl4pPr marL="6858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4pPr>
      <a:lvl5pPr marL="9144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5pPr>
      <a:lvl6pPr marL="13716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6pPr>
      <a:lvl7pPr marL="18288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7pPr>
      <a:lvl8pPr marL="22860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8pPr>
      <a:lvl9pPr marL="2743200" algn="l" defTabSz="584200" rtl="0" fontAlgn="base" hangingPunct="0">
        <a:lnSpc>
          <a:spcPct val="120000"/>
        </a:lnSpc>
        <a:spcBef>
          <a:spcPts val="4600"/>
        </a:spcBef>
        <a:spcAft>
          <a:spcPct val="0"/>
        </a:spcAft>
        <a:defRPr sz="4600">
          <a:solidFill>
            <a:srgbClr val="535353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2044700"/>
            <a:ext cx="12293600" cy="3236913"/>
          </a:xfrm>
        </p:spPr>
        <p:txBody>
          <a:bodyPr/>
          <a:lstStyle/>
          <a:p>
            <a:r>
              <a:rPr lang="fr-FR" dirty="0"/>
              <a:t>SIMULA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5270500"/>
            <a:ext cx="12293600" cy="1293813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800" dirty="0"/>
              <a:t>Soutenance POCA</a:t>
            </a:r>
            <a:endParaRPr lang="fr-FR" dirty="0"/>
          </a:p>
        </p:txBody>
      </p:sp>
      <p:sp>
        <p:nvSpPr>
          <p:cNvPr id="5123" name="AutoShape 3"/>
          <p:cNvSpPr>
            <a:spLocks/>
          </p:cNvSpPr>
          <p:nvPr/>
        </p:nvSpPr>
        <p:spPr bwMode="auto">
          <a:xfrm>
            <a:off x="2902000" y="7110413"/>
            <a:ext cx="8639125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>
              <a:lnSpc>
                <a:spcPct val="120000"/>
              </a:lnSpc>
              <a:spcBef>
                <a:spcPts val="4600"/>
              </a:spcBef>
            </a:pPr>
            <a:r>
              <a:rPr lang="fr-FR" sz="4600" dirty="0" smtClean="0"/>
              <a:t>Université </a:t>
            </a:r>
            <a:r>
              <a:rPr lang="fr-FR" sz="4600" dirty="0"/>
              <a:t>Diderot </a:t>
            </a:r>
            <a:r>
              <a:rPr lang="fr-FR" sz="4600" dirty="0" smtClean="0"/>
              <a:t>Paris 7 </a:t>
            </a:r>
            <a:endParaRPr lang="fr-FR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Time</a:t>
            </a:r>
            <a:endParaRPr lang="fr-FR" dirty="0"/>
          </a:p>
        </p:txBody>
      </p:sp>
      <p:pic>
        <p:nvPicPr>
          <p:cNvPr id="20482" name="Picture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27318"/>
            <a:ext cx="11468100" cy="5286263"/>
          </a:xfrm>
          <a:prstGeom prst="rect">
            <a:avLst/>
          </a:prstGeom>
          <a:noFill/>
          <a:ln w="25400" cap="flat" cmpd="sng">
            <a:noFill/>
            <a:prstDash val="solid"/>
            <a:miter lim="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254000"/>
            <a:ext cx="12293600" cy="2436813"/>
          </a:xfrm>
        </p:spPr>
        <p:txBody>
          <a:bodyPr/>
          <a:lstStyle/>
          <a:p>
            <a:r>
              <a:rPr lang="fr-FR" dirty="0" smtClean="0"/>
              <a:t>IV-REALISATION</a:t>
            </a:r>
            <a:endParaRPr lang="fr-FR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0700" indent="-520700">
              <a:buSzPct val="82000"/>
              <a:buFontTx/>
              <a:buChar char="•"/>
            </a:pPr>
            <a:r>
              <a:rPr lang="fr-FR"/>
              <a:t>Utilisation du language Scala</a:t>
            </a:r>
          </a:p>
          <a:p>
            <a:pPr marL="520700" indent="-520700">
              <a:buSzPct val="82000"/>
              <a:buFontTx/>
              <a:buChar char="•"/>
            </a:pPr>
            <a:r>
              <a:rPr lang="fr-FR"/>
              <a:t>Mise en oeuvre de l’architecture</a:t>
            </a:r>
          </a:p>
          <a:p>
            <a:pPr marL="520700" indent="-520700">
              <a:buSzPct val="82000"/>
              <a:buFontTx/>
              <a:buChar char="•"/>
            </a:pPr>
            <a:r>
              <a:rPr lang="fr-FR"/>
              <a:t>Test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254000"/>
            <a:ext cx="12293600" cy="2436813"/>
          </a:xfrm>
        </p:spPr>
        <p:txBody>
          <a:bodyPr/>
          <a:lstStyle/>
          <a:p>
            <a:r>
              <a:rPr lang="fr-FR" dirty="0" smtClean="0"/>
              <a:t>IV-REALISATION</a:t>
            </a:r>
            <a:endParaRPr lang="fr-FR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0700" indent="-520700">
              <a:buSzPct val="82000"/>
              <a:buFontTx/>
              <a:buChar char="•"/>
            </a:pPr>
            <a:r>
              <a:rPr lang="fr-FR" dirty="0" smtClean="0"/>
              <a:t>Problèmes </a:t>
            </a:r>
            <a:r>
              <a:rPr lang="fr-FR" dirty="0"/>
              <a:t>rencontrés</a:t>
            </a:r>
          </a:p>
          <a:p>
            <a:pPr marL="520700" indent="-520700">
              <a:buSzPct val="82000"/>
              <a:buFontTx/>
              <a:buChar char="•"/>
            </a:pPr>
            <a:r>
              <a:rPr lang="fr-FR" dirty="0" smtClean="0"/>
              <a:t>Solutions </a:t>
            </a:r>
            <a:r>
              <a:rPr lang="fr-FR" dirty="0"/>
              <a:t>apportées ou envisagées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254000"/>
            <a:ext cx="12293600" cy="2436813"/>
          </a:xfrm>
        </p:spPr>
        <p:txBody>
          <a:bodyPr/>
          <a:lstStyle/>
          <a:p>
            <a:r>
              <a:rPr lang="fr-FR" dirty="0" smtClean="0"/>
              <a:t>V-EVOLUTION</a:t>
            </a:r>
            <a:endParaRPr lang="fr-FR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0700" indent="-520700">
              <a:buSzPct val="82000"/>
              <a:buFontTx/>
              <a:buChar char="•"/>
            </a:pPr>
            <a:r>
              <a:rPr lang="fr-FR" dirty="0"/>
              <a:t>Permettre différentes </a:t>
            </a:r>
            <a:r>
              <a:rPr lang="fr-FR" dirty="0" smtClean="0"/>
              <a:t>évolutions </a:t>
            </a:r>
            <a:r>
              <a:rPr lang="fr-FR" dirty="0"/>
              <a:t>du projet</a:t>
            </a:r>
          </a:p>
          <a:p>
            <a:pPr marL="520700" indent="-520700">
              <a:buSzPct val="82000"/>
              <a:buFontTx/>
              <a:buChar char="•"/>
            </a:pPr>
            <a:r>
              <a:rPr lang="fr-FR" dirty="0"/>
              <a:t>Ajout de </a:t>
            </a:r>
            <a:r>
              <a:rPr lang="fr-FR" dirty="0" smtClean="0"/>
              <a:t>fonctionnalités </a:t>
            </a:r>
            <a:r>
              <a:rPr lang="fr-FR" dirty="0"/>
              <a:t>et/ou de </a:t>
            </a:r>
            <a:r>
              <a:rPr lang="fr-FR" dirty="0" smtClean="0"/>
              <a:t>composants</a:t>
            </a:r>
            <a:endParaRPr lang="fr-FR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254000"/>
            <a:ext cx="12293600" cy="2436813"/>
          </a:xfrm>
        </p:spPr>
        <p:txBody>
          <a:bodyPr/>
          <a:lstStyle/>
          <a:p>
            <a:r>
              <a:rPr lang="fr-FR" dirty="0" smtClean="0"/>
              <a:t>V-EVOLUTION</a:t>
            </a:r>
            <a:endParaRPr lang="fr-FR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0700" indent="-520700">
              <a:buSzPct val="82000"/>
              <a:buFontTx/>
              <a:buChar char="•"/>
            </a:pPr>
            <a:r>
              <a:rPr lang="fr-FR" dirty="0"/>
              <a:t>Les </a:t>
            </a:r>
            <a:r>
              <a:rPr lang="fr-FR" dirty="0" smtClean="0"/>
              <a:t>fonctionnalités </a:t>
            </a:r>
            <a:r>
              <a:rPr lang="fr-FR" dirty="0"/>
              <a:t>de la version 2 :</a:t>
            </a:r>
          </a:p>
          <a:p>
            <a:pPr marL="520700" indent="-520700">
              <a:buSzPct val="82000"/>
              <a:buFontTx/>
              <a:buChar char="•"/>
            </a:pPr>
            <a:r>
              <a:rPr lang="fr-FR" dirty="0"/>
              <a:t>ce qui a été fait</a:t>
            </a:r>
          </a:p>
          <a:p>
            <a:pPr marL="520700" indent="-520700">
              <a:buSzPct val="82000"/>
              <a:buFontTx/>
              <a:buChar char="•"/>
            </a:pPr>
            <a:r>
              <a:rPr lang="fr-FR" dirty="0"/>
              <a:t>ce qui ne l’a pas été</a:t>
            </a:r>
          </a:p>
          <a:p>
            <a:pPr marL="520700" indent="-520700">
              <a:buSzPct val="82000"/>
              <a:buFontTx/>
              <a:buChar char="•"/>
            </a:pPr>
            <a:r>
              <a:rPr lang="fr-FR" dirty="0"/>
              <a:t>les stratégies envisagées pour en réaliser certaines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254000"/>
            <a:ext cx="12293600" cy="2436813"/>
          </a:xfrm>
        </p:spPr>
        <p:txBody>
          <a:bodyPr/>
          <a:lstStyle/>
          <a:p>
            <a:r>
              <a:rPr lang="fr-FR" dirty="0" smtClean="0"/>
              <a:t>VI-CONCLUSION</a:t>
            </a:r>
            <a:r>
              <a:rPr lang="fr-FR" dirty="0"/>
              <a:t>	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0700" indent="-520700">
              <a:buSzPct val="82000"/>
              <a:buFontTx/>
              <a:buChar char="•"/>
            </a:pPr>
            <a:r>
              <a:rPr lang="fr-FR"/>
              <a:t>Le projet ne comporte pas tous les éléments d’évolutions demandés pour la version 2</a:t>
            </a:r>
          </a:p>
          <a:p>
            <a:pPr marL="520700" indent="-520700">
              <a:buSzPct val="82000"/>
              <a:buFontTx/>
              <a:buChar char="•"/>
            </a:pPr>
            <a:r>
              <a:rPr lang="fr-FR"/>
              <a:t>Une réflexion sur leurs réalisations a été faite </a:t>
            </a:r>
          </a:p>
          <a:p>
            <a:pPr marL="520700" indent="-520700">
              <a:buSzPct val="82000"/>
              <a:buFontTx/>
              <a:buChar char="•"/>
            </a:pPr>
            <a:r>
              <a:rPr lang="fr-FR"/>
              <a:t>L’effort apporté lors de la conception permet une évolution facile du projet.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254000"/>
            <a:ext cx="12293600" cy="2436813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720" y="2140496"/>
            <a:ext cx="12293600" cy="6299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3800" dirty="0" smtClean="0"/>
              <a:t>I-Introduction</a:t>
            </a:r>
            <a:endParaRPr lang="fr-FR" sz="38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3800" dirty="0" smtClean="0"/>
              <a:t>II-Etude </a:t>
            </a:r>
            <a:r>
              <a:rPr lang="fr-FR" sz="3800" dirty="0"/>
              <a:t>du projet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3800" dirty="0" smtClean="0"/>
              <a:t>III-Architecture</a:t>
            </a:r>
            <a:endParaRPr lang="fr-FR" sz="38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3800" dirty="0" smtClean="0"/>
              <a:t>IV-Réalisation</a:t>
            </a:r>
            <a:endParaRPr lang="fr-FR" sz="38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3800" dirty="0" smtClean="0"/>
              <a:t>V-E</a:t>
            </a:r>
            <a:r>
              <a:rPr lang="fr-FR" sz="3800" dirty="0" smtClean="0"/>
              <a:t>volution</a:t>
            </a:r>
            <a:endParaRPr lang="fr-FR" sz="38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3800" dirty="0" smtClean="0"/>
              <a:t>VI-Conclusion</a:t>
            </a:r>
            <a:endParaRPr lang="fr-FR" sz="3800" dirty="0"/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fr-FR" sz="38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3728" y="196280"/>
            <a:ext cx="12293600" cy="3236913"/>
          </a:xfrm>
        </p:spPr>
        <p:txBody>
          <a:bodyPr/>
          <a:lstStyle/>
          <a:p>
            <a:r>
              <a:rPr lang="fr-FR" dirty="0" smtClean="0"/>
              <a:t>	</a:t>
            </a:r>
            <a:r>
              <a:rPr lang="fr-FR" dirty="0" smtClean="0"/>
              <a:t>I-</a:t>
            </a: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5270500"/>
            <a:ext cx="12293600" cy="406082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800" dirty="0"/>
              <a:t>Un projet sur un semestre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800" dirty="0"/>
              <a:t>Mise en </a:t>
            </a:r>
            <a:r>
              <a:rPr lang="fr-FR" sz="3800" dirty="0" smtClean="0"/>
              <a:t>œuvre </a:t>
            </a:r>
            <a:r>
              <a:rPr lang="fr-FR" sz="3800" dirty="0"/>
              <a:t>des cours de génie logiciel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800" dirty="0"/>
              <a:t>Approche Orientée Objet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800" dirty="0"/>
              <a:t>Découverte d’un nouveau </a:t>
            </a:r>
            <a:r>
              <a:rPr lang="fr-FR" sz="3800" dirty="0" smtClean="0"/>
              <a:t>langage</a:t>
            </a:r>
            <a:endParaRPr lang="fr-FR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254000"/>
            <a:ext cx="12293600" cy="2436813"/>
          </a:xfrm>
        </p:spPr>
        <p:txBody>
          <a:bodyPr/>
          <a:lstStyle/>
          <a:p>
            <a:r>
              <a:rPr lang="fr-FR" dirty="0" smtClean="0"/>
              <a:t>II-ETUDE </a:t>
            </a:r>
            <a:r>
              <a:rPr lang="fr-FR" dirty="0"/>
              <a:t>DE PROJET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0700" indent="-520700">
              <a:buSzPct val="82000"/>
              <a:buFontTx/>
              <a:buChar char="•"/>
            </a:pPr>
            <a:r>
              <a:rPr lang="fr-FR" dirty="0"/>
              <a:t>Analyse </a:t>
            </a:r>
            <a:r>
              <a:rPr lang="fr-FR" dirty="0" smtClean="0"/>
              <a:t>d’une </a:t>
            </a:r>
            <a:r>
              <a:rPr lang="fr-FR" dirty="0"/>
              <a:t>demande de logiciel</a:t>
            </a:r>
          </a:p>
          <a:p>
            <a:pPr marL="520700" indent="-520700">
              <a:buSzPct val="82000"/>
              <a:buFontTx/>
              <a:buChar char="•"/>
            </a:pPr>
            <a:r>
              <a:rPr lang="fr-FR" dirty="0"/>
              <a:t>Définition d’un vocabulaire</a:t>
            </a:r>
          </a:p>
          <a:p>
            <a:pPr marL="520700" indent="-520700">
              <a:buSzPct val="82000"/>
              <a:buFontTx/>
              <a:buChar char="•"/>
            </a:pPr>
            <a:r>
              <a:rPr lang="fr-FR" dirty="0"/>
              <a:t>Extraction de </a:t>
            </a:r>
            <a:r>
              <a:rPr lang="fr-FR" dirty="0" smtClean="0"/>
              <a:t>spécifications</a:t>
            </a:r>
            <a:endParaRPr lang="fr-FR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254000"/>
            <a:ext cx="12293600" cy="2436813"/>
          </a:xfrm>
        </p:spPr>
        <p:txBody>
          <a:bodyPr/>
          <a:lstStyle/>
          <a:p>
            <a:r>
              <a:rPr lang="fr-FR" dirty="0" smtClean="0"/>
              <a:t>III-ARCHITECTURE</a:t>
            </a:r>
            <a:endParaRPr lang="fr-FR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0700" indent="-520700">
              <a:buSzPct val="82000"/>
            </a:pPr>
            <a:r>
              <a:rPr lang="fr-FR" sz="4800" dirty="0"/>
              <a:t>Recherche d’une architecture qui :</a:t>
            </a:r>
          </a:p>
          <a:p>
            <a:pPr marL="520700" indent="-520700">
              <a:buSzPct val="82000"/>
              <a:buFont typeface="Arial" pitchFamily="34" charset="0"/>
              <a:buChar char="•"/>
            </a:pPr>
            <a:r>
              <a:rPr lang="fr-FR" sz="4800" dirty="0" smtClean="0"/>
              <a:t> </a:t>
            </a:r>
            <a:r>
              <a:rPr lang="fr-FR" sz="4800" dirty="0"/>
              <a:t>soit modulaire</a:t>
            </a:r>
          </a:p>
          <a:p>
            <a:pPr marL="520700" indent="-520700">
              <a:buSzPct val="82000"/>
              <a:buFont typeface="Arial" pitchFamily="34" charset="0"/>
              <a:buChar char="•"/>
            </a:pPr>
            <a:r>
              <a:rPr lang="fr-FR" sz="4800" dirty="0" smtClean="0"/>
              <a:t> </a:t>
            </a:r>
            <a:r>
              <a:rPr lang="fr-FR" sz="4800" dirty="0"/>
              <a:t>permette </a:t>
            </a:r>
            <a:r>
              <a:rPr lang="fr-FR" sz="4800" dirty="0" smtClean="0"/>
              <a:t>l’</a:t>
            </a:r>
            <a:r>
              <a:rPr lang="fr-FR" sz="4800" dirty="0"/>
              <a:t>é</a:t>
            </a:r>
            <a:r>
              <a:rPr lang="fr-FR" sz="4800" dirty="0" smtClean="0"/>
              <a:t>volution </a:t>
            </a:r>
            <a:r>
              <a:rPr lang="fr-FR" sz="4800" dirty="0"/>
              <a:t>du projet</a:t>
            </a:r>
          </a:p>
          <a:p>
            <a:pPr marL="520700" indent="-520700">
              <a:buSzPct val="82000"/>
              <a:buFont typeface="Arial" pitchFamily="34" charset="0"/>
              <a:buChar char="•"/>
            </a:pPr>
            <a:r>
              <a:rPr lang="fr-FR" sz="4800" dirty="0" smtClean="0"/>
              <a:t> </a:t>
            </a:r>
            <a:r>
              <a:rPr lang="fr-FR" sz="4800" dirty="0"/>
              <a:t>respecte les critères de forte cohésion/faible couplage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752" y="0"/>
            <a:ext cx="11703050" cy="1625600"/>
          </a:xfrm>
        </p:spPr>
        <p:txBody>
          <a:bodyPr/>
          <a:lstStyle/>
          <a:p>
            <a:r>
              <a:rPr lang="fr-FR" dirty="0" smtClean="0"/>
              <a:t>Architecture </a:t>
            </a:r>
            <a:r>
              <a:rPr lang="fr-FR" dirty="0" smtClean="0"/>
              <a:t>Globale</a:t>
            </a:r>
            <a:endParaRPr lang="fr-FR" dirty="0"/>
          </a:p>
        </p:txBody>
      </p:sp>
      <p:pic>
        <p:nvPicPr>
          <p:cNvPr id="16386" name="Picture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784" y="1536700"/>
            <a:ext cx="11157873" cy="8216900"/>
          </a:xfrm>
          <a:prstGeom prst="rect">
            <a:avLst/>
          </a:prstGeom>
          <a:noFill/>
          <a:ln w="25400" cap="flat" cmpd="sng">
            <a:noFill/>
            <a:prstDash val="solid"/>
            <a:miter lim="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</a:t>
            </a:r>
            <a:r>
              <a:rPr lang="fr-FR" dirty="0" err="1" smtClean="0"/>
              <a:t>ngine</a:t>
            </a:r>
            <a:endParaRPr lang="fr-FR" dirty="0"/>
          </a:p>
        </p:txBody>
      </p:sp>
      <p:pic>
        <p:nvPicPr>
          <p:cNvPr id="17410" name="Picture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816" y="1564432"/>
            <a:ext cx="10953750" cy="7277100"/>
          </a:xfrm>
          <a:prstGeom prst="rect">
            <a:avLst/>
          </a:prstGeom>
          <a:noFill/>
          <a:ln w="25400" cap="flat" cmpd="sng">
            <a:noFill/>
            <a:prstDash val="solid"/>
            <a:miter lim="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UI</a:t>
            </a:r>
            <a:endParaRPr lang="fr-FR" dirty="0"/>
          </a:p>
        </p:txBody>
      </p:sp>
      <p:pic>
        <p:nvPicPr>
          <p:cNvPr id="18434" name="Picture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79237"/>
            <a:ext cx="11468100" cy="4982425"/>
          </a:xfrm>
          <a:prstGeom prst="rect">
            <a:avLst/>
          </a:prstGeom>
          <a:noFill/>
          <a:ln w="25400" cap="flat" cmpd="sng">
            <a:noFill/>
            <a:prstDash val="solid"/>
            <a:miter lim="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</a:t>
            </a:r>
            <a:endParaRPr lang="fr-FR" dirty="0"/>
          </a:p>
        </p:txBody>
      </p:sp>
      <p:pic>
        <p:nvPicPr>
          <p:cNvPr id="19458" name="Picture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01502"/>
            <a:ext cx="11468100" cy="5737896"/>
          </a:xfrm>
          <a:prstGeom prst="rect">
            <a:avLst/>
          </a:prstGeom>
          <a:noFill/>
          <a:ln w="25400" cap="flat" cmpd="sng">
            <a:noFill/>
            <a:prstDash val="solid"/>
            <a:miter lim="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">
      <a:dk1>
        <a:srgbClr val="B4B4B4"/>
      </a:dk1>
      <a:lt1>
        <a:srgbClr val="535353"/>
      </a:lt1>
      <a:dk2>
        <a:srgbClr val="340053"/>
      </a:dk2>
      <a:lt2>
        <a:srgbClr val="5A5F5E"/>
      </a:lt2>
      <a:accent1>
        <a:srgbClr val="78AAB3"/>
      </a:accent1>
      <a:accent2>
        <a:srgbClr val="9A9671"/>
      </a:accent2>
      <a:accent3>
        <a:srgbClr val="AEAAB3"/>
      </a:accent3>
      <a:accent4>
        <a:srgbClr val="464646"/>
      </a:accent4>
      <a:accent5>
        <a:srgbClr val="BED2D6"/>
      </a:accent5>
      <a:accent6>
        <a:srgbClr val="8B8766"/>
      </a:accent6>
      <a:hlink>
        <a:srgbClr val="0000FF"/>
      </a:hlink>
      <a:folHlink>
        <a:srgbClr val="FF00FF"/>
      </a:folHlink>
    </a:clrScheme>
    <a:fontScheme name="Thème Offic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785"/>
        </a:solidFill>
        <a:ln w="25400" cap="flat" cmpd="sng" algn="ctr">
          <a:solidFill>
            <a:srgbClr val="5A5F5E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600" b="0" i="0" u="none" strike="noStrike" cap="none" normalizeH="0" baseline="0" smtClean="0">
            <a:ln>
              <a:noFill/>
            </a:ln>
            <a:solidFill>
              <a:srgbClr val="535353"/>
            </a:solidFill>
            <a:effectLst/>
            <a:latin typeface="Gill Sans Light" charset="0"/>
            <a:ea typeface="Gill Sans Light" charset="0"/>
            <a:cs typeface="Gill Sans Light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785"/>
        </a:solidFill>
        <a:ln w="25400" cap="flat" cmpd="sng" algn="ctr">
          <a:solidFill>
            <a:srgbClr val="5A5F5E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600" b="0" i="0" u="none" strike="noStrike" cap="none" normalizeH="0" baseline="0" smtClean="0">
            <a:ln>
              <a:noFill/>
            </a:ln>
            <a:solidFill>
              <a:srgbClr val="535353"/>
            </a:solidFill>
            <a:effectLst/>
            <a:latin typeface="Gill Sans Light" charset="0"/>
            <a:ea typeface="Gill Sans Light" charset="0"/>
            <a:cs typeface="Gill Sans Light" charset="0"/>
            <a:sym typeface="Gill Sans Light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B4B4B4"/>
      </a:dk1>
      <a:lt1>
        <a:srgbClr val="535353"/>
      </a:lt1>
      <a:dk2>
        <a:srgbClr val="340053"/>
      </a:dk2>
      <a:lt2>
        <a:srgbClr val="5A5F5E"/>
      </a:lt2>
      <a:accent1>
        <a:srgbClr val="78AAB3"/>
      </a:accent1>
      <a:accent2>
        <a:srgbClr val="9A9671"/>
      </a:accent2>
      <a:accent3>
        <a:srgbClr val="AEAAB3"/>
      </a:accent3>
      <a:accent4>
        <a:srgbClr val="464646"/>
      </a:accent4>
      <a:accent5>
        <a:srgbClr val="BED2D6"/>
      </a:accent5>
      <a:accent6>
        <a:srgbClr val="8B8766"/>
      </a:accent6>
      <a:hlink>
        <a:srgbClr val="0000FF"/>
      </a:hlink>
      <a:folHlink>
        <a:srgbClr val="FF00FF"/>
      </a:folHlink>
    </a:clrScheme>
    <a:fontScheme name="Thème Offic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785"/>
        </a:solidFill>
        <a:ln w="25400" cap="flat" cmpd="sng" algn="ctr">
          <a:solidFill>
            <a:srgbClr val="5A5F5E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600" b="0" i="0" u="none" strike="noStrike" cap="none" normalizeH="0" baseline="0" smtClean="0">
            <a:ln>
              <a:noFill/>
            </a:ln>
            <a:solidFill>
              <a:srgbClr val="535353"/>
            </a:solidFill>
            <a:effectLst/>
            <a:latin typeface="Gill Sans Light" charset="0"/>
            <a:ea typeface="Gill Sans Light" charset="0"/>
            <a:cs typeface="Gill Sans Light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785"/>
        </a:solidFill>
        <a:ln w="25400" cap="flat" cmpd="sng" algn="ctr">
          <a:solidFill>
            <a:srgbClr val="5A5F5E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600" b="0" i="0" u="none" strike="noStrike" cap="none" normalizeH="0" baseline="0" smtClean="0">
            <a:ln>
              <a:noFill/>
            </a:ln>
            <a:solidFill>
              <a:srgbClr val="535353"/>
            </a:solidFill>
            <a:effectLst/>
            <a:latin typeface="Gill Sans Light" charset="0"/>
            <a:ea typeface="Gill Sans Light" charset="0"/>
            <a:cs typeface="Gill Sans Light" charset="0"/>
            <a:sym typeface="Gill Sans Light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B4B4B4"/>
      </a:dk1>
      <a:lt1>
        <a:srgbClr val="535353"/>
      </a:lt1>
      <a:dk2>
        <a:srgbClr val="340053"/>
      </a:dk2>
      <a:lt2>
        <a:srgbClr val="5A5F5E"/>
      </a:lt2>
      <a:accent1>
        <a:srgbClr val="78AAB3"/>
      </a:accent1>
      <a:accent2>
        <a:srgbClr val="9A9671"/>
      </a:accent2>
      <a:accent3>
        <a:srgbClr val="AEAAB3"/>
      </a:accent3>
      <a:accent4>
        <a:srgbClr val="464646"/>
      </a:accent4>
      <a:accent5>
        <a:srgbClr val="BED2D6"/>
      </a:accent5>
      <a:accent6>
        <a:srgbClr val="8B8766"/>
      </a:accent6>
      <a:hlink>
        <a:srgbClr val="0000FF"/>
      </a:hlink>
      <a:folHlink>
        <a:srgbClr val="FF00FF"/>
      </a:folHlink>
    </a:clrScheme>
    <a:fontScheme name="Thème Offic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785"/>
        </a:solidFill>
        <a:ln w="25400" cap="flat" cmpd="sng" algn="ctr">
          <a:solidFill>
            <a:srgbClr val="5A5F5E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600" b="0" i="0" u="none" strike="noStrike" cap="none" normalizeH="0" baseline="0" smtClean="0">
            <a:ln>
              <a:noFill/>
            </a:ln>
            <a:solidFill>
              <a:srgbClr val="535353"/>
            </a:solidFill>
            <a:effectLst/>
            <a:latin typeface="Gill Sans Light" charset="0"/>
            <a:ea typeface="Gill Sans Light" charset="0"/>
            <a:cs typeface="Gill Sans Light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785"/>
        </a:solidFill>
        <a:ln w="25400" cap="flat" cmpd="sng" algn="ctr">
          <a:solidFill>
            <a:srgbClr val="5A5F5E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600" b="0" i="0" u="none" strike="noStrike" cap="none" normalizeH="0" baseline="0" smtClean="0">
            <a:ln>
              <a:noFill/>
            </a:ln>
            <a:solidFill>
              <a:srgbClr val="535353"/>
            </a:solidFill>
            <a:effectLst/>
            <a:latin typeface="Gill Sans Light" charset="0"/>
            <a:ea typeface="Gill Sans Light" charset="0"/>
            <a:cs typeface="Gill Sans Light" charset="0"/>
            <a:sym typeface="Gill Sans Light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FFFFFF"/>
      </a:accent3>
      <a:accent4>
        <a:srgbClr val="000000"/>
      </a:accent4>
      <a:accent5>
        <a:srgbClr val="BED2D6"/>
      </a:accent5>
      <a:accent6>
        <a:srgbClr val="8B876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170</Words>
  <Application>Microsoft Office PowerPoint</Application>
  <PresentationFormat>Personnalisé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Thème Office</vt:lpstr>
      <vt:lpstr>Thème Office</vt:lpstr>
      <vt:lpstr>Thème Office</vt:lpstr>
      <vt:lpstr>SIMULA</vt:lpstr>
      <vt:lpstr>PLAN</vt:lpstr>
      <vt:lpstr> I-INTRODUCTION</vt:lpstr>
      <vt:lpstr>II-ETUDE DE PROJET</vt:lpstr>
      <vt:lpstr>III-ARCHITECTURE</vt:lpstr>
      <vt:lpstr>Architecture Globale</vt:lpstr>
      <vt:lpstr>Engine</vt:lpstr>
      <vt:lpstr>UI</vt:lpstr>
      <vt:lpstr>Model</vt:lpstr>
      <vt:lpstr>Time</vt:lpstr>
      <vt:lpstr>IV-REALISATION</vt:lpstr>
      <vt:lpstr>IV-REALISATION</vt:lpstr>
      <vt:lpstr>V-EVOLUTION</vt:lpstr>
      <vt:lpstr>V-EVOLUTION</vt:lpstr>
      <vt:lpstr>VI-CONCLUSION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</dc:title>
  <dc:creator>ken</dc:creator>
  <cp:lastModifiedBy>ken</cp:lastModifiedBy>
  <cp:revision>5</cp:revision>
  <dcterms:modified xsi:type="dcterms:W3CDTF">2014-01-22T21:49:51Z</dcterms:modified>
</cp:coreProperties>
</file>