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9DC3E6"/>
    <a:srgbClr val="131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0"/>
    <p:restoredTop sz="95179"/>
  </p:normalViewPr>
  <p:slideViewPr>
    <p:cSldViewPr snapToGrid="0" snapToObjects="1">
      <p:cViewPr>
        <p:scale>
          <a:sx n="85" d="100"/>
          <a:sy n="85" d="100"/>
        </p:scale>
        <p:origin x="124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5.7</c:v>
                </c:pt>
                <c:pt idx="1">
                  <c:v>7.5</c:v>
                </c:pt>
                <c:pt idx="2">
                  <c:v>6.5</c:v>
                </c:pt>
                <c:pt idx="3">
                  <c:v>5.5</c:v>
                </c:pt>
                <c:pt idx="4">
                  <c:v>4.5</c:v>
                </c:pt>
                <c:pt idx="5">
                  <c:v>7.6</c:v>
                </c:pt>
                <c:pt idx="6">
                  <c:v>5.6</c:v>
                </c:pt>
                <c:pt idx="7">
                  <c:v>8.2</c:v>
                </c:pt>
                <c:pt idx="8">
                  <c:v>7.2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Public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5.5</c:v>
                </c:pt>
                <c:pt idx="5">
                  <c:v>2.4</c:v>
                </c:pt>
                <c:pt idx="6">
                  <c:v>4.4</c:v>
                </c:pt>
                <c:pt idx="7">
                  <c:v>1.8</c:v>
                </c:pt>
                <c:pt idx="8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96001680"/>
        <c:axId val="2095996608"/>
      </c:barChart>
      <c:catAx>
        <c:axId val="2096001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5996608"/>
        <c:crosses val="autoZero"/>
        <c:auto val="1"/>
        <c:lblAlgn val="ctr"/>
        <c:lblOffset val="100"/>
        <c:noMultiLvlLbl val="0"/>
      </c:catAx>
      <c:valAx>
        <c:axId val="2095996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00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F500C-8B16-454C-9BAC-63E1C5CA7070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D5212-BB30-4148-B648-33AD5E67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8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r>
              <a:rPr lang="en-US" baseline="0" dirty="0" smtClean="0"/>
              <a:t> axis- altitude dropped from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Siesmic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yeild</a:t>
            </a:r>
            <a:r>
              <a:rPr lang="en-US" baseline="0" dirty="0" smtClean="0"/>
              <a:t>- Johnson Arch</a:t>
            </a:r>
          </a:p>
          <a:p>
            <a:r>
              <a:rPr lang="en-US" baseline="0" dirty="0" smtClean="0"/>
              <a:t>X-axis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Feedback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8 different versions of the chart rather than trying to make 1 interactive chart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Remove the map and use that space for your “Give Peace a chance” story”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Minimize 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D5212-BB30-4148-B648-33AD5E6767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0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r>
              <a:rPr lang="en-US" baseline="0" dirty="0" smtClean="0"/>
              <a:t> axis- altitude dropped from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Siesmic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yeild</a:t>
            </a:r>
            <a:r>
              <a:rPr lang="en-US" baseline="0" dirty="0" smtClean="0"/>
              <a:t>- Johnson Arch</a:t>
            </a:r>
          </a:p>
          <a:p>
            <a:r>
              <a:rPr lang="en-US" baseline="0" dirty="0" smtClean="0"/>
              <a:t>X-axis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Feedback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8 different versions of the chart rather than trying to make 1 interactive chart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Remove the map and use that space for your “Give Peace a chance” story”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Minimize 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D5212-BB30-4148-B648-33AD5E6767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1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</a:t>
            </a:r>
            <a:r>
              <a:rPr lang="en-US" baseline="0" dirty="0" smtClean="0"/>
              <a:t> axis- altitude dropped from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Siesmic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yeild</a:t>
            </a:r>
            <a:r>
              <a:rPr lang="en-US" baseline="0" dirty="0" smtClean="0"/>
              <a:t>- Johnson Arch</a:t>
            </a:r>
          </a:p>
          <a:p>
            <a:r>
              <a:rPr lang="en-US" baseline="0" dirty="0" smtClean="0"/>
              <a:t>X-axis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Feedback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8 different versions of the chart rather than trying to make 1 interactive chart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Remove the map and use that space for your “Give Peace a chance” story”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Minimize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D5212-BB30-4148-B648-33AD5E6767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5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1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9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5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77DB-6138-2B4B-BAA7-3613BCBF816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306FA-303F-E54B-BB9F-9C4347227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43463"/>
            <a:ext cx="12192000" cy="20145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857751"/>
            <a:ext cx="12192000" cy="0"/>
          </a:xfrm>
          <a:prstGeom prst="line">
            <a:avLst/>
          </a:prstGeom>
          <a:ln w="38100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ge result for world map sv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89" y="1818114"/>
            <a:ext cx="12192000" cy="32432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353085"/>
            <a:ext cx="1867549" cy="4643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62809" y="1353085"/>
            <a:ext cx="2704298" cy="4643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3062" y="1353085"/>
            <a:ext cx="1443259" cy="464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16321" y="1353085"/>
            <a:ext cx="6180420" cy="4643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9488" y="4622393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1945</a:t>
            </a:r>
            <a:endParaRPr lang="en-US" sz="16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67549" y="4620875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1955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444339" y="4606895"/>
            <a:ext cx="0" cy="23535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85906" y="4615370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1965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77519" y="4601660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1975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76402" y="4602267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1985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28871" y="4608954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1995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93636" y="4595244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2005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40172" y="4588557"/>
            <a:ext cx="703911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2015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97441" y="4595244"/>
            <a:ext cx="703911" cy="338554"/>
          </a:xfrm>
          <a:prstGeom prst="rect">
            <a:avLst/>
          </a:prstGeom>
          <a:solidFill>
            <a:srgbClr val="00B05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2786063" y="4622395"/>
            <a:ext cx="0" cy="23535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937603" y="4615370"/>
            <a:ext cx="0" cy="23535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114131" y="4622395"/>
            <a:ext cx="0" cy="23535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358731" y="4622395"/>
            <a:ext cx="0" cy="23535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594864" y="4595244"/>
            <a:ext cx="0" cy="23535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07197" y="4601660"/>
            <a:ext cx="0" cy="23535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398203" y="4622393"/>
            <a:ext cx="0" cy="23535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52893" y="2231518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39208" y="2277593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729558" y="2344933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009007" y="2497333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878357" y="2446830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058574" y="2894643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103689" y="3053798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427550" y="3099873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467972" y="3277574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00018" y="2664060"/>
            <a:ext cx="505410" cy="50541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88668" y="3787575"/>
            <a:ext cx="328110" cy="32811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37121" y="2344933"/>
            <a:ext cx="231205" cy="231205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70589" y="3287860"/>
            <a:ext cx="352872" cy="352872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00018" y="3389484"/>
            <a:ext cx="505410" cy="50541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73533" y="4512999"/>
            <a:ext cx="328110" cy="32811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37121" y="3070357"/>
            <a:ext cx="231205" cy="231205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76287" y="4013284"/>
            <a:ext cx="352872" cy="352872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00018" y="4852524"/>
            <a:ext cx="505410" cy="50541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88668" y="5976039"/>
            <a:ext cx="328110" cy="32811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37121" y="4533397"/>
            <a:ext cx="231205" cy="231205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76287" y="5476324"/>
            <a:ext cx="352872" cy="352872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510991" y="2253723"/>
            <a:ext cx="505410" cy="50541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578410" y="3291894"/>
            <a:ext cx="328110" cy="32811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698225" y="3763156"/>
            <a:ext cx="88480" cy="8848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651260" y="1849252"/>
            <a:ext cx="231205" cy="231205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581562" y="2792179"/>
            <a:ext cx="352872" cy="352872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603220" y="3827064"/>
            <a:ext cx="328110" cy="32811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701770" y="4298326"/>
            <a:ext cx="88480" cy="8848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654805" y="2384422"/>
            <a:ext cx="231205" cy="231205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585107" y="3327349"/>
            <a:ext cx="352872" cy="352872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477558" y="3339430"/>
            <a:ext cx="505410" cy="50541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566678" y="4499607"/>
            <a:ext cx="328110" cy="32811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680892" y="4681209"/>
            <a:ext cx="88480" cy="8848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615130" y="2561529"/>
            <a:ext cx="231205" cy="231205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534963" y="3999892"/>
            <a:ext cx="352872" cy="352872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530843" y="4000884"/>
            <a:ext cx="505410" cy="50541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598262" y="5124399"/>
            <a:ext cx="328110" cy="32811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718077" y="5595661"/>
            <a:ext cx="88480" cy="8848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671112" y="3681757"/>
            <a:ext cx="231205" cy="231205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601414" y="4624684"/>
            <a:ext cx="352872" cy="352872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623072" y="5659569"/>
            <a:ext cx="328110" cy="32811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721622" y="6130831"/>
            <a:ext cx="88480" cy="8848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674657" y="4216927"/>
            <a:ext cx="231205" cy="231205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604959" y="5159854"/>
            <a:ext cx="352872" cy="352872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497410" y="4818367"/>
            <a:ext cx="505410" cy="50541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586530" y="5978544"/>
            <a:ext cx="328110" cy="32811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700744" y="6513714"/>
            <a:ext cx="88480" cy="88480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634982" y="4394034"/>
            <a:ext cx="231205" cy="231205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554815" y="5478829"/>
            <a:ext cx="352872" cy="352872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2761322" y="2211480"/>
            <a:ext cx="505410" cy="505410"/>
          </a:xfrm>
          <a:prstGeom prst="ellipse">
            <a:avLst/>
          </a:prstGeom>
          <a:solidFill>
            <a:srgbClr val="9DC3E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833053" y="3334995"/>
            <a:ext cx="328110" cy="3281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952868" y="3806257"/>
            <a:ext cx="88480" cy="884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898425" y="1892353"/>
            <a:ext cx="231205" cy="231205"/>
          </a:xfrm>
          <a:prstGeom prst="ellipse">
            <a:avLst/>
          </a:prstGeom>
          <a:solidFill>
            <a:srgbClr val="9DC3E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837591" y="2835280"/>
            <a:ext cx="352872" cy="3528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857863" y="3870165"/>
            <a:ext cx="328110" cy="3281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2956413" y="4341427"/>
            <a:ext cx="88480" cy="884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2898425" y="2427523"/>
            <a:ext cx="231205" cy="2312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2839750" y="3370450"/>
            <a:ext cx="352872" cy="3528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2761322" y="3028963"/>
            <a:ext cx="505410" cy="505410"/>
          </a:xfrm>
          <a:prstGeom prst="ellipse">
            <a:avLst/>
          </a:prstGeom>
          <a:solidFill>
            <a:srgbClr val="9DC3E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2849972" y="4189140"/>
            <a:ext cx="328110" cy="3281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2935535" y="4724310"/>
            <a:ext cx="88480" cy="884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2898425" y="2604630"/>
            <a:ext cx="231205" cy="2312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789606" y="3689425"/>
            <a:ext cx="352872" cy="3528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2761322" y="3788639"/>
            <a:ext cx="505410" cy="505410"/>
          </a:xfrm>
          <a:prstGeom prst="ellipse">
            <a:avLst/>
          </a:prstGeom>
          <a:solidFill>
            <a:srgbClr val="9DC3E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2857862" y="4912154"/>
            <a:ext cx="328110" cy="328110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2977677" y="5383416"/>
            <a:ext cx="88480" cy="88480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2898425" y="3469512"/>
            <a:ext cx="231205" cy="231205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861014" y="4412439"/>
            <a:ext cx="352872" cy="352872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2849972" y="5447324"/>
            <a:ext cx="328110" cy="328110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2981222" y="5918586"/>
            <a:ext cx="88480" cy="88480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2898425" y="4004682"/>
            <a:ext cx="231205" cy="231205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2837591" y="4947609"/>
            <a:ext cx="352872" cy="352872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757010" y="4606122"/>
            <a:ext cx="505410" cy="505410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849972" y="5766299"/>
            <a:ext cx="328110" cy="328110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2960344" y="6301469"/>
            <a:ext cx="88480" cy="88480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2894582" y="4181789"/>
            <a:ext cx="231205" cy="231205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2837591" y="5266584"/>
            <a:ext cx="352872" cy="352872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3786358" y="2296536"/>
            <a:ext cx="505410" cy="5054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3853777" y="3420051"/>
            <a:ext cx="328110" cy="3281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3973592" y="3891313"/>
            <a:ext cx="88480" cy="8848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3926627" y="1977409"/>
            <a:ext cx="231205" cy="231205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3856929" y="2920336"/>
            <a:ext cx="352872" cy="352872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3878587" y="3955221"/>
            <a:ext cx="328110" cy="3281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3977137" y="4426483"/>
            <a:ext cx="88480" cy="8848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3930172" y="2512579"/>
            <a:ext cx="231205" cy="231205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3860474" y="3455506"/>
            <a:ext cx="352872" cy="352872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3752925" y="3114019"/>
            <a:ext cx="505410" cy="5054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3842045" y="4274196"/>
            <a:ext cx="328110" cy="3281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3956259" y="4809366"/>
            <a:ext cx="88480" cy="8848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890497" y="2689686"/>
            <a:ext cx="231205" cy="231205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3810330" y="3774481"/>
            <a:ext cx="352872" cy="352872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10684791" y="6356435"/>
            <a:ext cx="1481496" cy="338554"/>
          </a:xfrm>
          <a:prstGeom prst="rect">
            <a:avLst/>
          </a:prstGeom>
          <a:solidFill>
            <a:schemeClr val="bg1">
              <a:alpha val="63922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>
                <a:latin typeface="Arial" charset="0"/>
                <a:ea typeface="Arial" charset="0"/>
                <a:cs typeface="Arial" charset="0"/>
              </a:rPr>
              <a:t>Underground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2194611" y="622088"/>
            <a:ext cx="505410" cy="505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427550" y="285287"/>
            <a:ext cx="505410" cy="5054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598279" y="545017"/>
            <a:ext cx="505410" cy="50541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9438673" y="697483"/>
            <a:ext cx="505410" cy="50541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8319947" y="828862"/>
            <a:ext cx="505410" cy="5054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9909885" y="657389"/>
            <a:ext cx="505410" cy="5054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4593289" y="3272351"/>
            <a:ext cx="505410" cy="5054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4660708" y="4395866"/>
            <a:ext cx="328110" cy="3281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780523" y="4867128"/>
            <a:ext cx="88480" cy="8848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4733558" y="2953224"/>
            <a:ext cx="231205" cy="231205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4663860" y="3896151"/>
            <a:ext cx="352872" cy="352872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685518" y="4931036"/>
            <a:ext cx="328110" cy="3281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4784068" y="5402298"/>
            <a:ext cx="88480" cy="8848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4737103" y="3488394"/>
            <a:ext cx="231205" cy="231205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667405" y="4431321"/>
            <a:ext cx="352872" cy="352872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4559856" y="4089834"/>
            <a:ext cx="505410" cy="5054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648976" y="5250011"/>
            <a:ext cx="328110" cy="3281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4763190" y="5785181"/>
            <a:ext cx="88480" cy="8848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4697428" y="3665501"/>
            <a:ext cx="231205" cy="231205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4617261" y="4750296"/>
            <a:ext cx="352872" cy="352872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5894005" y="3424751"/>
            <a:ext cx="505410" cy="5054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5961424" y="4548266"/>
            <a:ext cx="328110" cy="3281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6081239" y="5019528"/>
            <a:ext cx="88480" cy="8848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6034274" y="3105624"/>
            <a:ext cx="231205" cy="231205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5964576" y="4048551"/>
            <a:ext cx="352872" cy="352872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5986234" y="5083436"/>
            <a:ext cx="328110" cy="3281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6084784" y="5554698"/>
            <a:ext cx="88480" cy="8848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6037819" y="3640794"/>
            <a:ext cx="231205" cy="231205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968121" y="4583721"/>
            <a:ext cx="352872" cy="352872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5860572" y="4242234"/>
            <a:ext cx="505410" cy="5054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949692" y="5402411"/>
            <a:ext cx="328110" cy="3281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6063906" y="5937581"/>
            <a:ext cx="88480" cy="8848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5998144" y="3817901"/>
            <a:ext cx="231205" cy="231205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5917977" y="4902696"/>
            <a:ext cx="352872" cy="352872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Chart 66"/>
          <p:cNvGraphicFramePr/>
          <p:nvPr>
            <p:extLst>
              <p:ext uri="{D42A27DB-BD31-4B8C-83A1-F6EECF244321}">
                <p14:modId xmlns:p14="http://schemas.microsoft.com/office/powerpoint/2010/main" val="1713669709"/>
              </p:ext>
            </p:extLst>
          </p:nvPr>
        </p:nvGraphicFramePr>
        <p:xfrm>
          <a:off x="10684791" y="1829484"/>
          <a:ext cx="1284255" cy="1997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4" name="Oval 223"/>
          <p:cNvSpPr/>
          <p:nvPr/>
        </p:nvSpPr>
        <p:spPr>
          <a:xfrm>
            <a:off x="8741174" y="4451763"/>
            <a:ext cx="328110" cy="32811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8741176" y="4079232"/>
            <a:ext cx="328110" cy="32811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8758108" y="4841231"/>
            <a:ext cx="328110" cy="32811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10011175" y="4604163"/>
            <a:ext cx="328110" cy="32811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0011177" y="4231632"/>
            <a:ext cx="328110" cy="32811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9164511" y="4485631"/>
            <a:ext cx="328110" cy="32811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9198380" y="4079234"/>
            <a:ext cx="328110" cy="32811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9113371" y="2027651"/>
            <a:ext cx="684631" cy="684631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9189963" y="2151597"/>
            <a:ext cx="567710" cy="567710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9240172" y="2256053"/>
            <a:ext cx="463255" cy="463255"/>
          </a:xfrm>
          <a:prstGeom prst="ellipse">
            <a:avLst/>
          </a:prstGeom>
          <a:solidFill>
            <a:srgbClr val="9DC3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8148324" y="2160065"/>
            <a:ext cx="10070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Megatonage</a:t>
            </a:r>
            <a:r>
              <a:rPr lang="en-US" sz="105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sz="105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 flipH="1">
            <a:off x="-549849" y="4813423"/>
            <a:ext cx="1" cy="196728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-555648" y="3037134"/>
            <a:ext cx="11599" cy="1973015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>
            <a:off x="-761079" y="2446830"/>
            <a:ext cx="422460" cy="422460"/>
          </a:xfrm>
          <a:prstGeom prst="ellipse">
            <a:avLst/>
          </a:prstGeom>
          <a:solidFill>
            <a:srgbClr val="9DC3E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-686978" y="3541245"/>
            <a:ext cx="274259" cy="2742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-586828" y="3973179"/>
            <a:ext cx="73958" cy="739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-697327" y="3045594"/>
            <a:ext cx="294957" cy="2949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-686978" y="4076415"/>
            <a:ext cx="274259" cy="2742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-586828" y="4508349"/>
            <a:ext cx="73958" cy="739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-646478" y="2617869"/>
            <a:ext cx="193259" cy="1932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-697327" y="3580764"/>
            <a:ext cx="294957" cy="2949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-761079" y="3264313"/>
            <a:ext cx="422460" cy="422460"/>
          </a:xfrm>
          <a:prstGeom prst="ellipse">
            <a:avLst/>
          </a:prstGeom>
          <a:solidFill>
            <a:srgbClr val="9DC3E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-686978" y="4395390"/>
            <a:ext cx="274259" cy="2742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-586828" y="4891232"/>
            <a:ext cx="73958" cy="739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-646478" y="2794976"/>
            <a:ext cx="193259" cy="1932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-697327" y="3899739"/>
            <a:ext cx="294957" cy="2949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-761079" y="4023989"/>
            <a:ext cx="422460" cy="422460"/>
          </a:xfrm>
          <a:prstGeom prst="ellipse">
            <a:avLst/>
          </a:prstGeom>
          <a:solidFill>
            <a:srgbClr val="9DC3E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-686978" y="5118404"/>
            <a:ext cx="274259" cy="274259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-586828" y="5550338"/>
            <a:ext cx="73958" cy="73958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-646478" y="3659858"/>
            <a:ext cx="193259" cy="193259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-697327" y="4622753"/>
            <a:ext cx="294957" cy="294957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-686978" y="5653574"/>
            <a:ext cx="274259" cy="274259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-586828" y="6085508"/>
            <a:ext cx="73958" cy="73958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-646478" y="4195028"/>
            <a:ext cx="193259" cy="193259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-697327" y="5157923"/>
            <a:ext cx="294957" cy="294957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-761079" y="4841472"/>
            <a:ext cx="422460" cy="422460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-686978" y="5972549"/>
            <a:ext cx="274259" cy="274259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-586828" y="6468391"/>
            <a:ext cx="73958" cy="73958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-646478" y="4372135"/>
            <a:ext cx="193259" cy="193259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-697327" y="5476898"/>
            <a:ext cx="294957" cy="294957"/>
          </a:xfrm>
          <a:prstGeom prst="ellipse">
            <a:avLst/>
          </a:prstGeom>
          <a:solidFill>
            <a:srgbClr val="9DC3E6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5714" y="4843463"/>
            <a:ext cx="12217713" cy="20145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30453" y="0"/>
            <a:ext cx="12222452" cy="26112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ge result for world map sv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16" y="41253"/>
            <a:ext cx="7205517" cy="2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30454" y="2151454"/>
            <a:ext cx="12230143" cy="26920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10684791" y="6356435"/>
            <a:ext cx="1481496" cy="338554"/>
          </a:xfrm>
          <a:prstGeom prst="rect">
            <a:avLst/>
          </a:prstGeom>
          <a:solidFill>
            <a:schemeClr val="bg1">
              <a:alpha val="63922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>
                <a:latin typeface="Arial" charset="0"/>
                <a:ea typeface="Arial" charset="0"/>
                <a:cs typeface="Arial" charset="0"/>
              </a:rPr>
              <a:t>Underground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3442121" y="468546"/>
            <a:ext cx="977333" cy="97733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600043" y="565041"/>
            <a:ext cx="314015" cy="314015"/>
          </a:xfrm>
          <a:prstGeom prst="ellipse">
            <a:avLst/>
          </a:prstGeom>
          <a:solidFill>
            <a:srgbClr val="00B0F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746584" y="705505"/>
            <a:ext cx="361954" cy="361954"/>
          </a:xfrm>
          <a:prstGeom prst="ellipse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8076049" y="638482"/>
            <a:ext cx="505410" cy="505410"/>
          </a:xfrm>
          <a:prstGeom prst="ellipse">
            <a:avLst/>
          </a:prstGeom>
          <a:solidFill>
            <a:srgbClr val="7030A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7847399" y="763404"/>
            <a:ext cx="505410" cy="505410"/>
          </a:xfrm>
          <a:prstGeom prst="ellipse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7249028" y="1040552"/>
            <a:ext cx="505410" cy="505410"/>
          </a:xfrm>
          <a:prstGeom prst="ellipse">
            <a:avLst/>
          </a:prstGeom>
          <a:solidFill>
            <a:schemeClr val="accent2">
              <a:lumMod val="5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0" y="4857751"/>
            <a:ext cx="12192000" cy="0"/>
          </a:xfrm>
          <a:prstGeom prst="line">
            <a:avLst/>
          </a:prstGeom>
          <a:ln w="38100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52893" y="2231518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939208" y="2277593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1729558" y="2344933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4878357" y="2446830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058574" y="2894643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6103689" y="3053798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5427550" y="3099873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7467972" y="3277574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239488" y="4622393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1945</a:t>
            </a:r>
            <a:endParaRPr lang="en-US" sz="16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867549" y="4620875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1955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3085906" y="4615370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1965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4177519" y="4601660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1975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376402" y="4602267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1985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728871" y="4608954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1995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7893636" y="4595244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2005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240172" y="4588557"/>
            <a:ext cx="703911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2015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10897441" y="4595244"/>
            <a:ext cx="703911" cy="338554"/>
          </a:xfrm>
          <a:prstGeom prst="rect">
            <a:avLst/>
          </a:prstGeom>
          <a:solidFill>
            <a:srgbClr val="00B05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6" name="Oval 545"/>
          <p:cNvSpPr/>
          <p:nvPr/>
        </p:nvSpPr>
        <p:spPr>
          <a:xfrm>
            <a:off x="6912158" y="100596"/>
            <a:ext cx="856616" cy="856616"/>
          </a:xfrm>
          <a:prstGeom prst="ellipse">
            <a:avLst/>
          </a:prstGeom>
          <a:solidFill>
            <a:srgbClr val="00B0F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-30455" y="1891730"/>
            <a:ext cx="12238278" cy="259683"/>
            <a:chOff x="-30455" y="1928291"/>
            <a:chExt cx="12238278" cy="111612"/>
          </a:xfrm>
        </p:grpSpPr>
        <p:sp>
          <p:nvSpPr>
            <p:cNvPr id="547" name="Rectangle 546"/>
            <p:cNvSpPr/>
            <p:nvPr/>
          </p:nvSpPr>
          <p:spPr>
            <a:xfrm>
              <a:off x="1586995" y="1928291"/>
              <a:ext cx="2168283" cy="1107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-30455" y="1928291"/>
              <a:ext cx="12238278" cy="111612"/>
              <a:chOff x="-41537" y="1353085"/>
              <a:chExt cx="12238278" cy="20863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-41537" y="1353087"/>
                <a:ext cx="822015" cy="20394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65538" y="1353085"/>
                <a:ext cx="810375" cy="20394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016321" y="1353085"/>
                <a:ext cx="6180420" cy="208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75656" y="1353087"/>
                <a:ext cx="2640665" cy="20694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48" name="Oval 547"/>
          <p:cNvSpPr/>
          <p:nvPr/>
        </p:nvSpPr>
        <p:spPr>
          <a:xfrm>
            <a:off x="9113371" y="2284829"/>
            <a:ext cx="684631" cy="684631"/>
          </a:xfrm>
          <a:prstGeom prst="ellipse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Oval 548"/>
          <p:cNvSpPr/>
          <p:nvPr/>
        </p:nvSpPr>
        <p:spPr>
          <a:xfrm>
            <a:off x="9171831" y="2408775"/>
            <a:ext cx="567710" cy="567710"/>
          </a:xfrm>
          <a:prstGeom prst="ellipse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Oval 549"/>
          <p:cNvSpPr/>
          <p:nvPr/>
        </p:nvSpPr>
        <p:spPr>
          <a:xfrm>
            <a:off x="9224059" y="2513231"/>
            <a:ext cx="463255" cy="463255"/>
          </a:xfrm>
          <a:prstGeom prst="ellipse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TextBox 550"/>
          <p:cNvSpPr txBox="1"/>
          <p:nvPr/>
        </p:nvSpPr>
        <p:spPr>
          <a:xfrm>
            <a:off x="8228750" y="2492794"/>
            <a:ext cx="795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Kilo Tons</a:t>
            </a:r>
            <a:endParaRPr lang="en-US" sz="105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371340" y="2582580"/>
            <a:ext cx="371891" cy="2366577"/>
            <a:chOff x="-1798179" y="2888111"/>
            <a:chExt cx="371891" cy="2366577"/>
          </a:xfrm>
        </p:grpSpPr>
        <p:sp>
          <p:nvSpPr>
            <p:cNvPr id="552" name="Oval 551"/>
            <p:cNvSpPr/>
            <p:nvPr/>
          </p:nvSpPr>
          <p:spPr>
            <a:xfrm>
              <a:off x="-1775212" y="40871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/>
            <p:cNvSpPr/>
            <p:nvPr/>
          </p:nvSpPr>
          <p:spPr>
            <a:xfrm>
              <a:off x="-1798179" y="35859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/>
            <p:cNvSpPr/>
            <p:nvPr/>
          </p:nvSpPr>
          <p:spPr>
            <a:xfrm>
              <a:off x="-1681098" y="44454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/>
            <p:cNvSpPr/>
            <p:nvPr/>
          </p:nvSpPr>
          <p:spPr>
            <a:xfrm>
              <a:off x="-1671978" y="45709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/>
            <p:cNvSpPr/>
            <p:nvPr/>
          </p:nvSpPr>
          <p:spPr>
            <a:xfrm>
              <a:off x="-1660313" y="47542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/>
            <p:cNvSpPr/>
            <p:nvPr/>
          </p:nvSpPr>
          <p:spPr>
            <a:xfrm>
              <a:off x="-1660313" y="49098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/>
            <p:cNvSpPr/>
            <p:nvPr/>
          </p:nvSpPr>
          <p:spPr>
            <a:xfrm>
              <a:off x="-1660313" y="5002325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/>
            <p:cNvSpPr/>
            <p:nvPr/>
          </p:nvSpPr>
          <p:spPr>
            <a:xfrm>
              <a:off x="-1775212" y="43357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/>
            <p:cNvSpPr/>
            <p:nvPr/>
          </p:nvSpPr>
          <p:spPr>
            <a:xfrm>
              <a:off x="-1798179" y="38345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/>
            <p:cNvSpPr/>
            <p:nvPr/>
          </p:nvSpPr>
          <p:spPr>
            <a:xfrm>
              <a:off x="-1681098" y="46941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/>
            <p:cNvSpPr/>
            <p:nvPr/>
          </p:nvSpPr>
          <p:spPr>
            <a:xfrm>
              <a:off x="-1671978" y="48196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/>
            <p:cNvSpPr/>
            <p:nvPr/>
          </p:nvSpPr>
          <p:spPr>
            <a:xfrm>
              <a:off x="-1660313" y="50029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/>
            <p:cNvSpPr/>
            <p:nvPr/>
          </p:nvSpPr>
          <p:spPr>
            <a:xfrm>
              <a:off x="-1660313" y="51585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/>
            <p:cNvSpPr/>
            <p:nvPr/>
          </p:nvSpPr>
          <p:spPr>
            <a:xfrm>
              <a:off x="-1775212" y="33892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/>
            <p:cNvSpPr/>
            <p:nvPr/>
          </p:nvSpPr>
          <p:spPr>
            <a:xfrm>
              <a:off x="-1798179" y="2888111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/>
            <p:cNvSpPr/>
            <p:nvPr/>
          </p:nvSpPr>
          <p:spPr>
            <a:xfrm>
              <a:off x="-1681098" y="37476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/>
            <p:cNvSpPr/>
            <p:nvPr/>
          </p:nvSpPr>
          <p:spPr>
            <a:xfrm>
              <a:off x="-1671978" y="38731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/>
            <p:cNvSpPr/>
            <p:nvPr/>
          </p:nvSpPr>
          <p:spPr>
            <a:xfrm>
              <a:off x="-1660313" y="40564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/>
            <p:cNvSpPr/>
            <p:nvPr/>
          </p:nvSpPr>
          <p:spPr>
            <a:xfrm>
              <a:off x="-1660313" y="42120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/>
            <p:cNvSpPr/>
            <p:nvPr/>
          </p:nvSpPr>
          <p:spPr>
            <a:xfrm>
              <a:off x="-1660313" y="43044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/>
            <p:cNvSpPr/>
            <p:nvPr/>
          </p:nvSpPr>
          <p:spPr>
            <a:xfrm>
              <a:off x="-1775212" y="36379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/>
            <p:cNvSpPr/>
            <p:nvPr/>
          </p:nvSpPr>
          <p:spPr>
            <a:xfrm>
              <a:off x="-1681098" y="39963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/>
            <p:cNvSpPr/>
            <p:nvPr/>
          </p:nvSpPr>
          <p:spPr>
            <a:xfrm>
              <a:off x="-1671978" y="41217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/>
            <p:cNvSpPr/>
            <p:nvPr/>
          </p:nvSpPr>
          <p:spPr>
            <a:xfrm>
              <a:off x="-1660313" y="43051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/>
            <p:cNvSpPr/>
            <p:nvPr/>
          </p:nvSpPr>
          <p:spPr>
            <a:xfrm>
              <a:off x="-1660313" y="44607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60571" y="3202484"/>
            <a:ext cx="371891" cy="1865411"/>
            <a:chOff x="-715338" y="3541677"/>
            <a:chExt cx="371891" cy="1865411"/>
          </a:xfrm>
        </p:grpSpPr>
        <p:sp>
          <p:nvSpPr>
            <p:cNvPr id="578" name="Oval 577"/>
            <p:cNvSpPr/>
            <p:nvPr/>
          </p:nvSpPr>
          <p:spPr>
            <a:xfrm>
              <a:off x="-692371" y="42395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>
              <a:off x="-715338" y="37383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/>
            <p:cNvSpPr/>
            <p:nvPr/>
          </p:nvSpPr>
          <p:spPr>
            <a:xfrm>
              <a:off x="-598257" y="45978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/>
            <p:cNvSpPr/>
            <p:nvPr/>
          </p:nvSpPr>
          <p:spPr>
            <a:xfrm>
              <a:off x="-589137" y="47233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/>
            <p:cNvSpPr/>
            <p:nvPr/>
          </p:nvSpPr>
          <p:spPr>
            <a:xfrm>
              <a:off x="-577472" y="49066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/>
            <p:cNvSpPr/>
            <p:nvPr/>
          </p:nvSpPr>
          <p:spPr>
            <a:xfrm>
              <a:off x="-577472" y="50622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/>
            <p:cNvSpPr/>
            <p:nvPr/>
          </p:nvSpPr>
          <p:spPr>
            <a:xfrm>
              <a:off x="-692371" y="44881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/>
            <p:cNvSpPr/>
            <p:nvPr/>
          </p:nvSpPr>
          <p:spPr>
            <a:xfrm>
              <a:off x="-715338" y="39869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/>
            <p:cNvSpPr/>
            <p:nvPr/>
          </p:nvSpPr>
          <p:spPr>
            <a:xfrm>
              <a:off x="-598257" y="48465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/>
            <p:cNvSpPr/>
            <p:nvPr/>
          </p:nvSpPr>
          <p:spPr>
            <a:xfrm>
              <a:off x="-589137" y="49720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/>
            <p:cNvSpPr/>
            <p:nvPr/>
          </p:nvSpPr>
          <p:spPr>
            <a:xfrm>
              <a:off x="-577472" y="51553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/>
            <p:cNvSpPr/>
            <p:nvPr/>
          </p:nvSpPr>
          <p:spPr>
            <a:xfrm>
              <a:off x="-577472" y="53109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/>
            <p:cNvSpPr/>
            <p:nvPr/>
          </p:nvSpPr>
          <p:spPr>
            <a:xfrm>
              <a:off x="-692371" y="35416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/>
            <p:cNvSpPr/>
            <p:nvPr/>
          </p:nvSpPr>
          <p:spPr>
            <a:xfrm>
              <a:off x="-598257" y="39000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/>
            <p:cNvSpPr/>
            <p:nvPr/>
          </p:nvSpPr>
          <p:spPr>
            <a:xfrm>
              <a:off x="-589137" y="40255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/>
            <p:cNvSpPr/>
            <p:nvPr/>
          </p:nvSpPr>
          <p:spPr>
            <a:xfrm>
              <a:off x="-577472" y="42088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/>
            <p:cNvSpPr/>
            <p:nvPr/>
          </p:nvSpPr>
          <p:spPr>
            <a:xfrm>
              <a:off x="-577472" y="43644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/>
            <p:cNvSpPr/>
            <p:nvPr/>
          </p:nvSpPr>
          <p:spPr>
            <a:xfrm>
              <a:off x="-577472" y="44568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/>
            <p:cNvSpPr/>
            <p:nvPr/>
          </p:nvSpPr>
          <p:spPr>
            <a:xfrm>
              <a:off x="-692371" y="37903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/>
            <p:cNvSpPr/>
            <p:nvPr/>
          </p:nvSpPr>
          <p:spPr>
            <a:xfrm>
              <a:off x="-598257" y="41487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/>
            <p:cNvSpPr/>
            <p:nvPr/>
          </p:nvSpPr>
          <p:spPr>
            <a:xfrm>
              <a:off x="-589137" y="42741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/>
            <p:cNvSpPr/>
            <p:nvPr/>
          </p:nvSpPr>
          <p:spPr>
            <a:xfrm>
              <a:off x="-577472" y="44575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/>
            <p:cNvSpPr/>
            <p:nvPr/>
          </p:nvSpPr>
          <p:spPr>
            <a:xfrm>
              <a:off x="-577472" y="46131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59838" y="4274174"/>
            <a:ext cx="119488" cy="435087"/>
            <a:chOff x="-436737" y="5124401"/>
            <a:chExt cx="119488" cy="435087"/>
          </a:xfrm>
        </p:grpSpPr>
        <p:sp>
          <p:nvSpPr>
            <p:cNvPr id="603" name="Oval 602"/>
            <p:cNvSpPr/>
            <p:nvPr/>
          </p:nvSpPr>
          <p:spPr>
            <a:xfrm>
              <a:off x="-425072" y="52146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/>
            <p:cNvSpPr/>
            <p:nvPr/>
          </p:nvSpPr>
          <p:spPr>
            <a:xfrm>
              <a:off x="-436737" y="51244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/>
            <p:cNvSpPr/>
            <p:nvPr/>
          </p:nvSpPr>
          <p:spPr>
            <a:xfrm>
              <a:off x="-425072" y="53077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/>
            <p:cNvSpPr/>
            <p:nvPr/>
          </p:nvSpPr>
          <p:spPr>
            <a:xfrm>
              <a:off x="-425072" y="54633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7" name="Group 606"/>
          <p:cNvGrpSpPr/>
          <p:nvPr/>
        </p:nvGrpSpPr>
        <p:grpSpPr>
          <a:xfrm>
            <a:off x="9427169" y="4378438"/>
            <a:ext cx="119488" cy="435087"/>
            <a:chOff x="-436737" y="5124401"/>
            <a:chExt cx="119488" cy="435087"/>
          </a:xfrm>
        </p:grpSpPr>
        <p:sp>
          <p:nvSpPr>
            <p:cNvPr id="608" name="Oval 607"/>
            <p:cNvSpPr/>
            <p:nvPr/>
          </p:nvSpPr>
          <p:spPr>
            <a:xfrm>
              <a:off x="-425072" y="52146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/>
            <p:cNvSpPr/>
            <p:nvPr/>
          </p:nvSpPr>
          <p:spPr>
            <a:xfrm>
              <a:off x="-436737" y="51244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/>
            <p:cNvSpPr/>
            <p:nvPr/>
          </p:nvSpPr>
          <p:spPr>
            <a:xfrm>
              <a:off x="-425072" y="53077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/>
            <p:cNvSpPr/>
            <p:nvPr/>
          </p:nvSpPr>
          <p:spPr>
            <a:xfrm>
              <a:off x="-425072" y="54633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54943" y="2668228"/>
            <a:ext cx="179972" cy="2253717"/>
            <a:chOff x="-2449413" y="3412402"/>
            <a:chExt cx="179972" cy="2253717"/>
          </a:xfrm>
        </p:grpSpPr>
        <p:sp>
          <p:nvSpPr>
            <p:cNvPr id="612" name="Oval 611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8" name="Straight Connector 627"/>
          <p:cNvCxnSpPr/>
          <p:nvPr/>
        </p:nvCxnSpPr>
        <p:spPr>
          <a:xfrm>
            <a:off x="2556928" y="2361963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9" name="Group 628"/>
          <p:cNvGrpSpPr/>
          <p:nvPr/>
        </p:nvGrpSpPr>
        <p:grpSpPr>
          <a:xfrm>
            <a:off x="2355009" y="4258674"/>
            <a:ext cx="371891" cy="2366577"/>
            <a:chOff x="-1798179" y="2888111"/>
            <a:chExt cx="371891" cy="2366577"/>
          </a:xfrm>
        </p:grpSpPr>
        <p:sp>
          <p:nvSpPr>
            <p:cNvPr id="630" name="Oval 629"/>
            <p:cNvSpPr/>
            <p:nvPr/>
          </p:nvSpPr>
          <p:spPr>
            <a:xfrm>
              <a:off x="-1775212" y="40871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/>
            <p:cNvSpPr/>
            <p:nvPr/>
          </p:nvSpPr>
          <p:spPr>
            <a:xfrm>
              <a:off x="-1798179" y="35859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/>
            <p:cNvSpPr/>
            <p:nvPr/>
          </p:nvSpPr>
          <p:spPr>
            <a:xfrm>
              <a:off x="-1681098" y="44454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Oval 632"/>
            <p:cNvSpPr/>
            <p:nvPr/>
          </p:nvSpPr>
          <p:spPr>
            <a:xfrm>
              <a:off x="-1671978" y="45709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/>
            <p:cNvSpPr/>
            <p:nvPr/>
          </p:nvSpPr>
          <p:spPr>
            <a:xfrm>
              <a:off x="-1660313" y="47542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/>
            <p:cNvSpPr/>
            <p:nvPr/>
          </p:nvSpPr>
          <p:spPr>
            <a:xfrm>
              <a:off x="-1660313" y="49098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/>
            <p:cNvSpPr/>
            <p:nvPr/>
          </p:nvSpPr>
          <p:spPr>
            <a:xfrm>
              <a:off x="-1660313" y="5002325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/>
            <p:cNvSpPr/>
            <p:nvPr/>
          </p:nvSpPr>
          <p:spPr>
            <a:xfrm>
              <a:off x="-1775212" y="43357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/>
            <p:cNvSpPr/>
            <p:nvPr/>
          </p:nvSpPr>
          <p:spPr>
            <a:xfrm>
              <a:off x="-1798179" y="38345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/>
            <p:cNvSpPr/>
            <p:nvPr/>
          </p:nvSpPr>
          <p:spPr>
            <a:xfrm>
              <a:off x="-1681098" y="46941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/>
            <p:cNvSpPr/>
            <p:nvPr/>
          </p:nvSpPr>
          <p:spPr>
            <a:xfrm>
              <a:off x="-1671978" y="48196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/>
            <p:cNvSpPr/>
            <p:nvPr/>
          </p:nvSpPr>
          <p:spPr>
            <a:xfrm>
              <a:off x="-1660313" y="50029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Oval 641"/>
            <p:cNvSpPr/>
            <p:nvPr/>
          </p:nvSpPr>
          <p:spPr>
            <a:xfrm>
              <a:off x="-1660313" y="51585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/>
            <p:cNvSpPr/>
            <p:nvPr/>
          </p:nvSpPr>
          <p:spPr>
            <a:xfrm>
              <a:off x="-1775212" y="33892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/>
            <p:cNvSpPr/>
            <p:nvPr/>
          </p:nvSpPr>
          <p:spPr>
            <a:xfrm>
              <a:off x="-1798179" y="2888111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Oval 644"/>
            <p:cNvSpPr/>
            <p:nvPr/>
          </p:nvSpPr>
          <p:spPr>
            <a:xfrm>
              <a:off x="-1681098" y="37476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/>
            <p:cNvSpPr/>
            <p:nvPr/>
          </p:nvSpPr>
          <p:spPr>
            <a:xfrm>
              <a:off x="-1671978" y="38731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Oval 646"/>
            <p:cNvSpPr/>
            <p:nvPr/>
          </p:nvSpPr>
          <p:spPr>
            <a:xfrm>
              <a:off x="-1660313" y="40564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/>
            <p:cNvSpPr/>
            <p:nvPr/>
          </p:nvSpPr>
          <p:spPr>
            <a:xfrm>
              <a:off x="-1660313" y="42120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/>
            <p:cNvSpPr/>
            <p:nvPr/>
          </p:nvSpPr>
          <p:spPr>
            <a:xfrm>
              <a:off x="-1660313" y="43044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/>
            <p:cNvSpPr/>
            <p:nvPr/>
          </p:nvSpPr>
          <p:spPr>
            <a:xfrm>
              <a:off x="-1775212" y="36379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/>
            <p:cNvSpPr/>
            <p:nvPr/>
          </p:nvSpPr>
          <p:spPr>
            <a:xfrm>
              <a:off x="-1681098" y="39963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651"/>
            <p:cNvSpPr/>
            <p:nvPr/>
          </p:nvSpPr>
          <p:spPr>
            <a:xfrm>
              <a:off x="-1671978" y="41217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Oval 652"/>
            <p:cNvSpPr/>
            <p:nvPr/>
          </p:nvSpPr>
          <p:spPr>
            <a:xfrm>
              <a:off x="-1660313" y="43051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Oval 653"/>
            <p:cNvSpPr/>
            <p:nvPr/>
          </p:nvSpPr>
          <p:spPr>
            <a:xfrm>
              <a:off x="-1660313" y="44607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5" name="Group 654"/>
          <p:cNvGrpSpPr/>
          <p:nvPr/>
        </p:nvGrpSpPr>
        <p:grpSpPr>
          <a:xfrm>
            <a:off x="3985587" y="2599282"/>
            <a:ext cx="179972" cy="2253717"/>
            <a:chOff x="-2449413" y="3412402"/>
            <a:chExt cx="179972" cy="2253717"/>
          </a:xfrm>
        </p:grpSpPr>
        <p:sp>
          <p:nvSpPr>
            <p:cNvPr id="656" name="Oval 655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Oval 656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Oval 657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Oval 658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Oval 659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Oval 660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Oval 661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Oval 662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Oval 663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Oval 664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Oval 665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Oval 666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1" name="Group 670"/>
          <p:cNvGrpSpPr/>
          <p:nvPr/>
        </p:nvGrpSpPr>
        <p:grpSpPr>
          <a:xfrm>
            <a:off x="4790468" y="2277593"/>
            <a:ext cx="179972" cy="2253717"/>
            <a:chOff x="-2449413" y="3412402"/>
            <a:chExt cx="179972" cy="2253717"/>
          </a:xfrm>
        </p:grpSpPr>
        <p:sp>
          <p:nvSpPr>
            <p:cNvPr id="672" name="Oval 671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/>
          <p:cNvGrpSpPr/>
          <p:nvPr/>
        </p:nvGrpSpPr>
        <p:grpSpPr>
          <a:xfrm>
            <a:off x="4790468" y="2651554"/>
            <a:ext cx="179972" cy="2253717"/>
            <a:chOff x="-2449413" y="3412402"/>
            <a:chExt cx="179972" cy="2253717"/>
          </a:xfrm>
        </p:grpSpPr>
        <p:sp>
          <p:nvSpPr>
            <p:cNvPr id="688" name="Oval 687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3" name="Group 702"/>
          <p:cNvGrpSpPr/>
          <p:nvPr/>
        </p:nvGrpSpPr>
        <p:grpSpPr>
          <a:xfrm>
            <a:off x="1564029" y="3972046"/>
            <a:ext cx="371891" cy="1865411"/>
            <a:chOff x="-715338" y="3541677"/>
            <a:chExt cx="371891" cy="1865411"/>
          </a:xfrm>
        </p:grpSpPr>
        <p:sp>
          <p:nvSpPr>
            <p:cNvPr id="704" name="Oval 703"/>
            <p:cNvSpPr/>
            <p:nvPr/>
          </p:nvSpPr>
          <p:spPr>
            <a:xfrm>
              <a:off x="-692371" y="42395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/>
            <p:cNvSpPr/>
            <p:nvPr/>
          </p:nvSpPr>
          <p:spPr>
            <a:xfrm>
              <a:off x="-715338" y="37383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/>
            <p:cNvSpPr/>
            <p:nvPr/>
          </p:nvSpPr>
          <p:spPr>
            <a:xfrm>
              <a:off x="-598257" y="45978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/>
            <p:cNvSpPr/>
            <p:nvPr/>
          </p:nvSpPr>
          <p:spPr>
            <a:xfrm>
              <a:off x="-589137" y="47233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Oval 707"/>
            <p:cNvSpPr/>
            <p:nvPr/>
          </p:nvSpPr>
          <p:spPr>
            <a:xfrm>
              <a:off x="-577472" y="49066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Oval 708"/>
            <p:cNvSpPr/>
            <p:nvPr/>
          </p:nvSpPr>
          <p:spPr>
            <a:xfrm>
              <a:off x="-577472" y="50622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/>
            <p:cNvSpPr/>
            <p:nvPr/>
          </p:nvSpPr>
          <p:spPr>
            <a:xfrm>
              <a:off x="-692371" y="44881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/>
            <p:cNvSpPr/>
            <p:nvPr/>
          </p:nvSpPr>
          <p:spPr>
            <a:xfrm>
              <a:off x="-715338" y="39869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/>
            <p:cNvSpPr/>
            <p:nvPr/>
          </p:nvSpPr>
          <p:spPr>
            <a:xfrm>
              <a:off x="-598257" y="48465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/>
            <p:cNvSpPr/>
            <p:nvPr/>
          </p:nvSpPr>
          <p:spPr>
            <a:xfrm>
              <a:off x="-589137" y="49720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/>
            <p:cNvSpPr/>
            <p:nvPr/>
          </p:nvSpPr>
          <p:spPr>
            <a:xfrm>
              <a:off x="-577472" y="51553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/>
            <p:cNvSpPr/>
            <p:nvPr/>
          </p:nvSpPr>
          <p:spPr>
            <a:xfrm>
              <a:off x="-577472" y="53109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/>
            <p:cNvSpPr/>
            <p:nvPr/>
          </p:nvSpPr>
          <p:spPr>
            <a:xfrm>
              <a:off x="-692371" y="35416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/>
            <p:cNvSpPr/>
            <p:nvPr/>
          </p:nvSpPr>
          <p:spPr>
            <a:xfrm>
              <a:off x="-598257" y="39000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/>
            <p:cNvSpPr/>
            <p:nvPr/>
          </p:nvSpPr>
          <p:spPr>
            <a:xfrm>
              <a:off x="-589137" y="40255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/>
            <p:cNvSpPr/>
            <p:nvPr/>
          </p:nvSpPr>
          <p:spPr>
            <a:xfrm>
              <a:off x="-577472" y="42088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/>
            <p:cNvSpPr/>
            <p:nvPr/>
          </p:nvSpPr>
          <p:spPr>
            <a:xfrm>
              <a:off x="-577472" y="43644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/>
            <p:cNvSpPr/>
            <p:nvPr/>
          </p:nvSpPr>
          <p:spPr>
            <a:xfrm>
              <a:off x="-577472" y="44568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/>
            <p:cNvSpPr/>
            <p:nvPr/>
          </p:nvSpPr>
          <p:spPr>
            <a:xfrm>
              <a:off x="-692371" y="37903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/>
            <p:cNvSpPr/>
            <p:nvPr/>
          </p:nvSpPr>
          <p:spPr>
            <a:xfrm>
              <a:off x="-598257" y="41487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/>
            <p:cNvSpPr/>
            <p:nvPr/>
          </p:nvSpPr>
          <p:spPr>
            <a:xfrm>
              <a:off x="-589137" y="42741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/>
            <p:cNvSpPr/>
            <p:nvPr/>
          </p:nvSpPr>
          <p:spPr>
            <a:xfrm>
              <a:off x="-577472" y="44575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/>
            <p:cNvSpPr/>
            <p:nvPr/>
          </p:nvSpPr>
          <p:spPr>
            <a:xfrm>
              <a:off x="-577472" y="46131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7" name="Group 726"/>
          <p:cNvGrpSpPr/>
          <p:nvPr/>
        </p:nvGrpSpPr>
        <p:grpSpPr>
          <a:xfrm>
            <a:off x="467565" y="2587934"/>
            <a:ext cx="179972" cy="2253717"/>
            <a:chOff x="-2449413" y="3412402"/>
            <a:chExt cx="179972" cy="2253717"/>
          </a:xfrm>
        </p:grpSpPr>
        <p:sp>
          <p:nvSpPr>
            <p:cNvPr id="728" name="Oval 727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9" name="Oval 728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Oval 729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3" name="Group 742"/>
          <p:cNvGrpSpPr/>
          <p:nvPr/>
        </p:nvGrpSpPr>
        <p:grpSpPr>
          <a:xfrm>
            <a:off x="854519" y="2889228"/>
            <a:ext cx="179972" cy="2253717"/>
            <a:chOff x="-2449413" y="3412402"/>
            <a:chExt cx="179972" cy="2253717"/>
          </a:xfrm>
        </p:grpSpPr>
        <p:sp>
          <p:nvSpPr>
            <p:cNvPr id="744" name="Oval 743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Oval 749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Oval 750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9" name="Group 758"/>
          <p:cNvGrpSpPr/>
          <p:nvPr/>
        </p:nvGrpSpPr>
        <p:grpSpPr>
          <a:xfrm>
            <a:off x="6039370" y="3480561"/>
            <a:ext cx="179972" cy="2253717"/>
            <a:chOff x="-2449413" y="3412402"/>
            <a:chExt cx="179972" cy="2253717"/>
          </a:xfrm>
        </p:grpSpPr>
        <p:sp>
          <p:nvSpPr>
            <p:cNvPr id="760" name="Oval 759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Oval 770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" name="Oval 771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Oval 772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" name="Oval 773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5" name="Group 774"/>
          <p:cNvGrpSpPr/>
          <p:nvPr/>
        </p:nvGrpSpPr>
        <p:grpSpPr>
          <a:xfrm>
            <a:off x="7361512" y="3504280"/>
            <a:ext cx="179972" cy="2253717"/>
            <a:chOff x="-2449413" y="3412402"/>
            <a:chExt cx="179972" cy="2253717"/>
          </a:xfrm>
        </p:grpSpPr>
        <p:sp>
          <p:nvSpPr>
            <p:cNvPr id="776" name="Oval 775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" name="Oval 776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Oval 777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" name="Oval 778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Oval 779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Oval 780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" name="Oval 781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" name="Oval 782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" name="Oval 783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Oval 784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Oval 785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Oval 786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" name="Oval 787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Oval 788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Oval 789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1" name="Group 790"/>
          <p:cNvGrpSpPr/>
          <p:nvPr/>
        </p:nvGrpSpPr>
        <p:grpSpPr>
          <a:xfrm>
            <a:off x="1564029" y="2141114"/>
            <a:ext cx="371891" cy="1865411"/>
            <a:chOff x="-715338" y="3541677"/>
            <a:chExt cx="371891" cy="1865411"/>
          </a:xfrm>
        </p:grpSpPr>
        <p:sp>
          <p:nvSpPr>
            <p:cNvPr id="792" name="Oval 791"/>
            <p:cNvSpPr/>
            <p:nvPr/>
          </p:nvSpPr>
          <p:spPr>
            <a:xfrm>
              <a:off x="-692371" y="42395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" name="Oval 792"/>
            <p:cNvSpPr/>
            <p:nvPr/>
          </p:nvSpPr>
          <p:spPr>
            <a:xfrm>
              <a:off x="-715338" y="37383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Oval 793"/>
            <p:cNvSpPr/>
            <p:nvPr/>
          </p:nvSpPr>
          <p:spPr>
            <a:xfrm>
              <a:off x="-598257" y="45978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Oval 794"/>
            <p:cNvSpPr/>
            <p:nvPr/>
          </p:nvSpPr>
          <p:spPr>
            <a:xfrm>
              <a:off x="-589137" y="47233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Oval 795"/>
            <p:cNvSpPr/>
            <p:nvPr/>
          </p:nvSpPr>
          <p:spPr>
            <a:xfrm>
              <a:off x="-577472" y="49066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" name="Oval 796"/>
            <p:cNvSpPr/>
            <p:nvPr/>
          </p:nvSpPr>
          <p:spPr>
            <a:xfrm>
              <a:off x="-577472" y="50622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Oval 797"/>
            <p:cNvSpPr/>
            <p:nvPr/>
          </p:nvSpPr>
          <p:spPr>
            <a:xfrm>
              <a:off x="-692371" y="44881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" name="Oval 798"/>
            <p:cNvSpPr/>
            <p:nvPr/>
          </p:nvSpPr>
          <p:spPr>
            <a:xfrm>
              <a:off x="-715338" y="39869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" name="Oval 799"/>
            <p:cNvSpPr/>
            <p:nvPr/>
          </p:nvSpPr>
          <p:spPr>
            <a:xfrm>
              <a:off x="-598257" y="48465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" name="Oval 800"/>
            <p:cNvSpPr/>
            <p:nvPr/>
          </p:nvSpPr>
          <p:spPr>
            <a:xfrm>
              <a:off x="-589137" y="49720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" name="Oval 801"/>
            <p:cNvSpPr/>
            <p:nvPr/>
          </p:nvSpPr>
          <p:spPr>
            <a:xfrm>
              <a:off x="-577472" y="51553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" name="Oval 802"/>
            <p:cNvSpPr/>
            <p:nvPr/>
          </p:nvSpPr>
          <p:spPr>
            <a:xfrm>
              <a:off x="-577472" y="53109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" name="Oval 803"/>
            <p:cNvSpPr/>
            <p:nvPr/>
          </p:nvSpPr>
          <p:spPr>
            <a:xfrm>
              <a:off x="-692371" y="35416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" name="Oval 804"/>
            <p:cNvSpPr/>
            <p:nvPr/>
          </p:nvSpPr>
          <p:spPr>
            <a:xfrm>
              <a:off x="-598257" y="39000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" name="Oval 805"/>
            <p:cNvSpPr/>
            <p:nvPr/>
          </p:nvSpPr>
          <p:spPr>
            <a:xfrm>
              <a:off x="-589137" y="40255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" name="Oval 806"/>
            <p:cNvSpPr/>
            <p:nvPr/>
          </p:nvSpPr>
          <p:spPr>
            <a:xfrm>
              <a:off x="-577472" y="42088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Oval 807"/>
            <p:cNvSpPr/>
            <p:nvPr/>
          </p:nvSpPr>
          <p:spPr>
            <a:xfrm>
              <a:off x="-577472" y="43644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" name="Oval 808"/>
            <p:cNvSpPr/>
            <p:nvPr/>
          </p:nvSpPr>
          <p:spPr>
            <a:xfrm>
              <a:off x="-577472" y="44568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Oval 809"/>
            <p:cNvSpPr/>
            <p:nvPr/>
          </p:nvSpPr>
          <p:spPr>
            <a:xfrm>
              <a:off x="-692371" y="37903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" name="Oval 810"/>
            <p:cNvSpPr/>
            <p:nvPr/>
          </p:nvSpPr>
          <p:spPr>
            <a:xfrm>
              <a:off x="-598257" y="41487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Oval 811"/>
            <p:cNvSpPr/>
            <p:nvPr/>
          </p:nvSpPr>
          <p:spPr>
            <a:xfrm>
              <a:off x="-589137" y="42741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" name="Oval 812"/>
            <p:cNvSpPr/>
            <p:nvPr/>
          </p:nvSpPr>
          <p:spPr>
            <a:xfrm>
              <a:off x="-577472" y="44575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" name="Oval 813"/>
            <p:cNvSpPr/>
            <p:nvPr/>
          </p:nvSpPr>
          <p:spPr>
            <a:xfrm>
              <a:off x="-577472" y="46131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5" name="TextBox 814"/>
          <p:cNvSpPr txBox="1"/>
          <p:nvPr/>
        </p:nvSpPr>
        <p:spPr>
          <a:xfrm>
            <a:off x="112489" y="222145"/>
            <a:ext cx="3215307" cy="1323439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 Thousand Suns</a:t>
            </a:r>
            <a:endParaRPr lang="en-US" sz="4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6" name="TextBox 815"/>
          <p:cNvSpPr txBox="1"/>
          <p:nvPr/>
        </p:nvSpPr>
        <p:spPr>
          <a:xfrm>
            <a:off x="74531" y="1554395"/>
            <a:ext cx="472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 Atlas of The Global Nuclear Arms Race from 1945-Present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7" name="TextBox 816"/>
          <p:cNvSpPr txBox="1"/>
          <p:nvPr/>
        </p:nvSpPr>
        <p:spPr>
          <a:xfrm>
            <a:off x="9486913" y="952122"/>
            <a:ext cx="261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Total Bombs: 1450</a:t>
            </a: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8" name="TextBox 817"/>
          <p:cNvSpPr txBox="1"/>
          <p:nvPr/>
        </p:nvSpPr>
        <p:spPr>
          <a:xfrm>
            <a:off x="9509406" y="593454"/>
            <a:ext cx="239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November 1965: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6016321" y="1889093"/>
            <a:ext cx="1142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USA : 660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0" name="TextBox 819"/>
          <p:cNvSpPr txBox="1"/>
          <p:nvPr/>
        </p:nvSpPr>
        <p:spPr>
          <a:xfrm>
            <a:off x="3754178" y="1870310"/>
            <a:ext cx="1142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USSR: 540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1" name="TextBox 820"/>
          <p:cNvSpPr txBox="1"/>
          <p:nvPr/>
        </p:nvSpPr>
        <p:spPr>
          <a:xfrm>
            <a:off x="1560571" y="1860536"/>
            <a:ext cx="1042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France</a:t>
            </a:r>
            <a:r>
              <a:rPr lang="en-US" sz="12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2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2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40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2" name="TextBox 821"/>
          <p:cNvSpPr txBox="1"/>
          <p:nvPr/>
        </p:nvSpPr>
        <p:spPr>
          <a:xfrm>
            <a:off x="715188" y="1876268"/>
            <a:ext cx="1142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China</a:t>
            </a:r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: 99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3" name="TextBox 822"/>
          <p:cNvSpPr txBox="1"/>
          <p:nvPr/>
        </p:nvSpPr>
        <p:spPr>
          <a:xfrm>
            <a:off x="-82654" y="1873293"/>
            <a:ext cx="1142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DRK</a:t>
            </a:r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: 30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24" name="Group 823"/>
          <p:cNvGrpSpPr/>
          <p:nvPr/>
        </p:nvGrpSpPr>
        <p:grpSpPr>
          <a:xfrm>
            <a:off x="3212337" y="2194830"/>
            <a:ext cx="371891" cy="2366577"/>
            <a:chOff x="-1798179" y="2888111"/>
            <a:chExt cx="371891" cy="2366577"/>
          </a:xfrm>
        </p:grpSpPr>
        <p:sp>
          <p:nvSpPr>
            <p:cNvPr id="825" name="Oval 824"/>
            <p:cNvSpPr/>
            <p:nvPr/>
          </p:nvSpPr>
          <p:spPr>
            <a:xfrm>
              <a:off x="-1775212" y="40871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Oval 825"/>
            <p:cNvSpPr/>
            <p:nvPr/>
          </p:nvSpPr>
          <p:spPr>
            <a:xfrm>
              <a:off x="-1798179" y="35859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" name="Oval 826"/>
            <p:cNvSpPr/>
            <p:nvPr/>
          </p:nvSpPr>
          <p:spPr>
            <a:xfrm>
              <a:off x="-1681098" y="44454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" name="Oval 827"/>
            <p:cNvSpPr/>
            <p:nvPr/>
          </p:nvSpPr>
          <p:spPr>
            <a:xfrm>
              <a:off x="-1671978" y="45709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" name="Oval 828"/>
            <p:cNvSpPr/>
            <p:nvPr/>
          </p:nvSpPr>
          <p:spPr>
            <a:xfrm>
              <a:off x="-1660313" y="47542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" name="Oval 829"/>
            <p:cNvSpPr/>
            <p:nvPr/>
          </p:nvSpPr>
          <p:spPr>
            <a:xfrm>
              <a:off x="-1660313" y="49098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" name="Oval 830"/>
            <p:cNvSpPr/>
            <p:nvPr/>
          </p:nvSpPr>
          <p:spPr>
            <a:xfrm>
              <a:off x="-1660313" y="5002325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Oval 831"/>
            <p:cNvSpPr/>
            <p:nvPr/>
          </p:nvSpPr>
          <p:spPr>
            <a:xfrm>
              <a:off x="-1775212" y="43357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" name="Oval 832"/>
            <p:cNvSpPr/>
            <p:nvPr/>
          </p:nvSpPr>
          <p:spPr>
            <a:xfrm>
              <a:off x="-1798179" y="38345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Oval 833"/>
            <p:cNvSpPr/>
            <p:nvPr/>
          </p:nvSpPr>
          <p:spPr>
            <a:xfrm>
              <a:off x="-1681098" y="46941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/>
            <p:cNvSpPr/>
            <p:nvPr/>
          </p:nvSpPr>
          <p:spPr>
            <a:xfrm>
              <a:off x="-1671978" y="48196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/>
            <p:cNvSpPr/>
            <p:nvPr/>
          </p:nvSpPr>
          <p:spPr>
            <a:xfrm>
              <a:off x="-1660313" y="50029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/>
            <p:cNvSpPr/>
            <p:nvPr/>
          </p:nvSpPr>
          <p:spPr>
            <a:xfrm>
              <a:off x="-1660313" y="51585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/>
            <p:cNvSpPr/>
            <p:nvPr/>
          </p:nvSpPr>
          <p:spPr>
            <a:xfrm>
              <a:off x="-1775212" y="33892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/>
            <p:cNvSpPr/>
            <p:nvPr/>
          </p:nvSpPr>
          <p:spPr>
            <a:xfrm>
              <a:off x="-1798179" y="2888111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/>
            <p:cNvSpPr/>
            <p:nvPr/>
          </p:nvSpPr>
          <p:spPr>
            <a:xfrm>
              <a:off x="-1681098" y="37476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/>
            <p:cNvSpPr/>
            <p:nvPr/>
          </p:nvSpPr>
          <p:spPr>
            <a:xfrm>
              <a:off x="-1671978" y="38731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/>
            <p:cNvSpPr/>
            <p:nvPr/>
          </p:nvSpPr>
          <p:spPr>
            <a:xfrm>
              <a:off x="-1660313" y="40564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/>
            <p:cNvSpPr/>
            <p:nvPr/>
          </p:nvSpPr>
          <p:spPr>
            <a:xfrm>
              <a:off x="-1660313" y="42120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/>
            <p:cNvSpPr/>
            <p:nvPr/>
          </p:nvSpPr>
          <p:spPr>
            <a:xfrm>
              <a:off x="-1660313" y="43044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/>
            <p:cNvSpPr/>
            <p:nvPr/>
          </p:nvSpPr>
          <p:spPr>
            <a:xfrm>
              <a:off x="-1775212" y="36379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/>
            <p:cNvSpPr/>
            <p:nvPr/>
          </p:nvSpPr>
          <p:spPr>
            <a:xfrm>
              <a:off x="-1681098" y="39963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/>
            <p:cNvSpPr/>
            <p:nvPr/>
          </p:nvSpPr>
          <p:spPr>
            <a:xfrm>
              <a:off x="-1671978" y="41217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/>
            <p:cNvSpPr/>
            <p:nvPr/>
          </p:nvSpPr>
          <p:spPr>
            <a:xfrm>
              <a:off x="-1660313" y="43051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/>
            <p:cNvSpPr/>
            <p:nvPr/>
          </p:nvSpPr>
          <p:spPr>
            <a:xfrm>
              <a:off x="-1660313" y="44607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0" name="Straight Connector 849"/>
          <p:cNvCxnSpPr/>
          <p:nvPr/>
        </p:nvCxnSpPr>
        <p:spPr>
          <a:xfrm>
            <a:off x="3397919" y="1974213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1" name="Group 850"/>
          <p:cNvGrpSpPr/>
          <p:nvPr/>
        </p:nvGrpSpPr>
        <p:grpSpPr>
          <a:xfrm>
            <a:off x="3196006" y="3870924"/>
            <a:ext cx="371891" cy="2366577"/>
            <a:chOff x="-1798179" y="2888111"/>
            <a:chExt cx="371891" cy="2366577"/>
          </a:xfrm>
        </p:grpSpPr>
        <p:sp>
          <p:nvSpPr>
            <p:cNvPr id="852" name="Oval 851"/>
            <p:cNvSpPr/>
            <p:nvPr/>
          </p:nvSpPr>
          <p:spPr>
            <a:xfrm>
              <a:off x="-1775212" y="40871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/>
            <p:cNvSpPr/>
            <p:nvPr/>
          </p:nvSpPr>
          <p:spPr>
            <a:xfrm>
              <a:off x="-1798179" y="35859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/>
            <p:cNvSpPr/>
            <p:nvPr/>
          </p:nvSpPr>
          <p:spPr>
            <a:xfrm>
              <a:off x="-1681098" y="44454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/>
            <p:cNvSpPr/>
            <p:nvPr/>
          </p:nvSpPr>
          <p:spPr>
            <a:xfrm>
              <a:off x="-1671978" y="45709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/>
            <p:cNvSpPr/>
            <p:nvPr/>
          </p:nvSpPr>
          <p:spPr>
            <a:xfrm>
              <a:off x="-1660313" y="47542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/>
            <p:cNvSpPr/>
            <p:nvPr/>
          </p:nvSpPr>
          <p:spPr>
            <a:xfrm>
              <a:off x="-1660313" y="49098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8" name="Oval 857"/>
            <p:cNvSpPr/>
            <p:nvPr/>
          </p:nvSpPr>
          <p:spPr>
            <a:xfrm>
              <a:off x="-1660313" y="5002325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9" name="Oval 858"/>
            <p:cNvSpPr/>
            <p:nvPr/>
          </p:nvSpPr>
          <p:spPr>
            <a:xfrm>
              <a:off x="-1775212" y="43357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0" name="Oval 859"/>
            <p:cNvSpPr/>
            <p:nvPr/>
          </p:nvSpPr>
          <p:spPr>
            <a:xfrm>
              <a:off x="-1798179" y="38345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1" name="Oval 860"/>
            <p:cNvSpPr/>
            <p:nvPr/>
          </p:nvSpPr>
          <p:spPr>
            <a:xfrm>
              <a:off x="-1681098" y="46941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2" name="Oval 861"/>
            <p:cNvSpPr/>
            <p:nvPr/>
          </p:nvSpPr>
          <p:spPr>
            <a:xfrm>
              <a:off x="-1671978" y="48196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3" name="Oval 862"/>
            <p:cNvSpPr/>
            <p:nvPr/>
          </p:nvSpPr>
          <p:spPr>
            <a:xfrm>
              <a:off x="-1660313" y="50029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Oval 863"/>
            <p:cNvSpPr/>
            <p:nvPr/>
          </p:nvSpPr>
          <p:spPr>
            <a:xfrm>
              <a:off x="-1660313" y="51585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5" name="Oval 864"/>
            <p:cNvSpPr/>
            <p:nvPr/>
          </p:nvSpPr>
          <p:spPr>
            <a:xfrm>
              <a:off x="-1775212" y="33892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Oval 865"/>
            <p:cNvSpPr/>
            <p:nvPr/>
          </p:nvSpPr>
          <p:spPr>
            <a:xfrm>
              <a:off x="-1798179" y="2888111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Oval 866"/>
            <p:cNvSpPr/>
            <p:nvPr/>
          </p:nvSpPr>
          <p:spPr>
            <a:xfrm>
              <a:off x="-1681098" y="37476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Oval 867"/>
            <p:cNvSpPr/>
            <p:nvPr/>
          </p:nvSpPr>
          <p:spPr>
            <a:xfrm>
              <a:off x="-1671978" y="38731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Oval 868"/>
            <p:cNvSpPr/>
            <p:nvPr/>
          </p:nvSpPr>
          <p:spPr>
            <a:xfrm>
              <a:off x="-1660313" y="40564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Oval 869"/>
            <p:cNvSpPr/>
            <p:nvPr/>
          </p:nvSpPr>
          <p:spPr>
            <a:xfrm>
              <a:off x="-1660313" y="42120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Oval 870"/>
            <p:cNvSpPr/>
            <p:nvPr/>
          </p:nvSpPr>
          <p:spPr>
            <a:xfrm>
              <a:off x="-1660313" y="43044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Oval 871"/>
            <p:cNvSpPr/>
            <p:nvPr/>
          </p:nvSpPr>
          <p:spPr>
            <a:xfrm>
              <a:off x="-1775212" y="36379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Oval 872"/>
            <p:cNvSpPr/>
            <p:nvPr/>
          </p:nvSpPr>
          <p:spPr>
            <a:xfrm>
              <a:off x="-1681098" y="39963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Oval 873"/>
            <p:cNvSpPr/>
            <p:nvPr/>
          </p:nvSpPr>
          <p:spPr>
            <a:xfrm>
              <a:off x="-1671978" y="41217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5" name="Oval 874"/>
            <p:cNvSpPr/>
            <p:nvPr/>
          </p:nvSpPr>
          <p:spPr>
            <a:xfrm>
              <a:off x="-1660313" y="43051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Oval 875"/>
            <p:cNvSpPr/>
            <p:nvPr/>
          </p:nvSpPr>
          <p:spPr>
            <a:xfrm>
              <a:off x="-1660313" y="44607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73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5714" y="4843463"/>
            <a:ext cx="12217713" cy="20145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30453" y="0"/>
            <a:ext cx="12222452" cy="26112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30454" y="2151454"/>
            <a:ext cx="12230143" cy="26920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10684791" y="6356435"/>
            <a:ext cx="1481496" cy="338554"/>
          </a:xfrm>
          <a:prstGeom prst="rect">
            <a:avLst/>
          </a:prstGeom>
          <a:solidFill>
            <a:schemeClr val="bg1">
              <a:alpha val="63922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>
                <a:latin typeface="Arial" charset="0"/>
                <a:ea typeface="Arial" charset="0"/>
                <a:cs typeface="Arial" charset="0"/>
              </a:rPr>
              <a:t>Underground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0" y="4857751"/>
            <a:ext cx="12192000" cy="0"/>
          </a:xfrm>
          <a:prstGeom prst="line">
            <a:avLst/>
          </a:prstGeom>
          <a:ln w="38100" cmpd="sng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52893" y="2231518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939208" y="2277593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1729558" y="2344933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4878357" y="2446830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4058574" y="2894643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6103689" y="3053798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5427550" y="3099873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7467972" y="3277574"/>
            <a:ext cx="13876" cy="236041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239488" y="4622393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1945</a:t>
            </a:r>
            <a:endParaRPr lang="en-US" sz="1600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867549" y="4620875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1955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3085906" y="4615370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1965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4177519" y="4601660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1975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376402" y="4602267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1985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728871" y="4608954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1995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7893636" y="4595244"/>
            <a:ext cx="639919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2005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240172" y="4588557"/>
            <a:ext cx="703911" cy="338554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2015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10897441" y="4595244"/>
            <a:ext cx="703911" cy="338554"/>
          </a:xfrm>
          <a:prstGeom prst="rect">
            <a:avLst/>
          </a:prstGeom>
          <a:solidFill>
            <a:srgbClr val="00B050">
              <a:alpha val="6392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2025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-30455" y="1891730"/>
            <a:ext cx="12238278" cy="259683"/>
            <a:chOff x="-30455" y="1928291"/>
            <a:chExt cx="12238278" cy="111612"/>
          </a:xfrm>
        </p:grpSpPr>
        <p:sp>
          <p:nvSpPr>
            <p:cNvPr id="547" name="Rectangle 546"/>
            <p:cNvSpPr/>
            <p:nvPr/>
          </p:nvSpPr>
          <p:spPr>
            <a:xfrm>
              <a:off x="1586995" y="1928291"/>
              <a:ext cx="2168283" cy="1107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-30455" y="1928291"/>
              <a:ext cx="12238278" cy="111612"/>
              <a:chOff x="-41537" y="1353085"/>
              <a:chExt cx="12238278" cy="20863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-41537" y="1353087"/>
                <a:ext cx="822015" cy="20394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65538" y="1353085"/>
                <a:ext cx="810375" cy="20394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016321" y="1353085"/>
                <a:ext cx="6180420" cy="20863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75656" y="1353087"/>
                <a:ext cx="2640665" cy="20694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48" name="Oval 547"/>
          <p:cNvSpPr/>
          <p:nvPr/>
        </p:nvSpPr>
        <p:spPr>
          <a:xfrm>
            <a:off x="9113371" y="2284829"/>
            <a:ext cx="684631" cy="684631"/>
          </a:xfrm>
          <a:prstGeom prst="ellipse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Oval 548"/>
          <p:cNvSpPr/>
          <p:nvPr/>
        </p:nvSpPr>
        <p:spPr>
          <a:xfrm>
            <a:off x="9171831" y="2408775"/>
            <a:ext cx="567710" cy="567710"/>
          </a:xfrm>
          <a:prstGeom prst="ellipse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Oval 549"/>
          <p:cNvSpPr/>
          <p:nvPr/>
        </p:nvSpPr>
        <p:spPr>
          <a:xfrm>
            <a:off x="9224059" y="2513231"/>
            <a:ext cx="463255" cy="463255"/>
          </a:xfrm>
          <a:prstGeom prst="ellipse">
            <a:avLst/>
          </a:prstGeom>
          <a:solidFill>
            <a:schemeClr val="bg1">
              <a:lumMod val="6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TextBox 550"/>
          <p:cNvSpPr txBox="1"/>
          <p:nvPr/>
        </p:nvSpPr>
        <p:spPr>
          <a:xfrm>
            <a:off x="8228750" y="2492794"/>
            <a:ext cx="795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Kilo Tons</a:t>
            </a:r>
            <a:endParaRPr lang="en-US" sz="105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371340" y="2582580"/>
            <a:ext cx="371891" cy="2366577"/>
            <a:chOff x="-1798179" y="2888111"/>
            <a:chExt cx="371891" cy="2366577"/>
          </a:xfrm>
        </p:grpSpPr>
        <p:sp>
          <p:nvSpPr>
            <p:cNvPr id="552" name="Oval 551"/>
            <p:cNvSpPr/>
            <p:nvPr/>
          </p:nvSpPr>
          <p:spPr>
            <a:xfrm>
              <a:off x="-1775212" y="40871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/>
            <p:cNvSpPr/>
            <p:nvPr/>
          </p:nvSpPr>
          <p:spPr>
            <a:xfrm>
              <a:off x="-1798179" y="35859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/>
            <p:cNvSpPr/>
            <p:nvPr/>
          </p:nvSpPr>
          <p:spPr>
            <a:xfrm>
              <a:off x="-1681098" y="44454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/>
            <p:cNvSpPr/>
            <p:nvPr/>
          </p:nvSpPr>
          <p:spPr>
            <a:xfrm>
              <a:off x="-1671978" y="45709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/>
            <p:cNvSpPr/>
            <p:nvPr/>
          </p:nvSpPr>
          <p:spPr>
            <a:xfrm>
              <a:off x="-1660313" y="47542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/>
            <p:cNvSpPr/>
            <p:nvPr/>
          </p:nvSpPr>
          <p:spPr>
            <a:xfrm>
              <a:off x="-1660313" y="49098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/>
            <p:cNvSpPr/>
            <p:nvPr/>
          </p:nvSpPr>
          <p:spPr>
            <a:xfrm>
              <a:off x="-1660313" y="5002325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/>
            <p:cNvSpPr/>
            <p:nvPr/>
          </p:nvSpPr>
          <p:spPr>
            <a:xfrm>
              <a:off x="-1775212" y="43357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/>
            <p:cNvSpPr/>
            <p:nvPr/>
          </p:nvSpPr>
          <p:spPr>
            <a:xfrm>
              <a:off x="-1798179" y="38345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/>
            <p:cNvSpPr/>
            <p:nvPr/>
          </p:nvSpPr>
          <p:spPr>
            <a:xfrm>
              <a:off x="-1681098" y="46941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/>
            <p:cNvSpPr/>
            <p:nvPr/>
          </p:nvSpPr>
          <p:spPr>
            <a:xfrm>
              <a:off x="-1671978" y="48196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/>
            <p:cNvSpPr/>
            <p:nvPr/>
          </p:nvSpPr>
          <p:spPr>
            <a:xfrm>
              <a:off x="-1660313" y="50029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/>
            <p:cNvSpPr/>
            <p:nvPr/>
          </p:nvSpPr>
          <p:spPr>
            <a:xfrm>
              <a:off x="-1660313" y="51585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/>
            <p:cNvSpPr/>
            <p:nvPr/>
          </p:nvSpPr>
          <p:spPr>
            <a:xfrm>
              <a:off x="-1775212" y="33892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/>
            <p:cNvSpPr/>
            <p:nvPr/>
          </p:nvSpPr>
          <p:spPr>
            <a:xfrm>
              <a:off x="-1798179" y="2888111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/>
            <p:cNvSpPr/>
            <p:nvPr/>
          </p:nvSpPr>
          <p:spPr>
            <a:xfrm>
              <a:off x="-1681098" y="37476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/>
            <p:cNvSpPr/>
            <p:nvPr/>
          </p:nvSpPr>
          <p:spPr>
            <a:xfrm>
              <a:off x="-1671978" y="38731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/>
            <p:cNvSpPr/>
            <p:nvPr/>
          </p:nvSpPr>
          <p:spPr>
            <a:xfrm>
              <a:off x="-1660313" y="40564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/>
            <p:cNvSpPr/>
            <p:nvPr/>
          </p:nvSpPr>
          <p:spPr>
            <a:xfrm>
              <a:off x="-1660313" y="42120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/>
            <p:cNvSpPr/>
            <p:nvPr/>
          </p:nvSpPr>
          <p:spPr>
            <a:xfrm>
              <a:off x="-1660313" y="43044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/>
            <p:cNvSpPr/>
            <p:nvPr/>
          </p:nvSpPr>
          <p:spPr>
            <a:xfrm>
              <a:off x="-1775212" y="36379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/>
            <p:cNvSpPr/>
            <p:nvPr/>
          </p:nvSpPr>
          <p:spPr>
            <a:xfrm>
              <a:off x="-1681098" y="39963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/>
            <p:cNvSpPr/>
            <p:nvPr/>
          </p:nvSpPr>
          <p:spPr>
            <a:xfrm>
              <a:off x="-1671978" y="41217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/>
            <p:cNvSpPr/>
            <p:nvPr/>
          </p:nvSpPr>
          <p:spPr>
            <a:xfrm>
              <a:off x="-1660313" y="43051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/>
            <p:cNvSpPr/>
            <p:nvPr/>
          </p:nvSpPr>
          <p:spPr>
            <a:xfrm>
              <a:off x="-1660313" y="44607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60571" y="3202484"/>
            <a:ext cx="371891" cy="1865411"/>
            <a:chOff x="-715338" y="3541677"/>
            <a:chExt cx="371891" cy="1865411"/>
          </a:xfrm>
        </p:grpSpPr>
        <p:sp>
          <p:nvSpPr>
            <p:cNvPr id="578" name="Oval 577"/>
            <p:cNvSpPr/>
            <p:nvPr/>
          </p:nvSpPr>
          <p:spPr>
            <a:xfrm>
              <a:off x="-692371" y="42395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>
              <a:off x="-715338" y="37383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/>
            <p:cNvSpPr/>
            <p:nvPr/>
          </p:nvSpPr>
          <p:spPr>
            <a:xfrm>
              <a:off x="-598257" y="45978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/>
            <p:cNvSpPr/>
            <p:nvPr/>
          </p:nvSpPr>
          <p:spPr>
            <a:xfrm>
              <a:off x="-589137" y="47233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/>
            <p:cNvSpPr/>
            <p:nvPr/>
          </p:nvSpPr>
          <p:spPr>
            <a:xfrm>
              <a:off x="-577472" y="49066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/>
            <p:cNvSpPr/>
            <p:nvPr/>
          </p:nvSpPr>
          <p:spPr>
            <a:xfrm>
              <a:off x="-577472" y="50622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/>
            <p:cNvSpPr/>
            <p:nvPr/>
          </p:nvSpPr>
          <p:spPr>
            <a:xfrm>
              <a:off x="-692371" y="44881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/>
            <p:cNvSpPr/>
            <p:nvPr/>
          </p:nvSpPr>
          <p:spPr>
            <a:xfrm>
              <a:off x="-715338" y="39869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/>
            <p:cNvSpPr/>
            <p:nvPr/>
          </p:nvSpPr>
          <p:spPr>
            <a:xfrm>
              <a:off x="-598257" y="48465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/>
            <p:cNvSpPr/>
            <p:nvPr/>
          </p:nvSpPr>
          <p:spPr>
            <a:xfrm>
              <a:off x="-589137" y="49720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/>
            <p:cNvSpPr/>
            <p:nvPr/>
          </p:nvSpPr>
          <p:spPr>
            <a:xfrm>
              <a:off x="-577472" y="51553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/>
            <p:cNvSpPr/>
            <p:nvPr/>
          </p:nvSpPr>
          <p:spPr>
            <a:xfrm>
              <a:off x="-577472" y="53109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/>
            <p:cNvSpPr/>
            <p:nvPr/>
          </p:nvSpPr>
          <p:spPr>
            <a:xfrm>
              <a:off x="-692371" y="35416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/>
            <p:cNvSpPr/>
            <p:nvPr/>
          </p:nvSpPr>
          <p:spPr>
            <a:xfrm>
              <a:off x="-598257" y="39000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/>
            <p:cNvSpPr/>
            <p:nvPr/>
          </p:nvSpPr>
          <p:spPr>
            <a:xfrm>
              <a:off x="-589137" y="40255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/>
            <p:cNvSpPr/>
            <p:nvPr/>
          </p:nvSpPr>
          <p:spPr>
            <a:xfrm>
              <a:off x="-577472" y="42088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/>
            <p:cNvSpPr/>
            <p:nvPr/>
          </p:nvSpPr>
          <p:spPr>
            <a:xfrm>
              <a:off x="-577472" y="43644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/>
            <p:cNvSpPr/>
            <p:nvPr/>
          </p:nvSpPr>
          <p:spPr>
            <a:xfrm>
              <a:off x="-577472" y="44568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/>
            <p:cNvSpPr/>
            <p:nvPr/>
          </p:nvSpPr>
          <p:spPr>
            <a:xfrm>
              <a:off x="-692371" y="37903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/>
            <p:cNvSpPr/>
            <p:nvPr/>
          </p:nvSpPr>
          <p:spPr>
            <a:xfrm>
              <a:off x="-598257" y="41487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/>
            <p:cNvSpPr/>
            <p:nvPr/>
          </p:nvSpPr>
          <p:spPr>
            <a:xfrm>
              <a:off x="-589137" y="42741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/>
            <p:cNvSpPr/>
            <p:nvPr/>
          </p:nvSpPr>
          <p:spPr>
            <a:xfrm>
              <a:off x="-577472" y="44575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/>
            <p:cNvSpPr/>
            <p:nvPr/>
          </p:nvSpPr>
          <p:spPr>
            <a:xfrm>
              <a:off x="-577472" y="46131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59838" y="4274174"/>
            <a:ext cx="119488" cy="435087"/>
            <a:chOff x="-436737" y="5124401"/>
            <a:chExt cx="119488" cy="435087"/>
          </a:xfrm>
        </p:grpSpPr>
        <p:sp>
          <p:nvSpPr>
            <p:cNvPr id="603" name="Oval 602"/>
            <p:cNvSpPr/>
            <p:nvPr/>
          </p:nvSpPr>
          <p:spPr>
            <a:xfrm>
              <a:off x="-425072" y="52146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/>
            <p:cNvSpPr/>
            <p:nvPr/>
          </p:nvSpPr>
          <p:spPr>
            <a:xfrm>
              <a:off x="-436737" y="51244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/>
            <p:cNvSpPr/>
            <p:nvPr/>
          </p:nvSpPr>
          <p:spPr>
            <a:xfrm>
              <a:off x="-425072" y="53077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/>
            <p:cNvSpPr/>
            <p:nvPr/>
          </p:nvSpPr>
          <p:spPr>
            <a:xfrm>
              <a:off x="-425072" y="54633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7" name="Group 606"/>
          <p:cNvGrpSpPr/>
          <p:nvPr/>
        </p:nvGrpSpPr>
        <p:grpSpPr>
          <a:xfrm>
            <a:off x="9427169" y="4378438"/>
            <a:ext cx="119488" cy="435087"/>
            <a:chOff x="-436737" y="5124401"/>
            <a:chExt cx="119488" cy="435087"/>
          </a:xfrm>
        </p:grpSpPr>
        <p:sp>
          <p:nvSpPr>
            <p:cNvPr id="608" name="Oval 607"/>
            <p:cNvSpPr/>
            <p:nvPr/>
          </p:nvSpPr>
          <p:spPr>
            <a:xfrm>
              <a:off x="-425072" y="52146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/>
            <p:cNvSpPr/>
            <p:nvPr/>
          </p:nvSpPr>
          <p:spPr>
            <a:xfrm>
              <a:off x="-436737" y="51244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/>
            <p:cNvSpPr/>
            <p:nvPr/>
          </p:nvSpPr>
          <p:spPr>
            <a:xfrm>
              <a:off x="-425072" y="53077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/>
            <p:cNvSpPr/>
            <p:nvPr/>
          </p:nvSpPr>
          <p:spPr>
            <a:xfrm>
              <a:off x="-425072" y="54633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54943" y="2668228"/>
            <a:ext cx="179972" cy="2253717"/>
            <a:chOff x="-2449413" y="3412402"/>
            <a:chExt cx="179972" cy="2253717"/>
          </a:xfrm>
        </p:grpSpPr>
        <p:sp>
          <p:nvSpPr>
            <p:cNvPr id="612" name="Oval 611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8" name="Straight Connector 627"/>
          <p:cNvCxnSpPr/>
          <p:nvPr/>
        </p:nvCxnSpPr>
        <p:spPr>
          <a:xfrm>
            <a:off x="2556928" y="2361963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9" name="Group 628"/>
          <p:cNvGrpSpPr/>
          <p:nvPr/>
        </p:nvGrpSpPr>
        <p:grpSpPr>
          <a:xfrm>
            <a:off x="2355009" y="4258674"/>
            <a:ext cx="371891" cy="2366577"/>
            <a:chOff x="-1798179" y="2888111"/>
            <a:chExt cx="371891" cy="2366577"/>
          </a:xfrm>
        </p:grpSpPr>
        <p:sp>
          <p:nvSpPr>
            <p:cNvPr id="630" name="Oval 629"/>
            <p:cNvSpPr/>
            <p:nvPr/>
          </p:nvSpPr>
          <p:spPr>
            <a:xfrm>
              <a:off x="-1775212" y="40871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/>
            <p:cNvSpPr/>
            <p:nvPr/>
          </p:nvSpPr>
          <p:spPr>
            <a:xfrm>
              <a:off x="-1798179" y="35859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/>
            <p:cNvSpPr/>
            <p:nvPr/>
          </p:nvSpPr>
          <p:spPr>
            <a:xfrm>
              <a:off x="-1681098" y="44454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Oval 632"/>
            <p:cNvSpPr/>
            <p:nvPr/>
          </p:nvSpPr>
          <p:spPr>
            <a:xfrm>
              <a:off x="-1671978" y="45709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/>
            <p:cNvSpPr/>
            <p:nvPr/>
          </p:nvSpPr>
          <p:spPr>
            <a:xfrm>
              <a:off x="-1660313" y="47542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/>
            <p:cNvSpPr/>
            <p:nvPr/>
          </p:nvSpPr>
          <p:spPr>
            <a:xfrm>
              <a:off x="-1660313" y="49098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/>
            <p:cNvSpPr/>
            <p:nvPr/>
          </p:nvSpPr>
          <p:spPr>
            <a:xfrm>
              <a:off x="-1660313" y="5002325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/>
            <p:cNvSpPr/>
            <p:nvPr/>
          </p:nvSpPr>
          <p:spPr>
            <a:xfrm>
              <a:off x="-1775212" y="43357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/>
            <p:cNvSpPr/>
            <p:nvPr/>
          </p:nvSpPr>
          <p:spPr>
            <a:xfrm>
              <a:off x="-1798179" y="38345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/>
            <p:cNvSpPr/>
            <p:nvPr/>
          </p:nvSpPr>
          <p:spPr>
            <a:xfrm>
              <a:off x="-1681098" y="46941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/>
            <p:cNvSpPr/>
            <p:nvPr/>
          </p:nvSpPr>
          <p:spPr>
            <a:xfrm>
              <a:off x="-1671978" y="48196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/>
            <p:cNvSpPr/>
            <p:nvPr/>
          </p:nvSpPr>
          <p:spPr>
            <a:xfrm>
              <a:off x="-1660313" y="50029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Oval 641"/>
            <p:cNvSpPr/>
            <p:nvPr/>
          </p:nvSpPr>
          <p:spPr>
            <a:xfrm>
              <a:off x="-1660313" y="51585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/>
            <p:cNvSpPr/>
            <p:nvPr/>
          </p:nvSpPr>
          <p:spPr>
            <a:xfrm>
              <a:off x="-1775212" y="33892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/>
            <p:cNvSpPr/>
            <p:nvPr/>
          </p:nvSpPr>
          <p:spPr>
            <a:xfrm>
              <a:off x="-1798179" y="2888111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Oval 644"/>
            <p:cNvSpPr/>
            <p:nvPr/>
          </p:nvSpPr>
          <p:spPr>
            <a:xfrm>
              <a:off x="-1681098" y="37476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/>
            <p:cNvSpPr/>
            <p:nvPr/>
          </p:nvSpPr>
          <p:spPr>
            <a:xfrm>
              <a:off x="-1671978" y="38731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Oval 646"/>
            <p:cNvSpPr/>
            <p:nvPr/>
          </p:nvSpPr>
          <p:spPr>
            <a:xfrm>
              <a:off x="-1660313" y="40564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/>
            <p:cNvSpPr/>
            <p:nvPr/>
          </p:nvSpPr>
          <p:spPr>
            <a:xfrm>
              <a:off x="-1660313" y="42120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/>
            <p:cNvSpPr/>
            <p:nvPr/>
          </p:nvSpPr>
          <p:spPr>
            <a:xfrm>
              <a:off x="-1660313" y="43044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/>
            <p:cNvSpPr/>
            <p:nvPr/>
          </p:nvSpPr>
          <p:spPr>
            <a:xfrm>
              <a:off x="-1775212" y="36379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/>
            <p:cNvSpPr/>
            <p:nvPr/>
          </p:nvSpPr>
          <p:spPr>
            <a:xfrm>
              <a:off x="-1681098" y="39963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651"/>
            <p:cNvSpPr/>
            <p:nvPr/>
          </p:nvSpPr>
          <p:spPr>
            <a:xfrm>
              <a:off x="-1671978" y="41217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Oval 652"/>
            <p:cNvSpPr/>
            <p:nvPr/>
          </p:nvSpPr>
          <p:spPr>
            <a:xfrm>
              <a:off x="-1660313" y="43051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Oval 653"/>
            <p:cNvSpPr/>
            <p:nvPr/>
          </p:nvSpPr>
          <p:spPr>
            <a:xfrm>
              <a:off x="-1660313" y="44607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5" name="Group 654"/>
          <p:cNvGrpSpPr/>
          <p:nvPr/>
        </p:nvGrpSpPr>
        <p:grpSpPr>
          <a:xfrm>
            <a:off x="3985587" y="2599282"/>
            <a:ext cx="179972" cy="2253717"/>
            <a:chOff x="-2449413" y="3412402"/>
            <a:chExt cx="179972" cy="2253717"/>
          </a:xfrm>
        </p:grpSpPr>
        <p:sp>
          <p:nvSpPr>
            <p:cNvPr id="656" name="Oval 655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Oval 656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Oval 657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Oval 658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Oval 659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Oval 660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Oval 661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Oval 662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Oval 663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Oval 664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Oval 665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Oval 666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1" name="Group 670"/>
          <p:cNvGrpSpPr/>
          <p:nvPr/>
        </p:nvGrpSpPr>
        <p:grpSpPr>
          <a:xfrm>
            <a:off x="4790468" y="2277593"/>
            <a:ext cx="179972" cy="2253717"/>
            <a:chOff x="-2449413" y="3412402"/>
            <a:chExt cx="179972" cy="2253717"/>
          </a:xfrm>
        </p:grpSpPr>
        <p:sp>
          <p:nvSpPr>
            <p:cNvPr id="672" name="Oval 671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/>
          <p:cNvGrpSpPr/>
          <p:nvPr/>
        </p:nvGrpSpPr>
        <p:grpSpPr>
          <a:xfrm>
            <a:off x="4790468" y="2651554"/>
            <a:ext cx="179972" cy="2253717"/>
            <a:chOff x="-2449413" y="3412402"/>
            <a:chExt cx="179972" cy="2253717"/>
          </a:xfrm>
        </p:grpSpPr>
        <p:sp>
          <p:nvSpPr>
            <p:cNvPr id="688" name="Oval 687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3" name="Group 702"/>
          <p:cNvGrpSpPr/>
          <p:nvPr/>
        </p:nvGrpSpPr>
        <p:grpSpPr>
          <a:xfrm>
            <a:off x="1564029" y="3972046"/>
            <a:ext cx="371891" cy="1865411"/>
            <a:chOff x="-715338" y="3541677"/>
            <a:chExt cx="371891" cy="1865411"/>
          </a:xfrm>
        </p:grpSpPr>
        <p:sp>
          <p:nvSpPr>
            <p:cNvPr id="704" name="Oval 703"/>
            <p:cNvSpPr/>
            <p:nvPr/>
          </p:nvSpPr>
          <p:spPr>
            <a:xfrm>
              <a:off x="-692371" y="42395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/>
            <p:cNvSpPr/>
            <p:nvPr/>
          </p:nvSpPr>
          <p:spPr>
            <a:xfrm>
              <a:off x="-715338" y="37383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/>
            <p:cNvSpPr/>
            <p:nvPr/>
          </p:nvSpPr>
          <p:spPr>
            <a:xfrm>
              <a:off x="-598257" y="45978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/>
            <p:cNvSpPr/>
            <p:nvPr/>
          </p:nvSpPr>
          <p:spPr>
            <a:xfrm>
              <a:off x="-589137" y="47233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Oval 707"/>
            <p:cNvSpPr/>
            <p:nvPr/>
          </p:nvSpPr>
          <p:spPr>
            <a:xfrm>
              <a:off x="-577472" y="49066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Oval 708"/>
            <p:cNvSpPr/>
            <p:nvPr/>
          </p:nvSpPr>
          <p:spPr>
            <a:xfrm>
              <a:off x="-577472" y="50622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/>
            <p:cNvSpPr/>
            <p:nvPr/>
          </p:nvSpPr>
          <p:spPr>
            <a:xfrm>
              <a:off x="-692371" y="44881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/>
            <p:cNvSpPr/>
            <p:nvPr/>
          </p:nvSpPr>
          <p:spPr>
            <a:xfrm>
              <a:off x="-715338" y="39869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/>
            <p:cNvSpPr/>
            <p:nvPr/>
          </p:nvSpPr>
          <p:spPr>
            <a:xfrm>
              <a:off x="-598257" y="48465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/>
            <p:cNvSpPr/>
            <p:nvPr/>
          </p:nvSpPr>
          <p:spPr>
            <a:xfrm>
              <a:off x="-589137" y="49720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/>
            <p:cNvSpPr/>
            <p:nvPr/>
          </p:nvSpPr>
          <p:spPr>
            <a:xfrm>
              <a:off x="-577472" y="51553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/>
            <p:cNvSpPr/>
            <p:nvPr/>
          </p:nvSpPr>
          <p:spPr>
            <a:xfrm>
              <a:off x="-577472" y="53109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/>
            <p:cNvSpPr/>
            <p:nvPr/>
          </p:nvSpPr>
          <p:spPr>
            <a:xfrm>
              <a:off x="-692371" y="35416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/>
            <p:cNvSpPr/>
            <p:nvPr/>
          </p:nvSpPr>
          <p:spPr>
            <a:xfrm>
              <a:off x="-598257" y="39000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/>
            <p:cNvSpPr/>
            <p:nvPr/>
          </p:nvSpPr>
          <p:spPr>
            <a:xfrm>
              <a:off x="-589137" y="40255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/>
            <p:cNvSpPr/>
            <p:nvPr/>
          </p:nvSpPr>
          <p:spPr>
            <a:xfrm>
              <a:off x="-577472" y="42088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/>
            <p:cNvSpPr/>
            <p:nvPr/>
          </p:nvSpPr>
          <p:spPr>
            <a:xfrm>
              <a:off x="-577472" y="43644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/>
            <p:cNvSpPr/>
            <p:nvPr/>
          </p:nvSpPr>
          <p:spPr>
            <a:xfrm>
              <a:off x="-577472" y="44568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/>
            <p:cNvSpPr/>
            <p:nvPr/>
          </p:nvSpPr>
          <p:spPr>
            <a:xfrm>
              <a:off x="-692371" y="37903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/>
            <p:cNvSpPr/>
            <p:nvPr/>
          </p:nvSpPr>
          <p:spPr>
            <a:xfrm>
              <a:off x="-598257" y="41487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/>
            <p:cNvSpPr/>
            <p:nvPr/>
          </p:nvSpPr>
          <p:spPr>
            <a:xfrm>
              <a:off x="-589137" y="42741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/>
            <p:cNvSpPr/>
            <p:nvPr/>
          </p:nvSpPr>
          <p:spPr>
            <a:xfrm>
              <a:off x="-577472" y="44575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/>
            <p:cNvSpPr/>
            <p:nvPr/>
          </p:nvSpPr>
          <p:spPr>
            <a:xfrm>
              <a:off x="-577472" y="46131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7" name="Group 726"/>
          <p:cNvGrpSpPr/>
          <p:nvPr/>
        </p:nvGrpSpPr>
        <p:grpSpPr>
          <a:xfrm>
            <a:off x="467565" y="2587934"/>
            <a:ext cx="179972" cy="2253717"/>
            <a:chOff x="-2449413" y="3412402"/>
            <a:chExt cx="179972" cy="2253717"/>
          </a:xfrm>
        </p:grpSpPr>
        <p:sp>
          <p:nvSpPr>
            <p:cNvPr id="728" name="Oval 727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9" name="Oval 728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Oval 729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3" name="Group 742"/>
          <p:cNvGrpSpPr/>
          <p:nvPr/>
        </p:nvGrpSpPr>
        <p:grpSpPr>
          <a:xfrm>
            <a:off x="854519" y="2889228"/>
            <a:ext cx="179972" cy="2253717"/>
            <a:chOff x="-2449413" y="3412402"/>
            <a:chExt cx="179972" cy="2253717"/>
          </a:xfrm>
        </p:grpSpPr>
        <p:sp>
          <p:nvSpPr>
            <p:cNvPr id="744" name="Oval 743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Oval 749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Oval 750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9" name="Group 758"/>
          <p:cNvGrpSpPr/>
          <p:nvPr/>
        </p:nvGrpSpPr>
        <p:grpSpPr>
          <a:xfrm>
            <a:off x="6039370" y="3480561"/>
            <a:ext cx="179972" cy="2253717"/>
            <a:chOff x="-2449413" y="3412402"/>
            <a:chExt cx="179972" cy="2253717"/>
          </a:xfrm>
        </p:grpSpPr>
        <p:sp>
          <p:nvSpPr>
            <p:cNvPr id="760" name="Oval 759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Oval 770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" name="Oval 771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Oval 772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" name="Oval 773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5" name="Group 774"/>
          <p:cNvGrpSpPr/>
          <p:nvPr/>
        </p:nvGrpSpPr>
        <p:grpSpPr>
          <a:xfrm>
            <a:off x="7361512" y="3504280"/>
            <a:ext cx="179972" cy="2253717"/>
            <a:chOff x="-2449413" y="3412402"/>
            <a:chExt cx="179972" cy="2253717"/>
          </a:xfrm>
        </p:grpSpPr>
        <p:sp>
          <p:nvSpPr>
            <p:cNvPr id="776" name="Oval 775"/>
            <p:cNvSpPr/>
            <p:nvPr/>
          </p:nvSpPr>
          <p:spPr>
            <a:xfrm flipV="1">
              <a:off x="-2438298" y="48141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" name="Oval 776"/>
            <p:cNvSpPr/>
            <p:nvPr/>
          </p:nvSpPr>
          <p:spPr>
            <a:xfrm flipV="1">
              <a:off x="-2438298" y="3867633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Oval 777"/>
            <p:cNvSpPr/>
            <p:nvPr/>
          </p:nvSpPr>
          <p:spPr>
            <a:xfrm flipV="1">
              <a:off x="-2449413" y="3412402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" name="Oval 778"/>
            <p:cNvSpPr/>
            <p:nvPr/>
          </p:nvSpPr>
          <p:spPr>
            <a:xfrm flipV="1">
              <a:off x="-2392753" y="4286438"/>
              <a:ext cx="66652" cy="66652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Oval 779"/>
            <p:cNvSpPr/>
            <p:nvPr/>
          </p:nvSpPr>
          <p:spPr>
            <a:xfrm flipV="1">
              <a:off x="-2438298" y="4966512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Oval 780"/>
            <p:cNvSpPr/>
            <p:nvPr/>
          </p:nvSpPr>
          <p:spPr>
            <a:xfrm flipV="1">
              <a:off x="-2423467" y="4185324"/>
              <a:ext cx="128081" cy="128081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" name="Oval 781"/>
            <p:cNvSpPr/>
            <p:nvPr/>
          </p:nvSpPr>
          <p:spPr>
            <a:xfrm flipV="1">
              <a:off x="-2443817" y="5217094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" name="Oval 782"/>
            <p:cNvSpPr/>
            <p:nvPr/>
          </p:nvSpPr>
          <p:spPr>
            <a:xfrm flipV="1">
              <a:off x="-2438298" y="53559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" name="Oval 783"/>
            <p:cNvSpPr/>
            <p:nvPr/>
          </p:nvSpPr>
          <p:spPr>
            <a:xfrm flipV="1">
              <a:off x="-2438298" y="5508377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Oval 784"/>
            <p:cNvSpPr/>
            <p:nvPr/>
          </p:nvSpPr>
          <p:spPr>
            <a:xfrm flipV="1">
              <a:off x="-2449413" y="4615370"/>
              <a:ext cx="179972" cy="179972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Oval 785"/>
            <p:cNvSpPr/>
            <p:nvPr/>
          </p:nvSpPr>
          <p:spPr>
            <a:xfrm flipV="1">
              <a:off x="-2438298" y="40859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Oval 786"/>
            <p:cNvSpPr/>
            <p:nvPr/>
          </p:nvSpPr>
          <p:spPr>
            <a:xfrm flipV="1">
              <a:off x="-2438298" y="4238379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" name="Oval 787"/>
            <p:cNvSpPr/>
            <p:nvPr/>
          </p:nvSpPr>
          <p:spPr>
            <a:xfrm flipV="1">
              <a:off x="-2443817" y="4488961"/>
              <a:ext cx="168781" cy="16878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Oval 788"/>
            <p:cNvSpPr/>
            <p:nvPr/>
          </p:nvSpPr>
          <p:spPr>
            <a:xfrm flipV="1">
              <a:off x="-2438298" y="46278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Oval 789"/>
            <p:cNvSpPr/>
            <p:nvPr/>
          </p:nvSpPr>
          <p:spPr>
            <a:xfrm flipV="1">
              <a:off x="-2438298" y="4780244"/>
              <a:ext cx="157742" cy="157742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1" name="Group 790"/>
          <p:cNvGrpSpPr/>
          <p:nvPr/>
        </p:nvGrpSpPr>
        <p:grpSpPr>
          <a:xfrm>
            <a:off x="1564029" y="2141114"/>
            <a:ext cx="371891" cy="1865411"/>
            <a:chOff x="-715338" y="3541677"/>
            <a:chExt cx="371891" cy="1865411"/>
          </a:xfrm>
        </p:grpSpPr>
        <p:sp>
          <p:nvSpPr>
            <p:cNvPr id="792" name="Oval 791"/>
            <p:cNvSpPr/>
            <p:nvPr/>
          </p:nvSpPr>
          <p:spPr>
            <a:xfrm>
              <a:off x="-692371" y="42395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" name="Oval 792"/>
            <p:cNvSpPr/>
            <p:nvPr/>
          </p:nvSpPr>
          <p:spPr>
            <a:xfrm>
              <a:off x="-715338" y="37383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Oval 793"/>
            <p:cNvSpPr/>
            <p:nvPr/>
          </p:nvSpPr>
          <p:spPr>
            <a:xfrm>
              <a:off x="-598257" y="45978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Oval 794"/>
            <p:cNvSpPr/>
            <p:nvPr/>
          </p:nvSpPr>
          <p:spPr>
            <a:xfrm>
              <a:off x="-589137" y="47233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Oval 795"/>
            <p:cNvSpPr/>
            <p:nvPr/>
          </p:nvSpPr>
          <p:spPr>
            <a:xfrm>
              <a:off x="-577472" y="49066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" name="Oval 796"/>
            <p:cNvSpPr/>
            <p:nvPr/>
          </p:nvSpPr>
          <p:spPr>
            <a:xfrm>
              <a:off x="-577472" y="50622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Oval 797"/>
            <p:cNvSpPr/>
            <p:nvPr/>
          </p:nvSpPr>
          <p:spPr>
            <a:xfrm>
              <a:off x="-692371" y="44881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" name="Oval 798"/>
            <p:cNvSpPr/>
            <p:nvPr/>
          </p:nvSpPr>
          <p:spPr>
            <a:xfrm>
              <a:off x="-715338" y="39869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" name="Oval 799"/>
            <p:cNvSpPr/>
            <p:nvPr/>
          </p:nvSpPr>
          <p:spPr>
            <a:xfrm>
              <a:off x="-598257" y="48465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" name="Oval 800"/>
            <p:cNvSpPr/>
            <p:nvPr/>
          </p:nvSpPr>
          <p:spPr>
            <a:xfrm>
              <a:off x="-589137" y="49720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" name="Oval 801"/>
            <p:cNvSpPr/>
            <p:nvPr/>
          </p:nvSpPr>
          <p:spPr>
            <a:xfrm>
              <a:off x="-577472" y="51553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" name="Oval 802"/>
            <p:cNvSpPr/>
            <p:nvPr/>
          </p:nvSpPr>
          <p:spPr>
            <a:xfrm>
              <a:off x="-577472" y="53109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" name="Oval 803"/>
            <p:cNvSpPr/>
            <p:nvPr/>
          </p:nvSpPr>
          <p:spPr>
            <a:xfrm>
              <a:off x="-692371" y="35416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" name="Oval 804"/>
            <p:cNvSpPr/>
            <p:nvPr/>
          </p:nvSpPr>
          <p:spPr>
            <a:xfrm>
              <a:off x="-598257" y="39000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" name="Oval 805"/>
            <p:cNvSpPr/>
            <p:nvPr/>
          </p:nvSpPr>
          <p:spPr>
            <a:xfrm>
              <a:off x="-589137" y="40255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" name="Oval 806"/>
            <p:cNvSpPr/>
            <p:nvPr/>
          </p:nvSpPr>
          <p:spPr>
            <a:xfrm>
              <a:off x="-577472" y="42088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Oval 807"/>
            <p:cNvSpPr/>
            <p:nvPr/>
          </p:nvSpPr>
          <p:spPr>
            <a:xfrm>
              <a:off x="-577472" y="43644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" name="Oval 808"/>
            <p:cNvSpPr/>
            <p:nvPr/>
          </p:nvSpPr>
          <p:spPr>
            <a:xfrm>
              <a:off x="-577472" y="44568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Oval 809"/>
            <p:cNvSpPr/>
            <p:nvPr/>
          </p:nvSpPr>
          <p:spPr>
            <a:xfrm>
              <a:off x="-692371" y="37903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" name="Oval 810"/>
            <p:cNvSpPr/>
            <p:nvPr/>
          </p:nvSpPr>
          <p:spPr>
            <a:xfrm>
              <a:off x="-598257" y="41487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Oval 811"/>
            <p:cNvSpPr/>
            <p:nvPr/>
          </p:nvSpPr>
          <p:spPr>
            <a:xfrm>
              <a:off x="-589137" y="42741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" name="Oval 812"/>
            <p:cNvSpPr/>
            <p:nvPr/>
          </p:nvSpPr>
          <p:spPr>
            <a:xfrm>
              <a:off x="-577472" y="44575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" name="Oval 813"/>
            <p:cNvSpPr/>
            <p:nvPr/>
          </p:nvSpPr>
          <p:spPr>
            <a:xfrm>
              <a:off x="-577472" y="46131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5" name="TextBox 814"/>
          <p:cNvSpPr txBox="1"/>
          <p:nvPr/>
        </p:nvSpPr>
        <p:spPr>
          <a:xfrm>
            <a:off x="112489" y="222145"/>
            <a:ext cx="3215307" cy="1323439"/>
          </a:xfrm>
          <a:prstGeom prst="rect">
            <a:avLst/>
          </a:prstGeom>
          <a:solidFill>
            <a:srgbClr val="000000">
              <a:alpha val="6392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 Thousand Suns</a:t>
            </a:r>
            <a:endParaRPr lang="en-US" sz="4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6" name="TextBox 815"/>
          <p:cNvSpPr txBox="1"/>
          <p:nvPr/>
        </p:nvSpPr>
        <p:spPr>
          <a:xfrm>
            <a:off x="74531" y="1554395"/>
            <a:ext cx="472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 Atlas of The Global Nuclear Arms Race from 1945-Present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7" name="TextBox 816"/>
          <p:cNvSpPr txBox="1"/>
          <p:nvPr/>
        </p:nvSpPr>
        <p:spPr>
          <a:xfrm>
            <a:off x="9486913" y="952122"/>
            <a:ext cx="261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Total Bombs: 1450</a:t>
            </a: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8" name="TextBox 817"/>
          <p:cNvSpPr txBox="1"/>
          <p:nvPr/>
        </p:nvSpPr>
        <p:spPr>
          <a:xfrm>
            <a:off x="9509406" y="593454"/>
            <a:ext cx="2391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November 1965: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6016321" y="1889093"/>
            <a:ext cx="1142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USA : 660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0" name="TextBox 819"/>
          <p:cNvSpPr txBox="1"/>
          <p:nvPr/>
        </p:nvSpPr>
        <p:spPr>
          <a:xfrm>
            <a:off x="3754178" y="1870310"/>
            <a:ext cx="1142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USSR: 540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1" name="TextBox 820"/>
          <p:cNvSpPr txBox="1"/>
          <p:nvPr/>
        </p:nvSpPr>
        <p:spPr>
          <a:xfrm>
            <a:off x="1560571" y="1860536"/>
            <a:ext cx="1042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France</a:t>
            </a:r>
            <a:r>
              <a:rPr lang="en-US" sz="12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2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2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40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2" name="TextBox 821"/>
          <p:cNvSpPr txBox="1"/>
          <p:nvPr/>
        </p:nvSpPr>
        <p:spPr>
          <a:xfrm>
            <a:off x="715188" y="1876268"/>
            <a:ext cx="1142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China</a:t>
            </a:r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: 99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3" name="TextBox 822"/>
          <p:cNvSpPr txBox="1"/>
          <p:nvPr/>
        </p:nvSpPr>
        <p:spPr>
          <a:xfrm>
            <a:off x="-82654" y="1873293"/>
            <a:ext cx="1142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DRK</a:t>
            </a:r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: 30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24" name="Group 823"/>
          <p:cNvGrpSpPr/>
          <p:nvPr/>
        </p:nvGrpSpPr>
        <p:grpSpPr>
          <a:xfrm>
            <a:off x="3212337" y="2194830"/>
            <a:ext cx="371891" cy="2366577"/>
            <a:chOff x="-1798179" y="2888111"/>
            <a:chExt cx="371891" cy="2366577"/>
          </a:xfrm>
        </p:grpSpPr>
        <p:sp>
          <p:nvSpPr>
            <p:cNvPr id="825" name="Oval 824"/>
            <p:cNvSpPr/>
            <p:nvPr/>
          </p:nvSpPr>
          <p:spPr>
            <a:xfrm>
              <a:off x="-1775212" y="40871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Oval 825"/>
            <p:cNvSpPr/>
            <p:nvPr/>
          </p:nvSpPr>
          <p:spPr>
            <a:xfrm>
              <a:off x="-1798179" y="35859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" name="Oval 826"/>
            <p:cNvSpPr/>
            <p:nvPr/>
          </p:nvSpPr>
          <p:spPr>
            <a:xfrm>
              <a:off x="-1681098" y="44454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" name="Oval 827"/>
            <p:cNvSpPr/>
            <p:nvPr/>
          </p:nvSpPr>
          <p:spPr>
            <a:xfrm>
              <a:off x="-1671978" y="45709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" name="Oval 828"/>
            <p:cNvSpPr/>
            <p:nvPr/>
          </p:nvSpPr>
          <p:spPr>
            <a:xfrm>
              <a:off x="-1660313" y="47542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" name="Oval 829"/>
            <p:cNvSpPr/>
            <p:nvPr/>
          </p:nvSpPr>
          <p:spPr>
            <a:xfrm>
              <a:off x="-1660313" y="49098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" name="Oval 830"/>
            <p:cNvSpPr/>
            <p:nvPr/>
          </p:nvSpPr>
          <p:spPr>
            <a:xfrm>
              <a:off x="-1660313" y="5002325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Oval 831"/>
            <p:cNvSpPr/>
            <p:nvPr/>
          </p:nvSpPr>
          <p:spPr>
            <a:xfrm>
              <a:off x="-1775212" y="43357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" name="Oval 832"/>
            <p:cNvSpPr/>
            <p:nvPr/>
          </p:nvSpPr>
          <p:spPr>
            <a:xfrm>
              <a:off x="-1798179" y="38345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Oval 833"/>
            <p:cNvSpPr/>
            <p:nvPr/>
          </p:nvSpPr>
          <p:spPr>
            <a:xfrm>
              <a:off x="-1681098" y="46941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/>
            <p:cNvSpPr/>
            <p:nvPr/>
          </p:nvSpPr>
          <p:spPr>
            <a:xfrm>
              <a:off x="-1671978" y="48196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/>
            <p:cNvSpPr/>
            <p:nvPr/>
          </p:nvSpPr>
          <p:spPr>
            <a:xfrm>
              <a:off x="-1660313" y="50029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/>
            <p:cNvSpPr/>
            <p:nvPr/>
          </p:nvSpPr>
          <p:spPr>
            <a:xfrm>
              <a:off x="-1660313" y="51585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/>
            <p:cNvSpPr/>
            <p:nvPr/>
          </p:nvSpPr>
          <p:spPr>
            <a:xfrm>
              <a:off x="-1775212" y="33892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/>
            <p:cNvSpPr/>
            <p:nvPr/>
          </p:nvSpPr>
          <p:spPr>
            <a:xfrm>
              <a:off x="-1798179" y="2888111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/>
            <p:cNvSpPr/>
            <p:nvPr/>
          </p:nvSpPr>
          <p:spPr>
            <a:xfrm>
              <a:off x="-1681098" y="37476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/>
            <p:cNvSpPr/>
            <p:nvPr/>
          </p:nvSpPr>
          <p:spPr>
            <a:xfrm>
              <a:off x="-1671978" y="38731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/>
            <p:cNvSpPr/>
            <p:nvPr/>
          </p:nvSpPr>
          <p:spPr>
            <a:xfrm>
              <a:off x="-1660313" y="40564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/>
            <p:cNvSpPr/>
            <p:nvPr/>
          </p:nvSpPr>
          <p:spPr>
            <a:xfrm>
              <a:off x="-1660313" y="42120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/>
            <p:cNvSpPr/>
            <p:nvPr/>
          </p:nvSpPr>
          <p:spPr>
            <a:xfrm>
              <a:off x="-1660313" y="43044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/>
            <p:cNvSpPr/>
            <p:nvPr/>
          </p:nvSpPr>
          <p:spPr>
            <a:xfrm>
              <a:off x="-1775212" y="36379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/>
            <p:cNvSpPr/>
            <p:nvPr/>
          </p:nvSpPr>
          <p:spPr>
            <a:xfrm>
              <a:off x="-1681098" y="39963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/>
            <p:cNvSpPr/>
            <p:nvPr/>
          </p:nvSpPr>
          <p:spPr>
            <a:xfrm>
              <a:off x="-1671978" y="41217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/>
            <p:cNvSpPr/>
            <p:nvPr/>
          </p:nvSpPr>
          <p:spPr>
            <a:xfrm>
              <a:off x="-1660313" y="43051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/>
            <p:cNvSpPr/>
            <p:nvPr/>
          </p:nvSpPr>
          <p:spPr>
            <a:xfrm>
              <a:off x="-1660313" y="44607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0" name="Straight Connector 849"/>
          <p:cNvCxnSpPr/>
          <p:nvPr/>
        </p:nvCxnSpPr>
        <p:spPr>
          <a:xfrm>
            <a:off x="3397919" y="1974213"/>
            <a:ext cx="0" cy="4004976"/>
          </a:xfrm>
          <a:prstGeom prst="line">
            <a:avLst/>
          </a:prstGeom>
          <a:ln w="63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1" name="Group 850"/>
          <p:cNvGrpSpPr/>
          <p:nvPr/>
        </p:nvGrpSpPr>
        <p:grpSpPr>
          <a:xfrm>
            <a:off x="3196006" y="3870924"/>
            <a:ext cx="371891" cy="2366577"/>
            <a:chOff x="-1798179" y="2888111"/>
            <a:chExt cx="371891" cy="2366577"/>
          </a:xfrm>
        </p:grpSpPr>
        <p:sp>
          <p:nvSpPr>
            <p:cNvPr id="852" name="Oval 851"/>
            <p:cNvSpPr/>
            <p:nvPr/>
          </p:nvSpPr>
          <p:spPr>
            <a:xfrm>
              <a:off x="-1775212" y="4087104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/>
            <p:cNvSpPr/>
            <p:nvPr/>
          </p:nvSpPr>
          <p:spPr>
            <a:xfrm>
              <a:off x="-1798179" y="3585938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/>
            <p:cNvSpPr/>
            <p:nvPr/>
          </p:nvSpPr>
          <p:spPr>
            <a:xfrm>
              <a:off x="-1681098" y="4445484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/>
            <p:cNvSpPr/>
            <p:nvPr/>
          </p:nvSpPr>
          <p:spPr>
            <a:xfrm>
              <a:off x="-1671978" y="4570949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/>
            <p:cNvSpPr/>
            <p:nvPr/>
          </p:nvSpPr>
          <p:spPr>
            <a:xfrm>
              <a:off x="-1660313" y="4754299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/>
            <p:cNvSpPr/>
            <p:nvPr/>
          </p:nvSpPr>
          <p:spPr>
            <a:xfrm>
              <a:off x="-1660313" y="4909878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8" name="Oval 857"/>
            <p:cNvSpPr/>
            <p:nvPr/>
          </p:nvSpPr>
          <p:spPr>
            <a:xfrm>
              <a:off x="-1660313" y="5002325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9" name="Oval 858"/>
            <p:cNvSpPr/>
            <p:nvPr/>
          </p:nvSpPr>
          <p:spPr>
            <a:xfrm>
              <a:off x="-1775212" y="4335756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0" name="Oval 859"/>
            <p:cNvSpPr/>
            <p:nvPr/>
          </p:nvSpPr>
          <p:spPr>
            <a:xfrm>
              <a:off x="-1798179" y="3834590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1" name="Oval 860"/>
            <p:cNvSpPr/>
            <p:nvPr/>
          </p:nvSpPr>
          <p:spPr>
            <a:xfrm>
              <a:off x="-1681098" y="4694136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2" name="Oval 861"/>
            <p:cNvSpPr/>
            <p:nvPr/>
          </p:nvSpPr>
          <p:spPr>
            <a:xfrm>
              <a:off x="-1671978" y="4819601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3" name="Oval 862"/>
            <p:cNvSpPr/>
            <p:nvPr/>
          </p:nvSpPr>
          <p:spPr>
            <a:xfrm>
              <a:off x="-1660313" y="5002951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Oval 863"/>
            <p:cNvSpPr/>
            <p:nvPr/>
          </p:nvSpPr>
          <p:spPr>
            <a:xfrm>
              <a:off x="-1660313" y="5158530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5" name="Oval 864"/>
            <p:cNvSpPr/>
            <p:nvPr/>
          </p:nvSpPr>
          <p:spPr>
            <a:xfrm>
              <a:off x="-1775212" y="3389277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Oval 865"/>
            <p:cNvSpPr/>
            <p:nvPr/>
          </p:nvSpPr>
          <p:spPr>
            <a:xfrm>
              <a:off x="-1798179" y="2888111"/>
              <a:ext cx="371891" cy="371891"/>
            </a:xfrm>
            <a:prstGeom prst="ellipse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Oval 866"/>
            <p:cNvSpPr/>
            <p:nvPr/>
          </p:nvSpPr>
          <p:spPr>
            <a:xfrm>
              <a:off x="-1681098" y="3747657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Oval 867"/>
            <p:cNvSpPr/>
            <p:nvPr/>
          </p:nvSpPr>
          <p:spPr>
            <a:xfrm>
              <a:off x="-1671978" y="3873122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Oval 868"/>
            <p:cNvSpPr/>
            <p:nvPr/>
          </p:nvSpPr>
          <p:spPr>
            <a:xfrm>
              <a:off x="-1660313" y="4056472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Oval 869"/>
            <p:cNvSpPr/>
            <p:nvPr/>
          </p:nvSpPr>
          <p:spPr>
            <a:xfrm>
              <a:off x="-1660313" y="4212051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Oval 870"/>
            <p:cNvSpPr/>
            <p:nvPr/>
          </p:nvSpPr>
          <p:spPr>
            <a:xfrm>
              <a:off x="-1660313" y="4304498"/>
              <a:ext cx="96158" cy="96158"/>
            </a:xfrm>
            <a:prstGeom prst="ellipse">
              <a:avLst/>
            </a:prstGeom>
            <a:solidFill>
              <a:srgbClr val="7030A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Oval 871"/>
            <p:cNvSpPr/>
            <p:nvPr/>
          </p:nvSpPr>
          <p:spPr>
            <a:xfrm>
              <a:off x="-1775212" y="3637929"/>
              <a:ext cx="325956" cy="325956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Oval 872"/>
            <p:cNvSpPr/>
            <p:nvPr/>
          </p:nvSpPr>
          <p:spPr>
            <a:xfrm>
              <a:off x="-1681098" y="3996309"/>
              <a:ext cx="137729" cy="137729"/>
            </a:xfrm>
            <a:prstGeom prst="ellipse">
              <a:avLst/>
            </a:prstGeom>
            <a:solidFill>
              <a:srgbClr val="00B05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Oval 873"/>
            <p:cNvSpPr/>
            <p:nvPr/>
          </p:nvSpPr>
          <p:spPr>
            <a:xfrm>
              <a:off x="-1671978" y="4121774"/>
              <a:ext cx="119488" cy="119488"/>
            </a:xfrm>
            <a:prstGeom prst="ellipse">
              <a:avLst/>
            </a:prstGeom>
            <a:solidFill>
              <a:srgbClr val="00B0F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5" name="Oval 874"/>
            <p:cNvSpPr/>
            <p:nvPr/>
          </p:nvSpPr>
          <p:spPr>
            <a:xfrm>
              <a:off x="-1660313" y="4305124"/>
              <a:ext cx="96158" cy="96158"/>
            </a:xfrm>
            <a:prstGeom prst="ellipse">
              <a:avLst/>
            </a:prstGeom>
            <a:solidFill>
              <a:schemeClr val="accent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Oval 875"/>
            <p:cNvSpPr/>
            <p:nvPr/>
          </p:nvSpPr>
          <p:spPr>
            <a:xfrm>
              <a:off x="-1660313" y="4460703"/>
              <a:ext cx="96158" cy="96158"/>
            </a:xfrm>
            <a:prstGeom prst="ellipse">
              <a:avLst/>
            </a:prstGeom>
            <a:solidFill>
              <a:srgbClr val="FFC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-1531347" y="3538167"/>
            <a:ext cx="2081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 a </a:t>
            </a:r>
            <a:r>
              <a:rPr lang="en-US" dirty="0" err="1" smtClean="0"/>
              <a:t>gantt</a:t>
            </a:r>
            <a:r>
              <a:rPr lang="en-US" dirty="0" smtClean="0"/>
              <a:t> chart like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appraocha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2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11611</TotalTime>
  <Words>250</Words>
  <Application>Microsoft Macintosh PowerPoint</Application>
  <PresentationFormat>Widescreen</PresentationFormat>
  <Paragraphs>89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theodore</dc:creator>
  <cp:lastModifiedBy>christian theodore</cp:lastModifiedBy>
  <cp:revision>26</cp:revision>
  <dcterms:created xsi:type="dcterms:W3CDTF">2018-10-10T23:36:54Z</dcterms:created>
  <dcterms:modified xsi:type="dcterms:W3CDTF">2018-10-22T23:17:22Z</dcterms:modified>
</cp:coreProperties>
</file>