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5"/>
  </p:notesMasterIdLst>
  <p:sldIdLst>
    <p:sldId id="347" r:id="rId5"/>
    <p:sldId id="354"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422" r:id="rId34"/>
    <p:sldId id="398" r:id="rId35"/>
    <p:sldId id="399" r:id="rId36"/>
    <p:sldId id="400" r:id="rId37"/>
    <p:sldId id="401" r:id="rId38"/>
    <p:sldId id="402" r:id="rId39"/>
    <p:sldId id="418" r:id="rId40"/>
    <p:sldId id="403" r:id="rId41"/>
    <p:sldId id="405" r:id="rId42"/>
    <p:sldId id="406" r:id="rId43"/>
    <p:sldId id="407" r:id="rId44"/>
    <p:sldId id="410" r:id="rId45"/>
    <p:sldId id="413" r:id="rId46"/>
    <p:sldId id="414" r:id="rId47"/>
    <p:sldId id="415" r:id="rId48"/>
    <p:sldId id="416" r:id="rId49"/>
    <p:sldId id="417" r:id="rId50"/>
    <p:sldId id="419" r:id="rId51"/>
    <p:sldId id="421" r:id="rId52"/>
    <p:sldId id="353" r:id="rId53"/>
    <p:sldId id="34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3 mins)" id="{28E9690B-0091-4B37-904D-AF77356E58A6}">
          <p14:sldIdLst>
            <p14:sldId id="347"/>
            <p14:sldId id="354"/>
          </p14:sldIdLst>
        </p14:section>
        <p14:section name="VM Scale Sets (25 min)" id="{C9570B53-C867-4B78-B8BA-3939DB588E1E}">
          <p14:sldIdLst>
            <p14:sldId id="367"/>
            <p14:sldId id="368"/>
            <p14:sldId id="369"/>
            <p14:sldId id="370"/>
            <p14:sldId id="371"/>
            <p14:sldId id="372"/>
            <p14:sldId id="373"/>
            <p14:sldId id="374"/>
            <p14:sldId id="375"/>
            <p14:sldId id="376"/>
            <p14:sldId id="377"/>
            <p14:sldId id="378"/>
            <p14:sldId id="379"/>
            <p14:sldId id="384"/>
          </p14:sldIdLst>
        </p14:section>
        <p14:section name="Microservices Architecture (10 min)" id="{56292A9C-95C7-495E-B5A8-CE4959F8EEC6}">
          <p14:sldIdLst>
            <p14:sldId id="385"/>
            <p14:sldId id="386"/>
            <p14:sldId id="387"/>
            <p14:sldId id="388"/>
            <p14:sldId id="389"/>
            <p14:sldId id="390"/>
            <p14:sldId id="391"/>
            <p14:sldId id="392"/>
            <p14:sldId id="393"/>
          </p14:sldIdLst>
        </p14:section>
        <p14:section name="Docker/ACS (25 min)" id="{3C77711A-F59A-499D-880C-391AFDA0F3E2}">
          <p14:sldIdLst>
            <p14:sldId id="394"/>
            <p14:sldId id="395"/>
            <p14:sldId id="396"/>
            <p14:sldId id="397"/>
            <p14:sldId id="422"/>
            <p14:sldId id="398"/>
            <p14:sldId id="399"/>
            <p14:sldId id="400"/>
            <p14:sldId id="401"/>
          </p14:sldIdLst>
        </p14:section>
        <p14:section name="Service Fabric (25 min)" id="{90BA9C83-90AC-49E7-BEF3-8BCFC5CF2F1D}">
          <p14:sldIdLst>
            <p14:sldId id="402"/>
            <p14:sldId id="418"/>
            <p14:sldId id="403"/>
            <p14:sldId id="405"/>
            <p14:sldId id="406"/>
            <p14:sldId id="407"/>
            <p14:sldId id="410"/>
            <p14:sldId id="413"/>
            <p14:sldId id="414"/>
            <p14:sldId id="415"/>
            <p14:sldId id="416"/>
            <p14:sldId id="417"/>
            <p14:sldId id="419"/>
          </p14:sldIdLst>
        </p14:section>
        <p14:section name="Conclusion (2 mins)" id="{6EC64523-FE06-4775-B955-831F82F993AC}">
          <p14:sldIdLst>
            <p14:sldId id="421"/>
            <p14:sldId id="353"/>
            <p14:sldId id="3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2198" autoAdjust="0"/>
  </p:normalViewPr>
  <p:slideViewPr>
    <p:cSldViewPr snapToGrid="0" showGuides="1">
      <p:cViewPr varScale="1">
        <p:scale>
          <a:sx n="129" d="100"/>
          <a:sy n="129" d="100"/>
        </p:scale>
        <p:origin x="1464" y="12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07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0B467-AF3F-4A69-A8E7-7C0C5514CA4B}" type="datetimeFigureOut">
              <a:rPr lang="en-US" smtClean="0"/>
              <a:t>6/14/2016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F966B-4ADC-4E3F-B36C-6FAFCC426477}" type="slidenum">
              <a:rPr lang="en-US" smtClean="0"/>
              <a:t>‹#›</a:t>
            </a:fld>
            <a:endParaRPr lang="en-US"/>
          </a:p>
        </p:txBody>
      </p:sp>
    </p:spTree>
    <p:extLst>
      <p:ext uri="{BB962C8B-B14F-4D97-AF65-F5344CB8AC3E}">
        <p14:creationId xmlns:p14="http://schemas.microsoft.com/office/powerpoint/2010/main" val="220049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zure.microsoft.com/en-us/blog/containers-docker-windows-and-trend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martinfowler.com/articles/microservices.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apprenda.com/blog/apprenda-kubernetes/" TargetMode="External"/><Relationship Id="rId3" Type="http://schemas.openxmlformats.org/officeDocument/2006/relationships/hyperlink" Target="https://www.docker.com/products/docker-swarm" TargetMode="External"/><Relationship Id="rId7" Type="http://schemas.openxmlformats.org/officeDocument/2006/relationships/hyperlink" Target="https://azure.microsoft.com/en-us/documentation/articles/container-service-deployment/" TargetMode="External"/><Relationship Id="rId12" Type="http://schemas.openxmlformats.org/officeDocument/2006/relationships/hyperlink" Target="https://azure.microsoft.com/en-us/blog/general-availability-of-cloud-foundry-and-preview-access-of-pivotal-cloud-foundry/"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azure.microsoft.com/en-us/services/container-service/" TargetMode="External"/><Relationship Id="rId11" Type="http://schemas.openxmlformats.org/officeDocument/2006/relationships/hyperlink" Target="http://pivotal.io/platform" TargetMode="External"/><Relationship Id="rId5" Type="http://schemas.openxmlformats.org/officeDocument/2006/relationships/hyperlink" Target="https://mesosphere.com/" TargetMode="External"/><Relationship Id="rId10" Type="http://schemas.openxmlformats.org/officeDocument/2006/relationships/hyperlink" Target="https://www.openshift.com/" TargetMode="External"/><Relationship Id="rId4" Type="http://schemas.openxmlformats.org/officeDocument/2006/relationships/hyperlink" Target="https://azure.microsoft.com/en-us/documentation/templates/101-acs-swarm/" TargetMode="External"/><Relationship Id="rId9" Type="http://schemas.openxmlformats.org/officeDocument/2006/relationships/hyperlink" Target="http://kubernetes.io/docs/getting-started-guides/coreos/azure/"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Suggested introduction:</a:t>
            </a:r>
          </a:p>
          <a:p>
            <a:r>
              <a:rPr lang="en-US" sz="1200" kern="1200" dirty="0">
                <a:solidFill>
                  <a:schemeClr val="tx1"/>
                </a:solidFill>
                <a:effectLst/>
                <a:latin typeface="+mn-lt"/>
                <a:ea typeface="+mn-ea"/>
                <a:cs typeface="+mn-cs"/>
              </a:rPr>
              <a:t>Faced with _______</a:t>
            </a:r>
          </a:p>
          <a:p>
            <a:r>
              <a:rPr lang="en-US" sz="1200" kern="1200" dirty="0">
                <a:solidFill>
                  <a:schemeClr val="tx1"/>
                </a:solidFill>
                <a:effectLst/>
                <a:latin typeface="+mn-lt"/>
                <a:ea typeface="+mn-ea"/>
                <a:cs typeface="+mn-cs"/>
              </a:rPr>
              <a:t>We did _______</a:t>
            </a:r>
          </a:p>
          <a:p>
            <a:r>
              <a:rPr lang="en-US" sz="1200" kern="1200" dirty="0">
                <a:solidFill>
                  <a:schemeClr val="tx1"/>
                </a:solidFill>
                <a:effectLst/>
                <a:latin typeface="+mn-lt"/>
                <a:ea typeface="+mn-ea"/>
                <a:cs typeface="+mn-cs"/>
              </a:rPr>
              <a:t>And discovered_______</a:t>
            </a:r>
          </a:p>
          <a:p>
            <a:endParaRPr lang="en-US" dirty="0"/>
          </a:p>
        </p:txBody>
      </p:sp>
      <p:sp>
        <p:nvSpPr>
          <p:cNvPr id="4" name="Slide Number Placeholder 3"/>
          <p:cNvSpPr>
            <a:spLocks noGrp="1"/>
          </p:cNvSpPr>
          <p:nvPr>
            <p:ph type="sldNum" sz="quarter" idx="10"/>
          </p:nvPr>
        </p:nvSpPr>
        <p:spPr/>
        <p:txBody>
          <a:bodyPr/>
          <a:lstStyle/>
          <a:p>
            <a:fld id="{D33F966B-4ADC-4E3F-B36C-6FAFCC426477}" type="slidenum">
              <a:rPr lang="en-US" smtClean="0"/>
              <a:t>1</a:t>
            </a:fld>
            <a:endParaRPr lang="en-US"/>
          </a:p>
        </p:txBody>
      </p:sp>
    </p:spTree>
    <p:extLst>
      <p:ext uri="{BB962C8B-B14F-4D97-AF65-F5344CB8AC3E}">
        <p14:creationId xmlns:p14="http://schemas.microsoft.com/office/powerpoint/2010/main" val="741071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Considering</a:t>
            </a:r>
            <a:r>
              <a:rPr lang="en-US" baseline="0" dirty="0"/>
              <a:t> we have ARM and resource loops, why do you need VM Scale Sets?</a:t>
            </a:r>
          </a:p>
          <a:p>
            <a:r>
              <a:rPr lang="en-US" baseline="0" dirty="0"/>
              <a:t>Using Resource Loops, there are several challenges to overcomes.</a:t>
            </a:r>
          </a:p>
          <a:p>
            <a:pPr marL="171450" indent="-171450">
              <a:buFont typeface="Arial" panose="020B0604020202020204" pitchFamily="34" charset="0"/>
              <a:buChar char="•"/>
            </a:pPr>
            <a:r>
              <a:rPr lang="en-US" baseline="0" dirty="0"/>
              <a:t>You need to correlate the loops of independent resources, because there is no 1-to-1 match between the resources of different types. For instance, you won’t likely create a separate subnet for each VM, and not all VMs may need a Public IP address. Also, if you would create one storage account per VM, you’d run into the limits of your subscription fairly quickly. (This will change in the future when we introduce the notion of Managed Storage, where Azure </a:t>
            </a:r>
            <a:r>
              <a:rPr lang="en-US" baseline="0" dirty="0" err="1"/>
              <a:t>manageas</a:t>
            </a:r>
            <a:r>
              <a:rPr lang="en-US" baseline="0" dirty="0"/>
              <a:t> your storage needs for a VM Scale Set).</a:t>
            </a:r>
          </a:p>
          <a:p>
            <a:pPr marL="171450" indent="-171450">
              <a:buFont typeface="Arial" panose="020B0604020202020204" pitchFamily="34" charset="0"/>
              <a:buChar char="•"/>
            </a:pPr>
            <a:r>
              <a:rPr lang="en-US" baseline="0" dirty="0"/>
              <a:t>Azure </a:t>
            </a:r>
            <a:r>
              <a:rPr lang="en-US" baseline="0" dirty="0" err="1"/>
              <a:t>Autoscale</a:t>
            </a:r>
            <a:r>
              <a:rPr lang="en-US" baseline="0" dirty="0"/>
              <a:t> does not integrate with ARM, so you would need to re-run the template with different numbers to scale up (or down).</a:t>
            </a:r>
          </a:p>
          <a:p>
            <a:pPr marL="171450" indent="-171450">
              <a:buFont typeface="Arial" panose="020B0604020202020204" pitchFamily="34" charset="0"/>
              <a:buChar char="•"/>
            </a:pPr>
            <a:r>
              <a:rPr lang="en-US" baseline="0" dirty="0"/>
              <a:t>When scaling in, how do you ensure that you are evenly deleting machines from Update Domains and Fault Domains, making sure that your application remains highly available?</a:t>
            </a:r>
          </a:p>
          <a:p>
            <a:pPr marL="171450" indent="-171450">
              <a:buFont typeface="Arial" panose="020B0604020202020204" pitchFamily="34" charset="0"/>
              <a:buChar char="•"/>
            </a:pPr>
            <a:r>
              <a:rPr lang="en-US" baseline="0" dirty="0"/>
              <a:t>In essence resource loops are syntactical shorthand. The same calls go to the fabric as if you have defined all VMs individually. They are definitely useful, and you can actually use them with VM Scale Sets, but VM Scale Sets take away much of the complexity that you have with resource loops, and ensure that when scaling availability is ensured.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9F67C77-7EFA-4CAA-A410-E92D82C8E6E1}" type="slidenum">
              <a:rPr lang="en-US" smtClean="0"/>
              <a:t>10</a:t>
            </a:fld>
            <a:endParaRPr lang="en-US"/>
          </a:p>
        </p:txBody>
      </p:sp>
    </p:spTree>
    <p:extLst>
      <p:ext uri="{BB962C8B-B14F-4D97-AF65-F5344CB8AC3E}">
        <p14:creationId xmlns:p14="http://schemas.microsoft.com/office/powerpoint/2010/main" val="1630532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VM Scale Sets integrate</a:t>
            </a:r>
            <a:r>
              <a:rPr lang="en-US" baseline="0" dirty="0"/>
              <a:t> with Azure </a:t>
            </a:r>
            <a:r>
              <a:rPr lang="en-US" baseline="0" dirty="0" err="1"/>
              <a:t>Autoscale</a:t>
            </a:r>
            <a:r>
              <a:rPr lang="en-US" baseline="0" dirty="0"/>
              <a:t>. You define the rules under which auto-scaling needs to happen, and the VM Scale Set takes care of scaling.</a:t>
            </a:r>
          </a:p>
          <a:p>
            <a:endParaRPr lang="en-US" baseline="0" dirty="0"/>
          </a:p>
          <a:p>
            <a:r>
              <a:rPr lang="en-US" baseline="0" dirty="0"/>
              <a:t>When creating multiple VMs, Scale Sets are faster than using resource loops, because there is only one call going to the fabric, instead of a call for each VM to be created.</a:t>
            </a:r>
          </a:p>
          <a:p>
            <a:endParaRPr lang="en-US" baseline="0" dirty="0"/>
          </a:p>
          <a:p>
            <a:r>
              <a:rPr lang="en-US" baseline="0" dirty="0"/>
              <a:t>Because VM Scale Sets are based on VM instances, you can use pretty much anything you can use with VMs as well. This means that you can run Windows and Linux, and you can use VM Extensions. VM Extensions make it easier to manage the VMs in a Scale Set, for instance when deploying configuration changes, updating anti-virus, etc. Combining VM Scale Sets and VM Extensions help you to just focus on the instance count to most efficiently run your workload.</a:t>
            </a:r>
          </a:p>
          <a:p>
            <a:endParaRPr lang="en-US" baseline="0" dirty="0"/>
          </a:p>
          <a:p>
            <a:r>
              <a:rPr lang="en-US" baseline="0" dirty="0"/>
              <a:t>You can run updates with VM Extensions, or by logging on to individual VMs and making changes. Another way to update the Scale Set is by uploading a new image, so new VMs are created based on the new image. You then force update individual VMs currently active in the Scale Set.</a:t>
            </a:r>
          </a:p>
          <a:p>
            <a:endParaRPr lang="en-US" dirty="0"/>
          </a:p>
          <a:p>
            <a:r>
              <a:rPr lang="en-US" dirty="0"/>
              <a:t>&lt;click&gt;To create a VM Scale Set you need a Resource Group, and in it you create a VNET and subnet.</a:t>
            </a:r>
          </a:p>
          <a:p>
            <a:r>
              <a:rPr lang="en-US" dirty="0"/>
              <a:t>&lt;click&gt;You</a:t>
            </a:r>
            <a:r>
              <a:rPr lang="en-US" baseline="0" dirty="0"/>
              <a:t> then define the VM Scale Set and say how many instance you want to start with, and the maximum number of instance you want to be able to scale up to.</a:t>
            </a:r>
          </a:p>
          <a:p>
            <a:r>
              <a:rPr lang="en-US" baseline="0" dirty="0"/>
              <a:t>&lt;click&gt;Instead of creating individual NICs, you define the network properties in your Scale Set definition.</a:t>
            </a:r>
          </a:p>
          <a:p>
            <a:r>
              <a:rPr lang="en-US" baseline="0" dirty="0"/>
              <a:t>&lt;click&gt;The same goes for your storage properties, and VM Extensions and anything else you may need.</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3201F18-C7BD-4C07-B05C-F9BF48195D78}"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2807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a:t>
            </a:r>
            <a:r>
              <a:rPr lang="nl-NL" dirty="0" err="1"/>
              <a:t>key</a:t>
            </a:r>
            <a:r>
              <a:rPr lang="nl-NL" dirty="0"/>
              <a:t> </a:t>
            </a:r>
            <a:r>
              <a:rPr lang="nl-NL" dirty="0" err="1"/>
              <a:t>difference</a:t>
            </a:r>
            <a:r>
              <a:rPr lang="nl-NL" dirty="0"/>
              <a:t> </a:t>
            </a:r>
            <a:r>
              <a:rPr lang="nl-NL" dirty="0" err="1"/>
              <a:t>between</a:t>
            </a:r>
            <a:r>
              <a:rPr lang="nl-NL" baseline="0" dirty="0"/>
              <a:t> </a:t>
            </a:r>
            <a:r>
              <a:rPr lang="nl-NL" baseline="0" dirty="0" err="1"/>
              <a:t>VMs</a:t>
            </a:r>
            <a:r>
              <a:rPr lang="nl-NL" baseline="0" dirty="0"/>
              <a:t> </a:t>
            </a:r>
            <a:r>
              <a:rPr lang="nl-NL" baseline="0" dirty="0" err="1"/>
              <a:t>and</a:t>
            </a:r>
            <a:r>
              <a:rPr lang="nl-NL" baseline="0" dirty="0"/>
              <a:t> VM </a:t>
            </a:r>
            <a:r>
              <a:rPr lang="nl-NL" baseline="0" dirty="0" err="1"/>
              <a:t>Scale</a:t>
            </a:r>
            <a:r>
              <a:rPr lang="nl-NL" baseline="0" dirty="0"/>
              <a:t> Sets is </a:t>
            </a:r>
            <a:r>
              <a:rPr lang="nl-NL" baseline="0" dirty="0" err="1"/>
              <a:t>deployment</a:t>
            </a:r>
            <a:r>
              <a:rPr lang="nl-NL" baseline="0" dirty="0"/>
              <a:t> at </a:t>
            </a:r>
            <a:r>
              <a:rPr lang="nl-NL" baseline="0" dirty="0" err="1"/>
              <a:t>scale</a:t>
            </a:r>
            <a:r>
              <a:rPr lang="nl-NL" baseline="0" dirty="0"/>
              <a:t>. </a:t>
            </a:r>
            <a:r>
              <a:rPr lang="nl-NL" baseline="0" dirty="0" err="1"/>
              <a:t>Although</a:t>
            </a:r>
            <a:r>
              <a:rPr lang="nl-NL" baseline="0" dirty="0"/>
              <a:t> </a:t>
            </a:r>
            <a:r>
              <a:rPr lang="nl-NL" baseline="0" dirty="0" err="1"/>
              <a:t>you</a:t>
            </a:r>
            <a:r>
              <a:rPr lang="nl-NL" baseline="0" dirty="0"/>
              <a:t> </a:t>
            </a:r>
            <a:r>
              <a:rPr lang="nl-NL" baseline="0" dirty="0" err="1"/>
              <a:t>can</a:t>
            </a:r>
            <a:r>
              <a:rPr lang="nl-NL" baseline="0" dirty="0"/>
              <a:t> </a:t>
            </a:r>
            <a:r>
              <a:rPr lang="nl-NL" baseline="0" dirty="0" err="1"/>
              <a:t>ultimately</a:t>
            </a:r>
            <a:r>
              <a:rPr lang="nl-NL" baseline="0" dirty="0"/>
              <a:t> do </a:t>
            </a:r>
            <a:r>
              <a:rPr lang="nl-NL" baseline="0" dirty="0" err="1"/>
              <a:t>that</a:t>
            </a:r>
            <a:r>
              <a:rPr lang="nl-NL" baseline="0" dirty="0"/>
              <a:t> </a:t>
            </a:r>
            <a:r>
              <a:rPr lang="nl-NL" baseline="0" dirty="0" err="1"/>
              <a:t>with</a:t>
            </a:r>
            <a:r>
              <a:rPr lang="nl-NL" baseline="0" dirty="0"/>
              <a:t> </a:t>
            </a:r>
            <a:r>
              <a:rPr lang="nl-NL" baseline="0" dirty="0" err="1"/>
              <a:t>VMs</a:t>
            </a:r>
            <a:r>
              <a:rPr lang="nl-NL" baseline="0" dirty="0"/>
              <a:t> </a:t>
            </a:r>
            <a:r>
              <a:rPr lang="nl-NL" baseline="0" dirty="0" err="1"/>
              <a:t>by</a:t>
            </a:r>
            <a:r>
              <a:rPr lang="nl-NL" baseline="0" dirty="0"/>
              <a:t> </a:t>
            </a:r>
            <a:r>
              <a:rPr lang="nl-NL" baseline="0" dirty="0" err="1"/>
              <a:t>provisioning</a:t>
            </a:r>
            <a:r>
              <a:rPr lang="nl-NL" baseline="0" dirty="0"/>
              <a:t> </a:t>
            </a:r>
            <a:r>
              <a:rPr lang="nl-NL" baseline="0" dirty="0" err="1"/>
              <a:t>many</a:t>
            </a:r>
            <a:r>
              <a:rPr lang="nl-NL" baseline="0" dirty="0"/>
              <a:t> </a:t>
            </a:r>
            <a:r>
              <a:rPr lang="nl-NL" baseline="0" dirty="0" err="1"/>
              <a:t>individual</a:t>
            </a:r>
            <a:r>
              <a:rPr lang="nl-NL" baseline="0" dirty="0"/>
              <a:t> </a:t>
            </a:r>
            <a:r>
              <a:rPr lang="nl-NL" baseline="0" dirty="0" err="1"/>
              <a:t>VMs</a:t>
            </a:r>
            <a:r>
              <a:rPr lang="nl-NL" baseline="0" dirty="0"/>
              <a:t>, VMSS </a:t>
            </a:r>
            <a:r>
              <a:rPr lang="nl-NL" baseline="0" dirty="0" err="1"/>
              <a:t>designed</a:t>
            </a:r>
            <a:r>
              <a:rPr lang="nl-NL" baseline="0" dirty="0"/>
              <a:t> </a:t>
            </a:r>
            <a:r>
              <a:rPr lang="nl-NL" baseline="0" dirty="0" err="1"/>
              <a:t>to</a:t>
            </a:r>
            <a:r>
              <a:rPr lang="nl-NL" baseline="0" dirty="0"/>
              <a:t> </a:t>
            </a:r>
            <a:r>
              <a:rPr lang="nl-NL" baseline="0" dirty="0" err="1"/>
              <a:t>deploy</a:t>
            </a:r>
            <a:r>
              <a:rPr lang="nl-NL" baseline="0" dirty="0"/>
              <a:t> at </a:t>
            </a:r>
            <a:r>
              <a:rPr lang="nl-NL" baseline="0" dirty="0" err="1"/>
              <a:t>scale</a:t>
            </a:r>
            <a:r>
              <a:rPr lang="nl-NL" baseline="0" dirty="0"/>
              <a:t>. </a:t>
            </a:r>
            <a:r>
              <a:rPr lang="nl-NL" baseline="0" dirty="0" err="1"/>
              <a:t>Autoscaling</a:t>
            </a:r>
            <a:r>
              <a:rPr lang="nl-NL" baseline="0" dirty="0"/>
              <a:t> </a:t>
            </a:r>
            <a:r>
              <a:rPr lang="nl-NL" baseline="0" dirty="0" err="1"/>
              <a:t>with</a:t>
            </a:r>
            <a:r>
              <a:rPr lang="nl-NL" baseline="0" dirty="0"/>
              <a:t> </a:t>
            </a:r>
            <a:r>
              <a:rPr lang="nl-NL" baseline="0" dirty="0" err="1"/>
              <a:t>VMs</a:t>
            </a:r>
            <a:r>
              <a:rPr lang="nl-NL" baseline="0" dirty="0"/>
              <a:t> is </a:t>
            </a:r>
            <a:r>
              <a:rPr lang="nl-NL" baseline="0" dirty="0" err="1"/>
              <a:t>possible</a:t>
            </a:r>
            <a:r>
              <a:rPr lang="nl-NL" baseline="0" dirty="0"/>
              <a:t>, but </a:t>
            </a:r>
            <a:r>
              <a:rPr lang="nl-NL" baseline="0" dirty="0" err="1"/>
              <a:t>you</a:t>
            </a:r>
            <a:r>
              <a:rPr lang="nl-NL" baseline="0" dirty="0"/>
              <a:t> have </a:t>
            </a:r>
            <a:r>
              <a:rPr lang="nl-NL" baseline="0" dirty="0" err="1"/>
              <a:t>to</a:t>
            </a:r>
            <a:r>
              <a:rPr lang="nl-NL" baseline="0" dirty="0"/>
              <a:t> pre-</a:t>
            </a:r>
            <a:r>
              <a:rPr lang="nl-NL" baseline="0" dirty="0" err="1"/>
              <a:t>provision</a:t>
            </a:r>
            <a:r>
              <a:rPr lang="nl-NL" baseline="0" dirty="0"/>
              <a:t> </a:t>
            </a:r>
            <a:r>
              <a:rPr lang="nl-NL" baseline="0" dirty="0" err="1"/>
              <a:t>all</a:t>
            </a:r>
            <a:r>
              <a:rPr lang="nl-NL" baseline="0" dirty="0"/>
              <a:t> </a:t>
            </a:r>
            <a:r>
              <a:rPr lang="nl-NL" baseline="0" dirty="0" err="1"/>
              <a:t>VMs</a:t>
            </a:r>
            <a:r>
              <a:rPr lang="nl-NL" baseline="0" dirty="0"/>
              <a:t>, </a:t>
            </a:r>
            <a:r>
              <a:rPr lang="nl-NL" baseline="0" dirty="0" err="1"/>
              <a:t>and</a:t>
            </a:r>
            <a:r>
              <a:rPr lang="nl-NL" baseline="0" dirty="0"/>
              <a:t> </a:t>
            </a:r>
            <a:r>
              <a:rPr lang="nl-NL" baseline="0" dirty="0" err="1"/>
              <a:t>then</a:t>
            </a:r>
            <a:r>
              <a:rPr lang="nl-NL" baseline="0" dirty="0"/>
              <a:t> have Azure </a:t>
            </a:r>
            <a:r>
              <a:rPr lang="nl-NL" baseline="0" dirty="0" err="1"/>
              <a:t>Autoscale</a:t>
            </a:r>
            <a:r>
              <a:rPr lang="nl-NL" baseline="0" dirty="0"/>
              <a:t> turn </a:t>
            </a:r>
            <a:r>
              <a:rPr lang="nl-NL" baseline="0" dirty="0" err="1"/>
              <a:t>VMs</a:t>
            </a:r>
            <a:r>
              <a:rPr lang="nl-NL" baseline="0" dirty="0"/>
              <a:t> on </a:t>
            </a:r>
            <a:r>
              <a:rPr lang="nl-NL" baseline="0" dirty="0" err="1"/>
              <a:t>and</a:t>
            </a:r>
            <a:r>
              <a:rPr lang="nl-NL" baseline="0" dirty="0"/>
              <a:t> off. VMSS </a:t>
            </a:r>
            <a:r>
              <a:rPr lang="nl-NL" baseline="0" dirty="0" err="1"/>
              <a:t>integrates</a:t>
            </a:r>
            <a:r>
              <a:rPr lang="nl-NL" baseline="0" dirty="0"/>
              <a:t> </a:t>
            </a:r>
            <a:r>
              <a:rPr lang="nl-NL" baseline="0" dirty="0" err="1"/>
              <a:t>with</a:t>
            </a:r>
            <a:r>
              <a:rPr lang="nl-NL" baseline="0" dirty="0"/>
              <a:t> </a:t>
            </a:r>
            <a:r>
              <a:rPr lang="nl-NL" baseline="0" dirty="0" err="1"/>
              <a:t>Autoscale</a:t>
            </a:r>
            <a:r>
              <a:rPr lang="nl-NL" baseline="0" dirty="0"/>
              <a:t>, </a:t>
            </a:r>
            <a:r>
              <a:rPr lang="nl-NL" baseline="0" dirty="0" err="1"/>
              <a:t>and</a:t>
            </a:r>
            <a:r>
              <a:rPr lang="nl-NL" baseline="0" dirty="0"/>
              <a:t> </a:t>
            </a:r>
            <a:r>
              <a:rPr lang="nl-NL" baseline="0" dirty="0" err="1"/>
              <a:t>creates</a:t>
            </a:r>
            <a:r>
              <a:rPr lang="nl-NL" baseline="0" dirty="0"/>
              <a:t> </a:t>
            </a:r>
            <a:r>
              <a:rPr lang="nl-NL" baseline="0" dirty="0" err="1"/>
              <a:t>and</a:t>
            </a:r>
            <a:r>
              <a:rPr lang="nl-NL" baseline="0" dirty="0"/>
              <a:t> </a:t>
            </a:r>
            <a:r>
              <a:rPr lang="nl-NL" baseline="0" dirty="0" err="1"/>
              <a:t>destroys</a:t>
            </a:r>
            <a:r>
              <a:rPr lang="nl-NL" baseline="0" dirty="0"/>
              <a:t> </a:t>
            </a:r>
            <a:r>
              <a:rPr lang="nl-NL" baseline="0" dirty="0" err="1"/>
              <a:t>VMs</a:t>
            </a:r>
            <a:r>
              <a:rPr lang="nl-NL" baseline="0" dirty="0"/>
              <a:t> as </a:t>
            </a:r>
            <a:r>
              <a:rPr lang="nl-NL" baseline="0" dirty="0" err="1"/>
              <a:t>needed</a:t>
            </a:r>
            <a:r>
              <a:rPr lang="nl-NL" baseline="0" dirty="0"/>
              <a:t>.</a:t>
            </a:r>
          </a:p>
          <a:p>
            <a:r>
              <a:rPr lang="nl-NL" baseline="0" dirty="0" err="1"/>
              <a:t>Another</a:t>
            </a:r>
            <a:r>
              <a:rPr lang="nl-NL" baseline="0" dirty="0"/>
              <a:t> important </a:t>
            </a:r>
            <a:r>
              <a:rPr lang="nl-NL" baseline="0" dirty="0" err="1"/>
              <a:t>difference</a:t>
            </a:r>
            <a:r>
              <a:rPr lang="nl-NL" baseline="0" dirty="0"/>
              <a:t> is parameters </a:t>
            </a:r>
            <a:r>
              <a:rPr lang="nl-NL" baseline="0" dirty="0" err="1"/>
              <a:t>and</a:t>
            </a:r>
            <a:r>
              <a:rPr lang="nl-NL" baseline="0" dirty="0"/>
              <a:t> </a:t>
            </a:r>
            <a:r>
              <a:rPr lang="nl-NL" baseline="0" dirty="0" err="1"/>
              <a:t>naming</a:t>
            </a:r>
            <a:r>
              <a:rPr lang="nl-NL" baseline="0" dirty="0"/>
              <a:t>. </a:t>
            </a:r>
            <a:r>
              <a:rPr lang="nl-NL" baseline="0" dirty="0" err="1"/>
              <a:t>With</a:t>
            </a:r>
            <a:r>
              <a:rPr lang="nl-NL" baseline="0" dirty="0"/>
              <a:t> a VMSS, </a:t>
            </a:r>
            <a:r>
              <a:rPr lang="nl-NL" baseline="0" dirty="0" err="1"/>
              <a:t>naming</a:t>
            </a:r>
            <a:r>
              <a:rPr lang="nl-NL" baseline="0" dirty="0"/>
              <a:t> of </a:t>
            </a:r>
            <a:r>
              <a:rPr lang="nl-NL" baseline="0" dirty="0" err="1"/>
              <a:t>VMs</a:t>
            </a:r>
            <a:r>
              <a:rPr lang="nl-NL" baseline="0" dirty="0"/>
              <a:t> is </a:t>
            </a:r>
            <a:r>
              <a:rPr lang="nl-NL" baseline="0" dirty="0" err="1"/>
              <a:t>pattern</a:t>
            </a:r>
            <a:r>
              <a:rPr lang="nl-NL" baseline="0" dirty="0"/>
              <a:t> </a:t>
            </a:r>
            <a:r>
              <a:rPr lang="nl-NL" baseline="0" dirty="0" err="1"/>
              <a:t>based</a:t>
            </a:r>
            <a:r>
              <a:rPr lang="nl-NL" baseline="0" dirty="0"/>
              <a:t>, as is </a:t>
            </a:r>
            <a:r>
              <a:rPr lang="nl-NL" baseline="0" dirty="0" err="1"/>
              <a:t>the</a:t>
            </a:r>
            <a:r>
              <a:rPr lang="nl-NL" baseline="0" dirty="0"/>
              <a:t> </a:t>
            </a:r>
            <a:r>
              <a:rPr lang="nl-NL" baseline="0" dirty="0" err="1"/>
              <a:t>creation</a:t>
            </a:r>
            <a:r>
              <a:rPr lang="nl-NL" baseline="0" dirty="0"/>
              <a:t> of </a:t>
            </a:r>
            <a:r>
              <a:rPr lang="nl-NL" baseline="0" dirty="0" err="1"/>
              <a:t>the</a:t>
            </a:r>
            <a:r>
              <a:rPr lang="nl-NL" baseline="0" dirty="0"/>
              <a:t> </a:t>
            </a:r>
            <a:r>
              <a:rPr lang="nl-NL" baseline="0" dirty="0" err="1"/>
              <a:t>associated</a:t>
            </a:r>
            <a:r>
              <a:rPr lang="nl-NL" baseline="0" dirty="0"/>
              <a:t> resources. The parameters </a:t>
            </a:r>
            <a:r>
              <a:rPr lang="nl-NL" baseline="0" dirty="0" err="1"/>
              <a:t>for</a:t>
            </a:r>
            <a:r>
              <a:rPr lang="nl-NL" baseline="0" dirty="0"/>
              <a:t> </a:t>
            </a:r>
            <a:r>
              <a:rPr lang="nl-NL" baseline="0" dirty="0" err="1"/>
              <a:t>extensions</a:t>
            </a:r>
            <a:r>
              <a:rPr lang="nl-NL" baseline="0" dirty="0"/>
              <a:t> are </a:t>
            </a:r>
            <a:r>
              <a:rPr lang="nl-NL" baseline="0" dirty="0" err="1"/>
              <a:t>the</a:t>
            </a:r>
            <a:r>
              <a:rPr lang="nl-NL" baseline="0" dirty="0"/>
              <a:t> </a:t>
            </a:r>
            <a:r>
              <a:rPr lang="nl-NL" baseline="0" dirty="0" err="1"/>
              <a:t>same</a:t>
            </a:r>
            <a:r>
              <a:rPr lang="nl-NL" baseline="0" dirty="0"/>
              <a:t> </a:t>
            </a:r>
            <a:r>
              <a:rPr lang="nl-NL" baseline="0" dirty="0" err="1"/>
              <a:t>for</a:t>
            </a:r>
            <a:r>
              <a:rPr lang="nl-NL" baseline="0" dirty="0"/>
              <a:t> </a:t>
            </a:r>
            <a:r>
              <a:rPr lang="nl-NL" baseline="0" dirty="0" err="1"/>
              <a:t>each</a:t>
            </a:r>
            <a:r>
              <a:rPr lang="nl-NL" baseline="0" dirty="0"/>
              <a:t> </a:t>
            </a:r>
            <a:r>
              <a:rPr lang="nl-NL" baseline="0" dirty="0" err="1"/>
              <a:t>instance</a:t>
            </a:r>
            <a:r>
              <a:rPr lang="nl-NL" baseline="0" dirty="0"/>
              <a:t> in a </a:t>
            </a:r>
            <a:r>
              <a:rPr lang="nl-NL" baseline="0" dirty="0" err="1"/>
              <a:t>Scale</a:t>
            </a:r>
            <a:r>
              <a:rPr lang="nl-NL" baseline="0" dirty="0"/>
              <a:t> Set, </a:t>
            </a:r>
            <a:r>
              <a:rPr lang="nl-NL" baseline="0" dirty="0" err="1"/>
              <a:t>whereas</a:t>
            </a:r>
            <a:r>
              <a:rPr lang="nl-NL" baseline="0" dirty="0"/>
              <a:t> </a:t>
            </a:r>
            <a:r>
              <a:rPr lang="nl-NL" baseline="0" dirty="0" err="1"/>
              <a:t>with</a:t>
            </a:r>
            <a:r>
              <a:rPr lang="nl-NL" baseline="0" dirty="0"/>
              <a:t> </a:t>
            </a:r>
            <a:r>
              <a:rPr lang="nl-NL" baseline="0" dirty="0" err="1"/>
              <a:t>individual</a:t>
            </a:r>
            <a:r>
              <a:rPr lang="nl-NL" baseline="0" dirty="0"/>
              <a:t> </a:t>
            </a:r>
            <a:r>
              <a:rPr lang="nl-NL" baseline="0" dirty="0" err="1"/>
              <a:t>VMs</a:t>
            </a:r>
            <a:r>
              <a:rPr lang="nl-NL" baseline="0" dirty="0"/>
              <a:t> these </a:t>
            </a:r>
            <a:r>
              <a:rPr lang="nl-NL" baseline="0" dirty="0" err="1"/>
              <a:t>can</a:t>
            </a:r>
            <a:r>
              <a:rPr lang="nl-NL" baseline="0" dirty="0"/>
              <a:t> </a:t>
            </a:r>
            <a:r>
              <a:rPr lang="nl-NL" baseline="0" dirty="0" err="1"/>
              <a:t>be</a:t>
            </a:r>
            <a:r>
              <a:rPr lang="nl-NL" baseline="0" dirty="0"/>
              <a:t> </a:t>
            </a:r>
            <a:r>
              <a:rPr lang="nl-NL" baseline="0" dirty="0" err="1"/>
              <a:t>unique</a:t>
            </a:r>
            <a:r>
              <a:rPr lang="nl-NL" baseline="0" dirty="0"/>
              <a:t> </a:t>
            </a:r>
            <a:r>
              <a:rPr lang="nl-NL" baseline="0" dirty="0" err="1"/>
              <a:t>to</a:t>
            </a:r>
            <a:r>
              <a:rPr lang="nl-NL" baseline="0" dirty="0"/>
              <a:t> </a:t>
            </a:r>
            <a:r>
              <a:rPr lang="nl-NL" baseline="0" dirty="0" err="1"/>
              <a:t>the</a:t>
            </a:r>
            <a:r>
              <a:rPr lang="nl-NL" baseline="0" dirty="0"/>
              <a:t> VM.</a:t>
            </a:r>
          </a:p>
          <a:p>
            <a:r>
              <a:rPr lang="nl-NL" baseline="0" dirty="0"/>
              <a:t>VMSS are </a:t>
            </a:r>
            <a:r>
              <a:rPr lang="nl-NL" baseline="0" dirty="0" err="1"/>
              <a:t>mostly</a:t>
            </a:r>
            <a:r>
              <a:rPr lang="nl-NL" baseline="0" dirty="0"/>
              <a:t> </a:t>
            </a:r>
            <a:r>
              <a:rPr lang="nl-NL" baseline="0" dirty="0" err="1"/>
              <a:t>aimed</a:t>
            </a:r>
            <a:r>
              <a:rPr lang="nl-NL" baseline="0" dirty="0"/>
              <a:t> at </a:t>
            </a:r>
            <a:r>
              <a:rPr lang="nl-NL" baseline="0" dirty="0" err="1"/>
              <a:t>applications</a:t>
            </a:r>
            <a:r>
              <a:rPr lang="nl-NL" baseline="0" dirty="0"/>
              <a:t>/platforms </a:t>
            </a:r>
            <a:r>
              <a:rPr lang="nl-NL" baseline="0" dirty="0" err="1"/>
              <a:t>that</a:t>
            </a:r>
            <a:r>
              <a:rPr lang="nl-NL" baseline="0" dirty="0"/>
              <a:t> </a:t>
            </a:r>
            <a:r>
              <a:rPr lang="nl-NL" baseline="0" dirty="0" err="1"/>
              <a:t>scale</a:t>
            </a:r>
            <a:r>
              <a:rPr lang="nl-NL" baseline="0" dirty="0"/>
              <a:t> well. </a:t>
            </a:r>
            <a:r>
              <a:rPr lang="nl-NL" baseline="0" dirty="0" err="1"/>
              <a:t>You</a:t>
            </a:r>
            <a:r>
              <a:rPr lang="nl-NL" baseline="0" dirty="0"/>
              <a:t> </a:t>
            </a:r>
            <a:r>
              <a:rPr lang="nl-NL" baseline="0" dirty="0" err="1"/>
              <a:t>can’t</a:t>
            </a:r>
            <a:r>
              <a:rPr lang="nl-NL" baseline="0" dirty="0"/>
              <a:t> </a:t>
            </a:r>
            <a:r>
              <a:rPr lang="nl-NL" baseline="0" dirty="0" err="1"/>
              <a:t>attach</a:t>
            </a:r>
            <a:r>
              <a:rPr lang="nl-NL" baseline="0" dirty="0"/>
              <a:t> data disks </a:t>
            </a:r>
            <a:r>
              <a:rPr lang="nl-NL" baseline="0" dirty="0" err="1"/>
              <a:t>to</a:t>
            </a:r>
            <a:r>
              <a:rPr lang="nl-NL" baseline="0" dirty="0"/>
              <a:t> a </a:t>
            </a:r>
            <a:r>
              <a:rPr lang="nl-NL" baseline="0" dirty="0" err="1"/>
              <a:t>scale</a:t>
            </a:r>
            <a:r>
              <a:rPr lang="nl-NL" baseline="0" dirty="0"/>
              <a:t> set </a:t>
            </a:r>
            <a:r>
              <a:rPr lang="nl-NL" baseline="0" dirty="0" err="1"/>
              <a:t>to</a:t>
            </a:r>
            <a:r>
              <a:rPr lang="nl-NL" baseline="0" dirty="0"/>
              <a:t> </a:t>
            </a:r>
            <a:r>
              <a:rPr lang="nl-NL" baseline="0" dirty="0" err="1"/>
              <a:t>persist</a:t>
            </a:r>
            <a:r>
              <a:rPr lang="nl-NL" baseline="0" dirty="0"/>
              <a:t> data. Persistent data </a:t>
            </a:r>
            <a:r>
              <a:rPr lang="nl-NL" baseline="0" dirty="0" err="1"/>
              <a:t>needs</a:t>
            </a:r>
            <a:r>
              <a:rPr lang="nl-NL" baseline="0" dirty="0"/>
              <a:t> </a:t>
            </a:r>
            <a:r>
              <a:rPr lang="nl-NL" baseline="0" dirty="0" err="1"/>
              <a:t>to</a:t>
            </a:r>
            <a:r>
              <a:rPr lang="nl-NL" baseline="0" dirty="0"/>
              <a:t> </a:t>
            </a:r>
            <a:r>
              <a:rPr lang="nl-NL" baseline="0" dirty="0" err="1"/>
              <a:t>be</a:t>
            </a:r>
            <a:r>
              <a:rPr lang="nl-NL" baseline="0" dirty="0"/>
              <a:t> </a:t>
            </a:r>
            <a:r>
              <a:rPr lang="nl-NL" baseline="0" dirty="0" err="1"/>
              <a:t>stored</a:t>
            </a:r>
            <a:r>
              <a:rPr lang="nl-NL" baseline="0" dirty="0"/>
              <a:t> </a:t>
            </a:r>
            <a:r>
              <a:rPr lang="nl-NL" baseline="0" dirty="0" err="1"/>
              <a:t>another</a:t>
            </a:r>
            <a:r>
              <a:rPr lang="nl-NL" baseline="0" dirty="0"/>
              <a:t> way.</a:t>
            </a:r>
            <a:endParaRPr lang="nl-NL"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33F966B-4ADC-4E3F-B36C-6FAFCC42647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282585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When</a:t>
            </a:r>
            <a:r>
              <a:rPr lang="nl-NL" baseline="0" dirty="0"/>
              <a:t> </a:t>
            </a:r>
            <a:r>
              <a:rPr lang="nl-NL" baseline="0" dirty="0" err="1"/>
              <a:t>working</a:t>
            </a:r>
            <a:r>
              <a:rPr lang="nl-NL" baseline="0" dirty="0"/>
              <a:t> </a:t>
            </a:r>
            <a:r>
              <a:rPr lang="nl-NL" baseline="0" dirty="0" err="1"/>
              <a:t>with</a:t>
            </a:r>
            <a:r>
              <a:rPr lang="nl-NL" baseline="0" dirty="0"/>
              <a:t> VM </a:t>
            </a:r>
            <a:r>
              <a:rPr lang="nl-NL" baseline="0" dirty="0" err="1"/>
              <a:t>Scale</a:t>
            </a:r>
            <a:r>
              <a:rPr lang="nl-NL" baseline="0" dirty="0"/>
              <a:t> Sets </a:t>
            </a:r>
            <a:r>
              <a:rPr lang="nl-NL" baseline="0" dirty="0" err="1"/>
              <a:t>you</a:t>
            </a:r>
            <a:r>
              <a:rPr lang="nl-NL" baseline="0" dirty="0"/>
              <a:t> </a:t>
            </a:r>
            <a:r>
              <a:rPr lang="nl-NL" baseline="0" dirty="0" err="1"/>
              <a:t>need</a:t>
            </a:r>
            <a:r>
              <a:rPr lang="nl-NL" baseline="0" dirty="0"/>
              <a:t> </a:t>
            </a:r>
            <a:r>
              <a:rPr lang="nl-NL" baseline="0" dirty="0" err="1"/>
              <a:t>to</a:t>
            </a:r>
            <a:r>
              <a:rPr lang="nl-NL" baseline="0" dirty="0"/>
              <a:t> take </a:t>
            </a:r>
            <a:r>
              <a:rPr lang="nl-NL" baseline="0" dirty="0" err="1"/>
              <a:t>into</a:t>
            </a:r>
            <a:r>
              <a:rPr lang="nl-NL" baseline="0" dirty="0"/>
              <a:t> account </a:t>
            </a:r>
            <a:r>
              <a:rPr lang="nl-NL" baseline="0" dirty="0" err="1"/>
              <a:t>the</a:t>
            </a:r>
            <a:r>
              <a:rPr lang="nl-NL" baseline="0" dirty="0"/>
              <a:t> </a:t>
            </a:r>
            <a:r>
              <a:rPr lang="nl-NL" baseline="0" dirty="0" err="1"/>
              <a:t>limits</a:t>
            </a:r>
            <a:r>
              <a:rPr lang="nl-NL" baseline="0" dirty="0"/>
              <a:t> </a:t>
            </a:r>
            <a:r>
              <a:rPr lang="nl-NL" baseline="0" dirty="0" err="1"/>
              <a:t>associated</a:t>
            </a:r>
            <a:r>
              <a:rPr lang="nl-NL" baseline="0" dirty="0"/>
              <a:t> </a:t>
            </a:r>
            <a:r>
              <a:rPr lang="nl-NL" baseline="0" dirty="0" err="1"/>
              <a:t>with</a:t>
            </a:r>
            <a:r>
              <a:rPr lang="nl-NL" baseline="0" dirty="0"/>
              <a:t> </a:t>
            </a:r>
            <a:r>
              <a:rPr lang="nl-NL" baseline="0" dirty="0" err="1"/>
              <a:t>them</a:t>
            </a:r>
            <a:r>
              <a:rPr lang="nl-NL" baseline="0" dirty="0"/>
              <a:t>. </a:t>
            </a:r>
            <a:r>
              <a:rPr lang="nl-NL" baseline="0" dirty="0" err="1"/>
              <a:t>Some</a:t>
            </a:r>
            <a:r>
              <a:rPr lang="nl-NL" baseline="0" dirty="0"/>
              <a:t> of </a:t>
            </a:r>
            <a:r>
              <a:rPr lang="nl-NL" baseline="0" dirty="0" err="1"/>
              <a:t>those</a:t>
            </a:r>
            <a:r>
              <a:rPr lang="nl-NL" baseline="0" dirty="0"/>
              <a:t> </a:t>
            </a:r>
            <a:r>
              <a:rPr lang="nl-NL" baseline="0" dirty="0" err="1"/>
              <a:t>limits</a:t>
            </a:r>
            <a:r>
              <a:rPr lang="nl-NL" baseline="0" dirty="0"/>
              <a:t> </a:t>
            </a:r>
            <a:r>
              <a:rPr lang="nl-NL" baseline="0" dirty="0" err="1"/>
              <a:t>will</a:t>
            </a:r>
            <a:r>
              <a:rPr lang="nl-NL" baseline="0" dirty="0"/>
              <a:t> change as features are </a:t>
            </a:r>
            <a:r>
              <a:rPr lang="nl-NL" baseline="0" dirty="0" err="1"/>
              <a:t>added</a:t>
            </a:r>
            <a:r>
              <a:rPr lang="nl-NL" baseline="0" dirty="0"/>
              <a:t> </a:t>
            </a:r>
            <a:r>
              <a:rPr lang="nl-NL" baseline="0" dirty="0" err="1"/>
              <a:t>to</a:t>
            </a:r>
            <a:r>
              <a:rPr lang="nl-NL" baseline="0" dirty="0"/>
              <a:t> VMSS. The </a:t>
            </a:r>
            <a:r>
              <a:rPr lang="nl-NL" baseline="0" dirty="0" err="1"/>
              <a:t>current</a:t>
            </a:r>
            <a:r>
              <a:rPr lang="nl-NL" baseline="0" dirty="0"/>
              <a:t> </a:t>
            </a:r>
            <a:r>
              <a:rPr lang="nl-NL" baseline="0" dirty="0" err="1"/>
              <a:t>limits</a:t>
            </a:r>
            <a:r>
              <a:rPr lang="nl-NL" baseline="0" dirty="0"/>
              <a:t> tie </a:t>
            </a:r>
            <a:r>
              <a:rPr lang="nl-NL" baseline="0" dirty="0" err="1"/>
              <a:t>into</a:t>
            </a:r>
            <a:r>
              <a:rPr lang="nl-NL" baseline="0" dirty="0"/>
              <a:t> </a:t>
            </a:r>
            <a:r>
              <a:rPr lang="nl-NL" baseline="0" dirty="0" err="1"/>
              <a:t>some</a:t>
            </a:r>
            <a:r>
              <a:rPr lang="nl-NL" baseline="0" dirty="0"/>
              <a:t> of </a:t>
            </a:r>
            <a:r>
              <a:rPr lang="nl-NL" baseline="0" dirty="0" err="1"/>
              <a:t>the</a:t>
            </a:r>
            <a:r>
              <a:rPr lang="nl-NL" baseline="0" dirty="0"/>
              <a:t> </a:t>
            </a:r>
            <a:r>
              <a:rPr lang="nl-NL" baseline="0" dirty="0" err="1"/>
              <a:t>limits</a:t>
            </a:r>
            <a:r>
              <a:rPr lang="nl-NL" baseline="0" dirty="0"/>
              <a:t> </a:t>
            </a:r>
            <a:r>
              <a:rPr lang="nl-NL" baseline="0" dirty="0" err="1"/>
              <a:t>that</a:t>
            </a:r>
            <a:r>
              <a:rPr lang="nl-NL" baseline="0" dirty="0"/>
              <a:t> </a:t>
            </a:r>
            <a:r>
              <a:rPr lang="nl-NL" baseline="0" dirty="0" err="1"/>
              <a:t>you</a:t>
            </a:r>
            <a:r>
              <a:rPr lang="nl-NL" baseline="0" dirty="0"/>
              <a:t> have </a:t>
            </a:r>
            <a:r>
              <a:rPr lang="nl-NL" baseline="0" dirty="0" err="1"/>
              <a:t>already</a:t>
            </a:r>
            <a:r>
              <a:rPr lang="nl-NL" baseline="0" dirty="0"/>
              <a:t> </a:t>
            </a:r>
            <a:r>
              <a:rPr lang="nl-NL" baseline="0" dirty="0" err="1"/>
              <a:t>when</a:t>
            </a:r>
            <a:r>
              <a:rPr lang="nl-NL" baseline="0" dirty="0"/>
              <a:t> </a:t>
            </a:r>
            <a:r>
              <a:rPr lang="nl-NL" baseline="0" dirty="0" err="1"/>
              <a:t>deploying</a:t>
            </a:r>
            <a:r>
              <a:rPr lang="nl-NL" baseline="0" dirty="0"/>
              <a:t> </a:t>
            </a:r>
            <a:r>
              <a:rPr lang="nl-NL" baseline="0" dirty="0" err="1"/>
              <a:t>individual</a:t>
            </a:r>
            <a:r>
              <a:rPr lang="nl-NL" baseline="0" dirty="0"/>
              <a:t> </a:t>
            </a:r>
            <a:r>
              <a:rPr lang="nl-NL" baseline="0" dirty="0" err="1"/>
              <a:t>VMs</a:t>
            </a:r>
            <a:r>
              <a:rPr lang="nl-NL" baseline="0" dirty="0"/>
              <a:t>. </a:t>
            </a:r>
            <a:r>
              <a:rPr lang="nl-NL" baseline="0" dirty="0" err="1"/>
              <a:t>If</a:t>
            </a:r>
            <a:r>
              <a:rPr lang="nl-NL" baseline="0" dirty="0"/>
              <a:t> </a:t>
            </a:r>
            <a:r>
              <a:rPr lang="nl-NL" baseline="0" dirty="0" err="1"/>
              <a:t>you</a:t>
            </a:r>
            <a:r>
              <a:rPr lang="nl-NL" baseline="0" dirty="0"/>
              <a:t> </a:t>
            </a:r>
            <a:r>
              <a:rPr lang="nl-NL" baseline="0" dirty="0" err="1"/>
              <a:t>work</a:t>
            </a:r>
            <a:r>
              <a:rPr lang="nl-NL" baseline="0" dirty="0"/>
              <a:t> </a:t>
            </a:r>
            <a:r>
              <a:rPr lang="nl-NL" baseline="0" dirty="0" err="1"/>
              <a:t>with</a:t>
            </a:r>
            <a:r>
              <a:rPr lang="nl-NL" baseline="0" dirty="0"/>
              <a:t> </a:t>
            </a:r>
            <a:r>
              <a:rPr lang="nl-NL" baseline="0" dirty="0" err="1"/>
              <a:t>custom</a:t>
            </a:r>
            <a:r>
              <a:rPr lang="nl-NL" baseline="0" dirty="0"/>
              <a:t> images, </a:t>
            </a:r>
            <a:r>
              <a:rPr lang="nl-NL" baseline="0" dirty="0" err="1"/>
              <a:t>you</a:t>
            </a:r>
            <a:r>
              <a:rPr lang="nl-NL" baseline="0" dirty="0"/>
              <a:t> </a:t>
            </a:r>
            <a:r>
              <a:rPr lang="nl-NL" baseline="0" dirty="0" err="1"/>
              <a:t>can</a:t>
            </a:r>
            <a:r>
              <a:rPr lang="nl-NL" baseline="0" dirty="0"/>
              <a:t> </a:t>
            </a:r>
            <a:r>
              <a:rPr lang="nl-NL" baseline="0" dirty="0" err="1"/>
              <a:t>only</a:t>
            </a:r>
            <a:r>
              <a:rPr lang="nl-NL" baseline="0" dirty="0"/>
              <a:t> </a:t>
            </a:r>
            <a:r>
              <a:rPr lang="nl-NL" baseline="0" dirty="0" err="1"/>
              <a:t>provision</a:t>
            </a:r>
            <a:r>
              <a:rPr lang="nl-NL" baseline="0" dirty="0"/>
              <a:t> new </a:t>
            </a:r>
            <a:r>
              <a:rPr lang="nl-NL" baseline="0" dirty="0" err="1"/>
              <a:t>VMs</a:t>
            </a:r>
            <a:r>
              <a:rPr lang="nl-NL" baseline="0" dirty="0"/>
              <a:t> in </a:t>
            </a:r>
            <a:r>
              <a:rPr lang="nl-NL" baseline="0" dirty="0" err="1"/>
              <a:t>the</a:t>
            </a:r>
            <a:r>
              <a:rPr lang="nl-NL" baseline="0" dirty="0"/>
              <a:t> </a:t>
            </a:r>
            <a:r>
              <a:rPr lang="nl-NL" baseline="0" dirty="0" err="1"/>
              <a:t>same</a:t>
            </a:r>
            <a:r>
              <a:rPr lang="nl-NL" baseline="0" dirty="0"/>
              <a:t> storage account as </a:t>
            </a:r>
            <a:r>
              <a:rPr lang="nl-NL" baseline="0" dirty="0" err="1"/>
              <a:t>the</a:t>
            </a:r>
            <a:r>
              <a:rPr lang="nl-NL" baseline="0" dirty="0"/>
              <a:t> </a:t>
            </a:r>
            <a:r>
              <a:rPr lang="nl-NL" baseline="0" dirty="0" err="1"/>
              <a:t>custom</a:t>
            </a:r>
            <a:r>
              <a:rPr lang="nl-NL" baseline="0" dirty="0"/>
              <a:t> image. </a:t>
            </a:r>
            <a:r>
              <a:rPr lang="nl-NL" baseline="0" dirty="0" err="1"/>
              <a:t>This</a:t>
            </a:r>
            <a:r>
              <a:rPr lang="nl-NL" baseline="0" dirty="0"/>
              <a:t> is </a:t>
            </a:r>
            <a:r>
              <a:rPr lang="nl-NL" baseline="0" dirty="0" err="1"/>
              <a:t>true</a:t>
            </a:r>
            <a:r>
              <a:rPr lang="nl-NL" baseline="0" dirty="0"/>
              <a:t> </a:t>
            </a:r>
            <a:r>
              <a:rPr lang="nl-NL" baseline="0" dirty="0" err="1"/>
              <a:t>for</a:t>
            </a:r>
            <a:r>
              <a:rPr lang="nl-NL" baseline="0" dirty="0"/>
              <a:t> </a:t>
            </a:r>
            <a:r>
              <a:rPr lang="nl-NL" baseline="0" dirty="0" err="1"/>
              <a:t>VMs</a:t>
            </a:r>
            <a:r>
              <a:rPr lang="nl-NL" baseline="0" dirty="0"/>
              <a:t>, </a:t>
            </a:r>
            <a:r>
              <a:rPr lang="nl-NL" baseline="0" dirty="0" err="1"/>
              <a:t>and</a:t>
            </a:r>
            <a:r>
              <a:rPr lang="nl-NL" baseline="0" dirty="0"/>
              <a:t> as </a:t>
            </a:r>
            <a:r>
              <a:rPr lang="nl-NL" baseline="0" dirty="0" err="1"/>
              <a:t>yet</a:t>
            </a:r>
            <a:r>
              <a:rPr lang="nl-NL" baseline="0" dirty="0"/>
              <a:t> </a:t>
            </a:r>
            <a:r>
              <a:rPr lang="nl-NL" baseline="0" dirty="0" err="1"/>
              <a:t>also</a:t>
            </a:r>
            <a:r>
              <a:rPr lang="nl-NL" baseline="0" dirty="0"/>
              <a:t> </a:t>
            </a:r>
            <a:r>
              <a:rPr lang="nl-NL" baseline="0" dirty="0" err="1"/>
              <a:t>for</a:t>
            </a:r>
            <a:r>
              <a:rPr lang="nl-NL" baseline="0" dirty="0"/>
              <a:t> VMSS. As a </a:t>
            </a:r>
            <a:r>
              <a:rPr lang="nl-NL" baseline="0" dirty="0" err="1"/>
              <a:t>result</a:t>
            </a:r>
            <a:r>
              <a:rPr lang="nl-NL" baseline="0" dirty="0"/>
              <a:t>, </a:t>
            </a:r>
            <a:r>
              <a:rPr lang="nl-NL" baseline="0" dirty="0" err="1"/>
              <a:t>you</a:t>
            </a:r>
            <a:r>
              <a:rPr lang="nl-NL" baseline="0" dirty="0"/>
              <a:t> are </a:t>
            </a:r>
            <a:r>
              <a:rPr lang="nl-NL" baseline="0" dirty="0" err="1"/>
              <a:t>limited</a:t>
            </a:r>
            <a:r>
              <a:rPr lang="nl-NL" baseline="0" dirty="0"/>
              <a:t> </a:t>
            </a:r>
            <a:r>
              <a:rPr lang="nl-NL" baseline="0" dirty="0" err="1"/>
              <a:t>to</a:t>
            </a:r>
            <a:r>
              <a:rPr lang="nl-NL" baseline="0" dirty="0"/>
              <a:t> 40 </a:t>
            </a:r>
            <a:r>
              <a:rPr lang="nl-NL" baseline="0" dirty="0" err="1"/>
              <a:t>VMs</a:t>
            </a:r>
            <a:r>
              <a:rPr lang="nl-NL" baseline="0" dirty="0"/>
              <a:t> per storage account </a:t>
            </a:r>
            <a:r>
              <a:rPr lang="nl-NL" baseline="0" dirty="0" err="1"/>
              <a:t>because</a:t>
            </a:r>
            <a:r>
              <a:rPr lang="nl-NL" baseline="0" dirty="0"/>
              <a:t> of </a:t>
            </a:r>
            <a:r>
              <a:rPr lang="nl-NL" baseline="0" dirty="0" err="1"/>
              <a:t>the</a:t>
            </a:r>
            <a:r>
              <a:rPr lang="nl-NL" baseline="0" dirty="0"/>
              <a:t> </a:t>
            </a:r>
            <a:r>
              <a:rPr lang="nl-NL" baseline="0" dirty="0" err="1"/>
              <a:t>bandwidth</a:t>
            </a:r>
            <a:r>
              <a:rPr lang="nl-NL" baseline="0" dirty="0"/>
              <a:t> </a:t>
            </a:r>
            <a:r>
              <a:rPr lang="nl-NL" baseline="0" dirty="0" err="1"/>
              <a:t>limitations</a:t>
            </a:r>
            <a:r>
              <a:rPr lang="nl-NL" baseline="0" dirty="0"/>
              <a:t> of a storage account. </a:t>
            </a:r>
            <a:r>
              <a:rPr lang="nl-NL" baseline="0" dirty="0" err="1"/>
              <a:t>This</a:t>
            </a:r>
            <a:r>
              <a:rPr lang="nl-NL" baseline="0" dirty="0"/>
              <a:t> </a:t>
            </a:r>
            <a:r>
              <a:rPr lang="nl-NL" baseline="0" dirty="0" err="1"/>
              <a:t>will</a:t>
            </a:r>
            <a:r>
              <a:rPr lang="nl-NL" baseline="0" dirty="0"/>
              <a:t> change in </a:t>
            </a:r>
            <a:r>
              <a:rPr lang="nl-NL" baseline="0" dirty="0" err="1"/>
              <a:t>the</a:t>
            </a:r>
            <a:r>
              <a:rPr lang="nl-NL" baseline="0" dirty="0"/>
              <a:t> </a:t>
            </a:r>
            <a:r>
              <a:rPr lang="nl-NL" baseline="0" dirty="0" err="1"/>
              <a:t>future</a:t>
            </a:r>
            <a:r>
              <a:rPr lang="nl-NL" baseline="0" dirty="0"/>
              <a:t> </a:t>
            </a:r>
            <a:r>
              <a:rPr lang="nl-NL" baseline="0" dirty="0" err="1"/>
              <a:t>when</a:t>
            </a:r>
            <a:r>
              <a:rPr lang="nl-NL" baseline="0" dirty="0"/>
              <a:t> we introduce </a:t>
            </a:r>
            <a:r>
              <a:rPr lang="nl-NL" baseline="0" dirty="0" err="1"/>
              <a:t>managed</a:t>
            </a:r>
            <a:r>
              <a:rPr lang="nl-NL" baseline="0" dirty="0"/>
              <a:t> storage. For </a:t>
            </a:r>
            <a:r>
              <a:rPr lang="nl-NL" baseline="0" dirty="0" err="1"/>
              <a:t>very</a:t>
            </a:r>
            <a:r>
              <a:rPr lang="nl-NL" baseline="0" dirty="0"/>
              <a:t> large </a:t>
            </a:r>
            <a:r>
              <a:rPr lang="nl-NL" baseline="0" dirty="0" err="1"/>
              <a:t>deployments</a:t>
            </a:r>
            <a:r>
              <a:rPr lang="nl-NL" baseline="0" dirty="0"/>
              <a:t> we </a:t>
            </a:r>
            <a:r>
              <a:rPr lang="nl-NL" baseline="0" dirty="0" err="1"/>
              <a:t>will</a:t>
            </a:r>
            <a:r>
              <a:rPr lang="nl-NL" baseline="0" dirty="0"/>
              <a:t> </a:t>
            </a:r>
            <a:r>
              <a:rPr lang="nl-NL" baseline="0" dirty="0" err="1"/>
              <a:t>also</a:t>
            </a:r>
            <a:r>
              <a:rPr lang="nl-NL" baseline="0" dirty="0"/>
              <a:t> support more </a:t>
            </a:r>
            <a:r>
              <a:rPr lang="nl-NL" baseline="0" dirty="0" err="1"/>
              <a:t>than</a:t>
            </a:r>
            <a:r>
              <a:rPr lang="nl-NL" baseline="0" dirty="0"/>
              <a:t> 500 </a:t>
            </a:r>
            <a:r>
              <a:rPr lang="nl-NL" baseline="0" dirty="0" err="1"/>
              <a:t>VMs</a:t>
            </a:r>
            <a:r>
              <a:rPr lang="nl-NL" baseline="0" dirty="0"/>
              <a:t> per Resource Group, </a:t>
            </a:r>
            <a:r>
              <a:rPr lang="nl-NL" baseline="0" dirty="0" err="1"/>
              <a:t>using</a:t>
            </a:r>
            <a:r>
              <a:rPr lang="nl-NL" baseline="0" dirty="0"/>
              <a:t> multiple </a:t>
            </a:r>
            <a:r>
              <a:rPr lang="nl-NL" baseline="0" dirty="0" err="1"/>
              <a:t>Scale</a:t>
            </a:r>
            <a:r>
              <a:rPr lang="nl-NL" baseline="0" dirty="0"/>
              <a:t> Sets.</a:t>
            </a:r>
          </a:p>
          <a:p>
            <a:r>
              <a:rPr lang="nl-NL" baseline="0" dirty="0"/>
              <a:t>We are </a:t>
            </a:r>
            <a:r>
              <a:rPr lang="nl-NL" baseline="0" dirty="0" err="1"/>
              <a:t>also</a:t>
            </a:r>
            <a:r>
              <a:rPr lang="nl-NL" baseline="0" dirty="0"/>
              <a:t> </a:t>
            </a:r>
            <a:r>
              <a:rPr lang="nl-NL" baseline="0" dirty="0" err="1"/>
              <a:t>looking</a:t>
            </a:r>
            <a:r>
              <a:rPr lang="nl-NL" baseline="0" dirty="0"/>
              <a:t> at </a:t>
            </a:r>
            <a:r>
              <a:rPr lang="nl-NL" baseline="0" dirty="0" err="1"/>
              <a:t>overprovisioning</a:t>
            </a:r>
            <a:r>
              <a:rPr lang="nl-NL" baseline="0" dirty="0"/>
              <a:t> </a:t>
            </a:r>
            <a:r>
              <a:rPr lang="nl-NL" baseline="0" dirty="0" err="1"/>
              <a:t>to</a:t>
            </a:r>
            <a:r>
              <a:rPr lang="nl-NL" baseline="0" dirty="0"/>
              <a:t> </a:t>
            </a:r>
            <a:r>
              <a:rPr lang="nl-NL" baseline="0" dirty="0" err="1"/>
              <a:t>increase</a:t>
            </a:r>
            <a:r>
              <a:rPr lang="nl-NL" baseline="0" dirty="0"/>
              <a:t> </a:t>
            </a:r>
            <a:r>
              <a:rPr lang="nl-NL" baseline="0" dirty="0" err="1"/>
              <a:t>the</a:t>
            </a:r>
            <a:r>
              <a:rPr lang="nl-NL" baseline="0" dirty="0"/>
              <a:t> </a:t>
            </a:r>
            <a:r>
              <a:rPr lang="nl-NL" baseline="0" dirty="0" err="1"/>
              <a:t>reliability</a:t>
            </a:r>
            <a:r>
              <a:rPr lang="nl-NL" baseline="0" dirty="0"/>
              <a:t>. </a:t>
            </a:r>
            <a:r>
              <a:rPr lang="nl-NL" baseline="0" dirty="0" err="1"/>
              <a:t>If</a:t>
            </a:r>
            <a:r>
              <a:rPr lang="nl-NL" baseline="0" dirty="0"/>
              <a:t> </a:t>
            </a:r>
            <a:r>
              <a:rPr lang="nl-NL" baseline="0" dirty="0" err="1"/>
              <a:t>you</a:t>
            </a:r>
            <a:r>
              <a:rPr lang="nl-NL" baseline="0" dirty="0"/>
              <a:t> </a:t>
            </a:r>
            <a:r>
              <a:rPr lang="nl-NL" baseline="0" dirty="0" err="1"/>
              <a:t>provision</a:t>
            </a:r>
            <a:r>
              <a:rPr lang="nl-NL" baseline="0" dirty="0"/>
              <a:t> 100 </a:t>
            </a:r>
            <a:r>
              <a:rPr lang="nl-NL" baseline="0" dirty="0" err="1"/>
              <a:t>VMs</a:t>
            </a:r>
            <a:r>
              <a:rPr lang="nl-NL" baseline="0" dirty="0"/>
              <a:t> in a </a:t>
            </a:r>
            <a:r>
              <a:rPr lang="nl-NL" baseline="0" dirty="0" err="1"/>
              <a:t>Scale</a:t>
            </a:r>
            <a:r>
              <a:rPr lang="nl-NL" baseline="0" dirty="0"/>
              <a:t> Set, we </a:t>
            </a:r>
            <a:r>
              <a:rPr lang="nl-NL" baseline="0" dirty="0" err="1"/>
              <a:t>may</a:t>
            </a:r>
            <a:r>
              <a:rPr lang="nl-NL" baseline="0" dirty="0"/>
              <a:t> </a:t>
            </a:r>
            <a:r>
              <a:rPr lang="nl-NL" baseline="0" dirty="0" err="1"/>
              <a:t>actually</a:t>
            </a:r>
            <a:r>
              <a:rPr lang="nl-NL" baseline="0" dirty="0"/>
              <a:t> </a:t>
            </a:r>
            <a:r>
              <a:rPr lang="nl-NL" baseline="0" dirty="0" err="1"/>
              <a:t>provision</a:t>
            </a:r>
            <a:r>
              <a:rPr lang="nl-NL" baseline="0" dirty="0"/>
              <a:t> 105, </a:t>
            </a:r>
            <a:r>
              <a:rPr lang="nl-NL" baseline="0" dirty="0" err="1"/>
              <a:t>so</a:t>
            </a:r>
            <a:r>
              <a:rPr lang="nl-NL" baseline="0" dirty="0"/>
              <a:t> </a:t>
            </a:r>
            <a:r>
              <a:rPr lang="nl-NL" baseline="0" dirty="0" err="1"/>
              <a:t>that</a:t>
            </a:r>
            <a:r>
              <a:rPr lang="nl-NL" baseline="0" dirty="0"/>
              <a:t> </a:t>
            </a:r>
            <a:r>
              <a:rPr lang="nl-NL" baseline="0" dirty="0" err="1"/>
              <a:t>if</a:t>
            </a:r>
            <a:r>
              <a:rPr lang="nl-NL" baseline="0" dirty="0"/>
              <a:t> a few </a:t>
            </a:r>
            <a:r>
              <a:rPr lang="nl-NL" baseline="0" dirty="0" err="1"/>
              <a:t>VMs</a:t>
            </a:r>
            <a:r>
              <a:rPr lang="nl-NL" baseline="0" dirty="0"/>
              <a:t> </a:t>
            </a:r>
            <a:r>
              <a:rPr lang="nl-NL" baseline="0" dirty="0" err="1"/>
              <a:t>fail</a:t>
            </a:r>
            <a:r>
              <a:rPr lang="nl-NL" baseline="0" dirty="0"/>
              <a:t> </a:t>
            </a:r>
            <a:r>
              <a:rPr lang="nl-NL" baseline="0" dirty="0" err="1"/>
              <a:t>to</a:t>
            </a:r>
            <a:r>
              <a:rPr lang="nl-NL" baseline="0" dirty="0"/>
              <a:t> </a:t>
            </a:r>
            <a:r>
              <a:rPr lang="nl-NL" baseline="0" dirty="0" err="1"/>
              <a:t>deploy</a:t>
            </a:r>
            <a:r>
              <a:rPr lang="nl-NL" baseline="0" dirty="0"/>
              <a:t>, </a:t>
            </a:r>
            <a:r>
              <a:rPr lang="nl-NL" baseline="0" dirty="0" err="1"/>
              <a:t>you</a:t>
            </a:r>
            <a:r>
              <a:rPr lang="nl-NL" baseline="0" dirty="0"/>
              <a:t> </a:t>
            </a:r>
            <a:r>
              <a:rPr lang="nl-NL" baseline="0" dirty="0" err="1"/>
              <a:t>still</a:t>
            </a:r>
            <a:r>
              <a:rPr lang="nl-NL" baseline="0" dirty="0"/>
              <a:t> get a 100 </a:t>
            </a:r>
            <a:r>
              <a:rPr lang="nl-NL" baseline="0" dirty="0" err="1"/>
              <a:t>VMs</a:t>
            </a:r>
            <a:r>
              <a:rPr lang="nl-NL" baseline="0" dirty="0"/>
              <a:t>. </a:t>
            </a:r>
            <a:r>
              <a:rPr lang="nl-NL" baseline="0" dirty="0" err="1"/>
              <a:t>Any</a:t>
            </a:r>
            <a:r>
              <a:rPr lang="nl-NL" baseline="0" dirty="0"/>
              <a:t> </a:t>
            </a:r>
            <a:r>
              <a:rPr lang="nl-NL" baseline="0" dirty="0" err="1"/>
              <a:t>VMs</a:t>
            </a:r>
            <a:r>
              <a:rPr lang="nl-NL" baseline="0" dirty="0"/>
              <a:t> we </a:t>
            </a:r>
            <a:r>
              <a:rPr lang="nl-NL" baseline="0" dirty="0" err="1"/>
              <a:t>overprovision</a:t>
            </a:r>
            <a:r>
              <a:rPr lang="nl-NL" baseline="0" dirty="0"/>
              <a:t> </a:t>
            </a:r>
            <a:r>
              <a:rPr lang="nl-NL" baseline="0" dirty="0" err="1"/>
              <a:t>will</a:t>
            </a:r>
            <a:r>
              <a:rPr lang="nl-NL" baseline="0" dirty="0"/>
              <a:t> at </a:t>
            </a:r>
            <a:r>
              <a:rPr lang="nl-NL" baseline="0" dirty="0" err="1"/>
              <a:t>some</a:t>
            </a:r>
            <a:r>
              <a:rPr lang="nl-NL" baseline="0" dirty="0"/>
              <a:t> point </a:t>
            </a:r>
            <a:r>
              <a:rPr lang="nl-NL" baseline="0" dirty="0" err="1"/>
              <a:t>be</a:t>
            </a:r>
            <a:r>
              <a:rPr lang="nl-NL" baseline="0" dirty="0"/>
              <a:t> </a:t>
            </a:r>
            <a:r>
              <a:rPr lang="nl-NL" baseline="0" dirty="0" err="1"/>
              <a:t>discarded</a:t>
            </a:r>
            <a:r>
              <a:rPr lang="nl-NL" baseline="0" dirty="0"/>
              <a:t>. </a:t>
            </a:r>
            <a:r>
              <a:rPr lang="nl-NL" baseline="0" dirty="0" err="1"/>
              <a:t>You</a:t>
            </a:r>
            <a:r>
              <a:rPr lang="nl-NL" baseline="0" dirty="0"/>
              <a:t> </a:t>
            </a:r>
            <a:r>
              <a:rPr lang="nl-NL" baseline="0" dirty="0" err="1"/>
              <a:t>will</a:t>
            </a:r>
            <a:r>
              <a:rPr lang="nl-NL" baseline="0" dirty="0"/>
              <a:t> </a:t>
            </a:r>
            <a:r>
              <a:rPr lang="nl-NL" baseline="0" dirty="0" err="1"/>
              <a:t>not</a:t>
            </a:r>
            <a:r>
              <a:rPr lang="nl-NL" baseline="0" dirty="0"/>
              <a:t> have </a:t>
            </a:r>
            <a:r>
              <a:rPr lang="nl-NL" baseline="0" dirty="0" err="1"/>
              <a:t>to</a:t>
            </a:r>
            <a:r>
              <a:rPr lang="nl-NL" baseline="0" dirty="0"/>
              <a:t> </a:t>
            </a:r>
            <a:r>
              <a:rPr lang="nl-NL" baseline="0" dirty="0" err="1"/>
              <a:t>pay</a:t>
            </a:r>
            <a:r>
              <a:rPr lang="nl-NL" baseline="0" dirty="0"/>
              <a:t> </a:t>
            </a:r>
            <a:r>
              <a:rPr lang="nl-NL" baseline="0" dirty="0" err="1"/>
              <a:t>for</a:t>
            </a:r>
            <a:r>
              <a:rPr lang="nl-NL" baseline="0" dirty="0"/>
              <a:t> </a:t>
            </a:r>
            <a:r>
              <a:rPr lang="nl-NL" baseline="0" dirty="0" err="1"/>
              <a:t>overprovisioning</a:t>
            </a:r>
            <a:r>
              <a:rPr lang="nl-NL" baseline="0" dirty="0"/>
              <a:t>.</a:t>
            </a:r>
            <a:endParaRPr lang="nl-NL"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33F966B-4ADC-4E3F-B36C-6FAFCC42647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48868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Storing data on the OS Drive or Temp Drive suffers</a:t>
            </a:r>
            <a:r>
              <a:rPr lang="en-US" baseline="0" dirty="0"/>
              <a:t> from the same disadvantages as a VM. In addition to that, data stored on the OS Drive may be lost when a Scale Set scales down and the differencing disk is destroyed. Unless your application is stateless, you need to use some other form of data storage. For new applications Azure Blobs and Tables are excellent was to store data, but you can also use a remote source such as Azure SQL Database. For older applications requiring shared storage, Azure Files may be a solution, although there are currently limitations with regards to scale, performance, and fine grained security (this will change in the future).</a:t>
            </a:r>
          </a:p>
          <a:p>
            <a:r>
              <a:rPr lang="en-US" baseline="0" dirty="0"/>
              <a:t>With third party shared storage tools such as </a:t>
            </a:r>
            <a:r>
              <a:rPr lang="en-US" baseline="0" dirty="0" err="1"/>
              <a:t>Lustre</a:t>
            </a:r>
            <a:r>
              <a:rPr lang="en-US" baseline="0" dirty="0"/>
              <a:t>, you can leverage the OS disk and/or temp drive to create shared storage across VMs in a scale set.</a:t>
            </a:r>
          </a:p>
          <a:p>
            <a:endParaRPr lang="en-US" baseline="0" dirty="0"/>
          </a:p>
          <a:p>
            <a:r>
              <a:rPr lang="en-US" baseline="0" dirty="0"/>
              <a:t> use a 3</a:t>
            </a:r>
            <a:r>
              <a:rPr lang="en-US" baseline="30000" dirty="0"/>
              <a:t>rd</a:t>
            </a:r>
            <a:r>
              <a:rPr lang="en-US" baseline="0" dirty="0"/>
              <a:t> party storage solution such as </a:t>
            </a:r>
            <a:r>
              <a:rPr lang="en-US" baseline="0" dirty="0" err="1"/>
              <a:t>Lustre</a:t>
            </a:r>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6/14/2016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05532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Managing</a:t>
            </a:r>
            <a:r>
              <a:rPr lang="nl-NL" baseline="0" dirty="0"/>
              <a:t> VM </a:t>
            </a:r>
            <a:r>
              <a:rPr lang="nl-NL" baseline="0" dirty="0" err="1"/>
              <a:t>Scale</a:t>
            </a:r>
            <a:r>
              <a:rPr lang="nl-NL" baseline="0" dirty="0"/>
              <a:t> Sets is </a:t>
            </a:r>
            <a:r>
              <a:rPr lang="nl-NL" baseline="0" dirty="0" err="1"/>
              <a:t>possible</a:t>
            </a:r>
            <a:r>
              <a:rPr lang="nl-NL" baseline="0" dirty="0"/>
              <a:t> </a:t>
            </a:r>
            <a:r>
              <a:rPr lang="nl-NL" baseline="0" dirty="0" err="1"/>
              <a:t>through</a:t>
            </a:r>
            <a:r>
              <a:rPr lang="nl-NL" baseline="0" dirty="0"/>
              <a:t> ARM, Azure CLI, </a:t>
            </a:r>
            <a:r>
              <a:rPr lang="nl-NL" baseline="0" dirty="0" err="1"/>
              <a:t>and</a:t>
            </a:r>
            <a:r>
              <a:rPr lang="nl-NL" baseline="0" dirty="0"/>
              <a:t> </a:t>
            </a:r>
            <a:r>
              <a:rPr lang="nl-NL" baseline="0" dirty="0" err="1"/>
              <a:t>PowerShell</a:t>
            </a:r>
            <a:r>
              <a:rPr lang="nl-NL" baseline="0" dirty="0"/>
              <a:t>. </a:t>
            </a:r>
            <a:r>
              <a:rPr lang="nl-NL" baseline="0" dirty="0" err="1"/>
              <a:t>You</a:t>
            </a:r>
            <a:r>
              <a:rPr lang="nl-NL" baseline="0" dirty="0"/>
              <a:t> </a:t>
            </a:r>
            <a:r>
              <a:rPr lang="nl-NL" baseline="0" dirty="0" err="1"/>
              <a:t>can</a:t>
            </a:r>
            <a:r>
              <a:rPr lang="nl-NL" baseline="0" dirty="0"/>
              <a:t> </a:t>
            </a:r>
            <a:r>
              <a:rPr lang="nl-NL" baseline="0" dirty="0" err="1"/>
              <a:t>initially</a:t>
            </a:r>
            <a:r>
              <a:rPr lang="nl-NL" baseline="0" dirty="0"/>
              <a:t> </a:t>
            </a:r>
            <a:r>
              <a:rPr lang="nl-NL" baseline="0" dirty="0" err="1"/>
              <a:t>deploy</a:t>
            </a:r>
            <a:r>
              <a:rPr lang="nl-NL" baseline="0" dirty="0"/>
              <a:t> a </a:t>
            </a:r>
            <a:r>
              <a:rPr lang="nl-NL" baseline="0" dirty="0" err="1"/>
              <a:t>Scale</a:t>
            </a:r>
            <a:r>
              <a:rPr lang="nl-NL" baseline="0" dirty="0"/>
              <a:t> Set </a:t>
            </a:r>
            <a:r>
              <a:rPr lang="nl-NL" baseline="0" dirty="0" err="1"/>
              <a:t>with</a:t>
            </a:r>
            <a:r>
              <a:rPr lang="nl-NL" baseline="0" dirty="0"/>
              <a:t> ARM, </a:t>
            </a:r>
            <a:r>
              <a:rPr lang="nl-NL" baseline="0" dirty="0" err="1"/>
              <a:t>and</a:t>
            </a:r>
            <a:r>
              <a:rPr lang="nl-NL" baseline="0" dirty="0"/>
              <a:t> </a:t>
            </a:r>
            <a:r>
              <a:rPr lang="nl-NL" baseline="0" dirty="0" err="1"/>
              <a:t>then</a:t>
            </a:r>
            <a:r>
              <a:rPr lang="nl-NL" baseline="0" dirty="0"/>
              <a:t> </a:t>
            </a:r>
            <a:r>
              <a:rPr lang="nl-NL" baseline="0" dirty="0" err="1"/>
              <a:t>modify</a:t>
            </a:r>
            <a:r>
              <a:rPr lang="nl-NL" baseline="0" dirty="0"/>
              <a:t> </a:t>
            </a:r>
            <a:r>
              <a:rPr lang="nl-NL" baseline="0" dirty="0" err="1"/>
              <a:t>the</a:t>
            </a:r>
            <a:r>
              <a:rPr lang="nl-NL" baseline="0" dirty="0"/>
              <a:t> </a:t>
            </a:r>
            <a:r>
              <a:rPr lang="nl-NL" baseline="0" dirty="0" err="1"/>
              <a:t>Scale</a:t>
            </a:r>
            <a:r>
              <a:rPr lang="nl-NL" baseline="0" dirty="0"/>
              <a:t> Set </a:t>
            </a:r>
            <a:r>
              <a:rPr lang="nl-NL" baseline="0" dirty="0" err="1"/>
              <a:t>by</a:t>
            </a:r>
            <a:r>
              <a:rPr lang="nl-NL" baseline="0" dirty="0"/>
              <a:t> </a:t>
            </a:r>
            <a:r>
              <a:rPr lang="nl-NL" baseline="0" dirty="0" err="1"/>
              <a:t>modifying</a:t>
            </a:r>
            <a:r>
              <a:rPr lang="nl-NL" baseline="0" dirty="0"/>
              <a:t> </a:t>
            </a:r>
            <a:r>
              <a:rPr lang="nl-NL" baseline="0" dirty="0" err="1"/>
              <a:t>the</a:t>
            </a:r>
            <a:r>
              <a:rPr lang="nl-NL" baseline="0" dirty="0"/>
              <a:t> template, </a:t>
            </a:r>
            <a:r>
              <a:rPr lang="nl-NL" baseline="0" dirty="0" err="1"/>
              <a:t>and</a:t>
            </a:r>
            <a:r>
              <a:rPr lang="nl-NL" baseline="0" dirty="0"/>
              <a:t> </a:t>
            </a:r>
            <a:r>
              <a:rPr lang="nl-NL" baseline="0" dirty="0" err="1"/>
              <a:t>then</a:t>
            </a:r>
            <a:r>
              <a:rPr lang="nl-NL" baseline="0" dirty="0"/>
              <a:t> </a:t>
            </a:r>
            <a:r>
              <a:rPr lang="nl-NL" baseline="0" dirty="0" err="1"/>
              <a:t>reapply</a:t>
            </a:r>
            <a:r>
              <a:rPr lang="nl-NL" baseline="0" dirty="0"/>
              <a:t> </a:t>
            </a:r>
            <a:r>
              <a:rPr lang="nl-NL" baseline="0" dirty="0" err="1"/>
              <a:t>the</a:t>
            </a:r>
            <a:r>
              <a:rPr lang="nl-NL" baseline="0" dirty="0"/>
              <a:t> template.</a:t>
            </a:r>
          </a:p>
          <a:p>
            <a:r>
              <a:rPr lang="nl-NL" baseline="0" dirty="0" err="1"/>
              <a:t>To</a:t>
            </a:r>
            <a:r>
              <a:rPr lang="nl-NL" baseline="0" dirty="0"/>
              <a:t> update </a:t>
            </a:r>
            <a:r>
              <a:rPr lang="nl-NL" baseline="0" dirty="0" err="1"/>
              <a:t>the</a:t>
            </a:r>
            <a:r>
              <a:rPr lang="nl-NL" baseline="0" dirty="0"/>
              <a:t> </a:t>
            </a:r>
            <a:r>
              <a:rPr lang="nl-NL" baseline="0" dirty="0" err="1"/>
              <a:t>internals</a:t>
            </a:r>
            <a:r>
              <a:rPr lang="nl-NL" baseline="0" dirty="0"/>
              <a:t> of </a:t>
            </a:r>
            <a:r>
              <a:rPr lang="nl-NL" baseline="0" dirty="0" err="1"/>
              <a:t>the</a:t>
            </a:r>
            <a:r>
              <a:rPr lang="nl-NL" baseline="0" dirty="0"/>
              <a:t> </a:t>
            </a:r>
            <a:r>
              <a:rPr lang="nl-NL" baseline="0" dirty="0" err="1"/>
              <a:t>VMs</a:t>
            </a:r>
            <a:r>
              <a:rPr lang="nl-NL" baseline="0" dirty="0"/>
              <a:t>, </a:t>
            </a:r>
            <a:r>
              <a:rPr lang="nl-NL" baseline="0" dirty="0" err="1"/>
              <a:t>for</a:t>
            </a:r>
            <a:r>
              <a:rPr lang="nl-NL" baseline="0" dirty="0"/>
              <a:t> </a:t>
            </a:r>
            <a:r>
              <a:rPr lang="nl-NL" baseline="0" dirty="0" err="1"/>
              <a:t>instance</a:t>
            </a:r>
            <a:r>
              <a:rPr lang="nl-NL" baseline="0" dirty="0"/>
              <a:t> </a:t>
            </a:r>
            <a:r>
              <a:rPr lang="nl-NL" baseline="0" dirty="0" err="1"/>
              <a:t>anti-virus</a:t>
            </a:r>
            <a:r>
              <a:rPr lang="nl-NL" baseline="0" dirty="0"/>
              <a:t> updates, OS updates, </a:t>
            </a:r>
            <a:r>
              <a:rPr lang="nl-NL" baseline="0" dirty="0" err="1"/>
              <a:t>and</a:t>
            </a:r>
            <a:r>
              <a:rPr lang="nl-NL" baseline="0" dirty="0"/>
              <a:t> minor </a:t>
            </a:r>
            <a:r>
              <a:rPr lang="nl-NL" baseline="0" dirty="0" err="1"/>
              <a:t>configuration</a:t>
            </a:r>
            <a:r>
              <a:rPr lang="nl-NL" baseline="0" dirty="0"/>
              <a:t> changes, </a:t>
            </a:r>
            <a:r>
              <a:rPr lang="nl-NL" baseline="0" dirty="0" err="1"/>
              <a:t>using</a:t>
            </a:r>
            <a:r>
              <a:rPr lang="nl-NL" baseline="0" dirty="0"/>
              <a:t> VM </a:t>
            </a:r>
            <a:r>
              <a:rPr lang="nl-NL" baseline="0" dirty="0" err="1"/>
              <a:t>extensions</a:t>
            </a:r>
            <a:r>
              <a:rPr lang="nl-NL" baseline="0" dirty="0"/>
              <a:t> </a:t>
            </a:r>
            <a:r>
              <a:rPr lang="nl-NL" baseline="0" dirty="0" err="1"/>
              <a:t>with</a:t>
            </a:r>
            <a:r>
              <a:rPr lang="nl-NL" baseline="0" dirty="0"/>
              <a:t> </a:t>
            </a:r>
            <a:r>
              <a:rPr lang="nl-NL" baseline="0" dirty="0" err="1"/>
              <a:t>PowerShell</a:t>
            </a:r>
            <a:r>
              <a:rPr lang="nl-NL" baseline="0" dirty="0"/>
              <a:t> DSC, Chef, </a:t>
            </a:r>
            <a:r>
              <a:rPr lang="nl-NL" baseline="0" dirty="0" err="1"/>
              <a:t>Puppet</a:t>
            </a:r>
            <a:r>
              <a:rPr lang="nl-NL" baseline="0" dirty="0"/>
              <a:t> or </a:t>
            </a:r>
            <a:r>
              <a:rPr lang="nl-NL" baseline="0" dirty="0" err="1"/>
              <a:t>other</a:t>
            </a:r>
            <a:r>
              <a:rPr lang="nl-NL" baseline="0" dirty="0"/>
              <a:t> </a:t>
            </a:r>
            <a:r>
              <a:rPr lang="nl-NL" baseline="0" dirty="0" err="1"/>
              <a:t>configuration</a:t>
            </a:r>
            <a:r>
              <a:rPr lang="nl-NL" baseline="0" dirty="0"/>
              <a:t> management tools </a:t>
            </a:r>
            <a:r>
              <a:rPr lang="nl-NL" baseline="0" dirty="0" err="1"/>
              <a:t>works</a:t>
            </a:r>
            <a:r>
              <a:rPr lang="nl-NL" baseline="0" dirty="0"/>
              <a:t> best. For major changes </a:t>
            </a:r>
            <a:r>
              <a:rPr lang="nl-NL" baseline="0" dirty="0" err="1"/>
              <a:t>you</a:t>
            </a:r>
            <a:r>
              <a:rPr lang="nl-NL" baseline="0" dirty="0"/>
              <a:t> </a:t>
            </a:r>
            <a:r>
              <a:rPr lang="nl-NL" baseline="0" dirty="0" err="1"/>
              <a:t>should</a:t>
            </a:r>
            <a:r>
              <a:rPr lang="nl-NL" baseline="0" dirty="0"/>
              <a:t> update </a:t>
            </a:r>
            <a:r>
              <a:rPr lang="nl-NL" baseline="0" dirty="0" err="1"/>
              <a:t>the</a:t>
            </a:r>
            <a:r>
              <a:rPr lang="nl-NL" baseline="0" dirty="0"/>
              <a:t> base image, </a:t>
            </a:r>
            <a:r>
              <a:rPr lang="nl-NL" baseline="0" dirty="0" err="1"/>
              <a:t>which</a:t>
            </a:r>
            <a:r>
              <a:rPr lang="nl-NL" baseline="0" dirty="0"/>
              <a:t> </a:t>
            </a:r>
            <a:r>
              <a:rPr lang="nl-NL" baseline="0" dirty="0" err="1"/>
              <a:t>will</a:t>
            </a:r>
            <a:r>
              <a:rPr lang="nl-NL" baseline="0" dirty="0"/>
              <a:t> </a:t>
            </a:r>
            <a:r>
              <a:rPr lang="nl-NL" baseline="0" dirty="0" err="1"/>
              <a:t>ensure</a:t>
            </a:r>
            <a:r>
              <a:rPr lang="nl-NL" baseline="0" dirty="0"/>
              <a:t> </a:t>
            </a:r>
            <a:r>
              <a:rPr lang="nl-NL" baseline="0" dirty="0" err="1"/>
              <a:t>that</a:t>
            </a:r>
            <a:r>
              <a:rPr lang="nl-NL" baseline="0" dirty="0"/>
              <a:t> new </a:t>
            </a:r>
            <a:r>
              <a:rPr lang="nl-NL" baseline="0" dirty="0" err="1"/>
              <a:t>instances</a:t>
            </a:r>
            <a:r>
              <a:rPr lang="nl-NL" baseline="0" dirty="0"/>
              <a:t> are </a:t>
            </a:r>
            <a:r>
              <a:rPr lang="nl-NL" baseline="0" dirty="0" err="1"/>
              <a:t>created</a:t>
            </a:r>
            <a:r>
              <a:rPr lang="nl-NL" baseline="0" dirty="0"/>
              <a:t> </a:t>
            </a:r>
            <a:r>
              <a:rPr lang="nl-NL" baseline="0" dirty="0" err="1"/>
              <a:t>based</a:t>
            </a:r>
            <a:r>
              <a:rPr lang="nl-NL" baseline="0" dirty="0"/>
              <a:t> on </a:t>
            </a:r>
            <a:r>
              <a:rPr lang="nl-NL" baseline="0" dirty="0" err="1"/>
              <a:t>that</a:t>
            </a:r>
            <a:r>
              <a:rPr lang="nl-NL" baseline="0" dirty="0"/>
              <a:t> image. We are </a:t>
            </a:r>
            <a:r>
              <a:rPr lang="nl-NL" baseline="0" dirty="0" err="1"/>
              <a:t>working</a:t>
            </a:r>
            <a:r>
              <a:rPr lang="nl-NL" baseline="0" dirty="0"/>
              <a:t> on a feature </a:t>
            </a:r>
            <a:r>
              <a:rPr lang="nl-NL" baseline="0" dirty="0" err="1"/>
              <a:t>to</a:t>
            </a:r>
            <a:r>
              <a:rPr lang="nl-NL" baseline="0" dirty="0"/>
              <a:t> </a:t>
            </a:r>
            <a:r>
              <a:rPr lang="nl-NL" baseline="0" dirty="0" err="1"/>
              <a:t>also</a:t>
            </a:r>
            <a:r>
              <a:rPr lang="nl-NL" baseline="0" dirty="0"/>
              <a:t> update running </a:t>
            </a:r>
            <a:r>
              <a:rPr lang="nl-NL" baseline="0" dirty="0" err="1"/>
              <a:t>VMs</a:t>
            </a:r>
            <a:r>
              <a:rPr lang="nl-NL" baseline="0" dirty="0"/>
              <a:t> </a:t>
            </a:r>
            <a:r>
              <a:rPr lang="nl-NL" baseline="0" dirty="0" err="1"/>
              <a:t>with</a:t>
            </a:r>
            <a:r>
              <a:rPr lang="nl-NL" baseline="0" dirty="0"/>
              <a:t> </a:t>
            </a:r>
            <a:r>
              <a:rPr lang="nl-NL" baseline="0" dirty="0" err="1"/>
              <a:t>the</a:t>
            </a:r>
            <a:r>
              <a:rPr lang="nl-NL" baseline="0" dirty="0"/>
              <a:t> </a:t>
            </a:r>
            <a:r>
              <a:rPr lang="nl-NL" baseline="0" dirty="0" err="1"/>
              <a:t>latest</a:t>
            </a:r>
            <a:r>
              <a:rPr lang="nl-NL" baseline="0" dirty="0"/>
              <a:t> base image. </a:t>
            </a:r>
            <a:r>
              <a:rPr lang="nl-NL" baseline="0" dirty="0" err="1"/>
              <a:t>Currently</a:t>
            </a:r>
            <a:r>
              <a:rPr lang="nl-NL" baseline="0" dirty="0"/>
              <a:t> </a:t>
            </a:r>
            <a:r>
              <a:rPr lang="nl-NL" baseline="0" dirty="0" err="1"/>
              <a:t>you</a:t>
            </a:r>
            <a:r>
              <a:rPr lang="nl-NL" baseline="0" dirty="0"/>
              <a:t> </a:t>
            </a:r>
            <a:r>
              <a:rPr lang="nl-NL" baseline="0" dirty="0" err="1"/>
              <a:t>need</a:t>
            </a:r>
            <a:r>
              <a:rPr lang="nl-NL" baseline="0" dirty="0"/>
              <a:t> </a:t>
            </a:r>
            <a:r>
              <a:rPr lang="nl-NL" baseline="0" dirty="0" err="1"/>
              <a:t>to</a:t>
            </a:r>
            <a:r>
              <a:rPr lang="nl-NL" baseline="0" dirty="0"/>
              <a:t> </a:t>
            </a:r>
            <a:r>
              <a:rPr lang="nl-NL" baseline="0" dirty="0" err="1"/>
              <a:t>kill</a:t>
            </a:r>
            <a:r>
              <a:rPr lang="nl-NL" baseline="0" dirty="0"/>
              <a:t> </a:t>
            </a:r>
            <a:r>
              <a:rPr lang="nl-NL" baseline="0" dirty="0" err="1"/>
              <a:t>the</a:t>
            </a:r>
            <a:r>
              <a:rPr lang="nl-NL" baseline="0" dirty="0"/>
              <a:t> </a:t>
            </a:r>
            <a:r>
              <a:rPr lang="nl-NL" baseline="0" dirty="0" err="1"/>
              <a:t>existing</a:t>
            </a:r>
            <a:r>
              <a:rPr lang="nl-NL" baseline="0" dirty="0"/>
              <a:t> </a:t>
            </a:r>
            <a:r>
              <a:rPr lang="nl-NL" baseline="0" dirty="0" err="1"/>
              <a:t>VMs</a:t>
            </a:r>
            <a:r>
              <a:rPr lang="nl-NL" baseline="0" dirty="0"/>
              <a:t> </a:t>
            </a:r>
            <a:r>
              <a:rPr lang="nl-NL" baseline="0" dirty="0" err="1"/>
              <a:t>to</a:t>
            </a:r>
            <a:r>
              <a:rPr lang="nl-NL" baseline="0" dirty="0"/>
              <a:t> force </a:t>
            </a:r>
            <a:r>
              <a:rPr lang="nl-NL" baseline="0" dirty="0" err="1"/>
              <a:t>an</a:t>
            </a:r>
            <a:r>
              <a:rPr lang="nl-NL" baseline="0" dirty="0"/>
              <a:t> update.</a:t>
            </a:r>
            <a:endParaRPr lang="nl-NL"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33F966B-4ADC-4E3F-B36C-6FAFCC426477}"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976688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16</a:t>
            </a:fld>
            <a:endParaRPr lang="en-US"/>
          </a:p>
        </p:txBody>
      </p:sp>
    </p:spTree>
    <p:extLst>
      <p:ext uri="{BB962C8B-B14F-4D97-AF65-F5344CB8AC3E}">
        <p14:creationId xmlns:p14="http://schemas.microsoft.com/office/powerpoint/2010/main" val="92169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Sources: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err="1">
                <a:solidFill>
                  <a:schemeClr val="tx1"/>
                </a:solidFill>
                <a:effectLst/>
                <a:latin typeface="+mn-lt"/>
                <a:ea typeface="+mn-ea"/>
                <a:cs typeface="+mn-cs"/>
              </a:rPr>
              <a:t>Microservices</a:t>
            </a:r>
            <a:r>
              <a:rPr lang="en-US" sz="1200" kern="1200" baseline="0" dirty="0">
                <a:solidFill>
                  <a:schemeClr val="tx1"/>
                </a:solidFill>
                <a:effectLst/>
                <a:latin typeface="+mn-lt"/>
                <a:ea typeface="+mn-ea"/>
                <a:cs typeface="+mn-cs"/>
              </a:rPr>
              <a:t>: An application revolution powered by the cloud, M. </a:t>
            </a:r>
            <a:r>
              <a:rPr lang="en-US" sz="1200" kern="1200" baseline="0" dirty="0" err="1">
                <a:solidFill>
                  <a:schemeClr val="tx1"/>
                </a:solidFill>
                <a:effectLst/>
                <a:latin typeface="+mn-lt"/>
                <a:ea typeface="+mn-ea"/>
                <a:cs typeface="+mn-cs"/>
              </a:rPr>
              <a:t>Russinovitch</a:t>
            </a:r>
            <a:r>
              <a:rPr lang="en-US" sz="1200" kern="1200" baseline="0" dirty="0">
                <a:solidFill>
                  <a:schemeClr val="tx1"/>
                </a:solidFill>
                <a:effectLst/>
                <a:latin typeface="+mn-lt"/>
                <a:ea typeface="+mn-ea"/>
                <a:cs typeface="+mn-cs"/>
              </a:rPr>
              <a:t> - https://azure.microsoft.com/nl-nl/blog/microservices-an-application-revolution-powered-by-the-cloud/</a:t>
            </a:r>
          </a:p>
          <a:p>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17</a:t>
            </a:fld>
            <a:endParaRPr lang="en-US"/>
          </a:p>
        </p:txBody>
      </p:sp>
    </p:spTree>
    <p:extLst>
      <p:ext uri="{BB962C8B-B14F-4D97-AF65-F5344CB8AC3E}">
        <p14:creationId xmlns:p14="http://schemas.microsoft.com/office/powerpoint/2010/main" val="3885880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are in the midst of an application development and IT system management revolution driven by the cloud. Fast, agile, inexpensive, and massively scalable infrastructure, offered fully self-service and with pay-as-you-go billing, is improving operational efficiency and enabling faster-time-to-value across industries. The emergence of </a:t>
            </a:r>
            <a:r>
              <a:rPr lang="en-US" sz="1200" kern="1200" dirty="0">
                <a:solidFill>
                  <a:schemeClr val="tx1"/>
                </a:solidFill>
                <a:effectLst/>
                <a:latin typeface="+mn-lt"/>
                <a:ea typeface="+mn-ea"/>
                <a:cs typeface="+mn-cs"/>
                <a:hlinkClick r:id="rId3"/>
              </a:rPr>
              <a:t>containers</a:t>
            </a:r>
            <a:r>
              <a:rPr lang="en-US" sz="1200" kern="1200" dirty="0">
                <a:solidFill>
                  <a:schemeClr val="tx1"/>
                </a:solidFill>
                <a:effectLst/>
                <a:latin typeface="+mn-lt"/>
                <a:ea typeface="+mn-ea"/>
                <a:cs typeface="+mn-cs"/>
              </a:rPr>
              <a:t>, with their fast startup, standardized application packaging, and isolation model, is further contributing to efficiency and agility.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many companies are finding that making their applications highly available, scalable and agile is still challenging. Competitive business pressures demand that applications continuously evolve, adding new features and functionality while remaining available 24x7. For example, it is no longer acceptable for a bank website to have a maintenance window, whereas even a few years ago it was the norm. Similarly, an e-commerce site that’s down for even a short time will drive customers to one of many competitors that can serve them at that moment. Failure to meet these demands can mean the difference between staying relevant and losing business.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These business realities are driving developers to adopt an application architecture model called “</a:t>
            </a:r>
            <a:r>
              <a:rPr lang="en-US" sz="1200" kern="1200" dirty="0" err="1">
                <a:solidFill>
                  <a:schemeClr val="tx1"/>
                </a:solidFill>
                <a:effectLst/>
                <a:latin typeface="+mn-lt"/>
                <a:ea typeface="+mn-ea"/>
                <a:cs typeface="+mn-cs"/>
              </a:rPr>
              <a:t>microservices</a:t>
            </a:r>
            <a:r>
              <a:rPr lang="en-US" sz="1200" kern="1200" dirty="0">
                <a:solidFill>
                  <a:schemeClr val="tx1"/>
                </a:solidFill>
                <a:effectLst/>
                <a:latin typeface="+mn-lt"/>
                <a:ea typeface="+mn-ea"/>
                <a:cs typeface="+mn-cs"/>
              </a:rPr>
              <a:t>,” a term popularized by </a:t>
            </a:r>
            <a:r>
              <a:rPr lang="en-US" sz="1200" kern="1200" dirty="0">
                <a:solidFill>
                  <a:schemeClr val="tx1"/>
                </a:solidFill>
                <a:effectLst/>
                <a:latin typeface="+mn-lt"/>
                <a:ea typeface="+mn-ea"/>
                <a:cs typeface="+mn-cs"/>
                <a:hlinkClick r:id="rId4"/>
              </a:rPr>
              <a:t>James Lewis and Martin Fowler</a:t>
            </a:r>
            <a:r>
              <a:rPr lang="en-US" sz="1200" kern="1200" dirty="0">
                <a:solidFill>
                  <a:schemeClr val="tx1"/>
                </a:solidFill>
                <a:effectLst/>
                <a:latin typeface="+mn-lt"/>
                <a:ea typeface="+mn-ea"/>
                <a:cs typeface="+mn-cs"/>
              </a:rPr>
              <a:t>. I’ll talk about how and why a </a:t>
            </a:r>
            <a:r>
              <a:rPr lang="en-US" sz="1200" kern="1200" dirty="0" err="1">
                <a:solidFill>
                  <a:schemeClr val="tx1"/>
                </a:solidFill>
                <a:effectLst/>
                <a:latin typeface="+mn-lt"/>
                <a:ea typeface="+mn-ea"/>
                <a:cs typeface="+mn-cs"/>
              </a:rPr>
              <a:t>microservices</a:t>
            </a:r>
            <a:r>
              <a:rPr lang="en-US" sz="1200" kern="1200" dirty="0">
                <a:solidFill>
                  <a:schemeClr val="tx1"/>
                </a:solidFill>
                <a:effectLst/>
                <a:latin typeface="+mn-lt"/>
                <a:ea typeface="+mn-ea"/>
                <a:cs typeface="+mn-cs"/>
              </a:rPr>
              <a:t> architecture can help with application development and lifecycle tasks, and describe the capabilities that platforms can provide to support those architectures. Then I’ll list some of the platforms commonly used by developers as the foundation for their </a:t>
            </a:r>
            <a:r>
              <a:rPr lang="en-US" sz="1200" kern="1200" dirty="0" err="1">
                <a:solidFill>
                  <a:schemeClr val="tx1"/>
                </a:solidFill>
                <a:effectLst/>
                <a:latin typeface="+mn-lt"/>
                <a:ea typeface="+mn-ea"/>
                <a:cs typeface="+mn-cs"/>
              </a:rPr>
              <a:t>microservice</a:t>
            </a:r>
            <a:r>
              <a:rPr lang="en-US" sz="1200" kern="1200" dirty="0">
                <a:solidFill>
                  <a:schemeClr val="tx1"/>
                </a:solidFill>
                <a:effectLst/>
                <a:latin typeface="+mn-lt"/>
                <a:ea typeface="+mn-ea"/>
                <a:cs typeface="+mn-cs"/>
              </a:rPr>
              <a:t> based applications that Azure supports, and finally, I’ll describe our </a:t>
            </a:r>
            <a:r>
              <a:rPr lang="en-US" sz="1200" kern="1200" dirty="0" err="1">
                <a:solidFill>
                  <a:schemeClr val="tx1"/>
                </a:solidFill>
                <a:effectLst/>
                <a:latin typeface="+mn-lt"/>
                <a:ea typeface="+mn-ea"/>
                <a:cs typeface="+mn-cs"/>
              </a:rPr>
              <a:t>microservice</a:t>
            </a:r>
            <a:r>
              <a:rPr lang="en-US" sz="1200" kern="1200" dirty="0">
                <a:solidFill>
                  <a:schemeClr val="tx1"/>
                </a:solidFill>
                <a:effectLst/>
                <a:latin typeface="+mn-lt"/>
                <a:ea typeface="+mn-ea"/>
                <a:cs typeface="+mn-cs"/>
              </a:rPr>
              <a:t> application platform, called Service Fabric, that provides comprehensive support for </a:t>
            </a:r>
            <a:r>
              <a:rPr lang="en-US" sz="1200" kern="1200" dirty="0" err="1">
                <a:solidFill>
                  <a:schemeClr val="tx1"/>
                </a:solidFill>
                <a:effectLst/>
                <a:latin typeface="+mn-lt"/>
                <a:ea typeface="+mn-ea"/>
                <a:cs typeface="+mn-cs"/>
              </a:rPr>
              <a:t>microservices</a:t>
            </a:r>
            <a:r>
              <a:rPr lang="en-US" sz="1200" kern="1200" dirty="0">
                <a:solidFill>
                  <a:schemeClr val="tx1"/>
                </a:solidFill>
                <a:effectLst/>
                <a:latin typeface="+mn-lt"/>
                <a:ea typeface="+mn-ea"/>
                <a:cs typeface="+mn-cs"/>
              </a:rPr>
              <a:t> lifecycle management out of the box.</a:t>
            </a:r>
          </a:p>
        </p:txBody>
      </p:sp>
      <p:sp>
        <p:nvSpPr>
          <p:cNvPr id="4" name="Slide Number Placeholder 3"/>
          <p:cNvSpPr>
            <a:spLocks noGrp="1"/>
          </p:cNvSpPr>
          <p:nvPr>
            <p:ph type="sldNum" sz="quarter" idx="10"/>
          </p:nvPr>
        </p:nvSpPr>
        <p:spPr/>
        <p:txBody>
          <a:bodyPr/>
          <a:lstStyle/>
          <a:p>
            <a:fld id="{D33F966B-4ADC-4E3F-B36C-6FAFCC426477}" type="slidenum">
              <a:rPr lang="en-US" smtClean="0"/>
              <a:t>18</a:t>
            </a:fld>
            <a:endParaRPr lang="en-US"/>
          </a:p>
        </p:txBody>
      </p:sp>
    </p:spTree>
    <p:extLst>
      <p:ext uri="{BB962C8B-B14F-4D97-AF65-F5344CB8AC3E}">
        <p14:creationId xmlns:p14="http://schemas.microsoft.com/office/powerpoint/2010/main" val="389271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decades, the cost, time, and complexity of provisioning new hardware, whether physical or virtual, has strongly influenced application development. These factors are more pronounced when those applications are mission-critical, since high uptime requires highly available infrastructure, including expensive hardware such as SANs and hardware load-balancers. Because IT infrastructure is static, applications were written to be statically sized and designed for specific hardware, even when virtualized. Even when applications were decomposed to minimize overall hardware requirements and offer some level of agility and independent scaling, it was commonly into the classic three-tier model, with web, business logic and data tiers, as shown in the figure below. However, each tier was still its own monolith, implementing diverse functions that were combined into a single package deployed onto hardware pre-scaled for peak loads. When load caused an application to outgrow its hardware, the answer was typically to “scale up,” or upgrade the application’s hardware to add capacity, in order to avoid datacenter reconfiguration and software re-architecture.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monolithic application model was a natural result of the limitations of infrastructure agility, but it resulted in inefficiencies. Because static infrastructure and long development cycles meant that there was little advantage to decomposing applications beyond a few tiers, developers created tight coupling between unrelated application services within tiers. A change to any application service, even small ones, required its entire tier to be retested and redeployed. A simple update could have unforeseen effects on the rest of the tier, making changes risky and lengthening development cycles to allow for more rigorous testing. Their dependence on statically-assigned resources and highly-available hardware made applications susceptible to variations in load and hardware performance, which could push them outside their standard operating zone and cause their performance to severely degrade. An outright hardware failure could send the entire application into a tailspin.</a:t>
            </a:r>
          </a:p>
          <a:p>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19</a:t>
            </a:fld>
            <a:endParaRPr lang="en-US"/>
          </a:p>
        </p:txBody>
      </p:sp>
    </p:spTree>
    <p:extLst>
      <p:ext uri="{BB962C8B-B14F-4D97-AF65-F5344CB8AC3E}">
        <p14:creationId xmlns:p14="http://schemas.microsoft.com/office/powerpoint/2010/main" val="143424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platform</a:t>
            </a:r>
            <a:r>
              <a:rPr lang="en-US" baseline="0" dirty="0"/>
              <a:t> offers a broad set of compute options.  You can choose to have full control of your infrastructure where you are responsible for maintaining essentially all aspects of your environment (similar to an on-premises environment).  Or, you can choose options that enable agile and rapid development environments, where the underlying infrastructure is managed for you. </a:t>
            </a:r>
          </a:p>
          <a:p>
            <a:endParaRPr lang="en-US" baseline="0" dirty="0"/>
          </a:p>
          <a:p>
            <a:r>
              <a:rPr lang="en-US" baseline="0" dirty="0"/>
              <a:t>In this session you will be exposed to most of the compute options available in the Azure platform.</a:t>
            </a:r>
          </a:p>
          <a:p>
            <a:endParaRPr lang="en-US" dirty="0"/>
          </a:p>
          <a:p>
            <a:r>
              <a:rPr lang="en-US" dirty="0"/>
              <a:t>&lt;click&gt;</a:t>
            </a:r>
          </a:p>
          <a:p>
            <a:r>
              <a:rPr lang="en-US" dirty="0"/>
              <a:t>Underneath</a:t>
            </a:r>
            <a:r>
              <a:rPr lang="en-US" baseline="0" dirty="0"/>
              <a:t> any of the Azure services is the Azure Public Cloud or Azure Stack. This means that you can run the same workloads both in the public cloud as well as on-premises or in a third-party hosted cloud. Currently Azure Stack is still in preview, and as yet not capable of running all workloads currently available in Azure, but our goal is to reach feature parity as much as possible.</a:t>
            </a:r>
          </a:p>
          <a:p>
            <a:endParaRPr lang="en-US" baseline="0" dirty="0"/>
          </a:p>
          <a:p>
            <a:r>
              <a:rPr lang="en-US" dirty="0"/>
              <a:t>&lt;click&gt;</a:t>
            </a:r>
          </a:p>
          <a:p>
            <a:r>
              <a:rPr lang="en-US" dirty="0"/>
              <a:t>At the bottom of the ladder we have Virtual Machines.</a:t>
            </a:r>
            <a:r>
              <a:rPr lang="en-US" baseline="0" dirty="0"/>
              <a:t> Every workload in Azure under the covers always runs on VMs, regardless of the type of service you get, and whether you can see the VMs.</a:t>
            </a:r>
          </a:p>
          <a:p>
            <a:r>
              <a:rPr lang="en-US" baseline="0" dirty="0"/>
              <a:t>Like your VMs on-premises, you can create individual VMs (aka instances), which you manage individually. If you need high availability, load balancing, and scaling, you need to configure this and apply it to the VMs this applies to.</a:t>
            </a:r>
            <a:endParaRPr lang="en-US" dirty="0"/>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&lt;click&gt;</a:t>
            </a:r>
          </a:p>
          <a:p>
            <a:pPr marL="0" indent="0">
              <a:buFont typeface="Arial" panose="020B0604020202020204" pitchFamily="34" charset="0"/>
              <a:buNone/>
            </a:pPr>
            <a:r>
              <a:rPr lang="en-US" baseline="0" dirty="0"/>
              <a:t>VM Scale Sets are a set of VMs that you manage as a set. High availability, load balancing, and scaling are managed by the Azure platform. This is ideal for clustered environments that need to scale automatically.</a:t>
            </a:r>
          </a:p>
          <a:p>
            <a:pPr marL="0" indent="0">
              <a:buFont typeface="Arial" panose="020B0604020202020204" pitchFamily="34" charset="0"/>
              <a:buNone/>
            </a:pPr>
            <a:endParaRPr lang="en-US"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&lt;click&gt;</a:t>
            </a:r>
          </a:p>
          <a:p>
            <a:pPr marL="0" indent="0">
              <a:buFont typeface="Arial" panose="020B0604020202020204" pitchFamily="34" charset="0"/>
              <a:buNone/>
            </a:pPr>
            <a:r>
              <a:rPr lang="en-US" baseline="0" dirty="0"/>
              <a:t>VM Extensions are agents that you put inside a VM instance, or VMs part of a Scale Set. These agents allow you to manage the insides of the VM, such as performing configuration changes, updates, and backups.</a:t>
            </a:r>
          </a:p>
          <a:p>
            <a:pPr marL="0" indent="0">
              <a:buFont typeface="Arial" panose="020B0604020202020204" pitchFamily="34" charset="0"/>
              <a:buNone/>
            </a:pPr>
            <a:endParaRPr lang="en-US"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&lt;click&gt;</a:t>
            </a:r>
          </a:p>
          <a:p>
            <a:pPr marL="0" indent="0">
              <a:buFont typeface="Arial" panose="020B0604020202020204" pitchFamily="34" charset="0"/>
              <a:buNone/>
            </a:pPr>
            <a:r>
              <a:rPr lang="en-US" baseline="0" dirty="0"/>
              <a:t>VM Scale Sets are not just for you to use. Many Azure services run on VM Scale Sets as well, including Azure Container Service, Azure Batch, and Service Fabric.</a:t>
            </a:r>
          </a:p>
          <a:p>
            <a:pPr marL="171450" indent="-171450">
              <a:buFont typeface="Arial" panose="020B0604020202020204" pitchFamily="34" charset="0"/>
              <a:buChar char="•"/>
            </a:pPr>
            <a:r>
              <a:rPr lang="en-US" baseline="0" dirty="0"/>
              <a:t>Azure Container Service is a container platform running </a:t>
            </a:r>
            <a:r>
              <a:rPr lang="en-US" baseline="0" dirty="0" err="1"/>
              <a:t>docker</a:t>
            </a:r>
            <a:r>
              <a:rPr lang="en-US" baseline="0" dirty="0"/>
              <a:t> containers orchestrated by Apache </a:t>
            </a:r>
            <a:r>
              <a:rPr lang="en-US" baseline="0" dirty="0" err="1"/>
              <a:t>Mesos</a:t>
            </a:r>
            <a:r>
              <a:rPr lang="en-US" baseline="0" dirty="0"/>
              <a:t> or Docker Swarm.</a:t>
            </a:r>
          </a:p>
          <a:p>
            <a:pPr marL="171450" indent="-171450">
              <a:buFont typeface="Arial" panose="020B0604020202020204" pitchFamily="34" charset="0"/>
              <a:buChar char="•"/>
            </a:pPr>
            <a:r>
              <a:rPr lang="en-US" baseline="0" dirty="0"/>
              <a:t>Azure Batch enables you to run batch jobs on a schedule.</a:t>
            </a:r>
          </a:p>
          <a:p>
            <a:pPr marL="171450" indent="-171450">
              <a:buFont typeface="Arial" panose="020B0604020202020204" pitchFamily="34" charset="0"/>
              <a:buChar char="•"/>
            </a:pPr>
            <a:r>
              <a:rPr lang="en-US" baseline="0" dirty="0"/>
              <a:t>Service Fabric is a platform on which you can run </a:t>
            </a:r>
            <a:r>
              <a:rPr lang="en-US" baseline="0" dirty="0" err="1"/>
              <a:t>Hyperscale</a:t>
            </a:r>
            <a:r>
              <a:rPr lang="en-US" baseline="0" dirty="0"/>
              <a:t> micro-services based applications. Service Fabric is the same technology powering Microsoft’s cloud, provided to you to run your applications in the same scalable and robust manner.</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&lt;click&gt;</a:t>
            </a:r>
          </a:p>
          <a:p>
            <a:pPr marL="0" indent="0">
              <a:buFont typeface="Arial" panose="020B0604020202020204" pitchFamily="34" charset="0"/>
              <a:buNone/>
            </a:pPr>
            <a:r>
              <a:rPr lang="en-US" baseline="0" dirty="0"/>
              <a:t>Of course you don’t necessarily have to use scale sets to build scalable environments. You can also run third party tools such as Cloud Foundry on top of VMs. </a:t>
            </a:r>
          </a:p>
          <a:p>
            <a:pPr marL="0" indent="0">
              <a:buFont typeface="Arial" panose="020B0604020202020204" pitchFamily="34" charset="0"/>
              <a:buNone/>
            </a:pPr>
            <a:endParaRPr lang="en-US"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&lt;Click&gt;</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Beside General Compute PaaS, Azure contains many services performing higher level compute functionality, such as App Service to host modern cloud applications, Stream Analytics to analyze large streams of incoming data, and Media Services to process and stream media.</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r>
              <a:rPr lang="en-US" dirty="0"/>
              <a:t>&lt;click&gt;</a:t>
            </a:r>
          </a:p>
          <a:p>
            <a:pPr marL="0" indent="0">
              <a:buFont typeface="Arial" panose="020B0604020202020204" pitchFamily="34" charset="0"/>
              <a:buNone/>
            </a:pPr>
            <a:r>
              <a:rPr lang="en-US" dirty="0"/>
              <a:t>In this session we will focus on VM Scale Sets, Azure Container Service, and Service Fabric,</a:t>
            </a:r>
            <a:r>
              <a:rPr lang="en-US" baseline="0" dirty="0"/>
              <a:t> so you understand their use case, and when to use which.</a:t>
            </a:r>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a:t>
            </a:fld>
            <a:endParaRPr lang="en-US"/>
          </a:p>
        </p:txBody>
      </p:sp>
    </p:spTree>
    <p:extLst>
      <p:ext uri="{BB962C8B-B14F-4D97-AF65-F5344CB8AC3E}">
        <p14:creationId xmlns:p14="http://schemas.microsoft.com/office/powerpoint/2010/main" val="3163938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Finally, another challenge facing monolithic applications that took advantage of a tiered approach was delivering fast performance with data stored in the backend tier. A typical approach was to introduce intermediate caches to buffer against the inefficiencies caused by separating compute and data, but that raised costs by adding unused hardware resources, and it created additional development and update complexities.</a:t>
            </a:r>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20</a:t>
            </a:fld>
            <a:endParaRPr lang="en-US"/>
          </a:p>
        </p:txBody>
      </p:sp>
    </p:spTree>
    <p:extLst>
      <p:ext uri="{BB962C8B-B14F-4D97-AF65-F5344CB8AC3E}">
        <p14:creationId xmlns:p14="http://schemas.microsoft.com/office/powerpoint/2010/main" val="259792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While there are simple and limited scale applications for which a monolithic architecture still makes sense, </a:t>
            </a:r>
            <a:r>
              <a:rPr lang="en-US" sz="1200" kern="1200" dirty="0" err="1">
                <a:solidFill>
                  <a:schemeClr val="tx1"/>
                </a:solidFill>
                <a:effectLst/>
                <a:latin typeface="+mn-lt"/>
                <a:ea typeface="+mn-ea"/>
                <a:cs typeface="+mn-cs"/>
              </a:rPr>
              <a:t>microservices</a:t>
            </a:r>
            <a:r>
              <a:rPr lang="en-US" sz="1200" kern="1200" dirty="0">
                <a:solidFill>
                  <a:schemeClr val="tx1"/>
                </a:solidFill>
                <a:effectLst/>
                <a:latin typeface="+mn-lt"/>
                <a:ea typeface="+mn-ea"/>
                <a:cs typeface="+mn-cs"/>
              </a:rPr>
              <a:t> are a different approach to application development and deployment, one that is perfectly suited to the agility, scale and reliability requirements of many modern cloud applications. A </a:t>
            </a:r>
            <a:r>
              <a:rPr lang="en-US" sz="1200" kern="1200" dirty="0" err="1">
                <a:solidFill>
                  <a:schemeClr val="tx1"/>
                </a:solidFill>
                <a:effectLst/>
                <a:latin typeface="+mn-lt"/>
                <a:ea typeface="+mn-ea"/>
                <a:cs typeface="+mn-cs"/>
              </a:rPr>
              <a:t>microservices</a:t>
            </a:r>
            <a:r>
              <a:rPr lang="en-US" sz="1200" kern="1200" dirty="0">
                <a:solidFill>
                  <a:schemeClr val="tx1"/>
                </a:solidFill>
                <a:effectLst/>
                <a:latin typeface="+mn-lt"/>
                <a:ea typeface="+mn-ea"/>
                <a:cs typeface="+mn-cs"/>
              </a:rPr>
              <a:t> application is decomposed into independent components called “</a:t>
            </a:r>
            <a:r>
              <a:rPr lang="en-US" sz="1200" kern="1200" dirty="0" err="1">
                <a:solidFill>
                  <a:schemeClr val="tx1"/>
                </a:solidFill>
                <a:effectLst/>
                <a:latin typeface="+mn-lt"/>
                <a:ea typeface="+mn-ea"/>
                <a:cs typeface="+mn-cs"/>
              </a:rPr>
              <a:t>microservices</a:t>
            </a:r>
            <a:r>
              <a:rPr lang="en-US" sz="1200" kern="1200" dirty="0">
                <a:solidFill>
                  <a:schemeClr val="tx1"/>
                </a:solidFill>
                <a:effectLst/>
                <a:latin typeface="+mn-lt"/>
                <a:ea typeface="+mn-ea"/>
                <a:cs typeface="+mn-cs"/>
              </a:rPr>
              <a:t>,” that work in concert to deliver the application’s overall functionality. The term “</a:t>
            </a:r>
            <a:r>
              <a:rPr lang="en-US" sz="1200" kern="1200" dirty="0" err="1">
                <a:solidFill>
                  <a:schemeClr val="tx1"/>
                </a:solidFill>
                <a:effectLst/>
                <a:latin typeface="+mn-lt"/>
                <a:ea typeface="+mn-ea"/>
                <a:cs typeface="+mn-cs"/>
              </a:rPr>
              <a:t>microservice</a:t>
            </a:r>
            <a:r>
              <a:rPr lang="en-US" sz="1200" kern="1200" dirty="0">
                <a:solidFill>
                  <a:schemeClr val="tx1"/>
                </a:solidFill>
                <a:effectLst/>
                <a:latin typeface="+mn-lt"/>
                <a:ea typeface="+mn-ea"/>
                <a:cs typeface="+mn-cs"/>
              </a:rPr>
              <a:t>” emphasizes the fact that applications should be composed of services small enough to truly reflect independent concerns such that each </a:t>
            </a:r>
            <a:r>
              <a:rPr lang="en-US" sz="1200" kern="1200" dirty="0" err="1">
                <a:solidFill>
                  <a:schemeClr val="tx1"/>
                </a:solidFill>
                <a:effectLst/>
                <a:latin typeface="+mn-lt"/>
                <a:ea typeface="+mn-ea"/>
                <a:cs typeface="+mn-cs"/>
              </a:rPr>
              <a:t>microservice</a:t>
            </a:r>
            <a:r>
              <a:rPr lang="en-US" sz="1200" kern="1200" dirty="0">
                <a:solidFill>
                  <a:schemeClr val="tx1"/>
                </a:solidFill>
                <a:effectLst/>
                <a:latin typeface="+mn-lt"/>
                <a:ea typeface="+mn-ea"/>
                <a:cs typeface="+mn-cs"/>
              </a:rPr>
              <a:t> implements a single function. Moreover, each has well-defined contracts (API contracts) – typically RESTful - for other </a:t>
            </a:r>
            <a:r>
              <a:rPr lang="en-US" sz="1200" kern="1200" dirty="0" err="1">
                <a:solidFill>
                  <a:schemeClr val="tx1"/>
                </a:solidFill>
                <a:effectLst/>
                <a:latin typeface="+mn-lt"/>
                <a:ea typeface="+mn-ea"/>
                <a:cs typeface="+mn-cs"/>
              </a:rPr>
              <a:t>microservices</a:t>
            </a:r>
            <a:r>
              <a:rPr lang="en-US" sz="1200" kern="1200" dirty="0">
                <a:solidFill>
                  <a:schemeClr val="tx1"/>
                </a:solidFill>
                <a:effectLst/>
                <a:latin typeface="+mn-lt"/>
                <a:ea typeface="+mn-ea"/>
                <a:cs typeface="+mn-cs"/>
              </a:rPr>
              <a:t> to communicate and share data with it. </a:t>
            </a:r>
            <a:r>
              <a:rPr lang="en-US" sz="1200" kern="1200" dirty="0" err="1">
                <a:solidFill>
                  <a:schemeClr val="tx1"/>
                </a:solidFill>
                <a:effectLst/>
                <a:latin typeface="+mn-lt"/>
                <a:ea typeface="+mn-ea"/>
                <a:cs typeface="+mn-cs"/>
              </a:rPr>
              <a:t>Microservices</a:t>
            </a:r>
            <a:r>
              <a:rPr lang="en-US" sz="1200" kern="1200" dirty="0">
                <a:solidFill>
                  <a:schemeClr val="tx1"/>
                </a:solidFill>
                <a:effectLst/>
                <a:latin typeface="+mn-lt"/>
                <a:ea typeface="+mn-ea"/>
                <a:cs typeface="+mn-cs"/>
              </a:rPr>
              <a:t> must also be able to version and update independently of each other. This loose coupling is what supports the rapid and reliable evolution of an application.</a:t>
            </a:r>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21</a:t>
            </a:fld>
            <a:endParaRPr lang="en-US"/>
          </a:p>
        </p:txBody>
      </p:sp>
    </p:spTree>
    <p:extLst>
      <p:ext uri="{BB962C8B-B14F-4D97-AF65-F5344CB8AC3E}">
        <p14:creationId xmlns:p14="http://schemas.microsoft.com/office/powerpoint/2010/main" val="383827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Microservice</a:t>
            </a:r>
            <a:r>
              <a:rPr lang="en-US" dirty="0"/>
              <a:t>-based applications also enable the separation of the application from the underlying infrastructure on which it runs. Unlike monolithic applications where developers declare resource requirements to IT, </a:t>
            </a:r>
            <a:r>
              <a:rPr lang="en-US" dirty="0" err="1"/>
              <a:t>microservices</a:t>
            </a:r>
            <a:r>
              <a:rPr lang="en-US" dirty="0"/>
              <a:t> declare their resource requirements to a distributed software system known as a “cluster manager,” that “schedules,” or places, them onto machines assigned to the cluster in order to maximize the cluster’s overall resource utilization while honoring each </a:t>
            </a:r>
            <a:r>
              <a:rPr lang="en-US" dirty="0" err="1"/>
              <a:t>microservice’s</a:t>
            </a:r>
            <a:r>
              <a:rPr lang="en-US" dirty="0"/>
              <a:t> requirements for high availability and data replication. Because </a:t>
            </a:r>
            <a:r>
              <a:rPr lang="en-US" dirty="0" err="1"/>
              <a:t>microservices</a:t>
            </a:r>
            <a:r>
              <a:rPr lang="en-US" dirty="0"/>
              <a:t> are commonly packaged as containers and many usually fit within a single server or virtual machine, their deployment is fast and they can be densely packed to minimize the cluster’s scale requirements.</a:t>
            </a:r>
          </a:p>
          <a:p>
            <a:endParaRPr lang="en-US" dirty="0"/>
          </a:p>
          <a:p>
            <a:r>
              <a:rPr lang="en-US" dirty="0"/>
              <a:t>There are several benefits</a:t>
            </a:r>
            <a:r>
              <a:rPr lang="en-US" baseline="0" dirty="0"/>
              <a:t> that this enables:</a:t>
            </a:r>
          </a:p>
          <a:p>
            <a:pPr marL="228600" indent="-228600">
              <a:buAutoNum type="arabicPeriod"/>
            </a:pPr>
            <a:r>
              <a:rPr lang="en-US" baseline="0" dirty="0"/>
              <a:t>&lt;click&gt; A </a:t>
            </a:r>
            <a:r>
              <a:rPr lang="en-US" baseline="0" dirty="0" err="1"/>
              <a:t>microservice</a:t>
            </a:r>
            <a:r>
              <a:rPr lang="en-US" baseline="0" dirty="0"/>
              <a:t> that fails is automatically recreated, potentially on a different server.</a:t>
            </a:r>
          </a:p>
          <a:p>
            <a:pPr marL="228600" indent="-228600">
              <a:buAutoNum type="arabicPeriod"/>
            </a:pPr>
            <a:r>
              <a:rPr lang="en-US" baseline="0" dirty="0"/>
              <a:t>&lt;click&gt; Adding capacity is easy, as you only need to add servers with the same configuration.</a:t>
            </a:r>
          </a:p>
          <a:p>
            <a:pPr marL="228600" indent="-228600">
              <a:buAutoNum type="arabicPeriod"/>
            </a:pPr>
            <a:r>
              <a:rPr lang="en-US" baseline="0" dirty="0"/>
              <a:t>&lt;click&gt; If a </a:t>
            </a:r>
            <a:r>
              <a:rPr lang="en-US" baseline="0" dirty="0" err="1"/>
              <a:t>microservice</a:t>
            </a:r>
            <a:r>
              <a:rPr lang="en-US" baseline="0" dirty="0"/>
              <a:t> needs more capacity, it can be scaled by creating a bigger instance, potentially on a different server, and then destroying the old instance.</a:t>
            </a:r>
          </a:p>
          <a:p>
            <a:pPr marL="228600" indent="-228600">
              <a:buAutoNum type="arabicPeriod"/>
            </a:pPr>
            <a:r>
              <a:rPr lang="en-US" baseline="0" dirty="0"/>
              <a:t>&lt;click&gt; If a server fails, all </a:t>
            </a:r>
            <a:r>
              <a:rPr lang="en-US" baseline="0" dirty="0" err="1"/>
              <a:t>microservice</a:t>
            </a:r>
            <a:r>
              <a:rPr lang="en-US" baseline="0" dirty="0"/>
              <a:t> are moved to other servers.</a:t>
            </a:r>
          </a:p>
          <a:p>
            <a:pPr marL="228600" indent="-228600">
              <a:buAutoNum type="arabicPeriod"/>
            </a:pPr>
            <a:r>
              <a:rPr lang="en-US" baseline="0" dirty="0"/>
              <a:t>&lt;click&gt; You can host multiple applications on a cluster.</a:t>
            </a:r>
          </a:p>
          <a:p>
            <a:pPr marL="228600" indent="-228600">
              <a:buAutoNum type="arabicPeriod"/>
            </a:pPr>
            <a:r>
              <a:rPr lang="en-US" baseline="0" dirty="0"/>
              <a:t>&lt;click&gt; The cluster determines where </a:t>
            </a:r>
            <a:r>
              <a:rPr lang="en-US" baseline="0" dirty="0" err="1"/>
              <a:t>microservice</a:t>
            </a:r>
            <a:r>
              <a:rPr lang="en-US" baseline="0" dirty="0"/>
              <a:t> are place, and can provision additional instances as needed.</a:t>
            </a:r>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22</a:t>
            </a:fld>
            <a:endParaRPr lang="en-US"/>
          </a:p>
        </p:txBody>
      </p:sp>
    </p:spTree>
    <p:extLst>
      <p:ext uri="{BB962C8B-B14F-4D97-AF65-F5344CB8AC3E}">
        <p14:creationId xmlns:p14="http://schemas.microsoft.com/office/powerpoint/2010/main" val="3262028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model, </a:t>
            </a:r>
            <a:r>
              <a:rPr lang="en-US" dirty="0" err="1"/>
              <a:t>microservice</a:t>
            </a:r>
            <a:r>
              <a:rPr lang="en-US" dirty="0"/>
              <a:t> scale-out can be nearly instantaneous, allowing an application to adapt to changing loads. Their loose coupling also means that </a:t>
            </a:r>
            <a:r>
              <a:rPr lang="en-US" dirty="0" err="1"/>
              <a:t>microservices</a:t>
            </a:r>
            <a:r>
              <a:rPr lang="en-US" dirty="0"/>
              <a:t> can scale independently. For example, the public endpoint HTTP listener, one </a:t>
            </a:r>
            <a:r>
              <a:rPr lang="en-US" dirty="0" err="1"/>
              <a:t>microservice</a:t>
            </a:r>
            <a:r>
              <a:rPr lang="en-US" dirty="0"/>
              <a:t> in the Web-facing functionality of an application, might be the only </a:t>
            </a:r>
            <a:r>
              <a:rPr lang="en-US" dirty="0" err="1"/>
              <a:t>microservice</a:t>
            </a:r>
            <a:r>
              <a:rPr lang="en-US" dirty="0"/>
              <a:t> of an application that scales out to handle some additional incoming </a:t>
            </a:r>
            <a:r>
              <a:rPr lang="en-US"/>
              <a:t>traffic.</a:t>
            </a:r>
            <a:endParaRPr lang="en-US" dirty="0"/>
          </a:p>
          <a:p>
            <a:r>
              <a:rPr lang="en-US" dirty="0"/>
              <a:t>The independent, distributed nature of </a:t>
            </a:r>
            <a:r>
              <a:rPr lang="en-US" dirty="0" err="1"/>
              <a:t>microservice</a:t>
            </a:r>
            <a:r>
              <a:rPr lang="en-US" dirty="0"/>
              <a:t>-based applications also enables rolling updates, where only a subset of the instances of a single </a:t>
            </a:r>
            <a:r>
              <a:rPr lang="en-US" dirty="0" err="1"/>
              <a:t>microservice</a:t>
            </a:r>
            <a:r>
              <a:rPr lang="en-US" dirty="0"/>
              <a:t> will update at any given time. If a problem is detected, a buggy update can be “rolled back,” or undone, before all instances update with the faulty code or configuration. If the update system is automated, integration with Continuous Integration (CI) and Continuous Delivery (CD) pipelines allow developers to safely and frequently evolve the application without fear of impacting </a:t>
            </a:r>
            <a:r>
              <a:rPr lang="en-US"/>
              <a:t>availability.</a:t>
            </a:r>
            <a:endParaRPr lang="en-US" dirty="0"/>
          </a:p>
          <a:p>
            <a:r>
              <a:rPr lang="en-US" dirty="0"/>
              <a:t>While the classic model for application scalability is to have a load-balanced, stateless tier with a shared external </a:t>
            </a:r>
            <a:r>
              <a:rPr lang="en-US" dirty="0" err="1"/>
              <a:t>datastore</a:t>
            </a:r>
            <a:r>
              <a:rPr lang="en-US" dirty="0"/>
              <a:t> or database to store persistent state, </a:t>
            </a:r>
            <a:r>
              <a:rPr lang="en-US" dirty="0" err="1"/>
              <a:t>stateful</a:t>
            </a:r>
            <a:r>
              <a:rPr lang="en-US" dirty="0"/>
              <a:t> </a:t>
            </a:r>
            <a:r>
              <a:rPr lang="en-US" dirty="0" err="1"/>
              <a:t>microservices</a:t>
            </a:r>
            <a:r>
              <a:rPr lang="en-US" dirty="0"/>
              <a:t> can achieve higher performance, lower latency, massive scale and maintain developer agility for service updates. </a:t>
            </a:r>
            <a:r>
              <a:rPr lang="en-US" dirty="0" err="1"/>
              <a:t>Stateful</a:t>
            </a:r>
            <a:r>
              <a:rPr lang="en-US" dirty="0"/>
              <a:t> </a:t>
            </a:r>
            <a:r>
              <a:rPr lang="en-US" dirty="0" err="1"/>
              <a:t>microservices</a:t>
            </a:r>
            <a:r>
              <a:rPr lang="en-US" dirty="0"/>
              <a:t> manage persistent data, usually storing it locally on the servers on which they are placed to avoid the overhead of network access and complexity of cross-service operations. This enables the fastest possible processing and can eliminate the need for caches. Further, in order to manage data sizes and transfer throughputs beyond that which a single server can support, scalable </a:t>
            </a:r>
            <a:r>
              <a:rPr lang="en-US" dirty="0" err="1"/>
              <a:t>stateful</a:t>
            </a:r>
            <a:r>
              <a:rPr lang="en-US" dirty="0"/>
              <a:t> </a:t>
            </a:r>
            <a:r>
              <a:rPr lang="en-US" dirty="0" err="1"/>
              <a:t>microservices</a:t>
            </a:r>
            <a:r>
              <a:rPr lang="en-US" dirty="0"/>
              <a:t> partition data among their instances and implement schema versioning so that clients see a consistent version even during updates, regardless of which </a:t>
            </a:r>
            <a:r>
              <a:rPr lang="en-US" dirty="0" err="1"/>
              <a:t>microservice</a:t>
            </a:r>
            <a:r>
              <a:rPr lang="en-US" dirty="0"/>
              <a:t> instance they communicate with.</a:t>
            </a:r>
          </a:p>
          <a:p>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23</a:t>
            </a:fld>
            <a:endParaRPr lang="en-US"/>
          </a:p>
        </p:txBody>
      </p:sp>
    </p:spTree>
    <p:extLst>
      <p:ext uri="{BB962C8B-B14F-4D97-AF65-F5344CB8AC3E}">
        <p14:creationId xmlns:p14="http://schemas.microsoft.com/office/powerpoint/2010/main" val="3278102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Improve image</a:t>
            </a:r>
          </a:p>
          <a:p>
            <a:endParaRPr lang="en-US" dirty="0"/>
          </a:p>
          <a:p>
            <a:r>
              <a:rPr lang="en-US" dirty="0"/>
              <a:t>Our experience internally running cloud-scale Microsoft services like Bing, Cortana and Intune have given us a deep firsthand understanding of the complexities associated with designing, developing, and deploying large-scale applications at cloud scale. Frequent updates to large-scale, always on applications is a challenge, no matter how well designed the application. Just dropping </a:t>
            </a:r>
            <a:r>
              <a:rPr lang="en-US" dirty="0" err="1"/>
              <a:t>microservices</a:t>
            </a:r>
            <a:r>
              <a:rPr lang="en-US" dirty="0"/>
              <a:t> into virtual machines or even containers does not enable the full potential of the </a:t>
            </a:r>
            <a:r>
              <a:rPr lang="en-US" dirty="0" err="1"/>
              <a:t>microservices</a:t>
            </a:r>
            <a:r>
              <a:rPr lang="en-US" dirty="0"/>
              <a:t> approach, that requires a </a:t>
            </a:r>
            <a:r>
              <a:rPr lang="en-US" dirty="0" err="1"/>
              <a:t>microservices</a:t>
            </a:r>
            <a:r>
              <a:rPr lang="en-US" dirty="0"/>
              <a:t> application platform with DevOps-focused tooling.</a:t>
            </a:r>
          </a:p>
          <a:p>
            <a:r>
              <a:rPr lang="en-US" dirty="0"/>
              <a:t>A full-featured </a:t>
            </a:r>
            <a:r>
              <a:rPr lang="en-US" dirty="0" err="1"/>
              <a:t>microservices</a:t>
            </a:r>
            <a:r>
              <a:rPr lang="en-US" dirty="0"/>
              <a:t> application platform provides all the previously stated </a:t>
            </a:r>
            <a:r>
              <a:rPr lang="en-US" dirty="0" err="1"/>
              <a:t>microservices</a:t>
            </a:r>
            <a:r>
              <a:rPr lang="en-US" dirty="0"/>
              <a:t> architecture benefits of cost efficiency, scalability and 24x7 availability. It also takes these a step further. As mentioned earlier, it should choreograph safe and reliable upgrades using an extensible health model and automatic rollback. It also helps </a:t>
            </a:r>
            <a:r>
              <a:rPr lang="en-US" dirty="0" err="1"/>
              <a:t>microservices</a:t>
            </a:r>
            <a:r>
              <a:rPr lang="en-US" dirty="0"/>
              <a:t> to discover each other by providing a naming service, and monitors and maintains their health. For example, when scaling or healing, a </a:t>
            </a:r>
            <a:r>
              <a:rPr lang="en-US" dirty="0" err="1"/>
              <a:t>microservices</a:t>
            </a:r>
            <a:r>
              <a:rPr lang="en-US" dirty="0"/>
              <a:t> platform communicates updated placement information to other </a:t>
            </a:r>
            <a:r>
              <a:rPr lang="en-US" dirty="0" err="1"/>
              <a:t>microservices</a:t>
            </a:r>
            <a:r>
              <a:rPr lang="en-US" dirty="0"/>
              <a:t> via the naming service so that they can quickly establish or re-establish communication.</a:t>
            </a:r>
          </a:p>
          <a:p>
            <a:r>
              <a:rPr lang="en-US" dirty="0"/>
              <a:t>To keep </a:t>
            </a:r>
            <a:r>
              <a:rPr lang="en-US" dirty="0" err="1"/>
              <a:t>microservices</a:t>
            </a:r>
            <a:r>
              <a:rPr lang="en-US" dirty="0"/>
              <a:t> healthy, the platform automatically moves instances to healthy VMs or servers when the software or hardware on which they are running fails or must be restarted for upgrades. In addition, a </a:t>
            </a:r>
            <a:r>
              <a:rPr lang="en-US" dirty="0" err="1"/>
              <a:t>microservices</a:t>
            </a:r>
            <a:r>
              <a:rPr lang="en-US" dirty="0"/>
              <a:t> platform must be deployable in private and public clouds. This is necessary to support hybrid scenarios where workloads burst from a private cloud to a public one, and to enable public cloud dev/test with production deployment in a private cloud. Supporting multiple clouds also addresses concerns about vendor lock-in when choosing an application platform, separating the platform from the infrastructure.</a:t>
            </a:r>
          </a:p>
          <a:p>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24</a:t>
            </a:fld>
            <a:endParaRPr lang="en-US"/>
          </a:p>
        </p:txBody>
      </p:sp>
    </p:spTree>
    <p:extLst>
      <p:ext uri="{BB962C8B-B14F-4D97-AF65-F5344CB8AC3E}">
        <p14:creationId xmlns:p14="http://schemas.microsoft.com/office/powerpoint/2010/main" val="1879762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a:t>
            </a:r>
            <a:r>
              <a:rPr lang="en-US" baseline="0" dirty="0"/>
              <a:t> </a:t>
            </a:r>
            <a:r>
              <a:rPr lang="en-US" dirty="0"/>
              <a:t>several popular platforms on which developers are building and deploying </a:t>
            </a:r>
            <a:r>
              <a:rPr lang="en-US" dirty="0" err="1"/>
              <a:t>microservices</a:t>
            </a:r>
            <a:r>
              <a:rPr lang="en-US" dirty="0"/>
              <a:t> applications today. All of these can run on Azure infrastructure, giving you choice based upon your requirements.</a:t>
            </a:r>
            <a:endParaRPr lang="nl-NL" dirty="0"/>
          </a:p>
          <a:p>
            <a:endParaRPr lang="nl-NL" dirty="0"/>
          </a:p>
          <a:p>
            <a:r>
              <a:rPr lang="en-US" b="1" dirty="0"/>
              <a:t>Docker Swarm and Docker Compose</a:t>
            </a:r>
          </a:p>
          <a:p>
            <a:r>
              <a:rPr lang="en-US" dirty="0"/>
              <a:t>The standard packaging format and resource isolation of Docker containers have made them a natural fit with </a:t>
            </a:r>
            <a:r>
              <a:rPr lang="en-US" dirty="0" err="1"/>
              <a:t>microservices</a:t>
            </a:r>
            <a:r>
              <a:rPr lang="en-US" dirty="0"/>
              <a:t> architectures. Docker Compose defines an application model that supports multiple Docker-packaged </a:t>
            </a:r>
            <a:r>
              <a:rPr lang="en-US" dirty="0" err="1"/>
              <a:t>microservices</a:t>
            </a:r>
            <a:r>
              <a:rPr lang="en-US" dirty="0"/>
              <a:t>, and </a:t>
            </a:r>
            <a:r>
              <a:rPr lang="en-US" dirty="0">
                <a:hlinkClick r:id="rId3"/>
              </a:rPr>
              <a:t>Docker Swarm</a:t>
            </a:r>
            <a:r>
              <a:rPr lang="en-US" dirty="0"/>
              <a:t> serves as a cluster manager across a set of infrastructure that exposes the same protocol that a single-node Docker installation does, so that it works with the broad Docker tooling ecosystem. The Azure Container Service supports both Docker Swarm and Docker Compose. More details running this on Azure can be found </a:t>
            </a:r>
            <a:r>
              <a:rPr lang="en-US" dirty="0">
                <a:hlinkClick r:id="rId4"/>
              </a:rPr>
              <a:t>here</a:t>
            </a:r>
            <a:r>
              <a:rPr lang="en-US" dirty="0"/>
              <a:t>.</a:t>
            </a:r>
          </a:p>
          <a:p>
            <a:endParaRPr lang="en-US" dirty="0"/>
          </a:p>
          <a:p>
            <a:r>
              <a:rPr lang="en-US" b="1" dirty="0"/>
              <a:t>Mesosphere DCOS, with Apache </a:t>
            </a:r>
            <a:r>
              <a:rPr lang="en-US" b="1" dirty="0" err="1"/>
              <a:t>Mesos</a:t>
            </a:r>
            <a:r>
              <a:rPr lang="en-US" b="1" dirty="0"/>
              <a:t> and Marathon</a:t>
            </a:r>
          </a:p>
          <a:p>
            <a:r>
              <a:rPr lang="en-US" dirty="0"/>
              <a:t>Microsoft and Mesosphere have partnered to bring open source components of the </a:t>
            </a:r>
            <a:r>
              <a:rPr lang="en-US" dirty="0">
                <a:hlinkClick r:id="rId5"/>
              </a:rPr>
              <a:t>Mesosphere Datacenter Operating System (DCOS),</a:t>
            </a:r>
            <a:r>
              <a:rPr lang="en-US" dirty="0"/>
              <a:t> including Apache </a:t>
            </a:r>
            <a:r>
              <a:rPr lang="en-US" dirty="0" err="1"/>
              <a:t>Mesos</a:t>
            </a:r>
            <a:r>
              <a:rPr lang="en-US" dirty="0"/>
              <a:t> and Marathon, to Azure. The Mesosphere DCOS, powered by </a:t>
            </a:r>
            <a:r>
              <a:rPr lang="en-US" dirty="0" err="1"/>
              <a:t>Mesos</a:t>
            </a:r>
            <a:r>
              <a:rPr lang="en-US" dirty="0"/>
              <a:t>, is a scalable cluster manager that includes Mesosphere’s Marathon, a production-grade container orchestration tool. It is available as part of the </a:t>
            </a:r>
            <a:r>
              <a:rPr lang="en-US" dirty="0">
                <a:hlinkClick r:id="rId6"/>
              </a:rPr>
              <a:t>Azure Container Service</a:t>
            </a:r>
            <a:r>
              <a:rPr lang="en-US" dirty="0"/>
              <a:t>. There is also an enterprise version available from Mesosphere that runs on Azure. The Mesosphere DCOS provides </a:t>
            </a:r>
            <a:r>
              <a:rPr lang="en-US" dirty="0" err="1"/>
              <a:t>microservices</a:t>
            </a:r>
            <a:r>
              <a:rPr lang="en-US" dirty="0"/>
              <a:t> platform capabilities including service discovery, load-balancing, health-checks, placement constraints, and metrics aggregation. Finally, Mesosphere offers a library of certified services that provide additional capabilities, like Kafka, </a:t>
            </a:r>
            <a:r>
              <a:rPr lang="en-US" dirty="0" err="1"/>
              <a:t>Chronos</a:t>
            </a:r>
            <a:r>
              <a:rPr lang="en-US" dirty="0"/>
              <a:t>, Cassandra, Spark and others, which can all be installed with a single command. More details running this on Azure can be found </a:t>
            </a:r>
            <a:r>
              <a:rPr lang="en-US" dirty="0">
                <a:hlinkClick r:id="rId7"/>
              </a:rPr>
              <a:t>here</a:t>
            </a:r>
            <a:r>
              <a:rPr lang="en-US" dirty="0"/>
              <a:t>.</a:t>
            </a:r>
          </a:p>
          <a:p>
            <a:endParaRPr lang="en-US" dirty="0"/>
          </a:p>
          <a:p>
            <a:r>
              <a:rPr lang="en-US" b="1" dirty="0"/>
              <a:t>Service Fabric</a:t>
            </a:r>
          </a:p>
          <a:p>
            <a:r>
              <a:rPr lang="en-US" dirty="0"/>
              <a:t>To support our own internal evolution from on-premises to cloud and from monolithic to </a:t>
            </a:r>
            <a:r>
              <a:rPr lang="en-US" dirty="0" err="1"/>
              <a:t>microservice</a:t>
            </a:r>
            <a:r>
              <a:rPr lang="en-US" dirty="0"/>
              <a:t>-based applications, we developed Service Fabric over ten years ago. Service Fabric powers many of our hyper-scale cloud services, including SQL DB, </a:t>
            </a:r>
            <a:r>
              <a:rPr lang="en-US" dirty="0" err="1"/>
              <a:t>DocDB</a:t>
            </a:r>
            <a:r>
              <a:rPr lang="en-US" dirty="0"/>
              <a:t>, Intune, Cortana and Skype for Business, as well as many internal Azure infrastructure services. We’ve taken the exact same technology and released Service Fabric as-a-service on Azure, and the standalone SDK will enable the deployment of Service Fabric applications in on-premises clusters and on other clouds. In its initial public release, Service Fabric runs on Windows with any .NET language and Linux and Java support are under development. Service Fabric has built-in support for lifecycle management, hybrid deployments, and 24x7 availability with integrated development experiences using Visual Studio. The platform offers extensible health models for both the infrastructure and </a:t>
            </a:r>
            <a:r>
              <a:rPr lang="en-US" dirty="0" err="1"/>
              <a:t>microservices</a:t>
            </a:r>
            <a:r>
              <a:rPr lang="en-US" dirty="0"/>
              <a:t> to enable automated health-based upgrade and automatic rollback, simplifying DevOps. Furthermore, Service Fabric supports both stateless and </a:t>
            </a:r>
            <a:r>
              <a:rPr lang="en-US" dirty="0" err="1"/>
              <a:t>stateful</a:t>
            </a:r>
            <a:r>
              <a:rPr lang="en-US" dirty="0"/>
              <a:t> </a:t>
            </a:r>
            <a:r>
              <a:rPr lang="en-US" dirty="0" err="1"/>
              <a:t>microservices</a:t>
            </a:r>
            <a:r>
              <a:rPr lang="en-US" dirty="0"/>
              <a:t> with leadership election to support data consistency and a state replication framework that supports transactions for </a:t>
            </a:r>
            <a:r>
              <a:rPr lang="en-US" dirty="0" err="1"/>
              <a:t>stateful</a:t>
            </a:r>
            <a:r>
              <a:rPr lang="en-US" dirty="0"/>
              <a:t> data guarantees. </a:t>
            </a:r>
          </a:p>
          <a:p>
            <a:endParaRPr lang="en-US" dirty="0"/>
          </a:p>
          <a:p>
            <a:r>
              <a:rPr lang="en-US" b="1" dirty="0"/>
              <a:t>Kubernetes</a:t>
            </a:r>
          </a:p>
          <a:p>
            <a:r>
              <a:rPr lang="en-US" dirty="0"/>
              <a:t>Kubernetes is an open-source system for automating deployment, operations, and scaling of containerized applications. It groups containers that make up an application into logical units for easy management and discovery. Originally developed by Google, it builds on their experiences running large scale services such as Search and Gmail. Even some traditional PaaS solutions are merging with Kubernetes, like </a:t>
            </a:r>
            <a:r>
              <a:rPr lang="en-US" dirty="0" err="1">
                <a:hlinkClick r:id="rId8"/>
              </a:rPr>
              <a:t>Apprenda</a:t>
            </a:r>
            <a:r>
              <a:rPr lang="en-US" dirty="0"/>
              <a:t>. More details running Kubernetes on Azure can be found </a:t>
            </a:r>
            <a:r>
              <a:rPr lang="en-US" dirty="0">
                <a:hlinkClick r:id="rId9"/>
              </a:rPr>
              <a:t>here</a:t>
            </a:r>
            <a:r>
              <a:rPr lang="en-US" dirty="0"/>
              <a:t>.</a:t>
            </a:r>
          </a:p>
          <a:p>
            <a:endParaRPr lang="en-US" dirty="0"/>
          </a:p>
          <a:p>
            <a:r>
              <a:rPr lang="en-US" b="1" dirty="0" err="1"/>
              <a:t>OpenShift</a:t>
            </a:r>
            <a:endParaRPr lang="en-US" b="1" dirty="0"/>
          </a:p>
          <a:p>
            <a:r>
              <a:rPr lang="en-US" dirty="0" err="1">
                <a:hlinkClick r:id="rId10"/>
              </a:rPr>
              <a:t>OpenShift</a:t>
            </a:r>
            <a:r>
              <a:rPr lang="en-US" dirty="0"/>
              <a:t> by Red Hat is a platform-as-a-service offering that leverages Docker container-based packaging for deploying container orchestration and compute management capabilities for Kubernetes, enabling users to run containerized </a:t>
            </a:r>
            <a:r>
              <a:rPr lang="en-US" dirty="0" err="1"/>
              <a:t>JBoss</a:t>
            </a:r>
            <a:r>
              <a:rPr lang="en-US" dirty="0"/>
              <a:t> Middleware, multiple programming languages, databases and other application runtimes. </a:t>
            </a:r>
            <a:r>
              <a:rPr lang="en-US" dirty="0" err="1"/>
              <a:t>OpenShift</a:t>
            </a:r>
            <a:r>
              <a:rPr lang="en-US" dirty="0"/>
              <a:t> Enterprise 3 offers a </a:t>
            </a:r>
            <a:r>
              <a:rPr lang="en-US" dirty="0" err="1"/>
              <a:t>devops</a:t>
            </a:r>
            <a:r>
              <a:rPr lang="en-US" dirty="0"/>
              <a:t> experience that enables developers to automate the application build and deployment process within a secure, enterprise-grade application infrastructure. With recent support for Red Hat Enterprise Linux images in Azure, </a:t>
            </a:r>
            <a:r>
              <a:rPr lang="en-US" dirty="0" err="1"/>
              <a:t>OpenShift</a:t>
            </a:r>
            <a:r>
              <a:rPr lang="en-US" dirty="0"/>
              <a:t> is supported in Azure. Look for some documentation on this topic shortly.</a:t>
            </a:r>
          </a:p>
          <a:p>
            <a:endParaRPr lang="en-US" dirty="0"/>
          </a:p>
          <a:p>
            <a:r>
              <a:rPr lang="en-US" b="1" dirty="0"/>
              <a:t>Pivotal Cloud Foundry</a:t>
            </a:r>
          </a:p>
          <a:p>
            <a:r>
              <a:rPr lang="en-US" dirty="0">
                <a:hlinkClick r:id="rId11"/>
              </a:rPr>
              <a:t>Pivotal Cloud Foundry </a:t>
            </a:r>
            <a:r>
              <a:rPr lang="en-US" dirty="0"/>
              <a:t>enables </a:t>
            </a:r>
            <a:r>
              <a:rPr lang="en-US" dirty="0" err="1"/>
              <a:t>microservice</a:t>
            </a:r>
            <a:r>
              <a:rPr lang="en-US" dirty="0"/>
              <a:t> architectures by combining workflow and container scheduling from Cloud Foundry with integrations for </a:t>
            </a:r>
            <a:r>
              <a:rPr lang="en-US" dirty="0" err="1"/>
              <a:t>microservice</a:t>
            </a:r>
            <a:r>
              <a:rPr lang="en-US" dirty="0"/>
              <a:t> patterns like service discovery, client side load balancing, circuit breakers and distributed tracing, utilizing Spring Cloud and </a:t>
            </a:r>
            <a:r>
              <a:rPr lang="en-US" dirty="0" err="1"/>
              <a:t>NetflixOSS</a:t>
            </a:r>
            <a:r>
              <a:rPr lang="en-US" dirty="0"/>
              <a:t>. Pivotal Cloud Foundry supports ongoing </a:t>
            </a:r>
            <a:r>
              <a:rPr lang="en-US" dirty="0" err="1"/>
              <a:t>microservice</a:t>
            </a:r>
            <a:r>
              <a:rPr lang="en-US" dirty="0"/>
              <a:t> operations via deployment and service management capabilities such as </a:t>
            </a:r>
            <a:r>
              <a:rPr lang="en-US" dirty="0" err="1"/>
              <a:t>autoscaling</a:t>
            </a:r>
            <a:r>
              <a:rPr lang="en-US" dirty="0"/>
              <a:t>, blue-green updates, health monitoring, application metrics, streaming logs and more. Learn more about running Pivotal Cloud Foundry on Azure </a:t>
            </a:r>
            <a:r>
              <a:rPr lang="en-US" dirty="0">
                <a:hlinkClick r:id="rId12"/>
              </a:rPr>
              <a:t>here</a:t>
            </a:r>
            <a:r>
              <a:rPr lang="en-US" dirty="0"/>
              <a:t>.</a:t>
            </a:r>
          </a:p>
          <a:p>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25</a:t>
            </a:fld>
            <a:endParaRPr lang="en-US"/>
          </a:p>
        </p:txBody>
      </p:sp>
    </p:spTree>
    <p:extLst>
      <p:ext uri="{BB962C8B-B14F-4D97-AF65-F5344CB8AC3E}">
        <p14:creationId xmlns:p14="http://schemas.microsoft.com/office/powerpoint/2010/main" val="3574667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26</a:t>
            </a:fld>
            <a:endParaRPr lang="en-US"/>
          </a:p>
        </p:txBody>
      </p:sp>
    </p:spTree>
    <p:extLst>
      <p:ext uri="{BB962C8B-B14F-4D97-AF65-F5344CB8AC3E}">
        <p14:creationId xmlns:p14="http://schemas.microsoft.com/office/powerpoint/2010/main" val="374916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When</a:t>
            </a:r>
            <a:r>
              <a:rPr lang="en-US" baseline="0" dirty="0"/>
              <a:t> you see “containers” you probably think of Docker.  For good reason, Docker has essentially defined the container market.  To understand what Docker is let’s start by looking at Containers.</a:t>
            </a:r>
          </a:p>
          <a:p>
            <a:endParaRPr lang="en-US" baseline="0" dirty="0"/>
          </a:p>
          <a:p>
            <a:r>
              <a:rPr lang="en-US" baseline="0" dirty="0"/>
              <a:t>Containers are an </a:t>
            </a:r>
            <a:r>
              <a:rPr lang="en-US" b="1" baseline="0" dirty="0"/>
              <a:t>isolated environment and isolated collection of resources that an application runs in</a:t>
            </a:r>
            <a:r>
              <a:rPr lang="en-US" baseline="0" dirty="0"/>
              <a:t>.  The resources are all the dependencies (DLL’s, configuration, etc.) that the application needs.  </a:t>
            </a:r>
            <a:r>
              <a:rPr lang="en-US" b="1" baseline="0" dirty="0"/>
              <a:t>Everything the application needs to run is in the container </a:t>
            </a:r>
            <a:r>
              <a:rPr lang="en-US" baseline="0" dirty="0"/>
              <a:t>and it </a:t>
            </a:r>
            <a:r>
              <a:rPr lang="en-US" b="1" baseline="0" dirty="0"/>
              <a:t>sees nothing on the host OS </a:t>
            </a:r>
            <a:r>
              <a:rPr lang="en-US" baseline="0" dirty="0"/>
              <a:t>it is running on (except maybe an internet connection).  </a:t>
            </a:r>
            <a:r>
              <a:rPr lang="en-US" b="1" baseline="0" dirty="0"/>
              <a:t>Containers are therefore a unit of deployment.</a:t>
            </a:r>
          </a:p>
          <a:p>
            <a:endParaRPr lang="en-US" b="1" baseline="0" dirty="0"/>
          </a:p>
          <a:p>
            <a:r>
              <a:rPr lang="en-US" baseline="0" dirty="0"/>
              <a:t>A key benefit of containers is that they </a:t>
            </a:r>
            <a:r>
              <a:rPr lang="en-US" b="1" baseline="0" dirty="0"/>
              <a:t>can startup almost instantly</a:t>
            </a:r>
            <a:r>
              <a:rPr lang="en-US" baseline="0" dirty="0"/>
              <a:t>.  The notion of “booting up” a guest OS doesn’t exist.  The container just runs on top of the host OS.  As a result, containers can startup almost instantly as compared to the startup period of a VM.  And </a:t>
            </a:r>
            <a:r>
              <a:rPr lang="en-US" b="1" baseline="0" dirty="0"/>
              <a:t>because everything is contained in this container, containers are easily repeatable and extremely reliable from one environment to the next</a:t>
            </a:r>
            <a:r>
              <a:rPr lang="en-US" baseline="0" dirty="0"/>
              <a:t>.  For example, I can run a container on my local dev box and have high confidence it will run the same when deployed to another machine, such as a VM running in Azure.</a:t>
            </a:r>
          </a:p>
          <a:p>
            <a:endParaRPr lang="en-US" baseline="0" dirty="0"/>
          </a:p>
          <a:p>
            <a:r>
              <a:rPr lang="en-US" baseline="0" dirty="0"/>
              <a:t>As you can probably imagine, containers are extremely popular in dev/test scenarios.  They are also great for micro-services.</a:t>
            </a:r>
          </a:p>
          <a:p>
            <a:endParaRPr lang="en-US" baseline="0" dirty="0"/>
          </a:p>
          <a:p>
            <a:r>
              <a:rPr lang="en-US" baseline="0" dirty="0"/>
              <a:t>To put a visual behind this, consider the architecture for a typical virtual machine.  You have a physical server, hyper-visor and host OS.  Then, each VM has it’s own guest OS that can be configured with applications and application frameworks.  This is what you saw earlier in the presentation.</a:t>
            </a:r>
          </a:p>
          <a:p>
            <a:endParaRPr lang="en-US" baseline="0" dirty="0"/>
          </a:p>
          <a:p>
            <a:r>
              <a:rPr lang="en-US" baseline="0" dirty="0"/>
              <a:t>Now consider how a container is different.  Physical Server with a host OS. However, notice there is not a guest OS.  The container is essentially the application and it’s dependencies.  Also notice that the app frameworks used by application A and application B are shared in this model.  This is how instant startup is achieved.</a:t>
            </a:r>
          </a:p>
          <a:p>
            <a:endParaRPr lang="en-US" baseline="0" dirty="0"/>
          </a:p>
          <a:p>
            <a:r>
              <a:rPr lang="en-US" baseline="0" dirty="0"/>
              <a:t>Note that there are more instances of the same App running on the physical server. This underlines that a container is a scale unit besides being an isolation mechanism. In a production development you would use a cluster of hosts, and have containers spread of the hosts.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9775AD18-5B56-4775-A2E4-ECEF0ABB851C}" type="slidenum">
              <a:rPr lang="en-US" smtClean="0"/>
              <a:t>27</a:t>
            </a:fld>
            <a:endParaRPr lang="en-US"/>
          </a:p>
        </p:txBody>
      </p:sp>
    </p:spTree>
    <p:extLst>
      <p:ext uri="{BB962C8B-B14F-4D97-AF65-F5344CB8AC3E}">
        <p14:creationId xmlns:p14="http://schemas.microsoft.com/office/powerpoint/2010/main" val="20867728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Containers</a:t>
            </a:r>
            <a:r>
              <a:rPr lang="nl-NL" baseline="0" dirty="0"/>
              <a:t> are run </a:t>
            </a:r>
            <a:r>
              <a:rPr lang="nl-NL" baseline="0" dirty="0" err="1"/>
              <a:t>using</a:t>
            </a:r>
            <a:r>
              <a:rPr lang="nl-NL" baseline="0" dirty="0"/>
              <a:t> images. An image is a base </a:t>
            </a:r>
            <a:r>
              <a:rPr lang="nl-NL" baseline="0" dirty="0" err="1"/>
              <a:t>that</a:t>
            </a:r>
            <a:r>
              <a:rPr lang="nl-NL" baseline="0" dirty="0"/>
              <a:t> is </a:t>
            </a:r>
            <a:r>
              <a:rPr lang="nl-NL" baseline="0" dirty="0" err="1"/>
              <a:t>used</a:t>
            </a:r>
            <a:r>
              <a:rPr lang="nl-NL" baseline="0" dirty="0"/>
              <a:t> </a:t>
            </a:r>
            <a:r>
              <a:rPr lang="nl-NL" baseline="0" dirty="0" err="1"/>
              <a:t>to</a:t>
            </a:r>
            <a:r>
              <a:rPr lang="nl-NL" baseline="0" dirty="0"/>
              <a:t> start a container, </a:t>
            </a:r>
            <a:r>
              <a:rPr lang="nl-NL" baseline="0" dirty="0" err="1"/>
              <a:t>and</a:t>
            </a:r>
            <a:r>
              <a:rPr lang="nl-NL" baseline="0" dirty="0"/>
              <a:t> </a:t>
            </a:r>
            <a:r>
              <a:rPr lang="nl-NL" baseline="0" dirty="0" err="1"/>
              <a:t>you</a:t>
            </a:r>
            <a:r>
              <a:rPr lang="nl-NL" baseline="0" dirty="0"/>
              <a:t> </a:t>
            </a:r>
            <a:r>
              <a:rPr lang="nl-NL" baseline="0" dirty="0" err="1"/>
              <a:t>can</a:t>
            </a:r>
            <a:r>
              <a:rPr lang="nl-NL" baseline="0" dirty="0"/>
              <a:t> spin up </a:t>
            </a:r>
            <a:r>
              <a:rPr lang="nl-NL" baseline="0" dirty="0" err="1"/>
              <a:t>any</a:t>
            </a:r>
            <a:r>
              <a:rPr lang="nl-NL" baseline="0" dirty="0"/>
              <a:t> </a:t>
            </a:r>
            <a:r>
              <a:rPr lang="nl-NL" baseline="0" dirty="0" err="1"/>
              <a:t>number</a:t>
            </a:r>
            <a:r>
              <a:rPr lang="nl-NL" baseline="0" dirty="0"/>
              <a:t> of containers </a:t>
            </a:r>
            <a:r>
              <a:rPr lang="nl-NL" baseline="0" dirty="0" err="1"/>
              <a:t>based</a:t>
            </a:r>
            <a:r>
              <a:rPr lang="nl-NL" baseline="0" dirty="0"/>
              <a:t> on </a:t>
            </a:r>
            <a:r>
              <a:rPr lang="nl-NL" baseline="0" dirty="0" err="1"/>
              <a:t>an</a:t>
            </a:r>
            <a:r>
              <a:rPr lang="nl-NL" baseline="0" dirty="0"/>
              <a:t> image. An image </a:t>
            </a:r>
            <a:r>
              <a:rPr lang="nl-NL" baseline="0" dirty="0" err="1"/>
              <a:t>usually</a:t>
            </a:r>
            <a:r>
              <a:rPr lang="nl-NL" baseline="0" dirty="0"/>
              <a:t> </a:t>
            </a:r>
            <a:r>
              <a:rPr lang="nl-NL" baseline="0" dirty="0" err="1"/>
              <a:t>consists</a:t>
            </a:r>
            <a:r>
              <a:rPr lang="nl-NL" baseline="0" dirty="0"/>
              <a:t> of multiple </a:t>
            </a:r>
            <a:r>
              <a:rPr lang="nl-NL" baseline="0" dirty="0" err="1"/>
              <a:t>layers</a:t>
            </a:r>
            <a:r>
              <a:rPr lang="nl-NL" baseline="0" dirty="0"/>
              <a:t>.</a:t>
            </a:r>
          </a:p>
          <a:p>
            <a:endParaRPr lang="nl-NL" baseline="0" dirty="0"/>
          </a:p>
          <a:p>
            <a:r>
              <a:rPr lang="nl-NL" baseline="0" dirty="0"/>
              <a:t>&lt;click&gt;</a:t>
            </a:r>
          </a:p>
          <a:p>
            <a:r>
              <a:rPr lang="nl-NL" baseline="0" dirty="0" err="1"/>
              <a:t>You</a:t>
            </a:r>
            <a:r>
              <a:rPr lang="nl-NL" baseline="0" dirty="0"/>
              <a:t> start </a:t>
            </a:r>
            <a:r>
              <a:rPr lang="nl-NL" baseline="0" dirty="0" err="1"/>
              <a:t>with</a:t>
            </a:r>
            <a:r>
              <a:rPr lang="nl-NL" baseline="0" dirty="0"/>
              <a:t> a Platform Image, </a:t>
            </a:r>
            <a:r>
              <a:rPr lang="nl-NL" baseline="0" dirty="0" err="1"/>
              <a:t>which</a:t>
            </a:r>
            <a:r>
              <a:rPr lang="nl-NL" baseline="0" dirty="0"/>
              <a:t> is </a:t>
            </a:r>
            <a:r>
              <a:rPr lang="nl-NL" baseline="0" dirty="0" err="1"/>
              <a:t>the</a:t>
            </a:r>
            <a:r>
              <a:rPr lang="nl-NL" baseline="0" dirty="0"/>
              <a:t> </a:t>
            </a:r>
            <a:r>
              <a:rPr lang="nl-NL" baseline="0" dirty="0" err="1"/>
              <a:t>runtime</a:t>
            </a:r>
            <a:r>
              <a:rPr lang="nl-NL" baseline="0" dirty="0"/>
              <a:t> environment </a:t>
            </a:r>
            <a:r>
              <a:rPr lang="nl-NL" baseline="0" dirty="0" err="1"/>
              <a:t>you</a:t>
            </a:r>
            <a:r>
              <a:rPr lang="nl-NL" baseline="0" dirty="0"/>
              <a:t> want </a:t>
            </a:r>
            <a:r>
              <a:rPr lang="nl-NL" baseline="0" dirty="0" err="1"/>
              <a:t>to</a:t>
            </a:r>
            <a:r>
              <a:rPr lang="nl-NL" baseline="0" dirty="0"/>
              <a:t> </a:t>
            </a:r>
            <a:r>
              <a:rPr lang="nl-NL" baseline="0" dirty="0" err="1"/>
              <a:t>build</a:t>
            </a:r>
            <a:r>
              <a:rPr lang="nl-NL" baseline="0" dirty="0"/>
              <a:t> on. </a:t>
            </a:r>
            <a:r>
              <a:rPr lang="nl-NL" baseline="0" dirty="0" err="1"/>
              <a:t>When</a:t>
            </a:r>
            <a:r>
              <a:rPr lang="nl-NL" baseline="0" dirty="0"/>
              <a:t> running on Linux, </a:t>
            </a:r>
            <a:r>
              <a:rPr lang="nl-NL" baseline="0" dirty="0" err="1"/>
              <a:t>there</a:t>
            </a:r>
            <a:r>
              <a:rPr lang="nl-NL" baseline="0" dirty="0"/>
              <a:t> are platform images </a:t>
            </a:r>
            <a:r>
              <a:rPr lang="nl-NL" baseline="0" dirty="0" err="1"/>
              <a:t>for</a:t>
            </a:r>
            <a:r>
              <a:rPr lang="nl-NL" baseline="0" dirty="0"/>
              <a:t> </a:t>
            </a:r>
            <a:r>
              <a:rPr lang="nl-NL" baseline="0" dirty="0" err="1"/>
              <a:t>distributions</a:t>
            </a:r>
            <a:r>
              <a:rPr lang="nl-NL" baseline="0" dirty="0"/>
              <a:t> </a:t>
            </a:r>
            <a:r>
              <a:rPr lang="nl-NL" baseline="0" dirty="0" err="1"/>
              <a:t>such</a:t>
            </a:r>
            <a:r>
              <a:rPr lang="nl-NL" baseline="0" dirty="0"/>
              <a:t> as Ubuntu </a:t>
            </a:r>
            <a:r>
              <a:rPr lang="nl-NL" baseline="0" dirty="0" err="1"/>
              <a:t>and</a:t>
            </a:r>
            <a:r>
              <a:rPr lang="nl-NL" baseline="0" dirty="0"/>
              <a:t> </a:t>
            </a:r>
            <a:r>
              <a:rPr lang="nl-NL" baseline="0" dirty="0" err="1"/>
              <a:t>CentOS</a:t>
            </a:r>
            <a:r>
              <a:rPr lang="nl-NL" baseline="0" dirty="0"/>
              <a:t>, </a:t>
            </a:r>
            <a:r>
              <a:rPr lang="nl-NL" baseline="0" dirty="0" err="1"/>
              <a:t>and</a:t>
            </a:r>
            <a:r>
              <a:rPr lang="nl-NL" baseline="0" dirty="0"/>
              <a:t> platform images </a:t>
            </a:r>
            <a:r>
              <a:rPr lang="nl-NL" baseline="0" dirty="0" err="1"/>
              <a:t>with</a:t>
            </a:r>
            <a:r>
              <a:rPr lang="nl-NL" baseline="0" dirty="0"/>
              <a:t> </a:t>
            </a:r>
            <a:r>
              <a:rPr lang="nl-NL" baseline="0" dirty="0" err="1"/>
              <a:t>additional</a:t>
            </a:r>
            <a:r>
              <a:rPr lang="nl-NL" baseline="0" dirty="0"/>
              <a:t> tools </a:t>
            </a:r>
            <a:r>
              <a:rPr lang="nl-NL" baseline="0" dirty="0" err="1"/>
              <a:t>such</a:t>
            </a:r>
            <a:r>
              <a:rPr lang="nl-NL" baseline="0" dirty="0"/>
              <a:t> as </a:t>
            </a:r>
            <a:r>
              <a:rPr lang="nl-NL" baseline="0" dirty="0" err="1"/>
              <a:t>MariaDB</a:t>
            </a:r>
            <a:r>
              <a:rPr lang="nl-NL" baseline="0" dirty="0"/>
              <a:t>.</a:t>
            </a:r>
          </a:p>
          <a:p>
            <a:endParaRPr lang="nl-NL" baseline="0" dirty="0"/>
          </a:p>
          <a:p>
            <a:r>
              <a:rPr lang="nl-NL" baseline="0" dirty="0"/>
              <a:t>&lt;click&gt;</a:t>
            </a:r>
          </a:p>
          <a:p>
            <a:r>
              <a:rPr lang="nl-NL" baseline="0" dirty="0"/>
              <a:t>On top of </a:t>
            </a:r>
            <a:r>
              <a:rPr lang="nl-NL" baseline="0" dirty="0" err="1"/>
              <a:t>that</a:t>
            </a:r>
            <a:r>
              <a:rPr lang="nl-NL" baseline="0" dirty="0"/>
              <a:t> </a:t>
            </a:r>
            <a:r>
              <a:rPr lang="nl-NL" baseline="0" dirty="0" err="1"/>
              <a:t>you</a:t>
            </a:r>
            <a:r>
              <a:rPr lang="nl-NL" baseline="0" dirty="0"/>
              <a:t> </a:t>
            </a:r>
            <a:r>
              <a:rPr lang="nl-NL" baseline="0" dirty="0" err="1"/>
              <a:t>can</a:t>
            </a:r>
            <a:r>
              <a:rPr lang="nl-NL" baseline="0" dirty="0"/>
              <a:t> have </a:t>
            </a:r>
            <a:r>
              <a:rPr lang="nl-NL" baseline="0" dirty="0" err="1"/>
              <a:t>additional</a:t>
            </a:r>
            <a:r>
              <a:rPr lang="nl-NL" baseline="0" dirty="0"/>
              <a:t> </a:t>
            </a:r>
            <a:r>
              <a:rPr lang="nl-NL" baseline="0" dirty="0" err="1"/>
              <a:t>layers</a:t>
            </a:r>
            <a:r>
              <a:rPr lang="nl-NL" baseline="0" dirty="0"/>
              <a:t>, </a:t>
            </a:r>
            <a:r>
              <a:rPr lang="nl-NL" baseline="0" dirty="0" err="1"/>
              <a:t>for</a:t>
            </a:r>
            <a:r>
              <a:rPr lang="nl-NL" baseline="0" dirty="0"/>
              <a:t> </a:t>
            </a:r>
            <a:r>
              <a:rPr lang="nl-NL" baseline="0" dirty="0" err="1"/>
              <a:t>instance</a:t>
            </a:r>
            <a:r>
              <a:rPr lang="nl-NL" baseline="0" dirty="0"/>
              <a:t> </a:t>
            </a:r>
            <a:r>
              <a:rPr lang="nl-NL" baseline="0" dirty="0" err="1"/>
              <a:t>an</a:t>
            </a:r>
            <a:r>
              <a:rPr lang="nl-NL" baseline="0" dirty="0"/>
              <a:t> </a:t>
            </a:r>
            <a:r>
              <a:rPr lang="nl-NL" baseline="0" dirty="0" err="1"/>
              <a:t>installation</a:t>
            </a:r>
            <a:r>
              <a:rPr lang="nl-NL" baseline="0" dirty="0"/>
              <a:t> of Apache </a:t>
            </a:r>
            <a:r>
              <a:rPr lang="nl-NL" baseline="0" dirty="0" err="1"/>
              <a:t>for</a:t>
            </a:r>
            <a:r>
              <a:rPr lang="nl-NL" baseline="0" dirty="0"/>
              <a:t> a web server, </a:t>
            </a:r>
            <a:r>
              <a:rPr lang="nl-NL" baseline="0" dirty="0" err="1"/>
              <a:t>with</a:t>
            </a:r>
            <a:r>
              <a:rPr lang="nl-NL" baseline="0" dirty="0"/>
              <a:t> </a:t>
            </a:r>
            <a:r>
              <a:rPr lang="nl-NL" baseline="0" dirty="0" err="1"/>
              <a:t>additional</a:t>
            </a:r>
            <a:r>
              <a:rPr lang="nl-NL" baseline="0" dirty="0"/>
              <a:t> </a:t>
            </a:r>
            <a:r>
              <a:rPr lang="nl-NL" baseline="0" dirty="0" err="1"/>
              <a:t>layers</a:t>
            </a:r>
            <a:r>
              <a:rPr lang="nl-NL" baseline="0" dirty="0"/>
              <a:t> </a:t>
            </a:r>
            <a:r>
              <a:rPr lang="nl-NL" baseline="0" dirty="0" err="1"/>
              <a:t>all</a:t>
            </a:r>
            <a:r>
              <a:rPr lang="nl-NL" baseline="0" dirty="0"/>
              <a:t> </a:t>
            </a:r>
            <a:r>
              <a:rPr lang="nl-NL" baseline="0" dirty="0" err="1"/>
              <a:t>the</a:t>
            </a:r>
            <a:r>
              <a:rPr lang="nl-NL" baseline="0" dirty="0"/>
              <a:t> way up </a:t>
            </a:r>
            <a:r>
              <a:rPr lang="nl-NL" baseline="0" dirty="0" err="1"/>
              <a:t>to</a:t>
            </a:r>
            <a:r>
              <a:rPr lang="nl-NL" baseline="0" dirty="0"/>
              <a:t> </a:t>
            </a:r>
            <a:r>
              <a:rPr lang="nl-NL" baseline="0" dirty="0" err="1"/>
              <a:t>configuration</a:t>
            </a:r>
            <a:r>
              <a:rPr lang="nl-NL" baseline="0" dirty="0"/>
              <a:t> </a:t>
            </a:r>
            <a:r>
              <a:rPr lang="nl-NL" baseline="0" dirty="0" err="1"/>
              <a:t>that</a:t>
            </a:r>
            <a:r>
              <a:rPr lang="nl-NL" baseline="0" dirty="0"/>
              <a:t> is </a:t>
            </a:r>
            <a:r>
              <a:rPr lang="nl-NL" baseline="0" dirty="0" err="1"/>
              <a:t>specific</a:t>
            </a:r>
            <a:r>
              <a:rPr lang="nl-NL" baseline="0" dirty="0"/>
              <a:t> </a:t>
            </a:r>
            <a:r>
              <a:rPr lang="nl-NL" baseline="0" dirty="0" err="1"/>
              <a:t>to</a:t>
            </a:r>
            <a:r>
              <a:rPr lang="nl-NL" baseline="0" dirty="0"/>
              <a:t> a </a:t>
            </a:r>
            <a:r>
              <a:rPr lang="nl-NL" baseline="0" dirty="0" err="1"/>
              <a:t>specific</a:t>
            </a:r>
            <a:r>
              <a:rPr lang="nl-NL" baseline="0" dirty="0"/>
              <a:t> </a:t>
            </a:r>
            <a:r>
              <a:rPr lang="nl-NL" baseline="0" dirty="0" err="1"/>
              <a:t>group</a:t>
            </a:r>
            <a:r>
              <a:rPr lang="nl-NL" baseline="0" dirty="0"/>
              <a:t> of </a:t>
            </a:r>
            <a:r>
              <a:rPr lang="nl-NL" baseline="0" dirty="0" err="1"/>
              <a:t>applications</a:t>
            </a:r>
            <a:r>
              <a:rPr lang="nl-NL" baseline="0" dirty="0"/>
              <a:t>.</a:t>
            </a:r>
          </a:p>
          <a:p>
            <a:endParaRPr lang="nl-NL" baseline="0" dirty="0"/>
          </a:p>
          <a:p>
            <a:r>
              <a:rPr lang="nl-NL" baseline="0" dirty="0"/>
              <a:t>&lt;click&gt;</a:t>
            </a:r>
          </a:p>
          <a:p>
            <a:r>
              <a:rPr lang="nl-NL" baseline="0" dirty="0"/>
              <a:t>In </a:t>
            </a:r>
            <a:r>
              <a:rPr lang="nl-NL" baseline="0" dirty="0" err="1"/>
              <a:t>between</a:t>
            </a:r>
            <a:r>
              <a:rPr lang="nl-NL" baseline="0" dirty="0"/>
              <a:t> </a:t>
            </a:r>
            <a:r>
              <a:rPr lang="nl-NL" baseline="0" dirty="0" err="1"/>
              <a:t>you</a:t>
            </a:r>
            <a:r>
              <a:rPr lang="nl-NL" baseline="0" dirty="0"/>
              <a:t> </a:t>
            </a:r>
            <a:r>
              <a:rPr lang="nl-NL" baseline="0" dirty="0" err="1"/>
              <a:t>could</a:t>
            </a:r>
            <a:r>
              <a:rPr lang="nl-NL" baseline="0" dirty="0"/>
              <a:t> have </a:t>
            </a:r>
            <a:r>
              <a:rPr lang="nl-NL" baseline="0" dirty="0" err="1"/>
              <a:t>additional</a:t>
            </a:r>
            <a:r>
              <a:rPr lang="nl-NL" baseline="0" dirty="0"/>
              <a:t> </a:t>
            </a:r>
            <a:r>
              <a:rPr lang="nl-NL" baseline="0" dirty="0" err="1"/>
              <a:t>frameworks</a:t>
            </a:r>
            <a:r>
              <a:rPr lang="nl-NL" baseline="0" dirty="0"/>
              <a:t>, </a:t>
            </a:r>
            <a:r>
              <a:rPr lang="nl-NL" baseline="0" dirty="0" err="1"/>
              <a:t>libraries</a:t>
            </a:r>
            <a:r>
              <a:rPr lang="nl-NL" baseline="0" dirty="0"/>
              <a:t>, </a:t>
            </a:r>
            <a:r>
              <a:rPr lang="nl-NL" baseline="0" dirty="0" err="1"/>
              <a:t>and</a:t>
            </a:r>
            <a:r>
              <a:rPr lang="nl-NL" baseline="0" dirty="0"/>
              <a:t> bins, </a:t>
            </a:r>
            <a:r>
              <a:rPr lang="nl-NL" baseline="0" dirty="0" err="1"/>
              <a:t>such</a:t>
            </a:r>
            <a:r>
              <a:rPr lang="nl-NL" baseline="0" dirty="0"/>
              <a:t> as PHP or </a:t>
            </a:r>
            <a:r>
              <a:rPr lang="nl-NL" baseline="0" dirty="0" err="1"/>
              <a:t>Wordpress</a:t>
            </a:r>
            <a:r>
              <a:rPr lang="nl-NL" baseline="0" dirty="0"/>
              <a:t>.</a:t>
            </a:r>
          </a:p>
          <a:p>
            <a:endParaRPr lang="nl-NL" baseline="0" dirty="0"/>
          </a:p>
          <a:p>
            <a:r>
              <a:rPr lang="nl-NL" baseline="0" dirty="0"/>
              <a:t>&lt;click&gt;</a:t>
            </a:r>
          </a:p>
          <a:p>
            <a:r>
              <a:rPr lang="nl-NL" baseline="0" dirty="0"/>
              <a:t>The top </a:t>
            </a:r>
            <a:r>
              <a:rPr lang="nl-NL" baseline="0" dirty="0" err="1"/>
              <a:t>layer</a:t>
            </a:r>
            <a:r>
              <a:rPr lang="nl-NL" baseline="0" dirty="0"/>
              <a:t> is </a:t>
            </a:r>
            <a:r>
              <a:rPr lang="nl-NL" baseline="0" dirty="0" err="1"/>
              <a:t>the</a:t>
            </a:r>
            <a:r>
              <a:rPr lang="nl-NL" baseline="0" dirty="0"/>
              <a:t> </a:t>
            </a:r>
            <a:r>
              <a:rPr lang="nl-NL" baseline="0" dirty="0" err="1"/>
              <a:t>application</a:t>
            </a:r>
            <a:r>
              <a:rPr lang="nl-NL" baseline="0" dirty="0"/>
              <a:t> </a:t>
            </a:r>
            <a:r>
              <a:rPr lang="nl-NL" baseline="0" dirty="0" err="1"/>
              <a:t>itself</a:t>
            </a:r>
            <a:r>
              <a:rPr lang="nl-NL" baseline="0" dirty="0"/>
              <a:t>.</a:t>
            </a:r>
          </a:p>
          <a:p>
            <a:r>
              <a:rPr lang="nl-NL" baseline="0" dirty="0" err="1"/>
              <a:t>Layers</a:t>
            </a:r>
            <a:r>
              <a:rPr lang="nl-NL" baseline="0" dirty="0"/>
              <a:t> are </a:t>
            </a:r>
            <a:r>
              <a:rPr lang="nl-NL" baseline="0" dirty="0" err="1"/>
              <a:t>combined</a:t>
            </a:r>
            <a:r>
              <a:rPr lang="nl-NL" baseline="0" dirty="0"/>
              <a:t> </a:t>
            </a:r>
            <a:r>
              <a:rPr lang="nl-NL" baseline="0" dirty="0" err="1"/>
              <a:t>into</a:t>
            </a:r>
            <a:r>
              <a:rPr lang="nl-NL" baseline="0" dirty="0"/>
              <a:t> a single image </a:t>
            </a:r>
            <a:r>
              <a:rPr lang="nl-NL" baseline="0" dirty="0" err="1"/>
              <a:t>when</a:t>
            </a:r>
            <a:r>
              <a:rPr lang="nl-NL" baseline="0" dirty="0"/>
              <a:t> </a:t>
            </a:r>
            <a:r>
              <a:rPr lang="nl-NL" baseline="0" dirty="0" err="1"/>
              <a:t>you</a:t>
            </a:r>
            <a:r>
              <a:rPr lang="nl-NL" baseline="0" dirty="0"/>
              <a:t> </a:t>
            </a:r>
            <a:r>
              <a:rPr lang="nl-NL" baseline="0" dirty="0" err="1"/>
              <a:t>build</a:t>
            </a:r>
            <a:r>
              <a:rPr lang="nl-NL" baseline="0" dirty="0"/>
              <a:t> </a:t>
            </a:r>
            <a:r>
              <a:rPr lang="nl-NL" baseline="0" dirty="0" err="1"/>
              <a:t>the</a:t>
            </a:r>
            <a:r>
              <a:rPr lang="nl-NL" baseline="0" dirty="0"/>
              <a:t> image.</a:t>
            </a:r>
            <a:endParaRPr lang="nl-NL"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0B1AD7A-8DF3-4DCE-960D-1DF5B9856AD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48049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has also</a:t>
            </a:r>
            <a:r>
              <a:rPr lang="en-US" baseline="0" dirty="0"/>
              <a:t> pretty-much defined the container ecosystem (de-facto standard).  It provides the means for deploying these containers and resources onto a machine by developing a Docker API that drives these activities.</a:t>
            </a:r>
          </a:p>
          <a:p>
            <a:endParaRPr lang="en-US" baseline="0" dirty="0"/>
          </a:p>
          <a:p>
            <a:r>
              <a:rPr lang="en-US" baseline="0" dirty="0"/>
              <a:t>The container runtime traditionally only ran on Linux VM’s.  However, today, Windows Server 2016 provides a new “Container Role” (similar to other roles like AD, File Server, etc.) that you can configure on Windows.  This provides the same abilities to create and manage containers that exists on Linux.</a:t>
            </a:r>
          </a:p>
          <a:p>
            <a:endParaRPr lang="en-US" baseline="0" dirty="0"/>
          </a:p>
          <a:p>
            <a:r>
              <a:rPr lang="en-US" baseline="0" dirty="0"/>
              <a:t>&lt;Click&gt;</a:t>
            </a:r>
          </a:p>
          <a:p>
            <a:r>
              <a:rPr lang="en-US" baseline="0" dirty="0"/>
              <a:t>Docker has also become the standard for defining what a container image looks like.  The file format, the manifest that goes into the container, and how image dependencies are configured.  And Windows and .NET are perfectly valid candidates for a Docker image.</a:t>
            </a:r>
          </a:p>
          <a:p>
            <a:endParaRPr lang="en-US" baseline="0" dirty="0"/>
          </a:p>
          <a:p>
            <a:r>
              <a:rPr lang="en-US" baseline="0" dirty="0"/>
              <a:t>&lt;Click&gt;</a:t>
            </a:r>
          </a:p>
          <a:p>
            <a:r>
              <a:rPr lang="en-US" baseline="0" dirty="0"/>
              <a:t>Docker has become the standard place for people to publish their images.  Docker Hub is a public “trusted repository” where you can find literally thousands of Docker images such as Apache, MySQL, and even .NET.  </a:t>
            </a:r>
          </a:p>
          <a:p>
            <a:endParaRPr lang="en-US" baseline="0" dirty="0"/>
          </a:p>
          <a:p>
            <a:r>
              <a:rPr lang="en-US" baseline="0" dirty="0"/>
              <a:t>Microsoft Azure embraces this container technology and has integrated it directly into the platform.</a:t>
            </a:r>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29</a:t>
            </a:fld>
            <a:endParaRPr lang="en-US"/>
          </a:p>
        </p:txBody>
      </p:sp>
    </p:spTree>
    <p:extLst>
      <p:ext uri="{BB962C8B-B14F-4D97-AF65-F5344CB8AC3E}">
        <p14:creationId xmlns:p14="http://schemas.microsoft.com/office/powerpoint/2010/main" val="107478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9775AD18-5B56-4775-A2E4-ECEF0ABB851C}" type="slidenum">
              <a:rPr lang="en-US" smtClean="0"/>
              <a:t>3</a:t>
            </a:fld>
            <a:endParaRPr lang="en-US"/>
          </a:p>
        </p:txBody>
      </p:sp>
    </p:spTree>
    <p:extLst>
      <p:ext uri="{BB962C8B-B14F-4D97-AF65-F5344CB8AC3E}">
        <p14:creationId xmlns:p14="http://schemas.microsoft.com/office/powerpoint/2010/main" val="2983243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30</a:t>
            </a:fld>
            <a:endParaRPr lang="en-US"/>
          </a:p>
        </p:txBody>
      </p:sp>
    </p:spTree>
    <p:extLst>
      <p:ext uri="{BB962C8B-B14F-4D97-AF65-F5344CB8AC3E}">
        <p14:creationId xmlns:p14="http://schemas.microsoft.com/office/powerpoint/2010/main" val="2020956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Azure</a:t>
            </a:r>
            <a:r>
              <a:rPr lang="nl-NL" baseline="0" dirty="0"/>
              <a:t> Container Service </a:t>
            </a:r>
            <a:r>
              <a:rPr lang="nl-NL" baseline="0" dirty="0" err="1"/>
              <a:t>provides</a:t>
            </a:r>
            <a:r>
              <a:rPr lang="nl-NL" baseline="0" dirty="0"/>
              <a:t> </a:t>
            </a:r>
            <a:r>
              <a:rPr lang="nl-NL" baseline="0" dirty="0" err="1"/>
              <a:t>the</a:t>
            </a:r>
            <a:r>
              <a:rPr lang="nl-NL" baseline="0" dirty="0"/>
              <a:t> </a:t>
            </a:r>
            <a:r>
              <a:rPr lang="nl-NL" baseline="0" dirty="0" err="1"/>
              <a:t>capability</a:t>
            </a:r>
            <a:r>
              <a:rPr lang="nl-NL" baseline="0" dirty="0"/>
              <a:t> </a:t>
            </a:r>
            <a:r>
              <a:rPr lang="nl-NL" baseline="0" dirty="0" err="1"/>
              <a:t>to</a:t>
            </a:r>
            <a:r>
              <a:rPr lang="nl-NL" baseline="0" dirty="0"/>
              <a:t> run </a:t>
            </a:r>
            <a:r>
              <a:rPr lang="nl-NL" baseline="0" dirty="0" err="1"/>
              <a:t>docker</a:t>
            </a:r>
            <a:r>
              <a:rPr lang="nl-NL" baseline="0" dirty="0"/>
              <a:t> containers on top of a </a:t>
            </a:r>
            <a:r>
              <a:rPr lang="nl-NL" baseline="0" dirty="0" err="1"/>
              <a:t>docker</a:t>
            </a:r>
            <a:r>
              <a:rPr lang="nl-NL" baseline="0" dirty="0"/>
              <a:t> cluster. A cluster is a </a:t>
            </a:r>
            <a:r>
              <a:rPr lang="nl-NL" baseline="0" dirty="0" err="1"/>
              <a:t>collection</a:t>
            </a:r>
            <a:r>
              <a:rPr lang="nl-NL" baseline="0" dirty="0"/>
              <a:t> of </a:t>
            </a:r>
            <a:r>
              <a:rPr lang="nl-NL" baseline="0" dirty="0" err="1"/>
              <a:t>docker</a:t>
            </a:r>
            <a:r>
              <a:rPr lang="nl-NL" baseline="0" dirty="0"/>
              <a:t> </a:t>
            </a:r>
            <a:r>
              <a:rPr lang="nl-NL" baseline="0" dirty="0" err="1"/>
              <a:t>hosts</a:t>
            </a:r>
            <a:r>
              <a:rPr lang="nl-NL" baseline="0" dirty="0"/>
              <a:t> (i.e. servers). An </a:t>
            </a:r>
            <a:r>
              <a:rPr lang="nl-NL" baseline="0" dirty="0" err="1"/>
              <a:t>orchestration</a:t>
            </a:r>
            <a:r>
              <a:rPr lang="nl-NL" baseline="0" dirty="0"/>
              <a:t> platform </a:t>
            </a:r>
            <a:r>
              <a:rPr lang="nl-NL" baseline="0" dirty="0" err="1"/>
              <a:t>manages</a:t>
            </a:r>
            <a:r>
              <a:rPr lang="nl-NL" baseline="0" dirty="0"/>
              <a:t> </a:t>
            </a:r>
            <a:r>
              <a:rPr lang="nl-NL" baseline="0" dirty="0" err="1"/>
              <a:t>the</a:t>
            </a:r>
            <a:r>
              <a:rPr lang="nl-NL" baseline="0" dirty="0"/>
              <a:t> </a:t>
            </a:r>
            <a:r>
              <a:rPr lang="nl-NL" baseline="0" dirty="0" err="1"/>
              <a:t>comtainers</a:t>
            </a:r>
            <a:r>
              <a:rPr lang="nl-NL" baseline="0" dirty="0"/>
              <a:t> run on </a:t>
            </a:r>
            <a:r>
              <a:rPr lang="nl-NL" baseline="0" dirty="0" err="1"/>
              <a:t>the</a:t>
            </a:r>
            <a:r>
              <a:rPr lang="nl-NL" baseline="0" dirty="0"/>
              <a:t> different </a:t>
            </a:r>
            <a:r>
              <a:rPr lang="nl-NL" baseline="0" dirty="0" err="1"/>
              <a:t>hosts</a:t>
            </a:r>
            <a:r>
              <a:rPr lang="nl-NL" baseline="0" dirty="0"/>
              <a:t>. It puts containers on different </a:t>
            </a:r>
            <a:r>
              <a:rPr lang="nl-NL" baseline="0" dirty="0" err="1"/>
              <a:t>hosts</a:t>
            </a:r>
            <a:r>
              <a:rPr lang="nl-NL" baseline="0" dirty="0"/>
              <a:t> </a:t>
            </a:r>
            <a:r>
              <a:rPr lang="nl-NL" baseline="0" dirty="0" err="1"/>
              <a:t>depending</a:t>
            </a:r>
            <a:r>
              <a:rPr lang="nl-NL" baseline="0" dirty="0"/>
              <a:t> on </a:t>
            </a:r>
            <a:r>
              <a:rPr lang="nl-NL" baseline="0" dirty="0" err="1"/>
              <a:t>the</a:t>
            </a:r>
            <a:r>
              <a:rPr lang="nl-NL" baseline="0" dirty="0"/>
              <a:t> </a:t>
            </a:r>
            <a:r>
              <a:rPr lang="nl-NL" baseline="0" dirty="0" err="1"/>
              <a:t>needs</a:t>
            </a:r>
            <a:r>
              <a:rPr lang="nl-NL" baseline="0" dirty="0"/>
              <a:t>, </a:t>
            </a:r>
            <a:r>
              <a:rPr lang="nl-NL" baseline="0" dirty="0" err="1"/>
              <a:t>and</a:t>
            </a:r>
            <a:r>
              <a:rPr lang="nl-NL" baseline="0" dirty="0"/>
              <a:t> </a:t>
            </a:r>
            <a:r>
              <a:rPr lang="nl-NL" baseline="0" dirty="0" err="1"/>
              <a:t>scales</a:t>
            </a:r>
            <a:r>
              <a:rPr lang="nl-NL" baseline="0" dirty="0"/>
              <a:t> </a:t>
            </a:r>
            <a:r>
              <a:rPr lang="nl-NL" baseline="0" dirty="0" err="1"/>
              <a:t>the</a:t>
            </a:r>
            <a:r>
              <a:rPr lang="nl-NL" baseline="0" dirty="0"/>
              <a:t> </a:t>
            </a:r>
            <a:r>
              <a:rPr lang="nl-NL" baseline="0" dirty="0" err="1"/>
              <a:t>number</a:t>
            </a:r>
            <a:r>
              <a:rPr lang="nl-NL" baseline="0" dirty="0"/>
              <a:t> of containers </a:t>
            </a:r>
            <a:r>
              <a:rPr lang="nl-NL" baseline="0" dirty="0" err="1"/>
              <a:t>if</a:t>
            </a:r>
            <a:r>
              <a:rPr lang="nl-NL" baseline="0" dirty="0"/>
              <a:t> </a:t>
            </a:r>
            <a:r>
              <a:rPr lang="nl-NL" baseline="0" dirty="0" err="1"/>
              <a:t>demand</a:t>
            </a:r>
            <a:r>
              <a:rPr lang="nl-NL" baseline="0" dirty="0"/>
              <a:t> </a:t>
            </a:r>
            <a:r>
              <a:rPr lang="nl-NL" baseline="0" dirty="0" err="1"/>
              <a:t>increases</a:t>
            </a:r>
            <a:r>
              <a:rPr lang="nl-NL" baseline="0" dirty="0"/>
              <a:t>.</a:t>
            </a:r>
          </a:p>
          <a:p>
            <a:endParaRPr lang="nl-NL" baseline="0" dirty="0"/>
          </a:p>
          <a:p>
            <a:r>
              <a:rPr lang="nl-NL" baseline="0" dirty="0"/>
              <a:t>&lt;click&gt;</a:t>
            </a:r>
          </a:p>
          <a:p>
            <a:r>
              <a:rPr lang="nl-NL" baseline="0" dirty="0"/>
              <a:t>The containers </a:t>
            </a:r>
            <a:r>
              <a:rPr lang="nl-NL" baseline="0" dirty="0" err="1"/>
              <a:t>comprising</a:t>
            </a:r>
            <a:r>
              <a:rPr lang="nl-NL" baseline="0" dirty="0"/>
              <a:t> App1 </a:t>
            </a:r>
            <a:r>
              <a:rPr lang="nl-NL" baseline="0" dirty="0" err="1"/>
              <a:t>and</a:t>
            </a:r>
            <a:r>
              <a:rPr lang="nl-NL" baseline="0" dirty="0"/>
              <a:t> App2 </a:t>
            </a:r>
            <a:r>
              <a:rPr lang="nl-NL" baseline="0" dirty="0" err="1"/>
              <a:t>can</a:t>
            </a:r>
            <a:r>
              <a:rPr lang="nl-NL" baseline="0" dirty="0"/>
              <a:t> </a:t>
            </a:r>
            <a:r>
              <a:rPr lang="nl-NL" baseline="0" dirty="0" err="1"/>
              <a:t>be</a:t>
            </a:r>
            <a:r>
              <a:rPr lang="nl-NL" baseline="0" dirty="0"/>
              <a:t> </a:t>
            </a:r>
            <a:r>
              <a:rPr lang="nl-NL" baseline="0" dirty="0" err="1"/>
              <a:t>placed</a:t>
            </a:r>
            <a:r>
              <a:rPr lang="nl-NL" baseline="0" dirty="0"/>
              <a:t> on </a:t>
            </a:r>
            <a:r>
              <a:rPr lang="nl-NL" baseline="0" dirty="0" err="1"/>
              <a:t>the</a:t>
            </a:r>
            <a:r>
              <a:rPr lang="nl-NL" baseline="0" dirty="0"/>
              <a:t> </a:t>
            </a:r>
            <a:r>
              <a:rPr lang="nl-NL" baseline="0" dirty="0" err="1"/>
              <a:t>hosts</a:t>
            </a:r>
            <a:r>
              <a:rPr lang="nl-NL" baseline="0" dirty="0"/>
              <a:t> like </a:t>
            </a:r>
            <a:r>
              <a:rPr lang="nl-NL" baseline="0" dirty="0" err="1"/>
              <a:t>this</a:t>
            </a:r>
            <a:r>
              <a:rPr lang="nl-NL" baseline="0" dirty="0"/>
              <a:t> </a:t>
            </a:r>
            <a:r>
              <a:rPr lang="nl-NL" baseline="0" dirty="0" err="1"/>
              <a:t>for</a:t>
            </a:r>
            <a:r>
              <a:rPr lang="nl-NL" baseline="0" dirty="0"/>
              <a:t> </a:t>
            </a:r>
            <a:r>
              <a:rPr lang="nl-NL" baseline="0" dirty="0" err="1"/>
              <a:t>instance</a:t>
            </a:r>
            <a:r>
              <a:rPr lang="nl-NL" baseline="0" dirty="0"/>
              <a:t>. </a:t>
            </a:r>
            <a:r>
              <a:rPr lang="nl-NL" baseline="0" dirty="0" err="1"/>
              <a:t>When</a:t>
            </a:r>
            <a:r>
              <a:rPr lang="nl-NL" baseline="0" dirty="0"/>
              <a:t> containers or </a:t>
            </a:r>
            <a:r>
              <a:rPr lang="nl-NL" baseline="0" dirty="0" err="1"/>
              <a:t>hosts</a:t>
            </a:r>
            <a:r>
              <a:rPr lang="nl-NL" baseline="0" dirty="0"/>
              <a:t> </a:t>
            </a:r>
            <a:r>
              <a:rPr lang="nl-NL" baseline="0" dirty="0" err="1"/>
              <a:t>fail</a:t>
            </a:r>
            <a:r>
              <a:rPr lang="nl-NL" baseline="0" dirty="0"/>
              <a:t>, </a:t>
            </a:r>
            <a:r>
              <a:rPr lang="nl-NL" baseline="0" dirty="0" err="1"/>
              <a:t>the</a:t>
            </a:r>
            <a:r>
              <a:rPr lang="nl-NL" baseline="0" dirty="0"/>
              <a:t> </a:t>
            </a:r>
            <a:r>
              <a:rPr lang="nl-NL" baseline="0" dirty="0" err="1"/>
              <a:t>orchestration</a:t>
            </a:r>
            <a:r>
              <a:rPr lang="nl-NL" baseline="0" dirty="0"/>
              <a:t> platform </a:t>
            </a:r>
            <a:r>
              <a:rPr lang="nl-NL" baseline="0" dirty="0" err="1"/>
              <a:t>recreates</a:t>
            </a:r>
            <a:r>
              <a:rPr lang="nl-NL" baseline="0" dirty="0"/>
              <a:t> containers as </a:t>
            </a:r>
            <a:r>
              <a:rPr lang="nl-NL" baseline="0" dirty="0" err="1"/>
              <a:t>needed</a:t>
            </a:r>
            <a:r>
              <a:rPr lang="nl-NL" baseline="0" dirty="0"/>
              <a:t>, </a:t>
            </a:r>
            <a:r>
              <a:rPr lang="nl-NL" baseline="0" dirty="0" err="1"/>
              <a:t>potentially</a:t>
            </a:r>
            <a:r>
              <a:rPr lang="nl-NL" baseline="0" dirty="0"/>
              <a:t> on different </a:t>
            </a:r>
            <a:r>
              <a:rPr lang="nl-NL" baseline="0" dirty="0" err="1"/>
              <a:t>hosts</a:t>
            </a:r>
            <a:r>
              <a:rPr lang="nl-NL" baseline="0" dirty="0"/>
              <a:t>.</a:t>
            </a:r>
          </a:p>
          <a:p>
            <a:endParaRPr lang="nl-NL" baseline="0" dirty="0"/>
          </a:p>
          <a:p>
            <a:r>
              <a:rPr lang="nl-NL" baseline="0" dirty="0"/>
              <a:t>In ACS a cluster is </a:t>
            </a:r>
            <a:r>
              <a:rPr lang="nl-NL" baseline="0" dirty="0" err="1"/>
              <a:t>managed</a:t>
            </a:r>
            <a:r>
              <a:rPr lang="nl-NL" baseline="0" dirty="0"/>
              <a:t> </a:t>
            </a:r>
            <a:r>
              <a:rPr lang="nl-NL" baseline="0" dirty="0" err="1"/>
              <a:t>with</a:t>
            </a:r>
            <a:r>
              <a:rPr lang="nl-NL" baseline="0" dirty="0"/>
              <a:t> Docker </a:t>
            </a:r>
            <a:r>
              <a:rPr lang="nl-NL" baseline="0" dirty="0" err="1"/>
              <a:t>Swarm</a:t>
            </a:r>
            <a:r>
              <a:rPr lang="nl-NL" baseline="0" dirty="0"/>
              <a:t> or Apache </a:t>
            </a:r>
            <a:r>
              <a:rPr lang="nl-NL" baseline="0" dirty="0" err="1"/>
              <a:t>Mesos</a:t>
            </a:r>
            <a:r>
              <a:rPr lang="nl-NL" baseline="0" dirty="0"/>
              <a:t>. </a:t>
            </a:r>
            <a:r>
              <a:rPr lang="nl-NL" baseline="0" dirty="0" err="1"/>
              <a:t>Swarm</a:t>
            </a:r>
            <a:r>
              <a:rPr lang="nl-NL" baseline="0" dirty="0"/>
              <a:t> is </a:t>
            </a:r>
            <a:r>
              <a:rPr lang="nl-NL" baseline="0" dirty="0" err="1"/>
              <a:t>newer</a:t>
            </a:r>
            <a:r>
              <a:rPr lang="nl-NL" baseline="0" dirty="0"/>
              <a:t> </a:t>
            </a:r>
            <a:r>
              <a:rPr lang="nl-NL" baseline="0" dirty="0" err="1"/>
              <a:t>and</a:t>
            </a:r>
            <a:r>
              <a:rPr lang="nl-NL" baseline="0" dirty="0"/>
              <a:t> more modern, but </a:t>
            </a:r>
            <a:r>
              <a:rPr lang="nl-NL" baseline="0" dirty="0" err="1"/>
              <a:t>Mesos</a:t>
            </a:r>
            <a:r>
              <a:rPr lang="nl-NL" baseline="0" dirty="0"/>
              <a:t> is a more proven platform. </a:t>
            </a:r>
            <a:r>
              <a:rPr lang="nl-NL" baseline="0" dirty="0" err="1"/>
              <a:t>Because</a:t>
            </a:r>
            <a:r>
              <a:rPr lang="nl-NL" baseline="0" dirty="0"/>
              <a:t> container </a:t>
            </a:r>
            <a:r>
              <a:rPr lang="nl-NL" baseline="0" dirty="0" err="1"/>
              <a:t>technology</a:t>
            </a:r>
            <a:r>
              <a:rPr lang="nl-NL" baseline="0" dirty="0"/>
              <a:t> is </a:t>
            </a:r>
            <a:r>
              <a:rPr lang="nl-NL" baseline="0" dirty="0" err="1"/>
              <a:t>evolving</a:t>
            </a:r>
            <a:r>
              <a:rPr lang="nl-NL" baseline="0" dirty="0"/>
              <a:t> </a:t>
            </a:r>
            <a:r>
              <a:rPr lang="nl-NL" baseline="0" dirty="0" err="1"/>
              <a:t>so</a:t>
            </a:r>
            <a:r>
              <a:rPr lang="nl-NL" baseline="0" dirty="0"/>
              <a:t> </a:t>
            </a:r>
            <a:r>
              <a:rPr lang="nl-NL" baseline="0" dirty="0" err="1"/>
              <a:t>rapidly</a:t>
            </a:r>
            <a:r>
              <a:rPr lang="nl-NL" baseline="0" dirty="0"/>
              <a:t>, </a:t>
            </a:r>
            <a:r>
              <a:rPr lang="nl-NL" baseline="0" dirty="0" err="1"/>
              <a:t>there</a:t>
            </a:r>
            <a:r>
              <a:rPr lang="nl-NL" baseline="0" dirty="0"/>
              <a:t> is no telling </a:t>
            </a:r>
            <a:r>
              <a:rPr lang="nl-NL" baseline="0" dirty="0" err="1"/>
              <a:t>what</a:t>
            </a:r>
            <a:r>
              <a:rPr lang="nl-NL" baseline="0" dirty="0"/>
              <a:t> </a:t>
            </a:r>
            <a:r>
              <a:rPr lang="nl-NL" baseline="0" dirty="0" err="1"/>
              <a:t>it</a:t>
            </a:r>
            <a:r>
              <a:rPr lang="nl-NL" baseline="0" dirty="0"/>
              <a:t> </a:t>
            </a:r>
            <a:r>
              <a:rPr lang="nl-NL" baseline="0" dirty="0" err="1"/>
              <a:t>will</a:t>
            </a:r>
            <a:r>
              <a:rPr lang="nl-NL" baseline="0" dirty="0"/>
              <a:t> look like in a few </a:t>
            </a:r>
            <a:r>
              <a:rPr lang="nl-NL" baseline="0" dirty="0" err="1"/>
              <a:t>years</a:t>
            </a:r>
            <a:r>
              <a:rPr lang="nl-NL" baseline="0" dirty="0"/>
              <a:t>. ACS </a:t>
            </a:r>
            <a:r>
              <a:rPr lang="nl-NL" baseline="0" dirty="0" err="1"/>
              <a:t>therefore</a:t>
            </a:r>
            <a:r>
              <a:rPr lang="nl-NL" baseline="0" dirty="0"/>
              <a:t> </a:t>
            </a:r>
            <a:r>
              <a:rPr lang="nl-NL" baseline="0" dirty="0" err="1"/>
              <a:t>builds</a:t>
            </a:r>
            <a:r>
              <a:rPr lang="nl-NL" baseline="0" dirty="0"/>
              <a:t> on </a:t>
            </a:r>
            <a:r>
              <a:rPr lang="nl-NL" baseline="0" dirty="0" err="1"/>
              <a:t>an</a:t>
            </a:r>
            <a:r>
              <a:rPr lang="nl-NL" baseline="0" dirty="0"/>
              <a:t> open </a:t>
            </a:r>
            <a:r>
              <a:rPr lang="nl-NL" baseline="0" dirty="0" err="1"/>
              <a:t>architecture</a:t>
            </a:r>
            <a:r>
              <a:rPr lang="nl-NL" baseline="0" dirty="0"/>
              <a:t>, </a:t>
            </a:r>
            <a:r>
              <a:rPr lang="nl-NL" baseline="0" dirty="0" err="1"/>
              <a:t>that</a:t>
            </a:r>
            <a:r>
              <a:rPr lang="nl-NL" baseline="0" dirty="0"/>
              <a:t> </a:t>
            </a:r>
            <a:r>
              <a:rPr lang="nl-NL" baseline="0" dirty="0" err="1"/>
              <a:t>enables</a:t>
            </a:r>
            <a:r>
              <a:rPr lang="nl-NL" baseline="0" dirty="0"/>
              <a:t> </a:t>
            </a:r>
            <a:r>
              <a:rPr lang="nl-NL" baseline="0" dirty="0" err="1"/>
              <a:t>us</a:t>
            </a:r>
            <a:r>
              <a:rPr lang="nl-NL" baseline="0" dirty="0"/>
              <a:t> </a:t>
            </a:r>
            <a:r>
              <a:rPr lang="nl-NL" baseline="0" dirty="0" err="1"/>
              <a:t>to</a:t>
            </a:r>
            <a:r>
              <a:rPr lang="nl-NL" baseline="0" dirty="0"/>
              <a:t> </a:t>
            </a:r>
            <a:r>
              <a:rPr lang="nl-NL" baseline="0" dirty="0" err="1"/>
              <a:t>add</a:t>
            </a:r>
            <a:r>
              <a:rPr lang="nl-NL" baseline="0" dirty="0"/>
              <a:t> </a:t>
            </a:r>
            <a:r>
              <a:rPr lang="nl-NL" baseline="0" dirty="0" err="1"/>
              <a:t>additional</a:t>
            </a:r>
            <a:r>
              <a:rPr lang="nl-NL" baseline="0" dirty="0"/>
              <a:t> </a:t>
            </a:r>
            <a:r>
              <a:rPr lang="nl-NL" baseline="0" dirty="0" err="1"/>
              <a:t>orchestration</a:t>
            </a:r>
            <a:r>
              <a:rPr lang="nl-NL" baseline="0" dirty="0"/>
              <a:t> platforms in </a:t>
            </a:r>
            <a:r>
              <a:rPr lang="nl-NL" baseline="0" dirty="0" err="1"/>
              <a:t>the</a:t>
            </a:r>
            <a:r>
              <a:rPr lang="nl-NL" baseline="0" dirty="0"/>
              <a:t> </a:t>
            </a:r>
            <a:r>
              <a:rPr lang="nl-NL" baseline="0" dirty="0" err="1"/>
              <a:t>future</a:t>
            </a:r>
            <a:r>
              <a:rPr lang="nl-NL" baseline="0" dirty="0"/>
              <a:t>.</a:t>
            </a:r>
          </a:p>
          <a:p>
            <a:r>
              <a:rPr lang="nl-NL" baseline="0" dirty="0"/>
              <a:t> </a:t>
            </a:r>
            <a:endParaRPr lang="nl-NL"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0B1AD7A-8DF3-4DCE-960D-1DF5B9856AD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361896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TODO: </a:t>
            </a:r>
            <a:r>
              <a:rPr lang="nl-NL" dirty="0" err="1"/>
              <a:t>Improve</a:t>
            </a:r>
            <a:r>
              <a:rPr lang="nl-NL" baseline="0" dirty="0"/>
              <a:t> </a:t>
            </a:r>
            <a:r>
              <a:rPr lang="nl-NL" baseline="0" dirty="0" err="1"/>
              <a:t>graphic</a:t>
            </a:r>
            <a:r>
              <a:rPr lang="nl-NL" baseline="0" dirty="0"/>
              <a:t>.</a:t>
            </a:r>
            <a:endParaRPr lang="nl-NL" dirty="0"/>
          </a:p>
          <a:p>
            <a:endParaRPr lang="nl-NL" dirty="0"/>
          </a:p>
          <a:p>
            <a:r>
              <a:rPr lang="nl-NL" dirty="0"/>
              <a:t>The</a:t>
            </a:r>
            <a:r>
              <a:rPr lang="nl-NL" baseline="0" dirty="0"/>
              <a:t> Architecture </a:t>
            </a:r>
            <a:r>
              <a:rPr lang="nl-NL" baseline="0" dirty="0" err="1"/>
              <a:t>for</a:t>
            </a:r>
            <a:r>
              <a:rPr lang="nl-NL" baseline="0" dirty="0"/>
              <a:t> </a:t>
            </a:r>
            <a:r>
              <a:rPr lang="nl-NL" baseline="0" dirty="0" err="1"/>
              <a:t>the</a:t>
            </a:r>
            <a:r>
              <a:rPr lang="nl-NL" baseline="0" dirty="0"/>
              <a:t> </a:t>
            </a:r>
            <a:r>
              <a:rPr lang="nl-NL" dirty="0"/>
              <a:t>Azure Container Service looks like</a:t>
            </a:r>
            <a:r>
              <a:rPr lang="nl-NL" baseline="0" dirty="0"/>
              <a:t> </a:t>
            </a:r>
            <a:r>
              <a:rPr lang="nl-NL" baseline="0" dirty="0" err="1"/>
              <a:t>this</a:t>
            </a:r>
            <a:r>
              <a:rPr lang="nl-NL" baseline="0" dirty="0"/>
              <a:t>. On </a:t>
            </a:r>
            <a:r>
              <a:rPr lang="nl-NL" baseline="0" dirty="0" err="1"/>
              <a:t>the</a:t>
            </a:r>
            <a:r>
              <a:rPr lang="nl-NL" baseline="0" dirty="0"/>
              <a:t> right </a:t>
            </a:r>
            <a:r>
              <a:rPr lang="nl-NL" baseline="0" dirty="0" err="1"/>
              <a:t>you</a:t>
            </a:r>
            <a:r>
              <a:rPr lang="nl-NL" baseline="0" dirty="0"/>
              <a:t> </a:t>
            </a:r>
            <a:r>
              <a:rPr lang="nl-NL" baseline="0" dirty="0" err="1"/>
              <a:t>see</a:t>
            </a:r>
            <a:r>
              <a:rPr lang="nl-NL" baseline="0" dirty="0"/>
              <a:t> a VM </a:t>
            </a:r>
            <a:r>
              <a:rPr lang="nl-NL" baseline="0" dirty="0" err="1"/>
              <a:t>Scale</a:t>
            </a:r>
            <a:r>
              <a:rPr lang="nl-NL" baseline="0" dirty="0"/>
              <a:t> Set </a:t>
            </a:r>
            <a:r>
              <a:rPr lang="nl-NL" baseline="0" dirty="0" err="1"/>
              <a:t>with</a:t>
            </a:r>
            <a:r>
              <a:rPr lang="nl-NL" baseline="0" dirty="0"/>
              <a:t> </a:t>
            </a:r>
            <a:r>
              <a:rPr lang="nl-NL" baseline="0" dirty="0" err="1"/>
              <a:t>docker</a:t>
            </a:r>
            <a:r>
              <a:rPr lang="nl-NL" baseline="0" dirty="0"/>
              <a:t> </a:t>
            </a:r>
            <a:r>
              <a:rPr lang="nl-NL" baseline="0" dirty="0" err="1"/>
              <a:t>hosts</a:t>
            </a:r>
            <a:r>
              <a:rPr lang="nl-NL" baseline="0" dirty="0"/>
              <a:t>. </a:t>
            </a:r>
            <a:r>
              <a:rPr lang="nl-NL" baseline="0" dirty="0" err="1"/>
              <a:t>This</a:t>
            </a:r>
            <a:r>
              <a:rPr lang="nl-NL" baseline="0" dirty="0"/>
              <a:t> </a:t>
            </a:r>
            <a:r>
              <a:rPr lang="nl-NL" baseline="0" dirty="0" err="1"/>
              <a:t>can</a:t>
            </a:r>
            <a:r>
              <a:rPr lang="nl-NL" baseline="0" dirty="0"/>
              <a:t> </a:t>
            </a:r>
            <a:r>
              <a:rPr lang="nl-NL" baseline="0" dirty="0" err="1"/>
              <a:t>scale</a:t>
            </a:r>
            <a:r>
              <a:rPr lang="nl-NL" baseline="0" dirty="0"/>
              <a:t> </a:t>
            </a:r>
            <a:r>
              <a:rPr lang="nl-NL" baseline="0" dirty="0" err="1"/>
              <a:t>automatically</a:t>
            </a:r>
            <a:r>
              <a:rPr lang="nl-NL" baseline="0" dirty="0"/>
              <a:t> as </a:t>
            </a:r>
            <a:r>
              <a:rPr lang="nl-NL" baseline="0" dirty="0" err="1"/>
              <a:t>demand</a:t>
            </a:r>
            <a:r>
              <a:rPr lang="nl-NL" baseline="0" dirty="0"/>
              <a:t> </a:t>
            </a:r>
            <a:r>
              <a:rPr lang="nl-NL" baseline="0" dirty="0" err="1"/>
              <a:t>increases</a:t>
            </a:r>
            <a:r>
              <a:rPr lang="nl-NL" baseline="0" dirty="0"/>
              <a:t>. The load </a:t>
            </a:r>
            <a:r>
              <a:rPr lang="nl-NL" baseline="0" dirty="0" err="1"/>
              <a:t>balancer</a:t>
            </a:r>
            <a:r>
              <a:rPr lang="nl-NL" baseline="0" dirty="0"/>
              <a:t> </a:t>
            </a:r>
            <a:r>
              <a:rPr lang="nl-NL" baseline="0" dirty="0" err="1"/>
              <a:t>makes</a:t>
            </a:r>
            <a:r>
              <a:rPr lang="nl-NL" baseline="0" dirty="0"/>
              <a:t> </a:t>
            </a:r>
            <a:r>
              <a:rPr lang="nl-NL" baseline="0" dirty="0" err="1"/>
              <a:t>sure</a:t>
            </a:r>
            <a:r>
              <a:rPr lang="nl-NL" baseline="0" dirty="0"/>
              <a:t> load is </a:t>
            </a:r>
            <a:r>
              <a:rPr lang="nl-NL" baseline="0" dirty="0" err="1"/>
              <a:t>distributed</a:t>
            </a:r>
            <a:r>
              <a:rPr lang="nl-NL" baseline="0" dirty="0"/>
              <a:t> </a:t>
            </a:r>
            <a:r>
              <a:rPr lang="nl-NL" baseline="0" dirty="0" err="1"/>
              <a:t>to</a:t>
            </a:r>
            <a:r>
              <a:rPr lang="nl-NL" baseline="0" dirty="0"/>
              <a:t> </a:t>
            </a:r>
            <a:r>
              <a:rPr lang="nl-NL" baseline="0" dirty="0" err="1"/>
              <a:t>the</a:t>
            </a:r>
            <a:r>
              <a:rPr lang="nl-NL" baseline="0" dirty="0"/>
              <a:t> right containers (i.e. </a:t>
            </a:r>
            <a:r>
              <a:rPr lang="nl-NL" baseline="0" dirty="0" err="1"/>
              <a:t>hosts</a:t>
            </a:r>
            <a:r>
              <a:rPr lang="nl-NL" baseline="0" dirty="0"/>
              <a:t>), </a:t>
            </a:r>
            <a:r>
              <a:rPr lang="nl-NL" baseline="0" dirty="0" err="1"/>
              <a:t>and</a:t>
            </a:r>
            <a:r>
              <a:rPr lang="nl-NL" baseline="0" dirty="0"/>
              <a:t> </a:t>
            </a:r>
            <a:r>
              <a:rPr lang="nl-NL" baseline="0" dirty="0" err="1"/>
              <a:t>uses</a:t>
            </a:r>
            <a:r>
              <a:rPr lang="nl-NL" baseline="0" dirty="0"/>
              <a:t> </a:t>
            </a:r>
            <a:r>
              <a:rPr lang="nl-NL" baseline="0" dirty="0" err="1"/>
              <a:t>probes</a:t>
            </a:r>
            <a:r>
              <a:rPr lang="nl-NL" baseline="0" dirty="0"/>
              <a:t> </a:t>
            </a:r>
            <a:r>
              <a:rPr lang="nl-NL" baseline="0" dirty="0" err="1"/>
              <a:t>to</a:t>
            </a:r>
            <a:r>
              <a:rPr lang="nl-NL" baseline="0" dirty="0"/>
              <a:t> </a:t>
            </a:r>
            <a:r>
              <a:rPr lang="nl-NL" baseline="0" dirty="0" err="1"/>
              <a:t>determine</a:t>
            </a:r>
            <a:r>
              <a:rPr lang="nl-NL" baseline="0" dirty="0"/>
              <a:t> </a:t>
            </a:r>
            <a:r>
              <a:rPr lang="nl-NL" baseline="0" dirty="0" err="1"/>
              <a:t>the</a:t>
            </a:r>
            <a:r>
              <a:rPr lang="nl-NL" baseline="0" dirty="0"/>
              <a:t> health of a container.</a:t>
            </a:r>
          </a:p>
          <a:p>
            <a:endParaRPr lang="nl-NL" baseline="0" dirty="0"/>
          </a:p>
          <a:p>
            <a:r>
              <a:rPr lang="nl-NL" baseline="0" dirty="0"/>
              <a:t>On </a:t>
            </a:r>
            <a:r>
              <a:rPr lang="nl-NL" baseline="0" dirty="0" err="1"/>
              <a:t>the</a:t>
            </a:r>
            <a:r>
              <a:rPr lang="nl-NL" baseline="0" dirty="0"/>
              <a:t> </a:t>
            </a:r>
            <a:r>
              <a:rPr lang="nl-NL" baseline="0" dirty="0" err="1"/>
              <a:t>left</a:t>
            </a:r>
            <a:r>
              <a:rPr lang="nl-NL" baseline="0" dirty="0"/>
              <a:t> </a:t>
            </a:r>
            <a:r>
              <a:rPr lang="nl-NL" baseline="0" dirty="0" err="1"/>
              <a:t>you</a:t>
            </a:r>
            <a:r>
              <a:rPr lang="nl-NL" baseline="0" dirty="0"/>
              <a:t> </a:t>
            </a:r>
            <a:r>
              <a:rPr lang="nl-NL" baseline="0" dirty="0" err="1"/>
              <a:t>see</a:t>
            </a:r>
            <a:r>
              <a:rPr lang="nl-NL" baseline="0" dirty="0"/>
              <a:t> </a:t>
            </a:r>
            <a:r>
              <a:rPr lang="nl-NL" baseline="0" dirty="0" err="1"/>
              <a:t>the</a:t>
            </a:r>
            <a:r>
              <a:rPr lang="nl-NL" baseline="0" dirty="0"/>
              <a:t> master, </a:t>
            </a:r>
            <a:r>
              <a:rPr lang="nl-NL" baseline="0" dirty="0" err="1"/>
              <a:t>which</a:t>
            </a:r>
            <a:r>
              <a:rPr lang="nl-NL" baseline="0" dirty="0"/>
              <a:t> </a:t>
            </a:r>
            <a:r>
              <a:rPr lang="nl-NL" baseline="0" dirty="0" err="1"/>
              <a:t>orchestrates</a:t>
            </a:r>
            <a:r>
              <a:rPr lang="nl-NL" baseline="0" dirty="0"/>
              <a:t> </a:t>
            </a:r>
            <a:r>
              <a:rPr lang="nl-NL" baseline="0" dirty="0" err="1"/>
              <a:t>the</a:t>
            </a:r>
            <a:r>
              <a:rPr lang="nl-NL" baseline="0" dirty="0"/>
              <a:t> containers. </a:t>
            </a:r>
            <a:r>
              <a:rPr lang="nl-NL" baseline="0" dirty="0" err="1"/>
              <a:t>This</a:t>
            </a:r>
            <a:r>
              <a:rPr lang="nl-NL" baseline="0" dirty="0"/>
              <a:t> </a:t>
            </a:r>
            <a:r>
              <a:rPr lang="nl-NL" baseline="0" dirty="0" err="1"/>
              <a:t>can</a:t>
            </a:r>
            <a:r>
              <a:rPr lang="nl-NL" baseline="0" dirty="0"/>
              <a:t> </a:t>
            </a:r>
            <a:r>
              <a:rPr lang="nl-NL" baseline="0" dirty="0" err="1"/>
              <a:t>be</a:t>
            </a:r>
            <a:r>
              <a:rPr lang="nl-NL" baseline="0" dirty="0"/>
              <a:t> </a:t>
            </a:r>
            <a:r>
              <a:rPr lang="nl-NL" baseline="0" dirty="0" err="1"/>
              <a:t>either</a:t>
            </a:r>
            <a:r>
              <a:rPr lang="nl-NL" baseline="0" dirty="0"/>
              <a:t> Docker </a:t>
            </a:r>
            <a:r>
              <a:rPr lang="nl-NL" baseline="0" dirty="0" err="1"/>
              <a:t>Swarm</a:t>
            </a:r>
            <a:r>
              <a:rPr lang="nl-NL" baseline="0" dirty="0"/>
              <a:t> or Apache </a:t>
            </a:r>
            <a:r>
              <a:rPr lang="nl-NL" baseline="0" dirty="0" err="1"/>
              <a:t>Mesos</a:t>
            </a:r>
            <a:r>
              <a:rPr lang="nl-NL" baseline="0" dirty="0"/>
              <a:t>. </a:t>
            </a:r>
            <a:r>
              <a:rPr lang="nl-NL" baseline="0" dirty="0" err="1"/>
              <a:t>To</a:t>
            </a:r>
            <a:r>
              <a:rPr lang="nl-NL" baseline="0" dirty="0"/>
              <a:t> </a:t>
            </a:r>
            <a:r>
              <a:rPr lang="nl-NL" baseline="0" dirty="0" err="1"/>
              <a:t>ensure</a:t>
            </a:r>
            <a:r>
              <a:rPr lang="nl-NL" baseline="0" dirty="0"/>
              <a:t> high availability, </a:t>
            </a:r>
            <a:r>
              <a:rPr lang="nl-NL" baseline="0" dirty="0" err="1"/>
              <a:t>the</a:t>
            </a:r>
            <a:r>
              <a:rPr lang="nl-NL" baseline="0" dirty="0"/>
              <a:t> master </a:t>
            </a:r>
            <a:r>
              <a:rPr lang="nl-NL" baseline="0" dirty="0" err="1"/>
              <a:t>consists</a:t>
            </a:r>
            <a:r>
              <a:rPr lang="nl-NL" baseline="0" dirty="0"/>
              <a:t> of multiple </a:t>
            </a:r>
            <a:r>
              <a:rPr lang="nl-NL" baseline="0" dirty="0" err="1"/>
              <a:t>VMs</a:t>
            </a:r>
            <a:r>
              <a:rPr lang="nl-NL" baseline="0" dirty="0"/>
              <a:t> in </a:t>
            </a:r>
            <a:r>
              <a:rPr lang="nl-NL" baseline="0" dirty="0" err="1"/>
              <a:t>an</a:t>
            </a:r>
            <a:r>
              <a:rPr lang="nl-NL" baseline="0" dirty="0"/>
              <a:t> availability set. The load </a:t>
            </a:r>
            <a:r>
              <a:rPr lang="nl-NL" baseline="0" dirty="0" err="1"/>
              <a:t>balancer</a:t>
            </a:r>
            <a:r>
              <a:rPr lang="nl-NL" baseline="0" dirty="0"/>
              <a:t> </a:t>
            </a:r>
            <a:r>
              <a:rPr lang="nl-NL" baseline="0" dirty="0" err="1"/>
              <a:t>uses</a:t>
            </a:r>
            <a:r>
              <a:rPr lang="nl-NL" baseline="0" dirty="0"/>
              <a:t> NAT </a:t>
            </a:r>
            <a:r>
              <a:rPr lang="nl-NL" baseline="0" dirty="0" err="1"/>
              <a:t>rules</a:t>
            </a:r>
            <a:r>
              <a:rPr lang="nl-NL" baseline="0" dirty="0"/>
              <a:t> </a:t>
            </a:r>
            <a:r>
              <a:rPr lang="nl-NL" baseline="0" dirty="0" err="1"/>
              <a:t>so</a:t>
            </a:r>
            <a:r>
              <a:rPr lang="nl-NL" baseline="0" dirty="0"/>
              <a:t> </a:t>
            </a:r>
            <a:r>
              <a:rPr lang="nl-NL" baseline="0" dirty="0" err="1"/>
              <a:t>you</a:t>
            </a:r>
            <a:r>
              <a:rPr lang="nl-NL" baseline="0" dirty="0"/>
              <a:t> </a:t>
            </a:r>
            <a:r>
              <a:rPr lang="nl-NL" baseline="0" dirty="0" err="1"/>
              <a:t>can</a:t>
            </a:r>
            <a:r>
              <a:rPr lang="nl-NL" baseline="0" dirty="0"/>
              <a:t> </a:t>
            </a:r>
            <a:r>
              <a:rPr lang="nl-NL" baseline="0" dirty="0" err="1"/>
              <a:t>reach</a:t>
            </a:r>
            <a:r>
              <a:rPr lang="nl-NL" baseline="0" dirty="0"/>
              <a:t> </a:t>
            </a:r>
            <a:r>
              <a:rPr lang="nl-NL" baseline="0" dirty="0" err="1"/>
              <a:t>the</a:t>
            </a:r>
            <a:r>
              <a:rPr lang="nl-NL" baseline="0" dirty="0"/>
              <a:t> different </a:t>
            </a:r>
            <a:r>
              <a:rPr lang="nl-NL" baseline="0" dirty="0" err="1"/>
              <a:t>VMs</a:t>
            </a:r>
            <a:r>
              <a:rPr lang="nl-NL" baseline="0" dirty="0"/>
              <a:t>.</a:t>
            </a:r>
          </a:p>
          <a:p>
            <a:endParaRPr lang="nl-NL" baseline="0" dirty="0"/>
          </a:p>
          <a:p>
            <a:r>
              <a:rPr lang="nl-NL" baseline="0" dirty="0" err="1"/>
              <a:t>When</a:t>
            </a:r>
            <a:r>
              <a:rPr lang="nl-NL" baseline="0" dirty="0"/>
              <a:t> </a:t>
            </a:r>
            <a:r>
              <a:rPr lang="nl-NL" baseline="0" dirty="0" err="1"/>
              <a:t>you</a:t>
            </a:r>
            <a:r>
              <a:rPr lang="nl-NL" baseline="0" dirty="0"/>
              <a:t> </a:t>
            </a:r>
            <a:r>
              <a:rPr lang="nl-NL" baseline="0" dirty="0" err="1"/>
              <a:t>create</a:t>
            </a:r>
            <a:r>
              <a:rPr lang="nl-NL" baseline="0" dirty="0"/>
              <a:t> </a:t>
            </a:r>
            <a:r>
              <a:rPr lang="nl-NL" baseline="0" dirty="0" err="1"/>
              <a:t>an</a:t>
            </a:r>
            <a:r>
              <a:rPr lang="nl-NL" baseline="0" dirty="0"/>
              <a:t> ACS environment, </a:t>
            </a:r>
            <a:r>
              <a:rPr lang="nl-NL" baseline="0" dirty="0" err="1"/>
              <a:t>this</a:t>
            </a:r>
            <a:r>
              <a:rPr lang="nl-NL" baseline="0" dirty="0"/>
              <a:t> is </a:t>
            </a:r>
            <a:r>
              <a:rPr lang="nl-NL" baseline="0" dirty="0" err="1"/>
              <a:t>what</a:t>
            </a:r>
            <a:r>
              <a:rPr lang="nl-NL" baseline="0" dirty="0"/>
              <a:t> </a:t>
            </a:r>
            <a:r>
              <a:rPr lang="nl-NL" baseline="0" dirty="0" err="1"/>
              <a:t>you</a:t>
            </a:r>
            <a:r>
              <a:rPr lang="nl-NL" baseline="0" dirty="0"/>
              <a:t> get. </a:t>
            </a:r>
            <a:r>
              <a:rPr lang="nl-NL" baseline="0" dirty="0" err="1"/>
              <a:t>Once</a:t>
            </a:r>
            <a:r>
              <a:rPr lang="nl-NL" baseline="0" dirty="0"/>
              <a:t> </a:t>
            </a:r>
            <a:r>
              <a:rPr lang="nl-NL" baseline="0" dirty="0" err="1"/>
              <a:t>deployed</a:t>
            </a:r>
            <a:r>
              <a:rPr lang="nl-NL" baseline="0" dirty="0"/>
              <a:t>, </a:t>
            </a:r>
            <a:r>
              <a:rPr lang="nl-NL" baseline="0" dirty="0" err="1"/>
              <a:t>you</a:t>
            </a:r>
            <a:r>
              <a:rPr lang="nl-NL" baseline="0" dirty="0"/>
              <a:t> are </a:t>
            </a:r>
            <a:r>
              <a:rPr lang="nl-NL" baseline="0" dirty="0" err="1"/>
              <a:t>responsible</a:t>
            </a:r>
            <a:r>
              <a:rPr lang="nl-NL" baseline="0" dirty="0"/>
              <a:t> </a:t>
            </a:r>
            <a:r>
              <a:rPr lang="nl-NL" baseline="0" dirty="0" err="1"/>
              <a:t>to</a:t>
            </a:r>
            <a:r>
              <a:rPr lang="nl-NL" baseline="0" dirty="0"/>
              <a:t> manage it. As </a:t>
            </a:r>
            <a:r>
              <a:rPr lang="nl-NL" baseline="0" dirty="0" err="1"/>
              <a:t>such</a:t>
            </a:r>
            <a:r>
              <a:rPr lang="nl-NL" baseline="0" dirty="0"/>
              <a:t>, </a:t>
            </a:r>
            <a:r>
              <a:rPr lang="nl-NL" baseline="0" dirty="0" err="1"/>
              <a:t>it</a:t>
            </a:r>
            <a:r>
              <a:rPr lang="nl-NL" baseline="0" dirty="0"/>
              <a:t> is </a:t>
            </a:r>
            <a:r>
              <a:rPr lang="nl-NL" baseline="0" dirty="0" err="1"/>
              <a:t>not</a:t>
            </a:r>
            <a:r>
              <a:rPr lang="nl-NL" baseline="0" dirty="0"/>
              <a:t> a full PaaS service. </a:t>
            </a:r>
            <a:r>
              <a:rPr lang="nl-NL" baseline="0" dirty="0" err="1"/>
              <a:t>However</a:t>
            </a:r>
            <a:r>
              <a:rPr lang="nl-NL" baseline="0" dirty="0"/>
              <a:t>, setting up a full </a:t>
            </a:r>
            <a:r>
              <a:rPr lang="nl-NL" baseline="0" dirty="0" err="1"/>
              <a:t>blown</a:t>
            </a:r>
            <a:r>
              <a:rPr lang="nl-NL" baseline="0" dirty="0"/>
              <a:t> </a:t>
            </a:r>
            <a:r>
              <a:rPr lang="nl-NL" baseline="0" dirty="0" err="1"/>
              <a:t>docker</a:t>
            </a:r>
            <a:r>
              <a:rPr lang="nl-NL" baseline="0" dirty="0"/>
              <a:t> environment in Azure </a:t>
            </a:r>
            <a:r>
              <a:rPr lang="nl-NL" baseline="0" dirty="0" err="1"/>
              <a:t>yourself</a:t>
            </a:r>
            <a:r>
              <a:rPr lang="nl-NL" baseline="0" dirty="0"/>
              <a:t> takes </a:t>
            </a:r>
            <a:r>
              <a:rPr lang="nl-NL" baseline="0" dirty="0" err="1"/>
              <a:t>quite</a:t>
            </a:r>
            <a:r>
              <a:rPr lang="nl-NL" baseline="0" dirty="0"/>
              <a:t> </a:t>
            </a:r>
            <a:r>
              <a:rPr lang="nl-NL" baseline="0" dirty="0" err="1"/>
              <a:t>some</a:t>
            </a:r>
            <a:r>
              <a:rPr lang="nl-NL" baseline="0" dirty="0"/>
              <a:t> effort, </a:t>
            </a:r>
            <a:r>
              <a:rPr lang="nl-NL" baseline="0" dirty="0" err="1"/>
              <a:t>and</a:t>
            </a:r>
            <a:r>
              <a:rPr lang="nl-NL" baseline="0" dirty="0"/>
              <a:t> </a:t>
            </a:r>
            <a:r>
              <a:rPr lang="nl-NL" baseline="0" dirty="0" err="1"/>
              <a:t>requires</a:t>
            </a:r>
            <a:r>
              <a:rPr lang="nl-NL" baseline="0" dirty="0"/>
              <a:t> </a:t>
            </a:r>
            <a:r>
              <a:rPr lang="nl-NL" baseline="0" dirty="0" err="1"/>
              <a:t>you</a:t>
            </a:r>
            <a:r>
              <a:rPr lang="nl-NL" baseline="0" dirty="0"/>
              <a:t> </a:t>
            </a:r>
            <a:r>
              <a:rPr lang="nl-NL" baseline="0" dirty="0" err="1"/>
              <a:t>to</a:t>
            </a:r>
            <a:r>
              <a:rPr lang="nl-NL" baseline="0" dirty="0"/>
              <a:t> </a:t>
            </a:r>
            <a:r>
              <a:rPr lang="nl-NL" baseline="0" dirty="0" err="1"/>
              <a:t>optimize</a:t>
            </a:r>
            <a:r>
              <a:rPr lang="nl-NL" baseline="0" dirty="0"/>
              <a:t> a lot of </a:t>
            </a:r>
            <a:r>
              <a:rPr lang="nl-NL" baseline="0" dirty="0" err="1"/>
              <a:t>configuration</a:t>
            </a:r>
            <a:r>
              <a:rPr lang="nl-NL" baseline="0" dirty="0"/>
              <a:t>. A </a:t>
            </a:r>
            <a:r>
              <a:rPr lang="nl-NL" baseline="0" dirty="0" err="1"/>
              <a:t>typical</a:t>
            </a:r>
            <a:r>
              <a:rPr lang="nl-NL" baseline="0" dirty="0"/>
              <a:t> </a:t>
            </a:r>
            <a:r>
              <a:rPr lang="nl-NL" baseline="0" dirty="0" err="1"/>
              <a:t>Mesos</a:t>
            </a:r>
            <a:r>
              <a:rPr lang="nl-NL" baseline="0" dirty="0"/>
              <a:t> </a:t>
            </a:r>
            <a:r>
              <a:rPr lang="nl-NL" baseline="0" dirty="0" err="1"/>
              <a:t>configuration</a:t>
            </a:r>
            <a:r>
              <a:rPr lang="nl-NL" baseline="0" dirty="0"/>
              <a:t> </a:t>
            </a:r>
            <a:r>
              <a:rPr lang="nl-NL" baseline="0" dirty="0" err="1"/>
              <a:t>consists</a:t>
            </a:r>
            <a:r>
              <a:rPr lang="nl-NL" baseline="0" dirty="0"/>
              <a:t> of </a:t>
            </a:r>
            <a:r>
              <a:rPr lang="nl-NL" baseline="0" dirty="0" err="1"/>
              <a:t>about</a:t>
            </a:r>
            <a:r>
              <a:rPr lang="nl-NL" baseline="0" dirty="0"/>
              <a:t> 5000 </a:t>
            </a:r>
            <a:r>
              <a:rPr lang="nl-NL" baseline="0" dirty="0" err="1"/>
              <a:t>lines</a:t>
            </a:r>
            <a:r>
              <a:rPr lang="nl-NL" baseline="0" dirty="0"/>
              <a:t> of </a:t>
            </a:r>
            <a:r>
              <a:rPr lang="nl-NL" baseline="0" dirty="0" err="1"/>
              <a:t>configuration</a:t>
            </a:r>
            <a:r>
              <a:rPr lang="nl-NL" baseline="0" dirty="0"/>
              <a:t> code. ACS </a:t>
            </a:r>
            <a:r>
              <a:rPr lang="nl-NL" baseline="0" dirty="0" err="1"/>
              <a:t>uses</a:t>
            </a:r>
            <a:r>
              <a:rPr lang="nl-NL" baseline="0" dirty="0"/>
              <a:t> </a:t>
            </a:r>
            <a:r>
              <a:rPr lang="nl-NL" baseline="0" dirty="0" err="1"/>
              <a:t>an</a:t>
            </a:r>
            <a:r>
              <a:rPr lang="nl-NL" baseline="0" dirty="0"/>
              <a:t> </a:t>
            </a:r>
            <a:r>
              <a:rPr lang="nl-NL" baseline="0" dirty="0" err="1"/>
              <a:t>optimized</a:t>
            </a:r>
            <a:r>
              <a:rPr lang="nl-NL" baseline="0" dirty="0"/>
              <a:t> </a:t>
            </a:r>
            <a:r>
              <a:rPr lang="nl-NL" baseline="0" dirty="0" err="1"/>
              <a:t>configuration</a:t>
            </a:r>
            <a:r>
              <a:rPr lang="nl-NL" baseline="0" dirty="0"/>
              <a:t>, </a:t>
            </a:r>
            <a:r>
              <a:rPr lang="nl-NL" baseline="0" dirty="0" err="1"/>
              <a:t>and</a:t>
            </a:r>
            <a:r>
              <a:rPr lang="nl-NL" baseline="0" dirty="0"/>
              <a:t> </a:t>
            </a:r>
            <a:r>
              <a:rPr lang="nl-NL" baseline="0" dirty="0" err="1"/>
              <a:t>then</a:t>
            </a:r>
            <a:r>
              <a:rPr lang="nl-NL" baseline="0" dirty="0"/>
              <a:t> </a:t>
            </a:r>
            <a:r>
              <a:rPr lang="nl-NL" baseline="0" dirty="0" err="1"/>
              <a:t>provides</a:t>
            </a:r>
            <a:r>
              <a:rPr lang="nl-NL" baseline="0" dirty="0"/>
              <a:t> </a:t>
            </a:r>
            <a:r>
              <a:rPr lang="nl-NL" baseline="0" dirty="0" err="1"/>
              <a:t>you</a:t>
            </a:r>
            <a:r>
              <a:rPr lang="nl-NL" baseline="0" dirty="0"/>
              <a:t> </a:t>
            </a:r>
            <a:r>
              <a:rPr lang="nl-NL" baseline="0" dirty="0" err="1"/>
              <a:t>with</a:t>
            </a:r>
            <a:r>
              <a:rPr lang="nl-NL" baseline="0" dirty="0"/>
              <a:t> </a:t>
            </a:r>
            <a:r>
              <a:rPr lang="nl-NL" baseline="0" dirty="0" err="1"/>
              <a:t>the</a:t>
            </a:r>
            <a:r>
              <a:rPr lang="nl-NL" baseline="0" dirty="0"/>
              <a:t> power </a:t>
            </a:r>
            <a:r>
              <a:rPr lang="nl-NL" baseline="0" dirty="0" err="1"/>
              <a:t>to</a:t>
            </a:r>
            <a:r>
              <a:rPr lang="nl-NL" baseline="0" dirty="0"/>
              <a:t> make changes </a:t>
            </a:r>
            <a:r>
              <a:rPr lang="nl-NL" baseline="0" dirty="0" err="1"/>
              <a:t>specific</a:t>
            </a:r>
            <a:r>
              <a:rPr lang="nl-NL" baseline="0" dirty="0"/>
              <a:t> </a:t>
            </a:r>
            <a:r>
              <a:rPr lang="nl-NL" baseline="0" dirty="0" err="1"/>
              <a:t>to</a:t>
            </a:r>
            <a:r>
              <a:rPr lang="nl-NL" baseline="0" dirty="0"/>
              <a:t> </a:t>
            </a:r>
            <a:r>
              <a:rPr lang="nl-NL" baseline="0" dirty="0" err="1"/>
              <a:t>your</a:t>
            </a:r>
            <a:r>
              <a:rPr lang="nl-NL" baseline="0" dirty="0"/>
              <a:t> </a:t>
            </a:r>
            <a:r>
              <a:rPr lang="nl-NL" baseline="0" dirty="0" err="1"/>
              <a:t>needs</a:t>
            </a:r>
            <a:r>
              <a:rPr lang="nl-NL" baseline="0" dirty="0"/>
              <a:t>.</a:t>
            </a:r>
            <a:endParaRPr lang="nl-NL"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40B1AD7A-8DF3-4DCE-960D-1DF5B9856AD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963282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pPr marL="171450" indent="-171450">
              <a:buFont typeface="Arial" panose="020B0604020202020204" pitchFamily="34" charset="0"/>
              <a:buChar char="•"/>
            </a:pPr>
            <a:r>
              <a:rPr lang="en-US" dirty="0"/>
              <a:t>Pluggable. We run</a:t>
            </a:r>
            <a:r>
              <a:rPr lang="en-US" baseline="0" dirty="0"/>
              <a:t> Swarm and </a:t>
            </a:r>
            <a:r>
              <a:rPr lang="en-US" baseline="0" dirty="0" err="1"/>
              <a:t>Mesos</a:t>
            </a:r>
            <a:r>
              <a:rPr lang="en-US" baseline="0" dirty="0"/>
              <a:t>. Others could run other platforms.</a:t>
            </a:r>
          </a:p>
          <a:p>
            <a:pPr marL="171450" indent="-171450">
              <a:buFont typeface="Arial" panose="020B0604020202020204" pitchFamily="34" charset="0"/>
              <a:buChar char="•"/>
            </a:pPr>
            <a:r>
              <a:rPr lang="en-US" baseline="0" dirty="0"/>
              <a:t>We tie into the </a:t>
            </a:r>
            <a:r>
              <a:rPr lang="en-US" baseline="0" dirty="0" err="1"/>
              <a:t>existsing</a:t>
            </a:r>
            <a:r>
              <a:rPr lang="en-US" baseline="0" dirty="0"/>
              <a:t> open source tooling and standards, so you can use tools that are already available.</a:t>
            </a:r>
          </a:p>
          <a:p>
            <a:pPr marL="171450" indent="-171450">
              <a:buFont typeface="Arial" panose="020B0604020202020204" pitchFamily="34" charset="0"/>
              <a:buChar char="•"/>
            </a:pPr>
            <a:r>
              <a:rPr lang="en-US" baseline="0" dirty="0"/>
              <a:t>Monitoring is also pluggable. Initially only OMS and App Insights.</a:t>
            </a: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D805A5C-A1C8-4F96-867F-EDC5D95A2DF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62543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34</a:t>
            </a:fld>
            <a:endParaRPr lang="en-US"/>
          </a:p>
        </p:txBody>
      </p:sp>
    </p:spTree>
    <p:extLst>
      <p:ext uri="{BB962C8B-B14F-4D97-AF65-F5344CB8AC3E}">
        <p14:creationId xmlns:p14="http://schemas.microsoft.com/office/powerpoint/2010/main" val="4258903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35</a:t>
            </a:fld>
            <a:endParaRPr lang="en-US"/>
          </a:p>
        </p:txBody>
      </p:sp>
    </p:spTree>
    <p:extLst>
      <p:ext uri="{BB962C8B-B14F-4D97-AF65-F5344CB8AC3E}">
        <p14:creationId xmlns:p14="http://schemas.microsoft.com/office/powerpoint/2010/main" val="19166808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a:t>
            </a:r>
            <a:r>
              <a:rPr lang="en-US" baseline="0" dirty="0"/>
              <a:t> Fabric is a programming platform on which you can build highly scalable, resilient, distributed applications. Service Fabric is a proven platform on which Microsoft has built many existing services, from the Azure Core Infrastructure, Azure </a:t>
            </a:r>
            <a:r>
              <a:rPr lang="en-US" baseline="0" dirty="0" err="1"/>
              <a:t>DocumentDB</a:t>
            </a:r>
            <a:r>
              <a:rPr lang="en-US" baseline="0" dirty="0"/>
              <a:t>, and Event Hubs, driving many custom applications, to Bing, Skype for Business, and Bing that drive some of our most used services. Service Fabric is now available to you, and you can build your own apps using Visual Studio and the .NET Framework.</a:t>
            </a:r>
          </a:p>
          <a:p>
            <a:endParaRPr lang="en-US" baseline="0" dirty="0"/>
          </a:p>
          <a:p>
            <a:r>
              <a:rPr lang="en-US" baseline="0" dirty="0"/>
              <a:t>Linux and Java are currently in preview.</a:t>
            </a:r>
            <a:endParaRPr lang="nl-NL" dirty="0"/>
          </a:p>
        </p:txBody>
      </p:sp>
      <p:sp>
        <p:nvSpPr>
          <p:cNvPr id="4" name="Slide Number Placeholder 3"/>
          <p:cNvSpPr>
            <a:spLocks noGrp="1"/>
          </p:cNvSpPr>
          <p:nvPr>
            <p:ph type="sldNum" sz="quarter" idx="10"/>
          </p:nvPr>
        </p:nvSpPr>
        <p:spPr/>
        <p:txBody>
          <a:bodyPr/>
          <a:lstStyle/>
          <a:p>
            <a:fld id="{9775AD18-5B56-4775-A2E4-ECEF0ABB851C}" type="slidenum">
              <a:rPr lang="en-US" smtClean="0"/>
              <a:t>36</a:t>
            </a:fld>
            <a:endParaRPr lang="en-US"/>
          </a:p>
        </p:txBody>
      </p:sp>
    </p:spTree>
    <p:extLst>
      <p:ext uri="{BB962C8B-B14F-4D97-AF65-F5344CB8AC3E}">
        <p14:creationId xmlns:p14="http://schemas.microsoft.com/office/powerpoint/2010/main" val="16542888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If you develop an application with Service Fabric, you get a simple development model with many features built-in,</a:t>
            </a:r>
            <a:r>
              <a:rPr lang="en-US" baseline="0" dirty="0"/>
              <a:t> without having to write a single line of code. By default, your code is highly available and resilient to failure. The underlying platform takes care of keeping your application running, even if the underlying hardware fails. Service Fabric also ties into DevOps, with extensive health monitoring, and features like rolling updates with automated rollback in case a problem is detected with the new version being deployed.</a:t>
            </a:r>
          </a:p>
          <a:p>
            <a:pPr marL="0" indent="0">
              <a:buFontTx/>
              <a:buNone/>
            </a:pPr>
            <a:endParaRPr lang="en-US" baseline="0" dirty="0"/>
          </a:p>
          <a:p>
            <a:pPr marL="0" indent="0">
              <a:buFontTx/>
              <a:buNone/>
            </a:pPr>
            <a:r>
              <a:rPr lang="en-US" baseline="0" dirty="0"/>
              <a:t>Of course Service Fabric runs well on Azure, but we will also enable you to run Service Fabric applications on-</a:t>
            </a:r>
            <a:r>
              <a:rPr lang="en-US" baseline="0" dirty="0" err="1"/>
              <a:t>prem</a:t>
            </a:r>
            <a:r>
              <a:rPr lang="en-US" baseline="0" dirty="0"/>
              <a:t> or in other cloud platforms. The on-</a:t>
            </a:r>
            <a:r>
              <a:rPr lang="en-US" baseline="0" dirty="0" err="1"/>
              <a:t>prem</a:t>
            </a:r>
            <a:r>
              <a:rPr lang="en-US" baseline="0" dirty="0"/>
              <a:t> runnable version is currently in preview.</a:t>
            </a: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6/14/2016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88761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8873545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2764443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You’ve probably all seen this image before. It depicts the inability of on-premises hardware to scale with your needs.</a:t>
            </a:r>
            <a:r>
              <a:rPr lang="en-US" baseline="0" noProof="0" dirty="0"/>
              <a:t> This leads to overprovisioning in most cases, and can lead to under provisioning with severe business repercussions in some cases. If you run an e-commerce website handling thousands of transactions a day, running out of capacity will cause customers to go elsewhere to shop, potentially forever.</a:t>
            </a:r>
            <a:endParaRPr lang="en-US" noProof="0" dirty="0"/>
          </a:p>
        </p:txBody>
      </p:sp>
      <p:sp>
        <p:nvSpPr>
          <p:cNvPr id="4" name="Slide Number Placeholder 3"/>
          <p:cNvSpPr>
            <a:spLocks noGrp="1"/>
          </p:cNvSpPr>
          <p:nvPr>
            <p:ph type="sldNum" sz="quarter" idx="10"/>
          </p:nvPr>
        </p:nvSpPr>
        <p:spPr/>
        <p:txBody>
          <a:bodyPr/>
          <a:lstStyle/>
          <a:p>
            <a:fld id="{D33F966B-4ADC-4E3F-B36C-6FAFCC426477}" type="slidenum">
              <a:rPr lang="en-US" smtClean="0"/>
              <a:t>4</a:t>
            </a:fld>
            <a:endParaRPr lang="en-US"/>
          </a:p>
        </p:txBody>
      </p:sp>
    </p:spTree>
    <p:extLst>
      <p:ext uri="{BB962C8B-B14F-4D97-AF65-F5344CB8AC3E}">
        <p14:creationId xmlns:p14="http://schemas.microsoft.com/office/powerpoint/2010/main" val="6369152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9775AD18-5B56-4775-A2E4-ECEF0ABB851C}" type="slidenum">
              <a:rPr lang="en-US" smtClean="0"/>
              <a:t>40</a:t>
            </a:fld>
            <a:endParaRPr lang="en-US"/>
          </a:p>
        </p:txBody>
      </p:sp>
    </p:spTree>
    <p:extLst>
      <p:ext uri="{BB962C8B-B14F-4D97-AF65-F5344CB8AC3E}">
        <p14:creationId xmlns:p14="http://schemas.microsoft.com/office/powerpoint/2010/main" val="39061952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9775AD18-5B56-4775-A2E4-ECEF0ABB851C}" type="slidenum">
              <a:rPr lang="en-US" smtClean="0"/>
              <a:t>41</a:t>
            </a:fld>
            <a:endParaRPr lang="en-US"/>
          </a:p>
        </p:txBody>
      </p:sp>
    </p:spTree>
    <p:extLst>
      <p:ext uri="{BB962C8B-B14F-4D97-AF65-F5344CB8AC3E}">
        <p14:creationId xmlns:p14="http://schemas.microsoft.com/office/powerpoint/2010/main" val="27000514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9775AD18-5B56-4775-A2E4-ECEF0ABB851C}" type="slidenum">
              <a:rPr lang="en-US" smtClean="0"/>
              <a:t>42</a:t>
            </a:fld>
            <a:endParaRPr lang="en-US"/>
          </a:p>
        </p:txBody>
      </p:sp>
    </p:spTree>
    <p:extLst>
      <p:ext uri="{BB962C8B-B14F-4D97-AF65-F5344CB8AC3E}">
        <p14:creationId xmlns:p14="http://schemas.microsoft.com/office/powerpoint/2010/main" val="2161790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6/14/2016 3:46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2327727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9775AD18-5B56-4775-A2E4-ECEF0ABB851C}" type="slidenum">
              <a:rPr lang="en-US" smtClean="0"/>
              <a:t>44</a:t>
            </a:fld>
            <a:endParaRPr lang="en-US"/>
          </a:p>
        </p:txBody>
      </p:sp>
    </p:spTree>
    <p:extLst>
      <p:ext uri="{BB962C8B-B14F-4D97-AF65-F5344CB8AC3E}">
        <p14:creationId xmlns:p14="http://schemas.microsoft.com/office/powerpoint/2010/main" val="23869001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9775AD18-5B56-4775-A2E4-ECEF0ABB851C}" type="slidenum">
              <a:rPr lang="en-US" smtClean="0"/>
              <a:t>45</a:t>
            </a:fld>
            <a:endParaRPr lang="en-US"/>
          </a:p>
        </p:txBody>
      </p:sp>
    </p:spTree>
    <p:extLst>
      <p:ext uri="{BB962C8B-B14F-4D97-AF65-F5344CB8AC3E}">
        <p14:creationId xmlns:p14="http://schemas.microsoft.com/office/powerpoint/2010/main" val="41155929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i="0"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132165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https://azure.microsoft.com/nl-nl/documentation/articles/service-fabric-create-your-first-application-in-visual-studio/</a:t>
            </a:r>
          </a:p>
        </p:txBody>
      </p:sp>
      <p:sp>
        <p:nvSpPr>
          <p:cNvPr id="4" name="Slide Number Placeholder 3"/>
          <p:cNvSpPr>
            <a:spLocks noGrp="1"/>
          </p:cNvSpPr>
          <p:nvPr>
            <p:ph type="sldNum" sz="quarter" idx="10"/>
          </p:nvPr>
        </p:nvSpPr>
        <p:spPr/>
        <p:txBody>
          <a:bodyPr/>
          <a:lstStyle/>
          <a:p>
            <a:fld id="{9775AD18-5B56-4775-A2E4-ECEF0ABB851C}" type="slidenum">
              <a:rPr lang="en-US" smtClean="0"/>
              <a:t>47</a:t>
            </a:fld>
            <a:endParaRPr lang="en-US"/>
          </a:p>
        </p:txBody>
      </p:sp>
    </p:spTree>
    <p:extLst>
      <p:ext uri="{BB962C8B-B14F-4D97-AF65-F5344CB8AC3E}">
        <p14:creationId xmlns:p14="http://schemas.microsoft.com/office/powerpoint/2010/main" val="3216715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5AD18-5B56-4775-A2E4-ECEF0ABB851C}" type="slidenum">
              <a:rPr lang="en-US" smtClean="0"/>
              <a:t>48</a:t>
            </a:fld>
            <a:endParaRPr lang="en-US"/>
          </a:p>
        </p:txBody>
      </p:sp>
    </p:spTree>
    <p:extLst>
      <p:ext uri="{BB962C8B-B14F-4D97-AF65-F5344CB8AC3E}">
        <p14:creationId xmlns:p14="http://schemas.microsoft.com/office/powerpoint/2010/main" val="3040279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The </a:t>
            </a:r>
            <a:r>
              <a:rPr lang="nl-NL" dirty="0" err="1"/>
              <a:t>promise</a:t>
            </a:r>
            <a:r>
              <a:rPr lang="nl-NL" dirty="0"/>
              <a:t> of </a:t>
            </a:r>
            <a:r>
              <a:rPr lang="nl-NL" dirty="0" err="1"/>
              <a:t>cloud</a:t>
            </a:r>
            <a:r>
              <a:rPr lang="nl-NL" dirty="0"/>
              <a:t> is</a:t>
            </a:r>
            <a:r>
              <a:rPr lang="nl-NL" baseline="0" dirty="0"/>
              <a:t> </a:t>
            </a:r>
            <a:r>
              <a:rPr lang="nl-NL" baseline="0" dirty="0" err="1"/>
              <a:t>that</a:t>
            </a:r>
            <a:r>
              <a:rPr lang="nl-NL" baseline="0" dirty="0"/>
              <a:t> </a:t>
            </a:r>
            <a:r>
              <a:rPr lang="nl-NL" baseline="0" dirty="0" err="1"/>
              <a:t>you</a:t>
            </a:r>
            <a:r>
              <a:rPr lang="nl-NL" baseline="0" dirty="0"/>
              <a:t> </a:t>
            </a:r>
            <a:r>
              <a:rPr lang="nl-NL" baseline="0" dirty="0" err="1"/>
              <a:t>will</a:t>
            </a:r>
            <a:r>
              <a:rPr lang="nl-NL" baseline="0" dirty="0"/>
              <a:t> never have a </a:t>
            </a:r>
            <a:r>
              <a:rPr lang="nl-NL" baseline="0" dirty="0" err="1"/>
              <a:t>situation</a:t>
            </a:r>
            <a:r>
              <a:rPr lang="nl-NL" baseline="0" dirty="0"/>
              <a:t> </a:t>
            </a:r>
            <a:r>
              <a:rPr lang="nl-NL" baseline="0" dirty="0" err="1"/>
              <a:t>again</a:t>
            </a:r>
            <a:r>
              <a:rPr lang="nl-NL" baseline="0" dirty="0"/>
              <a:t> </a:t>
            </a:r>
            <a:r>
              <a:rPr lang="nl-NL" baseline="0" dirty="0" err="1"/>
              <a:t>where</a:t>
            </a:r>
            <a:r>
              <a:rPr lang="nl-NL" baseline="0" dirty="0"/>
              <a:t> </a:t>
            </a:r>
            <a:r>
              <a:rPr lang="nl-NL" baseline="0" dirty="0" err="1"/>
              <a:t>you</a:t>
            </a:r>
            <a:r>
              <a:rPr lang="nl-NL" baseline="0" dirty="0"/>
              <a:t> are </a:t>
            </a:r>
            <a:r>
              <a:rPr lang="nl-NL" baseline="0" dirty="0" err="1"/>
              <a:t>seriously</a:t>
            </a:r>
            <a:r>
              <a:rPr lang="nl-NL" baseline="0" dirty="0"/>
              <a:t> over </a:t>
            </a:r>
            <a:r>
              <a:rPr lang="nl-NL" baseline="0" dirty="0" err="1"/>
              <a:t>provisioned</a:t>
            </a:r>
            <a:r>
              <a:rPr lang="nl-NL" baseline="0" dirty="0"/>
              <a:t>, or run out of </a:t>
            </a:r>
            <a:r>
              <a:rPr lang="nl-NL" baseline="0" dirty="0" err="1"/>
              <a:t>capacity</a:t>
            </a:r>
            <a:r>
              <a:rPr lang="nl-NL" baseline="0" dirty="0"/>
              <a:t>. But </a:t>
            </a:r>
            <a:r>
              <a:rPr lang="nl-NL" baseline="0" dirty="0" err="1"/>
              <a:t>if</a:t>
            </a:r>
            <a:r>
              <a:rPr lang="nl-NL" baseline="0" dirty="0"/>
              <a:t> </a:t>
            </a:r>
            <a:r>
              <a:rPr lang="nl-NL" baseline="0" dirty="0" err="1"/>
              <a:t>you</a:t>
            </a:r>
            <a:r>
              <a:rPr lang="nl-NL" baseline="0" dirty="0"/>
              <a:t> are </a:t>
            </a:r>
            <a:r>
              <a:rPr lang="nl-NL" baseline="0" dirty="0" err="1"/>
              <a:t>mostly</a:t>
            </a:r>
            <a:r>
              <a:rPr lang="nl-NL" baseline="0" dirty="0"/>
              <a:t> managing </a:t>
            </a:r>
            <a:r>
              <a:rPr lang="nl-NL" baseline="0" dirty="0" err="1"/>
              <a:t>individual</a:t>
            </a:r>
            <a:r>
              <a:rPr lang="nl-NL" baseline="0" dirty="0"/>
              <a:t> </a:t>
            </a:r>
            <a:r>
              <a:rPr lang="nl-NL" baseline="0" dirty="0" err="1"/>
              <a:t>VMs</a:t>
            </a:r>
            <a:r>
              <a:rPr lang="nl-NL" baseline="0" dirty="0"/>
              <a:t>, are </a:t>
            </a:r>
            <a:r>
              <a:rPr lang="nl-NL" baseline="0" dirty="0" err="1"/>
              <a:t>you</a:t>
            </a:r>
            <a:r>
              <a:rPr lang="nl-NL" baseline="0" dirty="0"/>
              <a:t> </a:t>
            </a:r>
            <a:r>
              <a:rPr lang="nl-NL" baseline="0" dirty="0" err="1"/>
              <a:t>really</a:t>
            </a:r>
            <a:r>
              <a:rPr lang="nl-NL" baseline="0" dirty="0"/>
              <a:t> </a:t>
            </a:r>
            <a:r>
              <a:rPr lang="nl-NL" baseline="0" dirty="0" err="1"/>
              <a:t>tapping</a:t>
            </a:r>
            <a:r>
              <a:rPr lang="nl-NL" baseline="0" dirty="0"/>
              <a:t> </a:t>
            </a:r>
            <a:r>
              <a:rPr lang="nl-NL" baseline="0" dirty="0" err="1"/>
              <a:t>into</a:t>
            </a:r>
            <a:r>
              <a:rPr lang="nl-NL" baseline="0" dirty="0"/>
              <a:t> </a:t>
            </a:r>
            <a:r>
              <a:rPr lang="nl-NL" baseline="0" dirty="0" err="1"/>
              <a:t>this</a:t>
            </a:r>
            <a:r>
              <a:rPr lang="nl-NL" baseline="0" dirty="0"/>
              <a:t> </a:t>
            </a:r>
            <a:r>
              <a:rPr lang="nl-NL" baseline="0" dirty="0" err="1"/>
              <a:t>promise</a:t>
            </a:r>
            <a:r>
              <a:rPr lang="nl-NL" baseline="0" dirty="0"/>
              <a:t>? </a:t>
            </a:r>
            <a:r>
              <a:rPr lang="nl-NL" baseline="0" dirty="0" err="1"/>
              <a:t>You</a:t>
            </a:r>
            <a:r>
              <a:rPr lang="nl-NL" baseline="0" dirty="0"/>
              <a:t> </a:t>
            </a:r>
            <a:r>
              <a:rPr lang="nl-NL" baseline="0" dirty="0" err="1"/>
              <a:t>still</a:t>
            </a:r>
            <a:r>
              <a:rPr lang="nl-NL" baseline="0" dirty="0"/>
              <a:t> have </a:t>
            </a:r>
            <a:r>
              <a:rPr lang="nl-NL" baseline="0" dirty="0" err="1"/>
              <a:t>to</a:t>
            </a:r>
            <a:r>
              <a:rPr lang="nl-NL" baseline="0" dirty="0"/>
              <a:t> </a:t>
            </a:r>
            <a:r>
              <a:rPr lang="nl-NL" baseline="0" dirty="0" err="1"/>
              <a:t>manually</a:t>
            </a:r>
            <a:r>
              <a:rPr lang="nl-NL" baseline="0" dirty="0"/>
              <a:t> </a:t>
            </a:r>
            <a:r>
              <a:rPr lang="nl-NL" baseline="0" dirty="0" err="1"/>
              <a:t>add</a:t>
            </a:r>
            <a:r>
              <a:rPr lang="nl-NL" baseline="0" dirty="0"/>
              <a:t> </a:t>
            </a:r>
            <a:r>
              <a:rPr lang="nl-NL" baseline="0" dirty="0" err="1"/>
              <a:t>VMs</a:t>
            </a:r>
            <a:r>
              <a:rPr lang="nl-NL" baseline="0" dirty="0"/>
              <a:t> </a:t>
            </a:r>
            <a:r>
              <a:rPr lang="nl-NL" baseline="0" dirty="0" err="1"/>
              <a:t>when</a:t>
            </a:r>
            <a:r>
              <a:rPr lang="nl-NL" baseline="0" dirty="0"/>
              <a:t> </a:t>
            </a:r>
            <a:r>
              <a:rPr lang="nl-NL" baseline="0" dirty="0" err="1"/>
              <a:t>you</a:t>
            </a:r>
            <a:r>
              <a:rPr lang="nl-NL" baseline="0" dirty="0"/>
              <a:t> run out of </a:t>
            </a:r>
            <a:r>
              <a:rPr lang="nl-NL" baseline="0" dirty="0" err="1"/>
              <a:t>capacity</a:t>
            </a:r>
            <a:r>
              <a:rPr lang="nl-NL" baseline="0" dirty="0"/>
              <a:t>, </a:t>
            </a:r>
            <a:r>
              <a:rPr lang="nl-NL" baseline="0" dirty="0" err="1"/>
              <a:t>and</a:t>
            </a:r>
            <a:r>
              <a:rPr lang="nl-NL" baseline="0" dirty="0"/>
              <a:t> </a:t>
            </a:r>
            <a:r>
              <a:rPr lang="nl-NL" baseline="0" dirty="0" err="1"/>
              <a:t>you’ll</a:t>
            </a:r>
            <a:r>
              <a:rPr lang="nl-NL" baseline="0" dirty="0"/>
              <a:t> have </a:t>
            </a:r>
            <a:r>
              <a:rPr lang="nl-NL" baseline="0" dirty="0" err="1"/>
              <a:t>to</a:t>
            </a:r>
            <a:r>
              <a:rPr lang="nl-NL" baseline="0" dirty="0"/>
              <a:t> </a:t>
            </a:r>
            <a:r>
              <a:rPr lang="nl-NL" baseline="0" dirty="0" err="1"/>
              <a:t>tear</a:t>
            </a:r>
            <a:r>
              <a:rPr lang="nl-NL" baseline="0" dirty="0"/>
              <a:t> </a:t>
            </a:r>
            <a:r>
              <a:rPr lang="nl-NL" baseline="0" dirty="0" err="1"/>
              <a:t>those</a:t>
            </a:r>
            <a:r>
              <a:rPr lang="nl-NL" baseline="0" dirty="0"/>
              <a:t> </a:t>
            </a:r>
            <a:r>
              <a:rPr lang="nl-NL" baseline="0" dirty="0" err="1"/>
              <a:t>VMs</a:t>
            </a:r>
            <a:r>
              <a:rPr lang="nl-NL" baseline="0" dirty="0"/>
              <a:t> down </a:t>
            </a:r>
            <a:r>
              <a:rPr lang="nl-NL" baseline="0" dirty="0" err="1"/>
              <a:t>manually</a:t>
            </a:r>
            <a:r>
              <a:rPr lang="nl-NL" baseline="0" dirty="0"/>
              <a:t> as well </a:t>
            </a:r>
            <a:r>
              <a:rPr lang="nl-NL" baseline="0" dirty="0" err="1"/>
              <a:t>when</a:t>
            </a:r>
            <a:r>
              <a:rPr lang="nl-NL" baseline="0" dirty="0"/>
              <a:t> </a:t>
            </a:r>
            <a:r>
              <a:rPr lang="nl-NL" baseline="0" dirty="0" err="1"/>
              <a:t>you</a:t>
            </a:r>
            <a:r>
              <a:rPr lang="nl-NL" baseline="0" dirty="0"/>
              <a:t> no </a:t>
            </a:r>
            <a:r>
              <a:rPr lang="nl-NL" baseline="0" dirty="0" err="1"/>
              <a:t>longer</a:t>
            </a:r>
            <a:r>
              <a:rPr lang="nl-NL" baseline="0" dirty="0"/>
              <a:t> </a:t>
            </a:r>
            <a:r>
              <a:rPr lang="nl-NL" baseline="0" dirty="0" err="1"/>
              <a:t>need</a:t>
            </a:r>
            <a:r>
              <a:rPr lang="nl-NL" baseline="0" dirty="0"/>
              <a:t> </a:t>
            </a:r>
            <a:r>
              <a:rPr lang="nl-NL" baseline="0" dirty="0" err="1"/>
              <a:t>them</a:t>
            </a:r>
            <a:r>
              <a:rPr lang="nl-NL" baseline="0" dirty="0"/>
              <a:t>. </a:t>
            </a:r>
            <a:r>
              <a:rPr lang="nl-NL" baseline="0" dirty="0" err="1"/>
              <a:t>This</a:t>
            </a:r>
            <a:r>
              <a:rPr lang="nl-NL" baseline="0" dirty="0"/>
              <a:t> is </a:t>
            </a:r>
            <a:r>
              <a:rPr lang="nl-NL" baseline="0" dirty="0" err="1"/>
              <a:t>where</a:t>
            </a:r>
            <a:r>
              <a:rPr lang="nl-NL" baseline="0" dirty="0"/>
              <a:t> Virtual Machine </a:t>
            </a:r>
            <a:r>
              <a:rPr lang="nl-NL" baseline="0" dirty="0" err="1"/>
              <a:t>Scale</a:t>
            </a:r>
            <a:r>
              <a:rPr lang="nl-NL" baseline="0" dirty="0"/>
              <a:t> Sets </a:t>
            </a:r>
            <a:r>
              <a:rPr lang="nl-NL" baseline="0" dirty="0" err="1"/>
              <a:t>come</a:t>
            </a:r>
            <a:r>
              <a:rPr lang="nl-NL" baseline="0" dirty="0"/>
              <a:t> in.</a:t>
            </a:r>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5</a:t>
            </a:fld>
            <a:endParaRPr lang="en-US"/>
          </a:p>
        </p:txBody>
      </p:sp>
    </p:spTree>
    <p:extLst>
      <p:ext uri="{BB962C8B-B14F-4D97-AF65-F5344CB8AC3E}">
        <p14:creationId xmlns:p14="http://schemas.microsoft.com/office/powerpoint/2010/main" val="274407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VM Scale Sets enable you to deploy and manage multiple VMs as a set. Instead of provisioning multiple individual VMs, you provision a Scale Set based on an image, just like a regular VM. The Azure platform then provisions and de-provisions VMs based on that image as needed. High availability, load balancing, and scaling are managed by the Azure platform by integrating with Azure </a:t>
            </a:r>
            <a:r>
              <a:rPr lang="en-US" baseline="0" dirty="0" err="1"/>
              <a:t>Autoscale</a:t>
            </a:r>
            <a:r>
              <a:rPr lang="en-US" baseline="0" dirty="0"/>
              <a:t> and the Azure Load Balancer. This makes VM Scale Sets ideal for server clusters or farms that need to scale automatically, such as a farm of web servers, rendering capacity for animations,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Within Azure, and for third party providers, VM Scale Sets also serve as the infrastructure for PaaS. Azure Container Service and Service Fabric for instance use VM Scale Sets to automatically manage the number of VMs provisioned to run workloads. Workloads that have a variable load benefit greatly from VM Scale Sets, because the number of VMs provisioned always closely matches the number of VMs needed, delivering on the promise of cloud.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VM Scale Sets work with both Windows and Linux, so it will work with applications running on Apache in Linux, ASP.NET in IIS, and any other clustered workload running on these operating systems.</a:t>
            </a:r>
          </a:p>
          <a:p>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6</a:t>
            </a:fld>
            <a:endParaRPr lang="en-US"/>
          </a:p>
        </p:txBody>
      </p:sp>
    </p:spTree>
    <p:extLst>
      <p:ext uri="{BB962C8B-B14F-4D97-AF65-F5344CB8AC3E}">
        <p14:creationId xmlns:p14="http://schemas.microsoft.com/office/powerpoint/2010/main" val="3815165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a:t>
            </a:r>
            <a:r>
              <a:rPr lang="nl-NL" baseline="0" dirty="0"/>
              <a:t> VM </a:t>
            </a:r>
            <a:r>
              <a:rPr lang="nl-NL" baseline="0" dirty="0" err="1"/>
              <a:t>Scale</a:t>
            </a:r>
            <a:r>
              <a:rPr lang="nl-NL" baseline="0" dirty="0"/>
              <a:t> Set </a:t>
            </a:r>
            <a:r>
              <a:rPr lang="nl-NL" baseline="0" dirty="0" err="1"/>
              <a:t>builds</a:t>
            </a:r>
            <a:r>
              <a:rPr lang="nl-NL" baseline="0" dirty="0"/>
              <a:t> on a few </a:t>
            </a:r>
            <a:r>
              <a:rPr lang="nl-NL" baseline="0" dirty="0" err="1"/>
              <a:t>things</a:t>
            </a:r>
            <a:r>
              <a:rPr lang="nl-NL" baseline="0" dirty="0"/>
              <a:t>: &lt;click&gt;</a:t>
            </a:r>
          </a:p>
          <a:p>
            <a:pPr marL="171450" indent="-171450">
              <a:buFont typeface="Arial" panose="020B0604020202020204" pitchFamily="34" charset="0"/>
              <a:buChar char="•"/>
            </a:pPr>
            <a:r>
              <a:rPr lang="nl-NL" baseline="0" dirty="0"/>
              <a:t>A Base OS image </a:t>
            </a:r>
            <a:r>
              <a:rPr lang="nl-NL" baseline="0" dirty="0" err="1"/>
              <a:t>that</a:t>
            </a:r>
            <a:r>
              <a:rPr lang="nl-NL" baseline="0" dirty="0"/>
              <a:t> serves as a base </a:t>
            </a:r>
            <a:r>
              <a:rPr lang="nl-NL" baseline="0" dirty="0" err="1"/>
              <a:t>for</a:t>
            </a:r>
            <a:r>
              <a:rPr lang="nl-NL" baseline="0" dirty="0"/>
              <a:t> </a:t>
            </a:r>
            <a:r>
              <a:rPr lang="nl-NL" baseline="0" dirty="0" err="1"/>
              <a:t>every</a:t>
            </a:r>
            <a:r>
              <a:rPr lang="nl-NL" baseline="0" dirty="0"/>
              <a:t> VM </a:t>
            </a:r>
            <a:r>
              <a:rPr lang="nl-NL" baseline="0" dirty="0" err="1"/>
              <a:t>provisioned</a:t>
            </a:r>
            <a:r>
              <a:rPr lang="nl-NL" baseline="0" dirty="0"/>
              <a:t> in </a:t>
            </a:r>
            <a:r>
              <a:rPr lang="nl-NL" baseline="0" dirty="0" err="1"/>
              <a:t>the</a:t>
            </a:r>
            <a:r>
              <a:rPr lang="nl-NL" baseline="0" dirty="0"/>
              <a:t> </a:t>
            </a:r>
            <a:r>
              <a:rPr lang="nl-NL" baseline="0" dirty="0" err="1"/>
              <a:t>Scale</a:t>
            </a:r>
            <a:r>
              <a:rPr lang="nl-NL" baseline="0" dirty="0"/>
              <a:t> Set.</a:t>
            </a:r>
          </a:p>
          <a:p>
            <a:pPr marL="171450" indent="-171450">
              <a:buFont typeface="Arial" panose="020B0604020202020204" pitchFamily="34" charset="0"/>
              <a:buChar char="•"/>
            </a:pPr>
            <a:r>
              <a:rPr lang="nl-NL" baseline="0" dirty="0" err="1"/>
              <a:t>One</a:t>
            </a:r>
            <a:r>
              <a:rPr lang="nl-NL" baseline="0" dirty="0"/>
              <a:t> or more storage accounts.</a:t>
            </a:r>
          </a:p>
          <a:p>
            <a:pPr marL="171450" indent="-171450">
              <a:buFont typeface="Arial" panose="020B0604020202020204" pitchFamily="34" charset="0"/>
              <a:buChar char="•"/>
            </a:pPr>
            <a:r>
              <a:rPr lang="nl-NL" baseline="0" dirty="0"/>
              <a:t>A load </a:t>
            </a:r>
            <a:r>
              <a:rPr lang="nl-NL" baseline="0" dirty="0" err="1"/>
              <a:t>balancer</a:t>
            </a:r>
            <a:r>
              <a:rPr lang="nl-NL" baseline="0" dirty="0"/>
              <a:t> </a:t>
            </a:r>
            <a:r>
              <a:rPr lang="nl-NL" baseline="0" dirty="0" err="1"/>
              <a:t>to</a:t>
            </a:r>
            <a:r>
              <a:rPr lang="nl-NL" baseline="0" dirty="0"/>
              <a:t> </a:t>
            </a:r>
            <a:r>
              <a:rPr lang="nl-NL" baseline="0" dirty="0" err="1"/>
              <a:t>divide</a:t>
            </a:r>
            <a:r>
              <a:rPr lang="nl-NL" baseline="0" dirty="0"/>
              <a:t> </a:t>
            </a:r>
            <a:r>
              <a:rPr lang="nl-NL" baseline="0" dirty="0" err="1"/>
              <a:t>the</a:t>
            </a:r>
            <a:r>
              <a:rPr lang="nl-NL" baseline="0" dirty="0"/>
              <a:t> load over </a:t>
            </a:r>
            <a:r>
              <a:rPr lang="nl-NL" baseline="0" dirty="0" err="1"/>
              <a:t>the</a:t>
            </a:r>
            <a:r>
              <a:rPr lang="nl-NL" baseline="0" dirty="0"/>
              <a:t> </a:t>
            </a:r>
            <a:r>
              <a:rPr lang="nl-NL" baseline="0" dirty="0" err="1"/>
              <a:t>provisioned</a:t>
            </a:r>
            <a:r>
              <a:rPr lang="nl-NL" baseline="0" dirty="0"/>
              <a:t> </a:t>
            </a:r>
            <a:r>
              <a:rPr lang="nl-NL" baseline="0" dirty="0" err="1"/>
              <a:t>VMs</a:t>
            </a:r>
            <a:r>
              <a:rPr lang="nl-NL" baseline="0" dirty="0"/>
              <a:t>.</a:t>
            </a:r>
          </a:p>
          <a:p>
            <a:pPr marL="171450" indent="-171450">
              <a:buFont typeface="Arial" panose="020B0604020202020204" pitchFamily="34" charset="0"/>
              <a:buChar char="•"/>
            </a:pPr>
            <a:endParaRPr lang="nl-NL" baseline="0" dirty="0"/>
          </a:p>
          <a:p>
            <a:pPr marL="0" indent="0">
              <a:buFont typeface="Arial" panose="020B0604020202020204" pitchFamily="34" charset="0"/>
              <a:buNone/>
            </a:pPr>
            <a:r>
              <a:rPr lang="nl-NL" baseline="0" dirty="0"/>
              <a:t>&lt;click&gt;</a:t>
            </a:r>
          </a:p>
          <a:p>
            <a:pPr marL="0" indent="0">
              <a:buFont typeface="Arial" panose="020B0604020202020204" pitchFamily="34" charset="0"/>
              <a:buNone/>
            </a:pPr>
            <a:r>
              <a:rPr lang="nl-NL" baseline="0" dirty="0" err="1"/>
              <a:t>When</a:t>
            </a:r>
            <a:r>
              <a:rPr lang="nl-NL" baseline="0" dirty="0"/>
              <a:t> a VM </a:t>
            </a:r>
            <a:r>
              <a:rPr lang="nl-NL" baseline="0" dirty="0" err="1"/>
              <a:t>Scale</a:t>
            </a:r>
            <a:r>
              <a:rPr lang="nl-NL" baseline="0" dirty="0"/>
              <a:t> Set is </a:t>
            </a:r>
            <a:r>
              <a:rPr lang="nl-NL" baseline="0" dirty="0" err="1"/>
              <a:t>provisioned</a:t>
            </a:r>
            <a:r>
              <a:rPr lang="nl-NL" baseline="0" dirty="0"/>
              <a:t> </a:t>
            </a:r>
            <a:r>
              <a:rPr lang="nl-NL" baseline="0" dirty="0" err="1"/>
              <a:t>for</a:t>
            </a:r>
            <a:r>
              <a:rPr lang="nl-NL" baseline="0" dirty="0"/>
              <a:t> </a:t>
            </a:r>
            <a:r>
              <a:rPr lang="nl-NL" baseline="0" dirty="0" err="1"/>
              <a:t>the</a:t>
            </a:r>
            <a:r>
              <a:rPr lang="nl-NL" baseline="0" dirty="0"/>
              <a:t> first time, </a:t>
            </a:r>
            <a:r>
              <a:rPr lang="nl-NL" baseline="0" dirty="0" err="1"/>
              <a:t>you</a:t>
            </a:r>
            <a:r>
              <a:rPr lang="nl-NL" baseline="0" dirty="0"/>
              <a:t> </a:t>
            </a:r>
            <a:r>
              <a:rPr lang="nl-NL" baseline="0" dirty="0" err="1"/>
              <a:t>can</a:t>
            </a:r>
            <a:r>
              <a:rPr lang="nl-NL" baseline="0" dirty="0"/>
              <a:t> set a minimum </a:t>
            </a:r>
            <a:r>
              <a:rPr lang="nl-NL" baseline="0" dirty="0" err="1"/>
              <a:t>number</a:t>
            </a:r>
            <a:r>
              <a:rPr lang="nl-NL" baseline="0" dirty="0"/>
              <a:t> of </a:t>
            </a:r>
            <a:r>
              <a:rPr lang="nl-NL" baseline="0" dirty="0" err="1"/>
              <a:t>VMs</a:t>
            </a:r>
            <a:r>
              <a:rPr lang="nl-NL" baseline="0" dirty="0"/>
              <a:t> </a:t>
            </a:r>
            <a:r>
              <a:rPr lang="nl-NL" baseline="0" dirty="0" err="1"/>
              <a:t>that</a:t>
            </a:r>
            <a:r>
              <a:rPr lang="nl-NL" baseline="0" dirty="0"/>
              <a:t> </a:t>
            </a:r>
            <a:r>
              <a:rPr lang="nl-NL" baseline="0" dirty="0" err="1"/>
              <a:t>should</a:t>
            </a:r>
            <a:r>
              <a:rPr lang="nl-NL" baseline="0" dirty="0"/>
              <a:t> </a:t>
            </a:r>
            <a:r>
              <a:rPr lang="nl-NL" baseline="0" dirty="0" err="1"/>
              <a:t>be</a:t>
            </a:r>
            <a:r>
              <a:rPr lang="nl-NL" baseline="0" dirty="0"/>
              <a:t> </a:t>
            </a:r>
            <a:r>
              <a:rPr lang="nl-NL" baseline="0" dirty="0" err="1"/>
              <a:t>created</a:t>
            </a:r>
            <a:r>
              <a:rPr lang="nl-NL" baseline="0" dirty="0"/>
              <a:t>. </a:t>
            </a:r>
            <a:r>
              <a:rPr lang="nl-NL" baseline="0" dirty="0" err="1"/>
              <a:t>This</a:t>
            </a:r>
            <a:r>
              <a:rPr lang="nl-NL" baseline="0" dirty="0"/>
              <a:t> </a:t>
            </a:r>
            <a:r>
              <a:rPr lang="nl-NL" baseline="0" dirty="0" err="1"/>
              <a:t>can</a:t>
            </a:r>
            <a:r>
              <a:rPr lang="nl-NL" baseline="0" dirty="0"/>
              <a:t> </a:t>
            </a:r>
            <a:r>
              <a:rPr lang="nl-NL" baseline="0" dirty="0" err="1"/>
              <a:t>be</a:t>
            </a:r>
            <a:r>
              <a:rPr lang="nl-NL" baseline="0" dirty="0"/>
              <a:t> </a:t>
            </a:r>
            <a:r>
              <a:rPr lang="nl-NL" baseline="0" dirty="0" err="1"/>
              <a:t>just</a:t>
            </a:r>
            <a:r>
              <a:rPr lang="nl-NL" baseline="0" dirty="0"/>
              <a:t> </a:t>
            </a:r>
            <a:r>
              <a:rPr lang="nl-NL" baseline="0" dirty="0" err="1"/>
              <a:t>one</a:t>
            </a:r>
            <a:r>
              <a:rPr lang="nl-NL" baseline="0" dirty="0"/>
              <a:t> VM, but </a:t>
            </a:r>
            <a:r>
              <a:rPr lang="nl-NL" baseline="0" dirty="0" err="1"/>
              <a:t>just</a:t>
            </a:r>
            <a:r>
              <a:rPr lang="nl-NL" baseline="0" dirty="0"/>
              <a:t> as </a:t>
            </a:r>
            <a:r>
              <a:rPr lang="nl-NL" baseline="0" dirty="0" err="1"/>
              <a:t>with</a:t>
            </a:r>
            <a:r>
              <a:rPr lang="nl-NL" baseline="0" dirty="0"/>
              <a:t> </a:t>
            </a:r>
            <a:r>
              <a:rPr lang="nl-NL" baseline="0" dirty="0" err="1"/>
              <a:t>individual</a:t>
            </a:r>
            <a:r>
              <a:rPr lang="nl-NL" baseline="0" dirty="0"/>
              <a:t> </a:t>
            </a:r>
            <a:r>
              <a:rPr lang="nl-NL" baseline="0" dirty="0" err="1"/>
              <a:t>VMs</a:t>
            </a:r>
            <a:r>
              <a:rPr lang="nl-NL" baseline="0" dirty="0"/>
              <a:t>, </a:t>
            </a:r>
            <a:r>
              <a:rPr lang="nl-NL" baseline="0" dirty="0" err="1"/>
              <a:t>you</a:t>
            </a:r>
            <a:r>
              <a:rPr lang="nl-NL" baseline="0" dirty="0"/>
              <a:t> </a:t>
            </a:r>
            <a:r>
              <a:rPr lang="nl-NL" baseline="0" dirty="0" err="1"/>
              <a:t>should</a:t>
            </a:r>
            <a:r>
              <a:rPr lang="nl-NL" baseline="0" dirty="0"/>
              <a:t> have more </a:t>
            </a:r>
            <a:r>
              <a:rPr lang="nl-NL" baseline="0" dirty="0" err="1"/>
              <a:t>than</a:t>
            </a:r>
            <a:r>
              <a:rPr lang="nl-NL" baseline="0" dirty="0"/>
              <a:t> </a:t>
            </a:r>
            <a:r>
              <a:rPr lang="nl-NL" baseline="0" dirty="0" err="1"/>
              <a:t>one</a:t>
            </a:r>
            <a:r>
              <a:rPr lang="nl-NL" baseline="0" dirty="0"/>
              <a:t> </a:t>
            </a:r>
            <a:r>
              <a:rPr lang="nl-NL" baseline="0" dirty="0" err="1"/>
              <a:t>for</a:t>
            </a:r>
            <a:r>
              <a:rPr lang="nl-NL" baseline="0" dirty="0"/>
              <a:t> high availability.</a:t>
            </a:r>
          </a:p>
          <a:p>
            <a:pPr marL="0" indent="0">
              <a:buFont typeface="Arial" panose="020B0604020202020204" pitchFamily="34" charset="0"/>
              <a:buNone/>
            </a:pPr>
            <a:r>
              <a:rPr lang="nl-NL" baseline="0" dirty="0"/>
              <a:t>The VM is </a:t>
            </a:r>
            <a:r>
              <a:rPr lang="nl-NL" baseline="0" dirty="0" err="1"/>
              <a:t>attached</a:t>
            </a:r>
            <a:r>
              <a:rPr lang="nl-NL" baseline="0" dirty="0"/>
              <a:t> </a:t>
            </a:r>
            <a:r>
              <a:rPr lang="nl-NL" baseline="0" dirty="0" err="1"/>
              <a:t>to</a:t>
            </a:r>
            <a:r>
              <a:rPr lang="nl-NL" baseline="0" dirty="0"/>
              <a:t> a OS </a:t>
            </a:r>
            <a:r>
              <a:rPr lang="nl-NL" baseline="0" dirty="0" err="1"/>
              <a:t>differencing</a:t>
            </a:r>
            <a:r>
              <a:rPr lang="nl-NL" baseline="0" dirty="0"/>
              <a:t> disk </a:t>
            </a:r>
            <a:r>
              <a:rPr lang="nl-NL" baseline="0" dirty="0" err="1"/>
              <a:t>based</a:t>
            </a:r>
            <a:r>
              <a:rPr lang="nl-NL" baseline="0" dirty="0"/>
              <a:t> on </a:t>
            </a:r>
            <a:r>
              <a:rPr lang="nl-NL" baseline="0" dirty="0" err="1"/>
              <a:t>the</a:t>
            </a:r>
            <a:r>
              <a:rPr lang="nl-NL" baseline="0" dirty="0"/>
              <a:t> Base OS Image, </a:t>
            </a:r>
            <a:r>
              <a:rPr lang="nl-NL" baseline="0" dirty="0" err="1"/>
              <a:t>and</a:t>
            </a:r>
            <a:r>
              <a:rPr lang="nl-NL" baseline="0" dirty="0"/>
              <a:t> </a:t>
            </a:r>
            <a:r>
              <a:rPr lang="nl-NL" baseline="0" dirty="0" err="1"/>
              <a:t>tied</a:t>
            </a:r>
            <a:r>
              <a:rPr lang="nl-NL" baseline="0" dirty="0"/>
              <a:t> </a:t>
            </a:r>
            <a:r>
              <a:rPr lang="nl-NL" baseline="0" dirty="0" err="1"/>
              <a:t>into</a:t>
            </a:r>
            <a:r>
              <a:rPr lang="nl-NL" baseline="0" dirty="0"/>
              <a:t> </a:t>
            </a:r>
            <a:r>
              <a:rPr lang="nl-NL" baseline="0" dirty="0" err="1"/>
              <a:t>the</a:t>
            </a:r>
            <a:r>
              <a:rPr lang="nl-NL" baseline="0" dirty="0"/>
              <a:t> load </a:t>
            </a:r>
            <a:r>
              <a:rPr lang="nl-NL" baseline="0" dirty="0" err="1"/>
              <a:t>balancer</a:t>
            </a:r>
            <a:r>
              <a:rPr lang="nl-NL" baseline="0" dirty="0"/>
              <a:t> </a:t>
            </a:r>
            <a:r>
              <a:rPr lang="nl-NL" baseline="0" dirty="0" err="1"/>
              <a:t>to</a:t>
            </a:r>
            <a:r>
              <a:rPr lang="nl-NL" baseline="0" dirty="0"/>
              <a:t> </a:t>
            </a:r>
            <a:r>
              <a:rPr lang="nl-NL" baseline="0" dirty="0" err="1"/>
              <a:t>ensure</a:t>
            </a:r>
            <a:r>
              <a:rPr lang="nl-NL" baseline="0" dirty="0"/>
              <a:t> traffic </a:t>
            </a:r>
            <a:r>
              <a:rPr lang="nl-NL" baseline="0" dirty="0" err="1"/>
              <a:t>flows</a:t>
            </a:r>
            <a:r>
              <a:rPr lang="nl-NL" baseline="0" dirty="0"/>
              <a:t> </a:t>
            </a:r>
            <a:r>
              <a:rPr lang="nl-NL" baseline="0" dirty="0" err="1"/>
              <a:t>to</a:t>
            </a:r>
            <a:r>
              <a:rPr lang="nl-NL" baseline="0" dirty="0"/>
              <a:t> it. Like </a:t>
            </a:r>
            <a:r>
              <a:rPr lang="nl-NL" baseline="0" dirty="0" err="1"/>
              <a:t>individual</a:t>
            </a:r>
            <a:r>
              <a:rPr lang="nl-NL" baseline="0" dirty="0"/>
              <a:t> </a:t>
            </a:r>
            <a:r>
              <a:rPr lang="nl-NL" baseline="0" dirty="0" err="1"/>
              <a:t>VMs</a:t>
            </a:r>
            <a:r>
              <a:rPr lang="nl-NL" baseline="0" dirty="0"/>
              <a:t>, </a:t>
            </a:r>
            <a:r>
              <a:rPr lang="nl-NL" baseline="0" dirty="0" err="1"/>
              <a:t>you</a:t>
            </a:r>
            <a:r>
              <a:rPr lang="nl-NL" baseline="0" dirty="0"/>
              <a:t> </a:t>
            </a:r>
            <a:r>
              <a:rPr lang="nl-NL" baseline="0" dirty="0" err="1"/>
              <a:t>can</a:t>
            </a:r>
            <a:r>
              <a:rPr lang="nl-NL" baseline="0" dirty="0"/>
              <a:t> </a:t>
            </a:r>
            <a:r>
              <a:rPr lang="nl-NL" baseline="0" dirty="0" err="1"/>
              <a:t>add</a:t>
            </a:r>
            <a:r>
              <a:rPr lang="nl-NL" baseline="0" dirty="0"/>
              <a:t> VM </a:t>
            </a:r>
            <a:r>
              <a:rPr lang="nl-NL" baseline="0" dirty="0" err="1"/>
              <a:t>Extensions</a:t>
            </a:r>
            <a:r>
              <a:rPr lang="nl-NL" baseline="0" dirty="0"/>
              <a:t> </a:t>
            </a:r>
            <a:r>
              <a:rPr lang="nl-NL" baseline="0" dirty="0" err="1"/>
              <a:t>to</a:t>
            </a:r>
            <a:r>
              <a:rPr lang="nl-NL" baseline="0" dirty="0"/>
              <a:t> </a:t>
            </a:r>
            <a:r>
              <a:rPr lang="nl-NL" baseline="0" dirty="0" err="1"/>
              <a:t>the</a:t>
            </a:r>
            <a:r>
              <a:rPr lang="nl-NL" baseline="0" dirty="0"/>
              <a:t> VM. </a:t>
            </a:r>
            <a:r>
              <a:rPr lang="nl-NL" baseline="0" dirty="0" err="1"/>
              <a:t>Because</a:t>
            </a:r>
            <a:r>
              <a:rPr lang="nl-NL" baseline="0" dirty="0"/>
              <a:t> </a:t>
            </a:r>
            <a:r>
              <a:rPr lang="nl-NL" baseline="0" dirty="0" err="1"/>
              <a:t>you</a:t>
            </a:r>
            <a:r>
              <a:rPr lang="nl-NL" baseline="0" dirty="0"/>
              <a:t> are managing </a:t>
            </a:r>
            <a:r>
              <a:rPr lang="nl-NL" baseline="0" dirty="0" err="1"/>
              <a:t>the</a:t>
            </a:r>
            <a:r>
              <a:rPr lang="nl-NL" baseline="0" dirty="0"/>
              <a:t> </a:t>
            </a:r>
            <a:r>
              <a:rPr lang="nl-NL" baseline="0" dirty="0" err="1"/>
              <a:t>VMs</a:t>
            </a:r>
            <a:r>
              <a:rPr lang="nl-NL" baseline="0" dirty="0"/>
              <a:t> as a set, </a:t>
            </a:r>
            <a:r>
              <a:rPr lang="nl-NL" baseline="0" dirty="0" err="1"/>
              <a:t>you</a:t>
            </a:r>
            <a:r>
              <a:rPr lang="nl-NL" baseline="0" dirty="0"/>
              <a:t> </a:t>
            </a:r>
            <a:r>
              <a:rPr lang="nl-NL" baseline="0" dirty="0" err="1"/>
              <a:t>typically</a:t>
            </a:r>
            <a:r>
              <a:rPr lang="nl-NL" baseline="0" dirty="0"/>
              <a:t> </a:t>
            </a:r>
            <a:r>
              <a:rPr lang="nl-NL" baseline="0" dirty="0" err="1"/>
              <a:t>don’t</a:t>
            </a:r>
            <a:r>
              <a:rPr lang="nl-NL" baseline="0" dirty="0"/>
              <a:t> want </a:t>
            </a:r>
            <a:r>
              <a:rPr lang="nl-NL" baseline="0" dirty="0" err="1"/>
              <a:t>to</a:t>
            </a:r>
            <a:r>
              <a:rPr lang="nl-NL" baseline="0" dirty="0"/>
              <a:t> manage </a:t>
            </a:r>
            <a:r>
              <a:rPr lang="nl-NL" baseline="0" dirty="0" err="1"/>
              <a:t>individual</a:t>
            </a:r>
            <a:r>
              <a:rPr lang="nl-NL" baseline="0" dirty="0"/>
              <a:t> </a:t>
            </a:r>
            <a:r>
              <a:rPr lang="nl-NL" baseline="0" dirty="0" err="1"/>
              <a:t>VMs</a:t>
            </a:r>
            <a:r>
              <a:rPr lang="nl-NL" baseline="0" dirty="0"/>
              <a:t>, </a:t>
            </a:r>
            <a:r>
              <a:rPr lang="nl-NL" baseline="0" dirty="0" err="1"/>
              <a:t>and</a:t>
            </a:r>
            <a:r>
              <a:rPr lang="nl-NL" baseline="0" dirty="0"/>
              <a:t> </a:t>
            </a:r>
            <a:r>
              <a:rPr lang="nl-NL" baseline="0" dirty="0" err="1"/>
              <a:t>with</a:t>
            </a:r>
            <a:r>
              <a:rPr lang="nl-NL" baseline="0" dirty="0"/>
              <a:t> </a:t>
            </a:r>
            <a:r>
              <a:rPr lang="nl-NL" baseline="0" dirty="0" err="1"/>
              <a:t>extensions</a:t>
            </a:r>
            <a:r>
              <a:rPr lang="nl-NL" baseline="0" dirty="0"/>
              <a:t> </a:t>
            </a:r>
            <a:r>
              <a:rPr lang="nl-NL" baseline="0" dirty="0" err="1"/>
              <a:t>for</a:t>
            </a:r>
            <a:r>
              <a:rPr lang="nl-NL" baseline="0" dirty="0"/>
              <a:t> updating </a:t>
            </a:r>
            <a:r>
              <a:rPr lang="nl-NL" baseline="0" dirty="0" err="1"/>
              <a:t>and</a:t>
            </a:r>
            <a:r>
              <a:rPr lang="nl-NL" baseline="0" dirty="0"/>
              <a:t> </a:t>
            </a:r>
            <a:r>
              <a:rPr lang="nl-NL" baseline="0" dirty="0" err="1"/>
              <a:t>configuration</a:t>
            </a:r>
            <a:r>
              <a:rPr lang="nl-NL" baseline="0" dirty="0"/>
              <a:t> management, </a:t>
            </a:r>
            <a:r>
              <a:rPr lang="nl-NL" baseline="0" dirty="0" err="1"/>
              <a:t>you</a:t>
            </a:r>
            <a:r>
              <a:rPr lang="nl-NL" baseline="0" dirty="0"/>
              <a:t> </a:t>
            </a:r>
            <a:r>
              <a:rPr lang="nl-NL" baseline="0" dirty="0" err="1"/>
              <a:t>can</a:t>
            </a:r>
            <a:r>
              <a:rPr lang="nl-NL" baseline="0" dirty="0"/>
              <a:t> do </a:t>
            </a:r>
            <a:r>
              <a:rPr lang="nl-NL" baseline="0" dirty="0" err="1"/>
              <a:t>just</a:t>
            </a:r>
            <a:r>
              <a:rPr lang="nl-NL" baseline="0" dirty="0"/>
              <a:t> </a:t>
            </a:r>
            <a:r>
              <a:rPr lang="nl-NL" baseline="0" dirty="0" err="1"/>
              <a:t>that</a:t>
            </a:r>
            <a:r>
              <a:rPr lang="nl-NL" baseline="0" dirty="0"/>
              <a:t>.</a:t>
            </a:r>
          </a:p>
          <a:p>
            <a:pPr marL="0" indent="0">
              <a:buFont typeface="Arial" panose="020B0604020202020204" pitchFamily="34" charset="0"/>
              <a:buNone/>
            </a:pPr>
            <a:endParaRPr lang="nl-NL" baseline="0" dirty="0"/>
          </a:p>
          <a:p>
            <a:pPr marL="0" indent="0">
              <a:buFont typeface="Arial" panose="020B0604020202020204" pitchFamily="34" charset="0"/>
              <a:buNone/>
            </a:pPr>
            <a:r>
              <a:rPr lang="nl-NL" baseline="0" dirty="0"/>
              <a:t>&lt;click&gt;</a:t>
            </a:r>
          </a:p>
          <a:p>
            <a:pPr marL="0" indent="0">
              <a:buFont typeface="Arial" panose="020B0604020202020204" pitchFamily="34" charset="0"/>
              <a:buNone/>
            </a:pPr>
            <a:r>
              <a:rPr lang="nl-NL" baseline="0" dirty="0"/>
              <a:t>As </a:t>
            </a:r>
            <a:r>
              <a:rPr lang="nl-NL" baseline="0" dirty="0" err="1"/>
              <a:t>the</a:t>
            </a:r>
            <a:r>
              <a:rPr lang="nl-NL" baseline="0" dirty="0"/>
              <a:t> load </a:t>
            </a:r>
            <a:r>
              <a:rPr lang="nl-NL" baseline="0" dirty="0" err="1"/>
              <a:t>increases</a:t>
            </a:r>
            <a:r>
              <a:rPr lang="nl-NL" baseline="0" dirty="0"/>
              <a:t>, </a:t>
            </a:r>
            <a:r>
              <a:rPr lang="nl-NL" baseline="0" dirty="0" err="1"/>
              <a:t>additional</a:t>
            </a:r>
            <a:r>
              <a:rPr lang="nl-NL" baseline="0" dirty="0"/>
              <a:t> </a:t>
            </a:r>
            <a:r>
              <a:rPr lang="nl-NL" baseline="0" dirty="0" err="1"/>
              <a:t>VMs</a:t>
            </a:r>
            <a:r>
              <a:rPr lang="nl-NL" baseline="0" dirty="0"/>
              <a:t> are </a:t>
            </a:r>
            <a:r>
              <a:rPr lang="nl-NL" baseline="0" dirty="0" err="1"/>
              <a:t>created</a:t>
            </a:r>
            <a:r>
              <a:rPr lang="nl-NL" baseline="0" dirty="0"/>
              <a:t> in </a:t>
            </a:r>
            <a:r>
              <a:rPr lang="nl-NL" baseline="0" dirty="0" err="1"/>
              <a:t>the</a:t>
            </a:r>
            <a:r>
              <a:rPr lang="nl-NL" baseline="0" dirty="0"/>
              <a:t> </a:t>
            </a:r>
            <a:r>
              <a:rPr lang="nl-NL" baseline="0" dirty="0" err="1"/>
              <a:t>Scale</a:t>
            </a:r>
            <a:r>
              <a:rPr lang="nl-NL" baseline="0" dirty="0"/>
              <a:t> Set, </a:t>
            </a:r>
            <a:r>
              <a:rPr lang="nl-NL" baseline="0" dirty="0" err="1"/>
              <a:t>based</a:t>
            </a:r>
            <a:r>
              <a:rPr lang="nl-NL" baseline="0" dirty="0"/>
              <a:t> on </a:t>
            </a:r>
            <a:r>
              <a:rPr lang="nl-NL" baseline="0" dirty="0" err="1"/>
              <a:t>scaling</a:t>
            </a:r>
            <a:r>
              <a:rPr lang="nl-NL" baseline="0" dirty="0"/>
              <a:t> </a:t>
            </a:r>
            <a:r>
              <a:rPr lang="nl-NL" baseline="0" dirty="0" err="1"/>
              <a:t>rules</a:t>
            </a:r>
            <a:r>
              <a:rPr lang="nl-NL" baseline="0" dirty="0"/>
              <a:t> </a:t>
            </a:r>
            <a:r>
              <a:rPr lang="nl-NL" baseline="0" dirty="0" err="1"/>
              <a:t>you</a:t>
            </a:r>
            <a:r>
              <a:rPr lang="nl-NL" baseline="0" dirty="0"/>
              <a:t> </a:t>
            </a:r>
            <a:r>
              <a:rPr lang="nl-NL" baseline="0" dirty="0" err="1"/>
              <a:t>define</a:t>
            </a:r>
            <a:r>
              <a:rPr lang="nl-NL" baseline="0" dirty="0"/>
              <a:t> </a:t>
            </a:r>
            <a:r>
              <a:rPr lang="nl-NL" baseline="0" dirty="0" err="1"/>
              <a:t>when</a:t>
            </a:r>
            <a:r>
              <a:rPr lang="nl-NL" baseline="0" dirty="0"/>
              <a:t> </a:t>
            </a:r>
            <a:r>
              <a:rPr lang="nl-NL" baseline="0" dirty="0" err="1"/>
              <a:t>you</a:t>
            </a:r>
            <a:r>
              <a:rPr lang="nl-NL" baseline="0" dirty="0"/>
              <a:t> </a:t>
            </a:r>
            <a:r>
              <a:rPr lang="nl-NL" baseline="0" dirty="0" err="1"/>
              <a:t>create</a:t>
            </a:r>
            <a:r>
              <a:rPr lang="nl-NL" baseline="0" dirty="0"/>
              <a:t> </a:t>
            </a:r>
            <a:r>
              <a:rPr lang="nl-NL" baseline="0" dirty="0" err="1"/>
              <a:t>the</a:t>
            </a:r>
            <a:r>
              <a:rPr lang="nl-NL" baseline="0" dirty="0"/>
              <a:t> </a:t>
            </a:r>
            <a:r>
              <a:rPr lang="nl-NL" baseline="0" dirty="0" err="1"/>
              <a:t>Scale</a:t>
            </a:r>
            <a:r>
              <a:rPr lang="nl-NL" baseline="0" dirty="0"/>
              <a:t> Set.</a:t>
            </a:r>
          </a:p>
          <a:p>
            <a:pPr marL="0" indent="0">
              <a:buFont typeface="Arial" panose="020B0604020202020204" pitchFamily="34" charset="0"/>
              <a:buNone/>
            </a:pPr>
            <a:endParaRPr lang="nl-NL" baseline="0" dirty="0"/>
          </a:p>
          <a:p>
            <a:pPr marL="0" indent="0">
              <a:buFont typeface="Arial" panose="020B0604020202020204" pitchFamily="34" charset="0"/>
              <a:buNone/>
            </a:pPr>
            <a:r>
              <a:rPr lang="nl-NL" baseline="0" dirty="0"/>
              <a:t>&lt;click&gt;</a:t>
            </a:r>
          </a:p>
          <a:p>
            <a:pPr marL="0" indent="0">
              <a:buFont typeface="Arial" panose="020B0604020202020204" pitchFamily="34" charset="0"/>
              <a:buNone/>
            </a:pPr>
            <a:r>
              <a:rPr lang="nl-NL" baseline="0" dirty="0"/>
              <a:t>The </a:t>
            </a:r>
            <a:r>
              <a:rPr lang="nl-NL" baseline="0" dirty="0" err="1"/>
              <a:t>number</a:t>
            </a:r>
            <a:r>
              <a:rPr lang="nl-NL" baseline="0" dirty="0"/>
              <a:t> of </a:t>
            </a:r>
            <a:r>
              <a:rPr lang="nl-NL" baseline="0" dirty="0" err="1"/>
              <a:t>VMs</a:t>
            </a:r>
            <a:r>
              <a:rPr lang="nl-NL" baseline="0" dirty="0"/>
              <a:t> </a:t>
            </a:r>
            <a:r>
              <a:rPr lang="nl-NL" baseline="0" dirty="0" err="1"/>
              <a:t>you</a:t>
            </a:r>
            <a:r>
              <a:rPr lang="nl-NL" baseline="0" dirty="0"/>
              <a:t> </a:t>
            </a:r>
            <a:r>
              <a:rPr lang="nl-NL" baseline="0" dirty="0" err="1"/>
              <a:t>can</a:t>
            </a:r>
            <a:r>
              <a:rPr lang="nl-NL" baseline="0" dirty="0"/>
              <a:t> run </a:t>
            </a:r>
            <a:r>
              <a:rPr lang="nl-NL" baseline="0" dirty="0" err="1"/>
              <a:t>with</a:t>
            </a:r>
            <a:r>
              <a:rPr lang="nl-NL" baseline="0" dirty="0"/>
              <a:t> disks </a:t>
            </a:r>
            <a:r>
              <a:rPr lang="nl-NL" baseline="0" dirty="0" err="1"/>
              <a:t>from</a:t>
            </a:r>
            <a:r>
              <a:rPr lang="nl-NL" baseline="0" dirty="0"/>
              <a:t> a single storage account is </a:t>
            </a:r>
            <a:r>
              <a:rPr lang="nl-NL" baseline="0" dirty="0" err="1"/>
              <a:t>limited</a:t>
            </a:r>
            <a:r>
              <a:rPr lang="nl-NL" baseline="0" dirty="0"/>
              <a:t>, </a:t>
            </a:r>
            <a:r>
              <a:rPr lang="nl-NL" baseline="0" dirty="0" err="1"/>
              <a:t>you</a:t>
            </a:r>
            <a:r>
              <a:rPr lang="nl-NL" baseline="0" dirty="0"/>
              <a:t> </a:t>
            </a:r>
            <a:r>
              <a:rPr lang="nl-NL" baseline="0" dirty="0" err="1"/>
              <a:t>should</a:t>
            </a:r>
            <a:r>
              <a:rPr lang="nl-NL" baseline="0" dirty="0"/>
              <a:t> </a:t>
            </a:r>
            <a:r>
              <a:rPr lang="nl-NL" baseline="0" dirty="0" err="1"/>
              <a:t>create</a:t>
            </a:r>
            <a:r>
              <a:rPr lang="nl-NL" baseline="0" dirty="0"/>
              <a:t> multiple storage accounts, </a:t>
            </a:r>
            <a:r>
              <a:rPr lang="nl-NL" baseline="0" dirty="0" err="1"/>
              <a:t>so</a:t>
            </a:r>
            <a:r>
              <a:rPr lang="nl-NL" baseline="0" dirty="0"/>
              <a:t> </a:t>
            </a:r>
            <a:r>
              <a:rPr lang="nl-NL" baseline="0" dirty="0" err="1"/>
              <a:t>differencing</a:t>
            </a:r>
            <a:r>
              <a:rPr lang="nl-NL" baseline="0" dirty="0"/>
              <a:t> disks backing different </a:t>
            </a:r>
            <a:r>
              <a:rPr lang="nl-NL" baseline="0" dirty="0" err="1"/>
              <a:t>VMs</a:t>
            </a:r>
            <a:r>
              <a:rPr lang="nl-NL" baseline="0" dirty="0"/>
              <a:t> </a:t>
            </a:r>
            <a:r>
              <a:rPr lang="nl-NL" baseline="0" dirty="0" err="1"/>
              <a:t>can</a:t>
            </a:r>
            <a:r>
              <a:rPr lang="nl-NL" baseline="0" dirty="0"/>
              <a:t> </a:t>
            </a:r>
            <a:r>
              <a:rPr lang="nl-NL" baseline="0" dirty="0" err="1"/>
              <a:t>be</a:t>
            </a:r>
            <a:r>
              <a:rPr lang="nl-NL" baseline="0" dirty="0"/>
              <a:t> spread over </a:t>
            </a:r>
            <a:r>
              <a:rPr lang="nl-NL" baseline="0" dirty="0" err="1"/>
              <a:t>them</a:t>
            </a:r>
            <a:r>
              <a:rPr lang="nl-NL" baseline="0" dirty="0"/>
              <a:t>.</a:t>
            </a:r>
          </a:p>
          <a:p>
            <a:pPr marL="0" indent="0">
              <a:buFont typeface="Arial" panose="020B0604020202020204" pitchFamily="34" charset="0"/>
              <a:buNone/>
            </a:pPr>
            <a:endParaRPr lang="nl-NL" baseline="0" dirty="0"/>
          </a:p>
          <a:p>
            <a:pPr marL="0" indent="0">
              <a:buFont typeface="Arial" panose="020B0604020202020204" pitchFamily="34" charset="0"/>
              <a:buNone/>
            </a:pPr>
            <a:r>
              <a:rPr lang="nl-NL" baseline="0" dirty="0"/>
              <a:t>&lt;click&gt;</a:t>
            </a:r>
          </a:p>
          <a:p>
            <a:pPr marL="0" indent="0">
              <a:buFont typeface="Arial" panose="020B0604020202020204" pitchFamily="34" charset="0"/>
              <a:buNone/>
            </a:pPr>
            <a:r>
              <a:rPr lang="nl-NL" baseline="0" dirty="0"/>
              <a:t>In a proper </a:t>
            </a:r>
            <a:r>
              <a:rPr lang="nl-NL" baseline="0" dirty="0" err="1"/>
              <a:t>definition</a:t>
            </a:r>
            <a:r>
              <a:rPr lang="nl-NL" baseline="0" dirty="0"/>
              <a:t> of a </a:t>
            </a:r>
            <a:r>
              <a:rPr lang="nl-NL" baseline="0" dirty="0" err="1"/>
              <a:t>Scale</a:t>
            </a:r>
            <a:r>
              <a:rPr lang="nl-NL" baseline="0" dirty="0"/>
              <a:t> Set, a single storage account </a:t>
            </a:r>
            <a:r>
              <a:rPr lang="nl-NL" baseline="0" dirty="0" err="1"/>
              <a:t>holds</a:t>
            </a:r>
            <a:r>
              <a:rPr lang="nl-NL" baseline="0" dirty="0"/>
              <a:t> multiple disks, </a:t>
            </a:r>
            <a:r>
              <a:rPr lang="nl-NL" baseline="0" dirty="0" err="1"/>
              <a:t>placed</a:t>
            </a:r>
            <a:r>
              <a:rPr lang="nl-NL" baseline="0" dirty="0"/>
              <a:t> in a </a:t>
            </a:r>
            <a:r>
              <a:rPr lang="nl-NL" baseline="0" dirty="0" err="1"/>
              <a:t>round-robin</a:t>
            </a:r>
            <a:r>
              <a:rPr lang="nl-NL" baseline="0" dirty="0"/>
              <a:t> fashion.</a:t>
            </a:r>
          </a:p>
          <a:p>
            <a:pPr marL="0" indent="0">
              <a:buFont typeface="Arial" panose="020B0604020202020204" pitchFamily="34" charset="0"/>
              <a:buNone/>
            </a:pPr>
            <a:endParaRPr lang="nl-NL" baseline="0" dirty="0"/>
          </a:p>
          <a:p>
            <a:pPr marL="0" indent="0">
              <a:buFont typeface="Arial" panose="020B0604020202020204" pitchFamily="34" charset="0"/>
              <a:buNone/>
            </a:pPr>
            <a:r>
              <a:rPr lang="nl-NL" baseline="0" dirty="0"/>
              <a:t>&lt;click&gt;</a:t>
            </a:r>
          </a:p>
          <a:p>
            <a:pPr marL="0" indent="0">
              <a:buFont typeface="Arial" panose="020B0604020202020204" pitchFamily="34" charset="0"/>
              <a:buNone/>
            </a:pPr>
            <a:r>
              <a:rPr lang="nl-NL" baseline="0" dirty="0"/>
              <a:t>The disks </a:t>
            </a:r>
            <a:r>
              <a:rPr lang="nl-NL" baseline="0" dirty="0" err="1"/>
              <a:t>baking</a:t>
            </a:r>
            <a:r>
              <a:rPr lang="nl-NL" baseline="0" dirty="0"/>
              <a:t> </a:t>
            </a:r>
            <a:r>
              <a:rPr lang="nl-NL" baseline="0" dirty="0" err="1"/>
              <a:t>VMs</a:t>
            </a:r>
            <a:r>
              <a:rPr lang="nl-NL" baseline="0" dirty="0"/>
              <a:t> are </a:t>
            </a:r>
            <a:r>
              <a:rPr lang="nl-NL" baseline="0" dirty="0" err="1"/>
              <a:t>removed</a:t>
            </a:r>
            <a:r>
              <a:rPr lang="nl-NL" baseline="0" dirty="0"/>
              <a:t> </a:t>
            </a:r>
            <a:r>
              <a:rPr lang="nl-NL" baseline="0" dirty="0" err="1"/>
              <a:t>when</a:t>
            </a:r>
            <a:r>
              <a:rPr lang="nl-NL" baseline="0" dirty="0"/>
              <a:t> </a:t>
            </a:r>
            <a:r>
              <a:rPr lang="nl-NL" baseline="0" dirty="0" err="1"/>
              <a:t>the</a:t>
            </a:r>
            <a:r>
              <a:rPr lang="nl-NL" baseline="0" dirty="0"/>
              <a:t> </a:t>
            </a:r>
            <a:r>
              <a:rPr lang="nl-NL" baseline="0" dirty="0" err="1"/>
              <a:t>Scale</a:t>
            </a:r>
            <a:r>
              <a:rPr lang="nl-NL" baseline="0" dirty="0"/>
              <a:t> Set </a:t>
            </a:r>
            <a:r>
              <a:rPr lang="nl-NL" baseline="0" dirty="0" err="1"/>
              <a:t>scales</a:t>
            </a:r>
            <a:r>
              <a:rPr lang="nl-NL" baseline="0" dirty="0"/>
              <a:t> down </a:t>
            </a:r>
            <a:r>
              <a:rPr lang="nl-NL" baseline="0" dirty="0" err="1"/>
              <a:t>when</a:t>
            </a:r>
            <a:r>
              <a:rPr lang="nl-NL" baseline="0" dirty="0"/>
              <a:t> load </a:t>
            </a:r>
            <a:r>
              <a:rPr lang="nl-NL" baseline="0" dirty="0" err="1"/>
              <a:t>decreases</a:t>
            </a:r>
            <a:r>
              <a:rPr lang="nl-NL" baseline="0" dirty="0"/>
              <a:t>.</a:t>
            </a:r>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7</a:t>
            </a:fld>
            <a:endParaRPr lang="en-US"/>
          </a:p>
        </p:txBody>
      </p:sp>
    </p:spTree>
    <p:extLst>
      <p:ext uri="{BB962C8B-B14F-4D97-AF65-F5344CB8AC3E}">
        <p14:creationId xmlns:p14="http://schemas.microsoft.com/office/powerpoint/2010/main" val="2248527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You</a:t>
            </a:r>
            <a:r>
              <a:rPr lang="nl-NL" dirty="0"/>
              <a:t> </a:t>
            </a:r>
            <a:r>
              <a:rPr lang="nl-NL" dirty="0" err="1"/>
              <a:t>build</a:t>
            </a:r>
            <a:r>
              <a:rPr lang="nl-NL" baseline="0" dirty="0"/>
              <a:t> a VM </a:t>
            </a:r>
            <a:r>
              <a:rPr lang="nl-NL" baseline="0" dirty="0" err="1"/>
              <a:t>Scale</a:t>
            </a:r>
            <a:r>
              <a:rPr lang="nl-NL" baseline="0" dirty="0"/>
              <a:t> Set </a:t>
            </a:r>
            <a:r>
              <a:rPr lang="nl-NL" baseline="0" dirty="0" err="1"/>
              <a:t>using</a:t>
            </a:r>
            <a:r>
              <a:rPr lang="nl-NL" baseline="0" dirty="0"/>
              <a:t> </a:t>
            </a:r>
            <a:r>
              <a:rPr lang="nl-NL" baseline="0" dirty="0" err="1"/>
              <a:t>an</a:t>
            </a:r>
            <a:r>
              <a:rPr lang="nl-NL" baseline="0" dirty="0"/>
              <a:t> Azure Resource Manager template. </a:t>
            </a:r>
            <a:r>
              <a:rPr lang="nl-NL" baseline="0" dirty="0" err="1"/>
              <a:t>Before</a:t>
            </a:r>
            <a:r>
              <a:rPr lang="nl-NL" baseline="0" dirty="0"/>
              <a:t> </a:t>
            </a:r>
            <a:r>
              <a:rPr lang="nl-NL" baseline="0" dirty="0" err="1"/>
              <a:t>getting</a:t>
            </a:r>
            <a:r>
              <a:rPr lang="nl-NL" baseline="0" dirty="0"/>
              <a:t> </a:t>
            </a:r>
            <a:r>
              <a:rPr lang="nl-NL" baseline="0" dirty="0" err="1"/>
              <a:t>into</a:t>
            </a:r>
            <a:r>
              <a:rPr lang="nl-NL" baseline="0" dirty="0"/>
              <a:t> </a:t>
            </a:r>
            <a:r>
              <a:rPr lang="nl-NL" baseline="0" dirty="0" err="1"/>
              <a:t>what</a:t>
            </a:r>
            <a:r>
              <a:rPr lang="nl-NL" baseline="0" dirty="0"/>
              <a:t> </a:t>
            </a:r>
            <a:r>
              <a:rPr lang="nl-NL" baseline="0" dirty="0" err="1"/>
              <a:t>that</a:t>
            </a:r>
            <a:r>
              <a:rPr lang="nl-NL" baseline="0" dirty="0"/>
              <a:t> looks like, </a:t>
            </a:r>
            <a:r>
              <a:rPr lang="nl-NL" baseline="0" dirty="0" err="1"/>
              <a:t>let’s</a:t>
            </a:r>
            <a:r>
              <a:rPr lang="nl-NL" baseline="0" dirty="0"/>
              <a:t> look </a:t>
            </a:r>
            <a:r>
              <a:rPr lang="nl-NL" baseline="0" dirty="0" err="1"/>
              <a:t>briefly</a:t>
            </a:r>
            <a:r>
              <a:rPr lang="nl-NL" baseline="0" dirty="0"/>
              <a:t> at </a:t>
            </a:r>
            <a:r>
              <a:rPr lang="nl-NL" baseline="0" dirty="0" err="1"/>
              <a:t>creating</a:t>
            </a:r>
            <a:r>
              <a:rPr lang="nl-NL" baseline="0" dirty="0"/>
              <a:t> a single VM </a:t>
            </a:r>
            <a:r>
              <a:rPr lang="nl-NL" baseline="0" dirty="0" err="1"/>
              <a:t>using</a:t>
            </a:r>
            <a:r>
              <a:rPr lang="nl-NL" baseline="0" dirty="0"/>
              <a:t> ARM.</a:t>
            </a:r>
          </a:p>
          <a:p>
            <a:endParaRPr lang="nl-NL" baseline="0" dirty="0"/>
          </a:p>
          <a:p>
            <a:r>
              <a:rPr lang="nl-NL" baseline="0" dirty="0"/>
              <a:t>In </a:t>
            </a:r>
            <a:r>
              <a:rPr lang="nl-NL" baseline="0" dirty="0" err="1"/>
              <a:t>your</a:t>
            </a:r>
            <a:r>
              <a:rPr lang="nl-NL" baseline="0" dirty="0"/>
              <a:t> ARM template </a:t>
            </a:r>
            <a:r>
              <a:rPr lang="nl-NL" baseline="0" dirty="0" err="1"/>
              <a:t>you</a:t>
            </a:r>
            <a:r>
              <a:rPr lang="nl-NL" baseline="0" dirty="0"/>
              <a:t> have a Resource Group, in </a:t>
            </a:r>
            <a:r>
              <a:rPr lang="nl-NL" baseline="0" dirty="0" err="1"/>
              <a:t>which</a:t>
            </a:r>
            <a:r>
              <a:rPr lang="nl-NL" baseline="0" dirty="0"/>
              <a:t> </a:t>
            </a:r>
            <a:r>
              <a:rPr lang="nl-NL" baseline="0" dirty="0" err="1"/>
              <a:t>you</a:t>
            </a:r>
            <a:r>
              <a:rPr lang="nl-NL" baseline="0" dirty="0"/>
              <a:t> first </a:t>
            </a:r>
            <a:r>
              <a:rPr lang="nl-NL" baseline="0" dirty="0" err="1"/>
              <a:t>define</a:t>
            </a:r>
            <a:r>
              <a:rPr lang="nl-NL" baseline="0" dirty="0"/>
              <a:t> </a:t>
            </a:r>
            <a:r>
              <a:rPr lang="nl-NL" baseline="0" dirty="0" err="1"/>
              <a:t>some</a:t>
            </a:r>
            <a:r>
              <a:rPr lang="nl-NL" baseline="0" dirty="0"/>
              <a:t> of </a:t>
            </a:r>
            <a:r>
              <a:rPr lang="nl-NL" baseline="0" dirty="0" err="1"/>
              <a:t>the</a:t>
            </a:r>
            <a:r>
              <a:rPr lang="nl-NL" baseline="0" dirty="0"/>
              <a:t> base resources:</a:t>
            </a:r>
          </a:p>
          <a:p>
            <a:pPr marL="228600" indent="-228600">
              <a:buAutoNum type="arabicPeriod"/>
            </a:pPr>
            <a:r>
              <a:rPr lang="nl-NL" baseline="0" dirty="0"/>
              <a:t>&lt;click&gt; </a:t>
            </a:r>
            <a:r>
              <a:rPr lang="nl-NL" baseline="0" dirty="0" err="1"/>
              <a:t>You</a:t>
            </a:r>
            <a:r>
              <a:rPr lang="nl-NL" baseline="0" dirty="0"/>
              <a:t> </a:t>
            </a:r>
            <a:r>
              <a:rPr lang="nl-NL" baseline="0" dirty="0" err="1"/>
              <a:t>need</a:t>
            </a:r>
            <a:r>
              <a:rPr lang="nl-NL" baseline="0" dirty="0"/>
              <a:t> a virtual </a:t>
            </a:r>
            <a:r>
              <a:rPr lang="nl-NL" baseline="0" dirty="0" err="1"/>
              <a:t>network</a:t>
            </a:r>
            <a:r>
              <a:rPr lang="nl-NL" baseline="0" dirty="0"/>
              <a:t> </a:t>
            </a:r>
            <a:r>
              <a:rPr lang="nl-NL" baseline="0" dirty="0" err="1"/>
              <a:t>and</a:t>
            </a:r>
            <a:r>
              <a:rPr lang="nl-NL" baseline="0" dirty="0"/>
              <a:t> </a:t>
            </a:r>
            <a:r>
              <a:rPr lang="nl-NL" baseline="0" dirty="0" err="1"/>
              <a:t>subnet</a:t>
            </a:r>
            <a:r>
              <a:rPr lang="nl-NL" baseline="0" dirty="0"/>
              <a:t> in </a:t>
            </a:r>
            <a:r>
              <a:rPr lang="nl-NL" baseline="0" dirty="0" err="1"/>
              <a:t>which</a:t>
            </a:r>
            <a:r>
              <a:rPr lang="nl-NL" baseline="0" dirty="0"/>
              <a:t> </a:t>
            </a:r>
            <a:r>
              <a:rPr lang="nl-NL" baseline="0" dirty="0" err="1"/>
              <a:t>to</a:t>
            </a:r>
            <a:r>
              <a:rPr lang="nl-NL" baseline="0" dirty="0"/>
              <a:t> </a:t>
            </a:r>
            <a:r>
              <a:rPr lang="nl-NL" baseline="0" dirty="0" err="1"/>
              <a:t>place</a:t>
            </a:r>
            <a:r>
              <a:rPr lang="nl-NL" baseline="0" dirty="0"/>
              <a:t> </a:t>
            </a:r>
            <a:r>
              <a:rPr lang="nl-NL" baseline="0" dirty="0" err="1"/>
              <a:t>the</a:t>
            </a:r>
            <a:r>
              <a:rPr lang="nl-NL" baseline="0" dirty="0"/>
              <a:t> VM.</a:t>
            </a:r>
          </a:p>
          <a:p>
            <a:pPr marL="228600" indent="-228600">
              <a:buAutoNum type="arabicPeriod"/>
            </a:pPr>
            <a:r>
              <a:rPr lang="nl-NL" baseline="0" dirty="0"/>
              <a:t>&lt;click&gt; </a:t>
            </a:r>
            <a:r>
              <a:rPr lang="nl-NL" baseline="0" dirty="0" err="1"/>
              <a:t>You</a:t>
            </a:r>
            <a:r>
              <a:rPr lang="nl-NL" baseline="0" dirty="0"/>
              <a:t> </a:t>
            </a:r>
            <a:r>
              <a:rPr lang="nl-NL" baseline="0" dirty="0" err="1"/>
              <a:t>need</a:t>
            </a:r>
            <a:r>
              <a:rPr lang="nl-NL" baseline="0" dirty="0"/>
              <a:t> a storage account in </a:t>
            </a:r>
            <a:r>
              <a:rPr lang="nl-NL" baseline="0" dirty="0" err="1"/>
              <a:t>which</a:t>
            </a:r>
            <a:r>
              <a:rPr lang="nl-NL" baseline="0" dirty="0"/>
              <a:t> </a:t>
            </a:r>
            <a:r>
              <a:rPr lang="nl-NL" baseline="0" dirty="0" err="1"/>
              <a:t>to</a:t>
            </a:r>
            <a:r>
              <a:rPr lang="nl-NL" baseline="0" dirty="0"/>
              <a:t> store </a:t>
            </a:r>
            <a:r>
              <a:rPr lang="nl-NL" baseline="0" dirty="0" err="1"/>
              <a:t>the</a:t>
            </a:r>
            <a:r>
              <a:rPr lang="nl-NL" baseline="0" dirty="0"/>
              <a:t> disk of </a:t>
            </a:r>
            <a:r>
              <a:rPr lang="nl-NL" baseline="0" dirty="0" err="1"/>
              <a:t>the</a:t>
            </a:r>
            <a:r>
              <a:rPr lang="nl-NL" baseline="0" dirty="0"/>
              <a:t> VM.</a:t>
            </a:r>
          </a:p>
          <a:p>
            <a:pPr marL="228600" indent="-228600">
              <a:buAutoNum type="arabicPeriod"/>
            </a:pPr>
            <a:r>
              <a:rPr lang="nl-NL" baseline="0" dirty="0"/>
              <a:t>&lt;click&gt; </a:t>
            </a:r>
            <a:r>
              <a:rPr lang="nl-NL" baseline="0" dirty="0" err="1"/>
              <a:t>If</a:t>
            </a:r>
            <a:r>
              <a:rPr lang="nl-NL" baseline="0" dirty="0"/>
              <a:t> </a:t>
            </a:r>
            <a:r>
              <a:rPr lang="nl-NL" baseline="0" dirty="0" err="1"/>
              <a:t>you</a:t>
            </a:r>
            <a:r>
              <a:rPr lang="nl-NL" baseline="0" dirty="0"/>
              <a:t> want </a:t>
            </a:r>
            <a:r>
              <a:rPr lang="nl-NL" baseline="0" dirty="0" err="1"/>
              <a:t>the</a:t>
            </a:r>
            <a:r>
              <a:rPr lang="nl-NL" baseline="0" dirty="0"/>
              <a:t> VM </a:t>
            </a:r>
            <a:r>
              <a:rPr lang="nl-NL" baseline="0" dirty="0" err="1"/>
              <a:t>to</a:t>
            </a:r>
            <a:r>
              <a:rPr lang="nl-NL" baseline="0" dirty="0"/>
              <a:t> </a:t>
            </a:r>
            <a:r>
              <a:rPr lang="nl-NL" baseline="0" dirty="0" err="1"/>
              <a:t>be</a:t>
            </a:r>
            <a:r>
              <a:rPr lang="nl-NL" baseline="0" dirty="0"/>
              <a:t> </a:t>
            </a:r>
            <a:r>
              <a:rPr lang="nl-NL" baseline="0" dirty="0" err="1"/>
              <a:t>addressable</a:t>
            </a:r>
            <a:r>
              <a:rPr lang="nl-NL" baseline="0" dirty="0"/>
              <a:t> </a:t>
            </a:r>
            <a:r>
              <a:rPr lang="nl-NL" baseline="0" dirty="0" err="1"/>
              <a:t>from</a:t>
            </a:r>
            <a:r>
              <a:rPr lang="nl-NL" baseline="0" dirty="0"/>
              <a:t> </a:t>
            </a:r>
            <a:r>
              <a:rPr lang="nl-NL" baseline="0" dirty="0" err="1"/>
              <a:t>the</a:t>
            </a:r>
            <a:r>
              <a:rPr lang="nl-NL" baseline="0" dirty="0"/>
              <a:t> </a:t>
            </a:r>
            <a:r>
              <a:rPr lang="nl-NL" baseline="0" dirty="0" err="1"/>
              <a:t>outside</a:t>
            </a:r>
            <a:r>
              <a:rPr lang="nl-NL" baseline="0" dirty="0"/>
              <a:t> </a:t>
            </a:r>
            <a:r>
              <a:rPr lang="nl-NL" baseline="0" dirty="0" err="1"/>
              <a:t>world</a:t>
            </a:r>
            <a:r>
              <a:rPr lang="nl-NL" baseline="0" dirty="0"/>
              <a:t>, </a:t>
            </a:r>
            <a:r>
              <a:rPr lang="nl-NL" baseline="0" dirty="0" err="1"/>
              <a:t>you</a:t>
            </a:r>
            <a:r>
              <a:rPr lang="nl-NL" baseline="0" dirty="0"/>
              <a:t> </a:t>
            </a:r>
            <a:r>
              <a:rPr lang="nl-NL" baseline="0" dirty="0" err="1"/>
              <a:t>need</a:t>
            </a:r>
            <a:r>
              <a:rPr lang="nl-NL" baseline="0" dirty="0"/>
              <a:t> a public IP </a:t>
            </a:r>
            <a:r>
              <a:rPr lang="nl-NL" baseline="0" dirty="0" err="1"/>
              <a:t>address</a:t>
            </a:r>
            <a:r>
              <a:rPr lang="nl-NL" baseline="0" dirty="0"/>
              <a:t>.</a:t>
            </a:r>
          </a:p>
          <a:p>
            <a:pPr marL="228600" indent="-228600">
              <a:buAutoNum type="arabicPeriod"/>
            </a:pPr>
            <a:endParaRPr lang="nl-NL" baseline="0" dirty="0"/>
          </a:p>
          <a:p>
            <a:pPr marL="0" indent="0">
              <a:buNone/>
            </a:pPr>
            <a:r>
              <a:rPr lang="nl-NL" baseline="0" dirty="0" err="1"/>
              <a:t>With</a:t>
            </a:r>
            <a:r>
              <a:rPr lang="nl-NL" baseline="0" dirty="0"/>
              <a:t> </a:t>
            </a:r>
            <a:r>
              <a:rPr lang="nl-NL" baseline="0" dirty="0" err="1"/>
              <a:t>the</a:t>
            </a:r>
            <a:r>
              <a:rPr lang="nl-NL" baseline="0" dirty="0"/>
              <a:t> </a:t>
            </a:r>
            <a:r>
              <a:rPr lang="nl-NL" baseline="0" dirty="0" err="1"/>
              <a:t>based</a:t>
            </a:r>
            <a:r>
              <a:rPr lang="nl-NL" baseline="0" dirty="0"/>
              <a:t> resources in </a:t>
            </a:r>
            <a:r>
              <a:rPr lang="nl-NL" baseline="0" dirty="0" err="1"/>
              <a:t>place</a:t>
            </a:r>
            <a:r>
              <a:rPr lang="nl-NL" baseline="0" dirty="0"/>
              <a:t>, </a:t>
            </a:r>
            <a:r>
              <a:rPr lang="nl-NL" baseline="0" dirty="0" err="1"/>
              <a:t>you</a:t>
            </a:r>
            <a:r>
              <a:rPr lang="nl-NL" baseline="0" dirty="0"/>
              <a:t> </a:t>
            </a:r>
            <a:r>
              <a:rPr lang="nl-NL" baseline="0" dirty="0" err="1"/>
              <a:t>can</a:t>
            </a:r>
            <a:r>
              <a:rPr lang="nl-NL" baseline="0" dirty="0"/>
              <a:t> construct </a:t>
            </a:r>
            <a:r>
              <a:rPr lang="nl-NL" baseline="0" dirty="0" err="1"/>
              <a:t>the</a:t>
            </a:r>
            <a:r>
              <a:rPr lang="nl-NL" baseline="0" dirty="0"/>
              <a:t> VM </a:t>
            </a:r>
            <a:r>
              <a:rPr lang="nl-NL" baseline="0" dirty="0" err="1"/>
              <a:t>itself</a:t>
            </a:r>
            <a:r>
              <a:rPr lang="nl-NL" baseline="0" dirty="0"/>
              <a:t>.</a:t>
            </a:r>
          </a:p>
          <a:p>
            <a:pPr marL="228600" indent="-228600">
              <a:buAutoNum type="arabicPeriod"/>
            </a:pPr>
            <a:r>
              <a:rPr lang="nl-NL" baseline="0" dirty="0"/>
              <a:t>&lt;click&gt;</a:t>
            </a:r>
            <a:r>
              <a:rPr lang="nl-NL" baseline="0" dirty="0" err="1"/>
              <a:t>To</a:t>
            </a:r>
            <a:r>
              <a:rPr lang="nl-NL" baseline="0" dirty="0"/>
              <a:t> tie </a:t>
            </a:r>
            <a:r>
              <a:rPr lang="nl-NL" baseline="0" dirty="0" err="1"/>
              <a:t>the</a:t>
            </a:r>
            <a:r>
              <a:rPr lang="nl-NL" baseline="0" dirty="0"/>
              <a:t> VM </a:t>
            </a:r>
            <a:r>
              <a:rPr lang="nl-NL" baseline="0" dirty="0" err="1"/>
              <a:t>to</a:t>
            </a:r>
            <a:r>
              <a:rPr lang="nl-NL" baseline="0" dirty="0"/>
              <a:t> </a:t>
            </a:r>
            <a:r>
              <a:rPr lang="nl-NL" baseline="0" dirty="0" err="1"/>
              <a:t>the</a:t>
            </a:r>
            <a:r>
              <a:rPr lang="nl-NL" baseline="0" dirty="0"/>
              <a:t> </a:t>
            </a:r>
            <a:r>
              <a:rPr lang="nl-NL" baseline="0" dirty="0" err="1"/>
              <a:t>network</a:t>
            </a:r>
            <a:r>
              <a:rPr lang="nl-NL" baseline="0" dirty="0"/>
              <a:t> </a:t>
            </a:r>
            <a:r>
              <a:rPr lang="nl-NL" baseline="0" dirty="0" err="1"/>
              <a:t>and</a:t>
            </a:r>
            <a:r>
              <a:rPr lang="nl-NL" baseline="0" dirty="0"/>
              <a:t> </a:t>
            </a:r>
            <a:r>
              <a:rPr lang="nl-NL" baseline="0" dirty="0" err="1"/>
              <a:t>the</a:t>
            </a:r>
            <a:r>
              <a:rPr lang="nl-NL" baseline="0" dirty="0"/>
              <a:t> public IP </a:t>
            </a:r>
            <a:r>
              <a:rPr lang="nl-NL" baseline="0" dirty="0" err="1"/>
              <a:t>address</a:t>
            </a:r>
            <a:r>
              <a:rPr lang="nl-NL" baseline="0" dirty="0"/>
              <a:t>, </a:t>
            </a:r>
            <a:r>
              <a:rPr lang="nl-NL" baseline="0" dirty="0" err="1"/>
              <a:t>you</a:t>
            </a:r>
            <a:r>
              <a:rPr lang="nl-NL" baseline="0" dirty="0"/>
              <a:t> </a:t>
            </a:r>
            <a:r>
              <a:rPr lang="nl-NL" baseline="0" dirty="0" err="1"/>
              <a:t>need</a:t>
            </a:r>
            <a:r>
              <a:rPr lang="nl-NL" baseline="0" dirty="0"/>
              <a:t> a NIC.</a:t>
            </a:r>
          </a:p>
          <a:p>
            <a:pPr marL="228600" indent="-228600">
              <a:buAutoNum type="arabicPeriod"/>
            </a:pPr>
            <a:r>
              <a:rPr lang="nl-NL" baseline="0" dirty="0"/>
              <a:t>&lt;click&gt; </a:t>
            </a:r>
            <a:r>
              <a:rPr lang="nl-NL" baseline="0" dirty="0" err="1"/>
              <a:t>And</a:t>
            </a:r>
            <a:r>
              <a:rPr lang="nl-NL" baseline="0" dirty="0"/>
              <a:t> </a:t>
            </a:r>
            <a:r>
              <a:rPr lang="nl-NL" baseline="0" dirty="0" err="1"/>
              <a:t>finally</a:t>
            </a:r>
            <a:r>
              <a:rPr lang="nl-NL" baseline="0" dirty="0"/>
              <a:t> </a:t>
            </a:r>
            <a:r>
              <a:rPr lang="nl-NL" baseline="0" dirty="0" err="1"/>
              <a:t>you</a:t>
            </a:r>
            <a:r>
              <a:rPr lang="nl-NL" baseline="0" dirty="0"/>
              <a:t> </a:t>
            </a:r>
            <a:r>
              <a:rPr lang="nl-NL" baseline="0" dirty="0" err="1"/>
              <a:t>can</a:t>
            </a:r>
            <a:r>
              <a:rPr lang="nl-NL" baseline="0" dirty="0"/>
              <a:t> </a:t>
            </a:r>
            <a:r>
              <a:rPr lang="nl-NL" baseline="0" dirty="0" err="1"/>
              <a:t>define</a:t>
            </a:r>
            <a:r>
              <a:rPr lang="nl-NL" baseline="0" dirty="0"/>
              <a:t> </a:t>
            </a:r>
            <a:r>
              <a:rPr lang="nl-NL" baseline="0" dirty="0" err="1"/>
              <a:t>the</a:t>
            </a:r>
            <a:r>
              <a:rPr lang="nl-NL" baseline="0" dirty="0"/>
              <a:t> VM </a:t>
            </a:r>
            <a:r>
              <a:rPr lang="nl-NL" baseline="0" dirty="0" err="1"/>
              <a:t>using</a:t>
            </a:r>
            <a:r>
              <a:rPr lang="nl-NL" baseline="0" dirty="0"/>
              <a:t> </a:t>
            </a:r>
            <a:r>
              <a:rPr lang="nl-NL" baseline="0" dirty="0" err="1"/>
              <a:t>the</a:t>
            </a:r>
            <a:r>
              <a:rPr lang="nl-NL" baseline="0" dirty="0"/>
              <a:t> resources </a:t>
            </a:r>
            <a:r>
              <a:rPr lang="nl-NL" baseline="0" dirty="0" err="1"/>
              <a:t>you’ve</a:t>
            </a:r>
            <a:r>
              <a:rPr lang="nl-NL" baseline="0" dirty="0"/>
              <a:t> </a:t>
            </a:r>
            <a:r>
              <a:rPr lang="nl-NL" baseline="0" dirty="0" err="1"/>
              <a:t>already</a:t>
            </a:r>
            <a:r>
              <a:rPr lang="nl-NL" baseline="0" dirty="0"/>
              <a:t> </a:t>
            </a:r>
            <a:r>
              <a:rPr lang="nl-NL" baseline="0" dirty="0" err="1"/>
              <a:t>defined</a:t>
            </a:r>
            <a:r>
              <a:rPr lang="nl-NL" baseline="0" dirty="0"/>
              <a:t>.</a:t>
            </a:r>
          </a:p>
          <a:p>
            <a:endParaRPr lang="nl-NL" baseline="0" dirty="0"/>
          </a:p>
          <a:p>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8</a:t>
            </a:fld>
            <a:endParaRPr lang="en-US"/>
          </a:p>
        </p:txBody>
      </p:sp>
    </p:spTree>
    <p:extLst>
      <p:ext uri="{BB962C8B-B14F-4D97-AF65-F5344CB8AC3E}">
        <p14:creationId xmlns:p14="http://schemas.microsoft.com/office/powerpoint/2010/main" val="86156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a:t>If</a:t>
            </a:r>
            <a:r>
              <a:rPr lang="nl-NL" dirty="0"/>
              <a:t> </a:t>
            </a:r>
            <a:r>
              <a:rPr lang="nl-NL" dirty="0" err="1"/>
              <a:t>you</a:t>
            </a:r>
            <a:r>
              <a:rPr lang="nl-NL" dirty="0"/>
              <a:t> want </a:t>
            </a:r>
            <a:r>
              <a:rPr lang="nl-NL" dirty="0" err="1"/>
              <a:t>to</a:t>
            </a:r>
            <a:r>
              <a:rPr lang="nl-NL" dirty="0"/>
              <a:t> </a:t>
            </a:r>
            <a:r>
              <a:rPr lang="nl-NL" dirty="0" err="1"/>
              <a:t>deploy</a:t>
            </a:r>
            <a:r>
              <a:rPr lang="nl-NL" dirty="0"/>
              <a:t> multiple </a:t>
            </a:r>
            <a:r>
              <a:rPr lang="nl-NL" dirty="0" err="1"/>
              <a:t>VMs</a:t>
            </a:r>
            <a:r>
              <a:rPr lang="nl-NL" dirty="0"/>
              <a:t>,</a:t>
            </a:r>
            <a:r>
              <a:rPr lang="nl-NL" baseline="0" dirty="0"/>
              <a:t> </a:t>
            </a:r>
            <a:r>
              <a:rPr lang="nl-NL" baseline="0" dirty="0" err="1"/>
              <a:t>let’s</a:t>
            </a:r>
            <a:r>
              <a:rPr lang="nl-NL" baseline="0" dirty="0"/>
              <a:t> say </a:t>
            </a:r>
            <a:r>
              <a:rPr lang="nl-NL" baseline="0" dirty="0" err="1"/>
              <a:t>several</a:t>
            </a:r>
            <a:r>
              <a:rPr lang="nl-NL" baseline="0" dirty="0"/>
              <a:t> dozen or a </a:t>
            </a:r>
            <a:r>
              <a:rPr lang="nl-NL" baseline="0" dirty="0" err="1"/>
              <a:t>hundred</a:t>
            </a:r>
            <a:r>
              <a:rPr lang="nl-NL" baseline="0" dirty="0"/>
              <a:t>, </a:t>
            </a:r>
            <a:r>
              <a:rPr lang="nl-NL" baseline="0" dirty="0" err="1"/>
              <a:t>there</a:t>
            </a:r>
            <a:r>
              <a:rPr lang="nl-NL" baseline="0" dirty="0"/>
              <a:t> is </a:t>
            </a:r>
            <a:r>
              <a:rPr lang="nl-NL" baseline="0" dirty="0" err="1"/>
              <a:t>something</a:t>
            </a:r>
            <a:r>
              <a:rPr lang="nl-NL" baseline="0" dirty="0"/>
              <a:t> in Resource Manager </a:t>
            </a:r>
            <a:r>
              <a:rPr lang="nl-NL" baseline="0" dirty="0" err="1"/>
              <a:t>that</a:t>
            </a:r>
            <a:r>
              <a:rPr lang="nl-NL" baseline="0" dirty="0"/>
              <a:t> </a:t>
            </a:r>
            <a:r>
              <a:rPr lang="nl-NL" baseline="0" dirty="0" err="1"/>
              <a:t>you</a:t>
            </a:r>
            <a:r>
              <a:rPr lang="nl-NL" baseline="0" dirty="0"/>
              <a:t> </a:t>
            </a:r>
            <a:r>
              <a:rPr lang="nl-NL" baseline="0" dirty="0" err="1"/>
              <a:t>can</a:t>
            </a:r>
            <a:r>
              <a:rPr lang="nl-NL" baseline="0" dirty="0"/>
              <a:t> </a:t>
            </a:r>
            <a:r>
              <a:rPr lang="nl-NL" baseline="0" dirty="0" err="1"/>
              <a:t>leverage</a:t>
            </a:r>
            <a:r>
              <a:rPr lang="nl-NL" baseline="0" dirty="0"/>
              <a:t> </a:t>
            </a:r>
            <a:r>
              <a:rPr lang="nl-NL" baseline="0" dirty="0" err="1"/>
              <a:t>called</a:t>
            </a:r>
            <a:r>
              <a:rPr lang="nl-NL" baseline="0" dirty="0"/>
              <a:t> a Resource Loop. A resource loop in a like </a:t>
            </a:r>
            <a:r>
              <a:rPr lang="nl-NL" baseline="0" dirty="0" err="1"/>
              <a:t>for</a:t>
            </a:r>
            <a:r>
              <a:rPr lang="nl-NL" baseline="0" dirty="0"/>
              <a:t>-loop </a:t>
            </a:r>
            <a:r>
              <a:rPr lang="nl-NL" baseline="0" dirty="0" err="1"/>
              <a:t>with</a:t>
            </a:r>
            <a:r>
              <a:rPr lang="nl-NL" baseline="0" dirty="0"/>
              <a:t> </a:t>
            </a:r>
            <a:r>
              <a:rPr lang="nl-NL" baseline="0" dirty="0" err="1"/>
              <a:t>an</a:t>
            </a:r>
            <a:r>
              <a:rPr lang="nl-NL" baseline="0" dirty="0"/>
              <a:t> index </a:t>
            </a:r>
            <a:r>
              <a:rPr lang="nl-NL" baseline="0" dirty="0" err="1"/>
              <a:t>number</a:t>
            </a:r>
            <a:r>
              <a:rPr lang="nl-NL" baseline="0" dirty="0"/>
              <a:t>, </a:t>
            </a:r>
            <a:r>
              <a:rPr lang="nl-NL" baseline="0" dirty="0" err="1"/>
              <a:t>and</a:t>
            </a:r>
            <a:r>
              <a:rPr lang="nl-NL" baseline="0" dirty="0"/>
              <a:t> </a:t>
            </a:r>
            <a:r>
              <a:rPr lang="nl-NL" baseline="0" dirty="0" err="1"/>
              <a:t>this</a:t>
            </a:r>
            <a:r>
              <a:rPr lang="nl-NL" baseline="0" dirty="0"/>
              <a:t> </a:t>
            </a:r>
            <a:r>
              <a:rPr lang="nl-NL" baseline="0" dirty="0" err="1"/>
              <a:t>enables</a:t>
            </a:r>
            <a:r>
              <a:rPr lang="nl-NL" baseline="0" dirty="0"/>
              <a:t> </a:t>
            </a:r>
            <a:r>
              <a:rPr lang="nl-NL" baseline="0" dirty="0" err="1"/>
              <a:t>you</a:t>
            </a:r>
            <a:r>
              <a:rPr lang="nl-NL" baseline="0" dirty="0"/>
              <a:t> </a:t>
            </a:r>
            <a:r>
              <a:rPr lang="nl-NL" baseline="0" dirty="0" err="1"/>
              <a:t>to</a:t>
            </a:r>
            <a:r>
              <a:rPr lang="nl-NL" baseline="0" dirty="0"/>
              <a:t> </a:t>
            </a:r>
            <a:r>
              <a:rPr lang="nl-NL" baseline="0" dirty="0" err="1"/>
              <a:t>create</a:t>
            </a:r>
            <a:r>
              <a:rPr lang="nl-NL" baseline="0" dirty="0"/>
              <a:t> multiple resources of </a:t>
            </a:r>
            <a:r>
              <a:rPr lang="nl-NL" baseline="0" dirty="0" err="1"/>
              <a:t>the</a:t>
            </a:r>
            <a:r>
              <a:rPr lang="nl-NL" baseline="0" dirty="0"/>
              <a:t> </a:t>
            </a:r>
            <a:r>
              <a:rPr lang="nl-NL" baseline="0" dirty="0" err="1"/>
              <a:t>same</a:t>
            </a:r>
            <a:r>
              <a:rPr lang="nl-NL" baseline="0" dirty="0"/>
              <a:t> type </a:t>
            </a:r>
            <a:r>
              <a:rPr lang="nl-NL" baseline="0" dirty="0" err="1"/>
              <a:t>using</a:t>
            </a:r>
            <a:r>
              <a:rPr lang="nl-NL" baseline="0" dirty="0"/>
              <a:t> a base name </a:t>
            </a:r>
            <a:r>
              <a:rPr lang="nl-NL" baseline="0" dirty="0" err="1"/>
              <a:t>combined</a:t>
            </a:r>
            <a:r>
              <a:rPr lang="nl-NL" baseline="0" dirty="0"/>
              <a:t> </a:t>
            </a:r>
            <a:r>
              <a:rPr lang="nl-NL" baseline="0" dirty="0" err="1"/>
              <a:t>with</a:t>
            </a:r>
            <a:r>
              <a:rPr lang="nl-NL" baseline="0" dirty="0"/>
              <a:t> </a:t>
            </a:r>
            <a:r>
              <a:rPr lang="nl-NL" baseline="0" dirty="0" err="1"/>
              <a:t>the</a:t>
            </a:r>
            <a:r>
              <a:rPr lang="nl-NL" baseline="0" dirty="0"/>
              <a:t> index </a:t>
            </a:r>
            <a:r>
              <a:rPr lang="nl-NL" baseline="0" dirty="0" err="1"/>
              <a:t>to</a:t>
            </a:r>
            <a:r>
              <a:rPr lang="nl-NL" baseline="0" dirty="0"/>
              <a:t> form </a:t>
            </a:r>
            <a:r>
              <a:rPr lang="nl-NL" baseline="0" dirty="0" err="1"/>
              <a:t>the</a:t>
            </a:r>
            <a:r>
              <a:rPr lang="nl-NL" baseline="0" dirty="0"/>
              <a:t> full resource name. For </a:t>
            </a:r>
            <a:r>
              <a:rPr lang="nl-NL" baseline="0" dirty="0" err="1"/>
              <a:t>each</a:t>
            </a:r>
            <a:r>
              <a:rPr lang="nl-NL" baseline="0" dirty="0"/>
              <a:t> type of resource, VM, Public IP, Storage Account </a:t>
            </a:r>
            <a:r>
              <a:rPr lang="nl-NL" baseline="0" dirty="0" err="1"/>
              <a:t>you</a:t>
            </a:r>
            <a:r>
              <a:rPr lang="nl-NL" baseline="0" dirty="0"/>
              <a:t> have a separate resource loop, </a:t>
            </a:r>
            <a:r>
              <a:rPr lang="nl-NL" baseline="0" dirty="0" err="1"/>
              <a:t>so</a:t>
            </a:r>
            <a:r>
              <a:rPr lang="nl-NL" baseline="0" dirty="0"/>
              <a:t> </a:t>
            </a:r>
            <a:r>
              <a:rPr lang="nl-NL" baseline="0" dirty="0" err="1"/>
              <a:t>you</a:t>
            </a:r>
            <a:r>
              <a:rPr lang="nl-NL" baseline="0" dirty="0"/>
              <a:t> </a:t>
            </a:r>
            <a:r>
              <a:rPr lang="nl-NL" baseline="0" dirty="0" err="1"/>
              <a:t>can</a:t>
            </a:r>
            <a:r>
              <a:rPr lang="nl-NL" baseline="0" dirty="0"/>
              <a:t> </a:t>
            </a:r>
            <a:r>
              <a:rPr lang="nl-NL" baseline="0" dirty="0" err="1"/>
              <a:t>create</a:t>
            </a:r>
            <a:r>
              <a:rPr lang="nl-NL" baseline="0" dirty="0"/>
              <a:t> resources </a:t>
            </a:r>
            <a:r>
              <a:rPr lang="nl-NL" baseline="0" dirty="0" err="1"/>
              <a:t>independently</a:t>
            </a:r>
            <a:r>
              <a:rPr lang="nl-NL" baseline="0" dirty="0"/>
              <a:t> </a:t>
            </a:r>
            <a:r>
              <a:rPr lang="nl-NL" baseline="0" dirty="0" err="1"/>
              <a:t>from</a:t>
            </a:r>
            <a:r>
              <a:rPr lang="nl-NL" baseline="0" dirty="0"/>
              <a:t> </a:t>
            </a:r>
            <a:r>
              <a:rPr lang="nl-NL" baseline="0" dirty="0" err="1"/>
              <a:t>one</a:t>
            </a:r>
            <a:r>
              <a:rPr lang="nl-NL" baseline="0" dirty="0"/>
              <a:t> </a:t>
            </a:r>
            <a:r>
              <a:rPr lang="nl-NL" baseline="0" dirty="0" err="1"/>
              <a:t>another</a:t>
            </a:r>
            <a:r>
              <a:rPr lang="nl-NL" baseline="0" dirty="0"/>
              <a:t>.</a:t>
            </a:r>
          </a:p>
          <a:p>
            <a:endParaRPr lang="nl-NL" baseline="0" dirty="0"/>
          </a:p>
          <a:p>
            <a:r>
              <a:rPr lang="nl-NL" baseline="0" dirty="0"/>
              <a:t>Resource Loops are a </a:t>
            </a:r>
            <a:r>
              <a:rPr lang="nl-NL" baseline="0" dirty="0" err="1"/>
              <a:t>good</a:t>
            </a:r>
            <a:r>
              <a:rPr lang="nl-NL" baseline="0" dirty="0"/>
              <a:t> way </a:t>
            </a:r>
            <a:r>
              <a:rPr lang="nl-NL" baseline="0" dirty="0" err="1"/>
              <a:t>to</a:t>
            </a:r>
            <a:r>
              <a:rPr lang="nl-NL" baseline="0" dirty="0"/>
              <a:t> </a:t>
            </a:r>
            <a:r>
              <a:rPr lang="nl-NL" baseline="0" dirty="0" err="1"/>
              <a:t>build</a:t>
            </a:r>
            <a:r>
              <a:rPr lang="nl-NL" baseline="0" dirty="0"/>
              <a:t> multiple resources </a:t>
            </a:r>
            <a:r>
              <a:rPr lang="nl-NL" baseline="0" dirty="0" err="1"/>
              <a:t>for</a:t>
            </a:r>
            <a:r>
              <a:rPr lang="nl-NL" baseline="0" dirty="0"/>
              <a:t> large </a:t>
            </a:r>
            <a:r>
              <a:rPr lang="nl-NL" baseline="0" dirty="0" err="1"/>
              <a:t>scale</a:t>
            </a:r>
            <a:r>
              <a:rPr lang="nl-NL" baseline="0" dirty="0"/>
              <a:t> </a:t>
            </a:r>
            <a:r>
              <a:rPr lang="nl-NL" baseline="0" dirty="0" err="1"/>
              <a:t>deployments</a:t>
            </a:r>
            <a:r>
              <a:rPr lang="nl-NL" baseline="0" dirty="0"/>
              <a:t>.</a:t>
            </a:r>
            <a:endParaRPr lang="nl-NL" dirty="0"/>
          </a:p>
        </p:txBody>
      </p:sp>
      <p:sp>
        <p:nvSpPr>
          <p:cNvPr id="4" name="Slide Number Placeholder 3"/>
          <p:cNvSpPr>
            <a:spLocks noGrp="1"/>
          </p:cNvSpPr>
          <p:nvPr>
            <p:ph type="sldNum" sz="quarter" idx="10"/>
          </p:nvPr>
        </p:nvSpPr>
        <p:spPr/>
        <p:txBody>
          <a:bodyPr/>
          <a:lstStyle/>
          <a:p>
            <a:fld id="{D33F966B-4ADC-4E3F-B36C-6FAFCC426477}" type="slidenum">
              <a:rPr lang="en-US" smtClean="0"/>
              <a:t>9</a:t>
            </a:fld>
            <a:endParaRPr lang="en-US"/>
          </a:p>
        </p:txBody>
      </p:sp>
    </p:spTree>
    <p:extLst>
      <p:ext uri="{BB962C8B-B14F-4D97-AF65-F5344CB8AC3E}">
        <p14:creationId xmlns:p14="http://schemas.microsoft.com/office/powerpoint/2010/main" val="4259231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13917232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algn="ctr">
              <a:lnSpc>
                <a:spcPct val="90000"/>
              </a:lnSpc>
              <a:spcAft>
                <a:spcPts val="600"/>
              </a:spcAft>
            </a:pPr>
            <a:r>
              <a:rPr lang="en-US" sz="4000" dirty="0">
                <a:gradFill>
                  <a:gsLst>
                    <a:gs pos="2917">
                      <a:schemeClr val="tx1"/>
                    </a:gs>
                    <a:gs pos="30000">
                      <a:schemeClr val="tx1"/>
                    </a:gs>
                  </a:gsLst>
                  <a:lin ang="5400000" scaled="0"/>
                </a:gradFill>
                <a:latin typeface="+mj-lt"/>
              </a:rPr>
              <a:t>Your</a:t>
            </a:r>
            <a:r>
              <a:rPr lang="en-US" sz="4000" baseline="0" dirty="0">
                <a:gradFill>
                  <a:gsLst>
                    <a:gs pos="2917">
                      <a:schemeClr val="tx1"/>
                    </a:gs>
                    <a:gs pos="30000">
                      <a:schemeClr val="tx1"/>
                    </a:gs>
                  </a:gsLst>
                  <a:lin ang="5400000" scaled="0"/>
                </a:gradFill>
                <a:latin typeface="+mj-lt"/>
              </a:rPr>
              <a:t> </a:t>
            </a:r>
            <a:r>
              <a:rPr lang="en-US" sz="4000" b="0" i="0" baseline="0" dirty="0">
                <a:gradFill>
                  <a:gsLst>
                    <a:gs pos="2917">
                      <a:schemeClr val="tx1"/>
                    </a:gs>
                    <a:gs pos="30000">
                      <a:schemeClr val="tx1"/>
                    </a:gs>
                  </a:gsLst>
                  <a:lin ang="5400000" scaled="0"/>
                </a:gradFill>
                <a:latin typeface="+mj-lt"/>
              </a:rPr>
              <a:t>anonymous</a:t>
            </a:r>
            <a:r>
              <a:rPr lang="en-US" sz="400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00"/>
              </a:spcAft>
            </a:pPr>
            <a:endParaRPr lang="en-US" sz="4000" baseline="0" dirty="0">
              <a:gradFill>
                <a:gsLst>
                  <a:gs pos="2917">
                    <a:schemeClr val="tx1"/>
                  </a:gs>
                  <a:gs pos="30000">
                    <a:schemeClr val="tx1"/>
                  </a:gs>
                </a:gsLst>
                <a:lin ang="5400000" scaled="0"/>
              </a:gradFill>
              <a:latin typeface="+mj-lt"/>
            </a:endParaRPr>
          </a:p>
          <a:p>
            <a:pPr algn="ctr">
              <a:lnSpc>
                <a:spcPct val="90000"/>
              </a:lnSpc>
              <a:spcAft>
                <a:spcPts val="600"/>
              </a:spcAft>
            </a:pPr>
            <a:r>
              <a:rPr lang="en-US" sz="4000" baseline="0" dirty="0">
                <a:gradFill>
                  <a:gsLst>
                    <a:gs pos="2917">
                      <a:schemeClr val="tx1"/>
                    </a:gs>
                    <a:gs pos="30000">
                      <a:schemeClr val="tx1"/>
                    </a:gs>
                  </a:gsLst>
                  <a:lin ang="5400000" scaled="0"/>
                </a:gradFill>
                <a:latin typeface="+mj-lt"/>
              </a:rPr>
              <a:t>Please rate this session at the end of the day at the URL below.</a:t>
            </a:r>
            <a:endParaRPr lang="en-US" sz="400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algn="ctr">
              <a:lnSpc>
                <a:spcPct val="90000"/>
              </a:lnSpc>
              <a:spcAft>
                <a:spcPts val="600"/>
              </a:spcAft>
            </a:pPr>
            <a:r>
              <a:rPr lang="en-US" sz="6600"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24395606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defTabSz="895888" eaLnBrk="0" hangingPunct="0"/>
            <a:r>
              <a:rPr lang="en-US" sz="1000" dirty="0">
                <a:gradFill>
                  <a:gsLst>
                    <a:gs pos="11940">
                      <a:srgbClr val="FFFFFF"/>
                    </a:gs>
                    <a:gs pos="24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895888" eaLnBrk="0" hangingPunct="0"/>
            <a:r>
              <a:rPr lang="en-US" sz="100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13694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9927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30203251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7182441"/>
      </p:ext>
    </p:extLst>
  </p:cSld>
  <p:clrMapOvr>
    <a:masterClrMapping/>
  </p:clrMapOvr>
  <p:transition>
    <p:fade/>
  </p:transition>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18311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19514281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682005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9546970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7713055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8906848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Tree>
    <p:extLst>
      <p:ext uri="{BB962C8B-B14F-4D97-AF65-F5344CB8AC3E}">
        <p14:creationId xmlns:p14="http://schemas.microsoft.com/office/powerpoint/2010/main" val="4085535161"/>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818" r:id="rId3"/>
    <p:sldLayoutId id="2147483830" r:id="rId4"/>
    <p:sldLayoutId id="2147483824" r:id="rId5"/>
    <p:sldLayoutId id="2147483666" r:id="rId6"/>
    <p:sldLayoutId id="2147483825" r:id="rId7"/>
    <p:sldLayoutId id="2147483826" r:id="rId8"/>
    <p:sldLayoutId id="2147483669" r:id="rId9"/>
    <p:sldLayoutId id="2147483831" r:id="rId10"/>
    <p:sldLayoutId id="2147483828" r:id="rId11"/>
    <p:sldLayoutId id="2147483832" r:id="rId1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hyperlink" Target="https://www.google.nl/url?sa=i&amp;rct=j&amp;q=&amp;esrc=s&amp;source=images&amp;cd=&amp;ved=0ahUKEwilo42vqdXLAhVHuw4KHTcnCKUQjRwIBw&amp;url=https://azure.microsoft.com/en-us/services/service-fabric/&amp;bvm=bv.117218890,d.bGg&amp;psig=AFQjCNGTZbJ38j6mPSnHzfZxEyXkBovYkQ&amp;ust=1458771464283978"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1.emf"/><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Scalabale</a:t>
            </a:r>
            <a:r>
              <a:rPr lang="en-US" dirty="0"/>
              <a:t> Compute in Azure</a:t>
            </a:r>
          </a:p>
        </p:txBody>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52513974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6359" y="1402933"/>
            <a:ext cx="10923628" cy="5663089"/>
          </a:xfrm>
        </p:spPr>
        <p:txBody>
          <a:bodyPr/>
          <a:lstStyle/>
          <a:p>
            <a:r>
              <a:rPr lang="en-US" dirty="0"/>
              <a:t>Need to correlate loops of independent resources, e.g. NICs, storage accounts, VMs</a:t>
            </a:r>
          </a:p>
          <a:p>
            <a:pPr lvl="1"/>
            <a:r>
              <a:rPr lang="en-US" dirty="0"/>
              <a:t>Different loop sizes for NICs and storage accounts etc.</a:t>
            </a:r>
          </a:p>
          <a:p>
            <a:r>
              <a:rPr lang="en-US" dirty="0"/>
              <a:t>No integrated mechanism to scale out</a:t>
            </a:r>
          </a:p>
          <a:p>
            <a:r>
              <a:rPr lang="en-US" dirty="0"/>
              <a:t>Scale in – How do you ensure availability?</a:t>
            </a:r>
          </a:p>
          <a:p>
            <a:r>
              <a:rPr lang="en-US" dirty="0"/>
              <a:t>Resource loops are a syntactical shorthand, but multiple calls go to fabric</a:t>
            </a:r>
          </a:p>
          <a:p>
            <a:endParaRPr lang="en-US" dirty="0"/>
          </a:p>
        </p:txBody>
      </p:sp>
      <p:sp>
        <p:nvSpPr>
          <p:cNvPr id="3" name="Title 2"/>
          <p:cNvSpPr>
            <a:spLocks noGrp="1"/>
          </p:cNvSpPr>
          <p:nvPr>
            <p:ph type="title"/>
          </p:nvPr>
        </p:nvSpPr>
        <p:spPr/>
        <p:txBody>
          <a:bodyPr/>
          <a:lstStyle/>
          <a:p>
            <a:r>
              <a:rPr lang="en-US" dirty="0"/>
              <a:t>Challenges of Scale</a:t>
            </a:r>
          </a:p>
        </p:txBody>
      </p:sp>
    </p:spTree>
    <p:extLst>
      <p:ext uri="{BB962C8B-B14F-4D97-AF65-F5344CB8AC3E}">
        <p14:creationId xmlns:p14="http://schemas.microsoft.com/office/powerpoint/2010/main" val="29090931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59614" y="1846484"/>
            <a:ext cx="3976632" cy="4822171"/>
          </a:xfrm>
        </p:spPr>
        <p:txBody>
          <a:bodyPr/>
          <a:lstStyle/>
          <a:p>
            <a:r>
              <a:rPr lang="en-US" sz="2800" b="1" dirty="0"/>
              <a:t>Auto-Scalable</a:t>
            </a:r>
          </a:p>
          <a:p>
            <a:pPr marL="0" indent="0">
              <a:buNone/>
            </a:pPr>
            <a:endParaRPr lang="en-US" sz="2800" b="1" dirty="0"/>
          </a:p>
          <a:p>
            <a:r>
              <a:rPr lang="en-US" sz="2800" b="1" dirty="0"/>
              <a:t>Fast</a:t>
            </a:r>
          </a:p>
          <a:p>
            <a:endParaRPr lang="en-US" sz="2800" b="1" dirty="0"/>
          </a:p>
          <a:p>
            <a:r>
              <a:rPr lang="en-US" sz="2800" b="1" dirty="0"/>
              <a:t>Customizable</a:t>
            </a:r>
            <a:r>
              <a:rPr lang="en-US" sz="2800" dirty="0"/>
              <a:t> </a:t>
            </a:r>
          </a:p>
          <a:p>
            <a:pPr lvl="1"/>
            <a:r>
              <a:rPr lang="en-US" sz="1800" b="1" dirty="0"/>
              <a:t>Windows or Linux</a:t>
            </a:r>
          </a:p>
          <a:p>
            <a:pPr lvl="1"/>
            <a:r>
              <a:rPr lang="en-US" sz="1800" b="1" dirty="0"/>
              <a:t>VM extensions</a:t>
            </a:r>
          </a:p>
          <a:p>
            <a:pPr lvl="1"/>
            <a:r>
              <a:rPr lang="en-US" sz="1800" b="1" dirty="0"/>
              <a:t>Open PaaS platform</a:t>
            </a:r>
          </a:p>
          <a:p>
            <a:pPr lvl="1"/>
            <a:endParaRPr lang="en-US" sz="1600" b="1" dirty="0"/>
          </a:p>
          <a:p>
            <a:r>
              <a:rPr lang="en-US" sz="2800" b="1" dirty="0"/>
              <a:t>Ease of Management</a:t>
            </a:r>
          </a:p>
          <a:p>
            <a:pPr lvl="1"/>
            <a:r>
              <a:rPr lang="en-US" sz="1800" b="1" dirty="0"/>
              <a:t>Focus on target instance count</a:t>
            </a:r>
          </a:p>
          <a:p>
            <a:pPr lvl="1"/>
            <a:r>
              <a:rPr lang="en-US" sz="1800" b="1" dirty="0"/>
              <a:t>Updateable</a:t>
            </a:r>
            <a:br>
              <a:rPr lang="en-US" sz="1600" dirty="0"/>
            </a:br>
            <a:endParaRPr lang="en-US" sz="900" dirty="0"/>
          </a:p>
        </p:txBody>
      </p:sp>
      <p:sp>
        <p:nvSpPr>
          <p:cNvPr id="2" name="Title 1"/>
          <p:cNvSpPr>
            <a:spLocks noGrp="1"/>
          </p:cNvSpPr>
          <p:nvPr>
            <p:ph type="title"/>
          </p:nvPr>
        </p:nvSpPr>
        <p:spPr/>
        <p:txBody>
          <a:bodyPr/>
          <a:lstStyle/>
          <a:p>
            <a:r>
              <a:rPr lang="en-US" dirty="0"/>
              <a:t>VM Scale Sets in ARM</a:t>
            </a:r>
          </a:p>
        </p:txBody>
      </p:sp>
      <p:grpSp>
        <p:nvGrpSpPr>
          <p:cNvPr id="85" name="Group 84"/>
          <p:cNvGrpSpPr/>
          <p:nvPr/>
        </p:nvGrpSpPr>
        <p:grpSpPr>
          <a:xfrm>
            <a:off x="4563181" y="1846484"/>
            <a:ext cx="7212395" cy="4236716"/>
            <a:chOff x="6581595" y="1441329"/>
            <a:chExt cx="4310600" cy="4401481"/>
          </a:xfrm>
        </p:grpSpPr>
        <p:sp>
          <p:nvSpPr>
            <p:cNvPr id="86" name="Rounded Rectangle 85"/>
            <p:cNvSpPr/>
            <p:nvPr/>
          </p:nvSpPr>
          <p:spPr bwMode="auto">
            <a:xfrm>
              <a:off x="6581595" y="1830772"/>
              <a:ext cx="4310600" cy="4012038"/>
            </a:xfrm>
            <a:prstGeom prst="roundRect">
              <a:avLst/>
            </a:prstGeom>
            <a:no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85701" tIns="85701" rIns="32141" bIns="32141" rtlCol="0" anchor="t" anchorCtr="0"/>
            <a:lstStyle/>
            <a:p>
              <a:pPr algn="ctr" defTabSz="873835"/>
              <a:endParaRPr lang="en-US" sz="1500" spc="-96" dirty="0">
                <a:solidFill>
                  <a:schemeClr val="tx1"/>
                </a:solidFill>
                <a:latin typeface="Segoe UI"/>
                <a:ea typeface="Segoe UI" pitchFamily="34" charset="0"/>
                <a:cs typeface="Segoe UI" pitchFamily="34" charset="0"/>
              </a:endParaRPr>
            </a:p>
          </p:txBody>
        </p:sp>
        <p:sp>
          <p:nvSpPr>
            <p:cNvPr id="87" name="TextBox 86"/>
            <p:cNvSpPr txBox="1"/>
            <p:nvPr/>
          </p:nvSpPr>
          <p:spPr>
            <a:xfrm>
              <a:off x="6674924" y="1441329"/>
              <a:ext cx="1097129" cy="387907"/>
            </a:xfrm>
            <a:prstGeom prst="rect">
              <a:avLst/>
            </a:prstGeom>
            <a:noFill/>
          </p:spPr>
          <p:txBody>
            <a:bodyPr wrap="none" rtlCol="0">
              <a:spAutoFit/>
            </a:bodyPr>
            <a:lstStyle/>
            <a:p>
              <a:pPr defTabSz="857094"/>
              <a:r>
                <a:rPr lang="en-US" sz="1838" dirty="0">
                  <a:latin typeface="Segoe UI"/>
                </a:rPr>
                <a:t>Resource Group</a:t>
              </a:r>
            </a:p>
          </p:txBody>
        </p:sp>
      </p:grpSp>
      <p:grpSp>
        <p:nvGrpSpPr>
          <p:cNvPr id="88" name="Group 87"/>
          <p:cNvGrpSpPr/>
          <p:nvPr/>
        </p:nvGrpSpPr>
        <p:grpSpPr>
          <a:xfrm>
            <a:off x="5009792" y="2813440"/>
            <a:ext cx="6372116" cy="2779596"/>
            <a:chOff x="7021426" y="2789655"/>
            <a:chExt cx="1874816" cy="1296510"/>
          </a:xfrm>
        </p:grpSpPr>
        <p:sp>
          <p:nvSpPr>
            <p:cNvPr id="89" name="Rounded Rectangle 88"/>
            <p:cNvSpPr/>
            <p:nvPr/>
          </p:nvSpPr>
          <p:spPr bwMode="auto">
            <a:xfrm>
              <a:off x="7021426" y="2789655"/>
              <a:ext cx="1874816" cy="1296510"/>
            </a:xfrm>
            <a:prstGeom prst="roundRect">
              <a:avLst/>
            </a:prstGeom>
            <a:noFill/>
            <a:ln>
              <a:solidFill>
                <a:schemeClr val="accent5">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85701" tIns="85701" rIns="32141" bIns="32141" rtlCol="0" anchor="t" anchorCtr="0"/>
            <a:lstStyle/>
            <a:p>
              <a:pPr algn="ctr" defTabSz="873835"/>
              <a:endParaRPr lang="en-US" sz="1500" spc="-9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TextBox 89"/>
            <p:cNvSpPr txBox="1"/>
            <p:nvPr/>
          </p:nvSpPr>
          <p:spPr>
            <a:xfrm>
              <a:off x="7882823" y="2798606"/>
              <a:ext cx="204459" cy="134551"/>
            </a:xfrm>
            <a:prstGeom prst="rect">
              <a:avLst/>
            </a:prstGeom>
            <a:noFill/>
            <a:ln>
              <a:noFill/>
            </a:ln>
          </p:spPr>
          <p:txBody>
            <a:bodyPr wrap="none" rtlCol="0">
              <a:spAutoFit/>
            </a:bodyPr>
            <a:lstStyle/>
            <a:p>
              <a:pPr defTabSz="857094"/>
              <a:r>
                <a:rPr lang="en-US" sz="1286" dirty="0">
                  <a:solidFill>
                    <a:schemeClr val="accent5">
                      <a:lumMod val="50000"/>
                    </a:schemeClr>
                  </a:solidFill>
                  <a:latin typeface="Segoe UI"/>
                </a:rPr>
                <a:t>Subnet</a:t>
              </a:r>
            </a:p>
          </p:txBody>
        </p:sp>
      </p:grpSp>
      <p:grpSp>
        <p:nvGrpSpPr>
          <p:cNvPr id="91" name="Group 90"/>
          <p:cNvGrpSpPr/>
          <p:nvPr/>
        </p:nvGrpSpPr>
        <p:grpSpPr>
          <a:xfrm>
            <a:off x="7296807" y="4266716"/>
            <a:ext cx="2239376" cy="1028420"/>
            <a:chOff x="9090658" y="4150669"/>
            <a:chExt cx="2327635" cy="1381603"/>
          </a:xfrm>
        </p:grpSpPr>
        <p:pic>
          <p:nvPicPr>
            <p:cNvPr id="92" name="Picture 9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8135" y="4777272"/>
              <a:ext cx="754999" cy="75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Box 92"/>
            <p:cNvSpPr txBox="1"/>
            <p:nvPr/>
          </p:nvSpPr>
          <p:spPr>
            <a:xfrm>
              <a:off x="9090658" y="4150669"/>
              <a:ext cx="2327635" cy="577619"/>
            </a:xfrm>
            <a:prstGeom prst="rect">
              <a:avLst/>
            </a:prstGeom>
            <a:noFill/>
          </p:spPr>
          <p:txBody>
            <a:bodyPr wrap="none" rtlCol="0">
              <a:spAutoFit/>
            </a:bodyPr>
            <a:lstStyle/>
            <a:p>
              <a:pPr defTabSz="857094"/>
              <a:r>
                <a:rPr lang="en-US" sz="2206" dirty="0">
                  <a:latin typeface="Segoe UI"/>
                </a:rPr>
                <a:t>Scalable Storage</a:t>
              </a:r>
            </a:p>
          </p:txBody>
        </p:sp>
      </p:grpSp>
      <p:grpSp>
        <p:nvGrpSpPr>
          <p:cNvPr id="94" name="Group 93"/>
          <p:cNvGrpSpPr/>
          <p:nvPr/>
        </p:nvGrpSpPr>
        <p:grpSpPr>
          <a:xfrm>
            <a:off x="5279767" y="3310157"/>
            <a:ext cx="1483854" cy="833490"/>
            <a:chOff x="7165720" y="3276805"/>
            <a:chExt cx="1032266" cy="747678"/>
          </a:xfrm>
        </p:grpSpPr>
        <p:pic>
          <p:nvPicPr>
            <p:cNvPr id="95" name="Picture 9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5720" y="3298397"/>
              <a:ext cx="636108" cy="72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TextBox 95"/>
            <p:cNvSpPr txBox="1"/>
            <p:nvPr/>
          </p:nvSpPr>
          <p:spPr>
            <a:xfrm>
              <a:off x="7793220" y="3276805"/>
              <a:ext cx="404766" cy="690188"/>
            </a:xfrm>
            <a:prstGeom prst="rect">
              <a:avLst/>
            </a:prstGeom>
            <a:noFill/>
          </p:spPr>
          <p:txBody>
            <a:bodyPr wrap="square" rtlCol="0">
              <a:spAutoFit/>
            </a:bodyPr>
            <a:lstStyle/>
            <a:p>
              <a:pPr defTabSz="857094"/>
              <a:r>
                <a:rPr lang="en-US" sz="2206" dirty="0">
                  <a:latin typeface="Segoe UI"/>
                </a:rPr>
                <a:t>VM</a:t>
              </a:r>
            </a:p>
          </p:txBody>
        </p:sp>
      </p:grpSp>
      <p:grpSp>
        <p:nvGrpSpPr>
          <p:cNvPr id="97" name="Group 96"/>
          <p:cNvGrpSpPr>
            <a:grpSpLocks noChangeAspect="1"/>
          </p:cNvGrpSpPr>
          <p:nvPr/>
        </p:nvGrpSpPr>
        <p:grpSpPr bwMode="auto">
          <a:xfrm>
            <a:off x="4843273" y="2519197"/>
            <a:ext cx="6739806" cy="3503144"/>
            <a:chOff x="4799" y="1203"/>
            <a:chExt cx="1945" cy="843"/>
          </a:xfrm>
        </p:grpSpPr>
        <p:sp>
          <p:nvSpPr>
            <p:cNvPr id="98" name="AutoShape 3"/>
            <p:cNvSpPr>
              <a:spLocks noChangeAspect="1" noChangeArrowheads="1" noTextEdit="1"/>
            </p:cNvSpPr>
            <p:nvPr/>
          </p:nvSpPr>
          <p:spPr bwMode="auto">
            <a:xfrm>
              <a:off x="4799" y="1203"/>
              <a:ext cx="1945"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defTabSz="857094"/>
              <a:endParaRPr lang="en-US" sz="1687">
                <a:solidFill>
                  <a:srgbClr val="FFFFFF"/>
                </a:solidFill>
              </a:endParaRPr>
            </a:p>
          </p:txBody>
        </p:sp>
        <p:sp>
          <p:nvSpPr>
            <p:cNvPr id="99" name="Freeform 98"/>
            <p:cNvSpPr>
              <a:spLocks noEditPoints="1"/>
            </p:cNvSpPr>
            <p:nvPr/>
          </p:nvSpPr>
          <p:spPr bwMode="auto">
            <a:xfrm>
              <a:off x="4813" y="1217"/>
              <a:ext cx="1922" cy="774"/>
            </a:xfrm>
            <a:custGeom>
              <a:avLst/>
              <a:gdLst>
                <a:gd name="T0" fmla="*/ 11 w 2134"/>
                <a:gd name="T1" fmla="*/ 16 h 855"/>
                <a:gd name="T2" fmla="*/ 11 w 2134"/>
                <a:gd name="T3" fmla="*/ 69 h 855"/>
                <a:gd name="T4" fmla="*/ 11 w 2134"/>
                <a:gd name="T5" fmla="*/ 123 h 855"/>
                <a:gd name="T6" fmla="*/ 11 w 2134"/>
                <a:gd name="T7" fmla="*/ 177 h 855"/>
                <a:gd name="T8" fmla="*/ 11 w 2134"/>
                <a:gd name="T9" fmla="*/ 229 h 855"/>
                <a:gd name="T10" fmla="*/ 11 w 2134"/>
                <a:gd name="T11" fmla="*/ 282 h 855"/>
                <a:gd name="T12" fmla="*/ 11 w 2134"/>
                <a:gd name="T13" fmla="*/ 335 h 855"/>
                <a:gd name="T14" fmla="*/ 11 w 2134"/>
                <a:gd name="T15" fmla="*/ 387 h 855"/>
                <a:gd name="T16" fmla="*/ 26 w 2134"/>
                <a:gd name="T17" fmla="*/ 415 h 855"/>
                <a:gd name="T18" fmla="*/ 77 w 2134"/>
                <a:gd name="T19" fmla="*/ 415 h 855"/>
                <a:gd name="T20" fmla="*/ 129 w 2134"/>
                <a:gd name="T21" fmla="*/ 415 h 855"/>
                <a:gd name="T22" fmla="*/ 180 w 2134"/>
                <a:gd name="T23" fmla="*/ 415 h 855"/>
                <a:gd name="T24" fmla="*/ 231 w 2134"/>
                <a:gd name="T25" fmla="*/ 415 h 855"/>
                <a:gd name="T26" fmla="*/ 282 w 2134"/>
                <a:gd name="T27" fmla="*/ 415 h 855"/>
                <a:gd name="T28" fmla="*/ 333 w 2134"/>
                <a:gd name="T29" fmla="*/ 415 h 855"/>
                <a:gd name="T30" fmla="*/ 385 w 2134"/>
                <a:gd name="T31" fmla="*/ 415 h 855"/>
                <a:gd name="T32" fmla="*/ 436 w 2134"/>
                <a:gd name="T33" fmla="*/ 415 h 855"/>
                <a:gd name="T34" fmla="*/ 486 w 2134"/>
                <a:gd name="T35" fmla="*/ 415 h 855"/>
                <a:gd name="T36" fmla="*/ 539 w 2134"/>
                <a:gd name="T37" fmla="*/ 415 h 855"/>
                <a:gd name="T38" fmla="*/ 589 w 2134"/>
                <a:gd name="T39" fmla="*/ 415 h 855"/>
                <a:gd name="T40" fmla="*/ 641 w 2134"/>
                <a:gd name="T41" fmla="*/ 415 h 855"/>
                <a:gd name="T42" fmla="*/ 692 w 2134"/>
                <a:gd name="T43" fmla="*/ 415 h 855"/>
                <a:gd name="T44" fmla="*/ 743 w 2134"/>
                <a:gd name="T45" fmla="*/ 415 h 855"/>
                <a:gd name="T46" fmla="*/ 795 w 2134"/>
                <a:gd name="T47" fmla="*/ 415 h 855"/>
                <a:gd name="T48" fmla="*/ 846 w 2134"/>
                <a:gd name="T49" fmla="*/ 415 h 855"/>
                <a:gd name="T50" fmla="*/ 897 w 2134"/>
                <a:gd name="T51" fmla="*/ 415 h 855"/>
                <a:gd name="T52" fmla="*/ 948 w 2134"/>
                <a:gd name="T53" fmla="*/ 415 h 855"/>
                <a:gd name="T54" fmla="*/ 1000 w 2134"/>
                <a:gd name="T55" fmla="*/ 415 h 855"/>
                <a:gd name="T56" fmla="*/ 1016 w 2134"/>
                <a:gd name="T57" fmla="*/ 388 h 855"/>
                <a:gd name="T58" fmla="*/ 1016 w 2134"/>
                <a:gd name="T59" fmla="*/ 336 h 855"/>
                <a:gd name="T60" fmla="*/ 1016 w 2134"/>
                <a:gd name="T61" fmla="*/ 282 h 855"/>
                <a:gd name="T62" fmla="*/ 1016 w 2134"/>
                <a:gd name="T63" fmla="*/ 229 h 855"/>
                <a:gd name="T64" fmla="*/ 1016 w 2134"/>
                <a:gd name="T65" fmla="*/ 177 h 855"/>
                <a:gd name="T66" fmla="*/ 1016 w 2134"/>
                <a:gd name="T67" fmla="*/ 124 h 855"/>
                <a:gd name="T68" fmla="*/ 1016 w 2134"/>
                <a:gd name="T69" fmla="*/ 71 h 855"/>
                <a:gd name="T70" fmla="*/ 1016 w 2134"/>
                <a:gd name="T71" fmla="*/ 17 h 855"/>
                <a:gd name="T72" fmla="*/ 981 w 2134"/>
                <a:gd name="T73" fmla="*/ 11 h 855"/>
                <a:gd name="T74" fmla="*/ 929 w 2134"/>
                <a:gd name="T75" fmla="*/ 11 h 855"/>
                <a:gd name="T76" fmla="*/ 878 w 2134"/>
                <a:gd name="T77" fmla="*/ 11 h 855"/>
                <a:gd name="T78" fmla="*/ 827 w 2134"/>
                <a:gd name="T79" fmla="*/ 11 h 855"/>
                <a:gd name="T80" fmla="*/ 775 w 2134"/>
                <a:gd name="T81" fmla="*/ 11 h 855"/>
                <a:gd name="T82" fmla="*/ 724 w 2134"/>
                <a:gd name="T83" fmla="*/ 11 h 855"/>
                <a:gd name="T84" fmla="*/ 673 w 2134"/>
                <a:gd name="T85" fmla="*/ 11 h 855"/>
                <a:gd name="T86" fmla="*/ 621 w 2134"/>
                <a:gd name="T87" fmla="*/ 11 h 855"/>
                <a:gd name="T88" fmla="*/ 570 w 2134"/>
                <a:gd name="T89" fmla="*/ 11 h 855"/>
                <a:gd name="T90" fmla="*/ 519 w 2134"/>
                <a:gd name="T91" fmla="*/ 11 h 855"/>
                <a:gd name="T92" fmla="*/ 467 w 2134"/>
                <a:gd name="T93" fmla="*/ 11 h 855"/>
                <a:gd name="T94" fmla="*/ 416 w 2134"/>
                <a:gd name="T95" fmla="*/ 11 h 855"/>
                <a:gd name="T96" fmla="*/ 365 w 2134"/>
                <a:gd name="T97" fmla="*/ 11 h 855"/>
                <a:gd name="T98" fmla="*/ 313 w 2134"/>
                <a:gd name="T99" fmla="*/ 11 h 855"/>
                <a:gd name="T100" fmla="*/ 262 w 2134"/>
                <a:gd name="T101" fmla="*/ 11 h 855"/>
                <a:gd name="T102" fmla="*/ 211 w 2134"/>
                <a:gd name="T103" fmla="*/ 11 h 855"/>
                <a:gd name="T104" fmla="*/ 159 w 2134"/>
                <a:gd name="T105" fmla="*/ 11 h 855"/>
                <a:gd name="T106" fmla="*/ 110 w 2134"/>
                <a:gd name="T107" fmla="*/ 11 h 855"/>
                <a:gd name="T108" fmla="*/ 56 w 2134"/>
                <a:gd name="T109" fmla="*/ 11 h 855"/>
                <a:gd name="T110" fmla="*/ 5 w 2134"/>
                <a:gd name="T111" fmla="*/ 11 h 85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34" h="855">
                  <a:moveTo>
                    <a:pt x="22" y="32"/>
                  </a:moveTo>
                  <a:lnTo>
                    <a:pt x="22" y="32"/>
                  </a:lnTo>
                  <a:cubicBezTo>
                    <a:pt x="22" y="38"/>
                    <a:pt x="17" y="43"/>
                    <a:pt x="11" y="43"/>
                  </a:cubicBezTo>
                  <a:cubicBezTo>
                    <a:pt x="5" y="43"/>
                    <a:pt x="0" y="38"/>
                    <a:pt x="0" y="32"/>
                  </a:cubicBezTo>
                  <a:cubicBezTo>
                    <a:pt x="0" y="27"/>
                    <a:pt x="5" y="22"/>
                    <a:pt x="11" y="22"/>
                  </a:cubicBezTo>
                  <a:cubicBezTo>
                    <a:pt x="17" y="22"/>
                    <a:pt x="22" y="27"/>
                    <a:pt x="22" y="32"/>
                  </a:cubicBezTo>
                  <a:close/>
                  <a:moveTo>
                    <a:pt x="22" y="139"/>
                  </a:moveTo>
                  <a:lnTo>
                    <a:pt x="22" y="139"/>
                  </a:lnTo>
                  <a:cubicBezTo>
                    <a:pt x="22" y="145"/>
                    <a:pt x="17" y="150"/>
                    <a:pt x="11" y="150"/>
                  </a:cubicBezTo>
                  <a:cubicBezTo>
                    <a:pt x="5" y="150"/>
                    <a:pt x="0" y="145"/>
                    <a:pt x="0" y="139"/>
                  </a:cubicBezTo>
                  <a:cubicBezTo>
                    <a:pt x="0" y="133"/>
                    <a:pt x="5" y="128"/>
                    <a:pt x="11" y="128"/>
                  </a:cubicBezTo>
                  <a:cubicBezTo>
                    <a:pt x="17" y="128"/>
                    <a:pt x="22" y="133"/>
                    <a:pt x="22" y="139"/>
                  </a:cubicBezTo>
                  <a:close/>
                  <a:moveTo>
                    <a:pt x="22" y="246"/>
                  </a:moveTo>
                  <a:lnTo>
                    <a:pt x="22" y="246"/>
                  </a:lnTo>
                  <a:cubicBezTo>
                    <a:pt x="22" y="252"/>
                    <a:pt x="17" y="257"/>
                    <a:pt x="11" y="257"/>
                  </a:cubicBezTo>
                  <a:cubicBezTo>
                    <a:pt x="5" y="257"/>
                    <a:pt x="0" y="252"/>
                    <a:pt x="0" y="246"/>
                  </a:cubicBezTo>
                  <a:cubicBezTo>
                    <a:pt x="0" y="240"/>
                    <a:pt x="5" y="235"/>
                    <a:pt x="11" y="235"/>
                  </a:cubicBezTo>
                  <a:cubicBezTo>
                    <a:pt x="17" y="235"/>
                    <a:pt x="22" y="240"/>
                    <a:pt x="22" y="246"/>
                  </a:cubicBezTo>
                  <a:close/>
                  <a:moveTo>
                    <a:pt x="22" y="353"/>
                  </a:moveTo>
                  <a:lnTo>
                    <a:pt x="22" y="353"/>
                  </a:lnTo>
                  <a:cubicBezTo>
                    <a:pt x="22" y="358"/>
                    <a:pt x="17" y="363"/>
                    <a:pt x="11" y="363"/>
                  </a:cubicBezTo>
                  <a:cubicBezTo>
                    <a:pt x="5" y="363"/>
                    <a:pt x="0" y="358"/>
                    <a:pt x="0" y="353"/>
                  </a:cubicBezTo>
                  <a:cubicBezTo>
                    <a:pt x="0" y="347"/>
                    <a:pt x="5" y="342"/>
                    <a:pt x="11" y="342"/>
                  </a:cubicBezTo>
                  <a:cubicBezTo>
                    <a:pt x="17" y="342"/>
                    <a:pt x="22" y="347"/>
                    <a:pt x="22" y="353"/>
                  </a:cubicBezTo>
                  <a:close/>
                  <a:moveTo>
                    <a:pt x="22" y="459"/>
                  </a:moveTo>
                  <a:lnTo>
                    <a:pt x="22" y="459"/>
                  </a:lnTo>
                  <a:cubicBezTo>
                    <a:pt x="22" y="465"/>
                    <a:pt x="17" y="470"/>
                    <a:pt x="11" y="470"/>
                  </a:cubicBezTo>
                  <a:cubicBezTo>
                    <a:pt x="5" y="470"/>
                    <a:pt x="0" y="465"/>
                    <a:pt x="0" y="459"/>
                  </a:cubicBezTo>
                  <a:cubicBezTo>
                    <a:pt x="0" y="453"/>
                    <a:pt x="5" y="449"/>
                    <a:pt x="11" y="449"/>
                  </a:cubicBezTo>
                  <a:cubicBezTo>
                    <a:pt x="17" y="449"/>
                    <a:pt x="22" y="453"/>
                    <a:pt x="22" y="459"/>
                  </a:cubicBezTo>
                  <a:close/>
                  <a:moveTo>
                    <a:pt x="22" y="566"/>
                  </a:moveTo>
                  <a:lnTo>
                    <a:pt x="22" y="566"/>
                  </a:lnTo>
                  <a:cubicBezTo>
                    <a:pt x="22" y="572"/>
                    <a:pt x="17" y="577"/>
                    <a:pt x="11" y="577"/>
                  </a:cubicBezTo>
                  <a:cubicBezTo>
                    <a:pt x="5" y="577"/>
                    <a:pt x="0" y="572"/>
                    <a:pt x="0" y="566"/>
                  </a:cubicBezTo>
                  <a:cubicBezTo>
                    <a:pt x="0" y="560"/>
                    <a:pt x="5" y="555"/>
                    <a:pt x="11" y="555"/>
                  </a:cubicBezTo>
                  <a:cubicBezTo>
                    <a:pt x="17" y="555"/>
                    <a:pt x="22" y="560"/>
                    <a:pt x="22" y="566"/>
                  </a:cubicBezTo>
                  <a:close/>
                  <a:moveTo>
                    <a:pt x="22" y="673"/>
                  </a:moveTo>
                  <a:lnTo>
                    <a:pt x="22" y="673"/>
                  </a:lnTo>
                  <a:cubicBezTo>
                    <a:pt x="22" y="679"/>
                    <a:pt x="17" y="683"/>
                    <a:pt x="11" y="683"/>
                  </a:cubicBezTo>
                  <a:cubicBezTo>
                    <a:pt x="5" y="683"/>
                    <a:pt x="0" y="679"/>
                    <a:pt x="0" y="673"/>
                  </a:cubicBezTo>
                  <a:cubicBezTo>
                    <a:pt x="0" y="667"/>
                    <a:pt x="5" y="662"/>
                    <a:pt x="11" y="662"/>
                  </a:cubicBezTo>
                  <a:cubicBezTo>
                    <a:pt x="17" y="662"/>
                    <a:pt x="22" y="667"/>
                    <a:pt x="22" y="673"/>
                  </a:cubicBezTo>
                  <a:close/>
                  <a:moveTo>
                    <a:pt x="22" y="779"/>
                  </a:moveTo>
                  <a:lnTo>
                    <a:pt x="22" y="779"/>
                  </a:lnTo>
                  <a:cubicBezTo>
                    <a:pt x="22" y="785"/>
                    <a:pt x="17" y="790"/>
                    <a:pt x="11" y="790"/>
                  </a:cubicBezTo>
                  <a:cubicBezTo>
                    <a:pt x="5" y="790"/>
                    <a:pt x="0" y="785"/>
                    <a:pt x="0" y="779"/>
                  </a:cubicBezTo>
                  <a:cubicBezTo>
                    <a:pt x="0" y="773"/>
                    <a:pt x="5" y="769"/>
                    <a:pt x="11" y="769"/>
                  </a:cubicBezTo>
                  <a:cubicBezTo>
                    <a:pt x="17" y="769"/>
                    <a:pt x="22" y="773"/>
                    <a:pt x="22" y="779"/>
                  </a:cubicBezTo>
                  <a:close/>
                  <a:moveTo>
                    <a:pt x="53" y="834"/>
                  </a:moveTo>
                  <a:lnTo>
                    <a:pt x="53" y="834"/>
                  </a:lnTo>
                  <a:cubicBezTo>
                    <a:pt x="59" y="834"/>
                    <a:pt x="63" y="838"/>
                    <a:pt x="63" y="844"/>
                  </a:cubicBezTo>
                  <a:cubicBezTo>
                    <a:pt x="63" y="850"/>
                    <a:pt x="59" y="855"/>
                    <a:pt x="53" y="855"/>
                  </a:cubicBezTo>
                  <a:cubicBezTo>
                    <a:pt x="47" y="855"/>
                    <a:pt x="42" y="850"/>
                    <a:pt x="42" y="844"/>
                  </a:cubicBezTo>
                  <a:cubicBezTo>
                    <a:pt x="42" y="838"/>
                    <a:pt x="47" y="834"/>
                    <a:pt x="53" y="834"/>
                  </a:cubicBezTo>
                  <a:close/>
                  <a:moveTo>
                    <a:pt x="159" y="834"/>
                  </a:moveTo>
                  <a:lnTo>
                    <a:pt x="160" y="834"/>
                  </a:lnTo>
                  <a:cubicBezTo>
                    <a:pt x="165" y="834"/>
                    <a:pt x="170" y="838"/>
                    <a:pt x="170" y="844"/>
                  </a:cubicBezTo>
                  <a:cubicBezTo>
                    <a:pt x="170" y="850"/>
                    <a:pt x="165" y="855"/>
                    <a:pt x="160" y="855"/>
                  </a:cubicBezTo>
                  <a:lnTo>
                    <a:pt x="159" y="855"/>
                  </a:lnTo>
                  <a:cubicBezTo>
                    <a:pt x="154" y="855"/>
                    <a:pt x="149" y="850"/>
                    <a:pt x="149" y="844"/>
                  </a:cubicBezTo>
                  <a:cubicBezTo>
                    <a:pt x="149" y="838"/>
                    <a:pt x="154" y="834"/>
                    <a:pt x="159" y="834"/>
                  </a:cubicBezTo>
                  <a:close/>
                  <a:moveTo>
                    <a:pt x="266" y="834"/>
                  </a:moveTo>
                  <a:lnTo>
                    <a:pt x="266" y="834"/>
                  </a:lnTo>
                  <a:cubicBezTo>
                    <a:pt x="272" y="834"/>
                    <a:pt x="277" y="838"/>
                    <a:pt x="277" y="844"/>
                  </a:cubicBezTo>
                  <a:cubicBezTo>
                    <a:pt x="277" y="850"/>
                    <a:pt x="272" y="855"/>
                    <a:pt x="266" y="855"/>
                  </a:cubicBezTo>
                  <a:cubicBezTo>
                    <a:pt x="260" y="855"/>
                    <a:pt x="256" y="850"/>
                    <a:pt x="256" y="844"/>
                  </a:cubicBezTo>
                  <a:cubicBezTo>
                    <a:pt x="256" y="838"/>
                    <a:pt x="260" y="834"/>
                    <a:pt x="266" y="834"/>
                  </a:cubicBezTo>
                  <a:close/>
                  <a:moveTo>
                    <a:pt x="373" y="834"/>
                  </a:moveTo>
                  <a:lnTo>
                    <a:pt x="373" y="834"/>
                  </a:lnTo>
                  <a:cubicBezTo>
                    <a:pt x="379" y="834"/>
                    <a:pt x="384" y="838"/>
                    <a:pt x="384" y="844"/>
                  </a:cubicBezTo>
                  <a:cubicBezTo>
                    <a:pt x="384" y="850"/>
                    <a:pt x="379" y="855"/>
                    <a:pt x="373" y="855"/>
                  </a:cubicBezTo>
                  <a:cubicBezTo>
                    <a:pt x="367" y="855"/>
                    <a:pt x="362" y="850"/>
                    <a:pt x="362" y="844"/>
                  </a:cubicBezTo>
                  <a:cubicBezTo>
                    <a:pt x="362" y="838"/>
                    <a:pt x="367" y="834"/>
                    <a:pt x="373" y="834"/>
                  </a:cubicBezTo>
                  <a:close/>
                  <a:moveTo>
                    <a:pt x="480" y="834"/>
                  </a:moveTo>
                  <a:lnTo>
                    <a:pt x="480" y="834"/>
                  </a:lnTo>
                  <a:cubicBezTo>
                    <a:pt x="485" y="834"/>
                    <a:pt x="490" y="838"/>
                    <a:pt x="490" y="844"/>
                  </a:cubicBezTo>
                  <a:cubicBezTo>
                    <a:pt x="490" y="850"/>
                    <a:pt x="485" y="855"/>
                    <a:pt x="480" y="855"/>
                  </a:cubicBezTo>
                  <a:cubicBezTo>
                    <a:pt x="474" y="855"/>
                    <a:pt x="469" y="850"/>
                    <a:pt x="469" y="844"/>
                  </a:cubicBezTo>
                  <a:cubicBezTo>
                    <a:pt x="469" y="838"/>
                    <a:pt x="474" y="834"/>
                    <a:pt x="480" y="834"/>
                  </a:cubicBezTo>
                  <a:close/>
                  <a:moveTo>
                    <a:pt x="586" y="834"/>
                  </a:moveTo>
                  <a:lnTo>
                    <a:pt x="586" y="834"/>
                  </a:lnTo>
                  <a:cubicBezTo>
                    <a:pt x="592" y="834"/>
                    <a:pt x="597" y="838"/>
                    <a:pt x="597" y="844"/>
                  </a:cubicBezTo>
                  <a:cubicBezTo>
                    <a:pt x="597" y="850"/>
                    <a:pt x="592" y="855"/>
                    <a:pt x="586" y="855"/>
                  </a:cubicBezTo>
                  <a:cubicBezTo>
                    <a:pt x="580" y="855"/>
                    <a:pt x="576" y="850"/>
                    <a:pt x="576" y="844"/>
                  </a:cubicBezTo>
                  <a:cubicBezTo>
                    <a:pt x="576" y="838"/>
                    <a:pt x="580" y="834"/>
                    <a:pt x="586" y="834"/>
                  </a:cubicBezTo>
                  <a:close/>
                  <a:moveTo>
                    <a:pt x="693" y="834"/>
                  </a:moveTo>
                  <a:lnTo>
                    <a:pt x="693" y="834"/>
                  </a:lnTo>
                  <a:cubicBezTo>
                    <a:pt x="699" y="834"/>
                    <a:pt x="704" y="838"/>
                    <a:pt x="704" y="844"/>
                  </a:cubicBezTo>
                  <a:cubicBezTo>
                    <a:pt x="704" y="850"/>
                    <a:pt x="699" y="855"/>
                    <a:pt x="693" y="855"/>
                  </a:cubicBezTo>
                  <a:cubicBezTo>
                    <a:pt x="687" y="855"/>
                    <a:pt x="682" y="850"/>
                    <a:pt x="682" y="844"/>
                  </a:cubicBezTo>
                  <a:cubicBezTo>
                    <a:pt x="682" y="838"/>
                    <a:pt x="687" y="834"/>
                    <a:pt x="693" y="834"/>
                  </a:cubicBezTo>
                  <a:close/>
                  <a:moveTo>
                    <a:pt x="800" y="834"/>
                  </a:moveTo>
                  <a:lnTo>
                    <a:pt x="800" y="834"/>
                  </a:lnTo>
                  <a:cubicBezTo>
                    <a:pt x="806" y="834"/>
                    <a:pt x="810" y="838"/>
                    <a:pt x="810" y="844"/>
                  </a:cubicBezTo>
                  <a:cubicBezTo>
                    <a:pt x="810" y="850"/>
                    <a:pt x="806" y="855"/>
                    <a:pt x="800" y="855"/>
                  </a:cubicBezTo>
                  <a:cubicBezTo>
                    <a:pt x="794" y="855"/>
                    <a:pt x="789" y="850"/>
                    <a:pt x="789" y="844"/>
                  </a:cubicBezTo>
                  <a:cubicBezTo>
                    <a:pt x="789" y="838"/>
                    <a:pt x="794" y="834"/>
                    <a:pt x="800" y="834"/>
                  </a:cubicBezTo>
                  <a:close/>
                  <a:moveTo>
                    <a:pt x="906" y="834"/>
                  </a:moveTo>
                  <a:lnTo>
                    <a:pt x="906" y="834"/>
                  </a:lnTo>
                  <a:cubicBezTo>
                    <a:pt x="912" y="834"/>
                    <a:pt x="917" y="838"/>
                    <a:pt x="917" y="844"/>
                  </a:cubicBezTo>
                  <a:cubicBezTo>
                    <a:pt x="917" y="850"/>
                    <a:pt x="912" y="855"/>
                    <a:pt x="906" y="855"/>
                  </a:cubicBezTo>
                  <a:cubicBezTo>
                    <a:pt x="900" y="855"/>
                    <a:pt x="896" y="850"/>
                    <a:pt x="896" y="844"/>
                  </a:cubicBezTo>
                  <a:cubicBezTo>
                    <a:pt x="896" y="838"/>
                    <a:pt x="900" y="834"/>
                    <a:pt x="906" y="834"/>
                  </a:cubicBezTo>
                  <a:close/>
                  <a:moveTo>
                    <a:pt x="1013" y="834"/>
                  </a:moveTo>
                  <a:lnTo>
                    <a:pt x="1013" y="834"/>
                  </a:lnTo>
                  <a:cubicBezTo>
                    <a:pt x="1019" y="834"/>
                    <a:pt x="1024" y="838"/>
                    <a:pt x="1024" y="844"/>
                  </a:cubicBezTo>
                  <a:cubicBezTo>
                    <a:pt x="1024" y="850"/>
                    <a:pt x="1019" y="855"/>
                    <a:pt x="1013" y="855"/>
                  </a:cubicBezTo>
                  <a:cubicBezTo>
                    <a:pt x="1007" y="855"/>
                    <a:pt x="1002" y="850"/>
                    <a:pt x="1002" y="844"/>
                  </a:cubicBezTo>
                  <a:cubicBezTo>
                    <a:pt x="1002" y="838"/>
                    <a:pt x="1007" y="834"/>
                    <a:pt x="1013" y="834"/>
                  </a:cubicBezTo>
                  <a:close/>
                  <a:moveTo>
                    <a:pt x="1120" y="834"/>
                  </a:moveTo>
                  <a:lnTo>
                    <a:pt x="1120" y="834"/>
                  </a:lnTo>
                  <a:cubicBezTo>
                    <a:pt x="1126" y="834"/>
                    <a:pt x="1130" y="838"/>
                    <a:pt x="1130" y="844"/>
                  </a:cubicBezTo>
                  <a:cubicBezTo>
                    <a:pt x="1130" y="850"/>
                    <a:pt x="1126" y="855"/>
                    <a:pt x="1120" y="855"/>
                  </a:cubicBezTo>
                  <a:cubicBezTo>
                    <a:pt x="1114" y="855"/>
                    <a:pt x="1109" y="850"/>
                    <a:pt x="1109" y="844"/>
                  </a:cubicBezTo>
                  <a:cubicBezTo>
                    <a:pt x="1109" y="838"/>
                    <a:pt x="1114" y="834"/>
                    <a:pt x="1120" y="834"/>
                  </a:cubicBezTo>
                  <a:close/>
                  <a:moveTo>
                    <a:pt x="1226" y="834"/>
                  </a:moveTo>
                  <a:lnTo>
                    <a:pt x="1226" y="834"/>
                  </a:lnTo>
                  <a:cubicBezTo>
                    <a:pt x="1232" y="834"/>
                    <a:pt x="1237" y="838"/>
                    <a:pt x="1237" y="844"/>
                  </a:cubicBezTo>
                  <a:cubicBezTo>
                    <a:pt x="1237" y="850"/>
                    <a:pt x="1232" y="855"/>
                    <a:pt x="1226" y="855"/>
                  </a:cubicBezTo>
                  <a:cubicBezTo>
                    <a:pt x="1220" y="855"/>
                    <a:pt x="1216" y="850"/>
                    <a:pt x="1216" y="844"/>
                  </a:cubicBezTo>
                  <a:cubicBezTo>
                    <a:pt x="1216" y="838"/>
                    <a:pt x="1220" y="834"/>
                    <a:pt x="1226" y="834"/>
                  </a:cubicBezTo>
                  <a:close/>
                  <a:moveTo>
                    <a:pt x="1333" y="834"/>
                  </a:moveTo>
                  <a:lnTo>
                    <a:pt x="1333" y="834"/>
                  </a:lnTo>
                  <a:cubicBezTo>
                    <a:pt x="1339" y="834"/>
                    <a:pt x="1344" y="838"/>
                    <a:pt x="1344" y="844"/>
                  </a:cubicBezTo>
                  <a:cubicBezTo>
                    <a:pt x="1344" y="850"/>
                    <a:pt x="1339" y="855"/>
                    <a:pt x="1333" y="855"/>
                  </a:cubicBezTo>
                  <a:cubicBezTo>
                    <a:pt x="1327" y="855"/>
                    <a:pt x="1322" y="850"/>
                    <a:pt x="1322" y="844"/>
                  </a:cubicBezTo>
                  <a:cubicBezTo>
                    <a:pt x="1322" y="838"/>
                    <a:pt x="1327" y="834"/>
                    <a:pt x="1333" y="834"/>
                  </a:cubicBezTo>
                  <a:close/>
                  <a:moveTo>
                    <a:pt x="1440" y="834"/>
                  </a:moveTo>
                  <a:lnTo>
                    <a:pt x="1440" y="834"/>
                  </a:lnTo>
                  <a:cubicBezTo>
                    <a:pt x="1446" y="834"/>
                    <a:pt x="1450" y="838"/>
                    <a:pt x="1450" y="844"/>
                  </a:cubicBezTo>
                  <a:cubicBezTo>
                    <a:pt x="1450" y="850"/>
                    <a:pt x="1446" y="855"/>
                    <a:pt x="1440" y="855"/>
                  </a:cubicBezTo>
                  <a:cubicBezTo>
                    <a:pt x="1434" y="855"/>
                    <a:pt x="1429" y="850"/>
                    <a:pt x="1429" y="844"/>
                  </a:cubicBezTo>
                  <a:cubicBezTo>
                    <a:pt x="1429" y="838"/>
                    <a:pt x="1434" y="834"/>
                    <a:pt x="1440" y="834"/>
                  </a:cubicBezTo>
                  <a:close/>
                  <a:moveTo>
                    <a:pt x="1546" y="834"/>
                  </a:moveTo>
                  <a:lnTo>
                    <a:pt x="1546" y="834"/>
                  </a:lnTo>
                  <a:cubicBezTo>
                    <a:pt x="1552" y="834"/>
                    <a:pt x="1557" y="838"/>
                    <a:pt x="1557" y="844"/>
                  </a:cubicBezTo>
                  <a:cubicBezTo>
                    <a:pt x="1557" y="850"/>
                    <a:pt x="1552" y="855"/>
                    <a:pt x="1546" y="855"/>
                  </a:cubicBezTo>
                  <a:cubicBezTo>
                    <a:pt x="1541" y="855"/>
                    <a:pt x="1536" y="850"/>
                    <a:pt x="1536" y="844"/>
                  </a:cubicBezTo>
                  <a:cubicBezTo>
                    <a:pt x="1536" y="838"/>
                    <a:pt x="1541" y="834"/>
                    <a:pt x="1546" y="834"/>
                  </a:cubicBezTo>
                  <a:close/>
                  <a:moveTo>
                    <a:pt x="1653" y="834"/>
                  </a:moveTo>
                  <a:lnTo>
                    <a:pt x="1653" y="834"/>
                  </a:lnTo>
                  <a:cubicBezTo>
                    <a:pt x="1659" y="834"/>
                    <a:pt x="1664" y="838"/>
                    <a:pt x="1664" y="844"/>
                  </a:cubicBezTo>
                  <a:cubicBezTo>
                    <a:pt x="1664" y="850"/>
                    <a:pt x="1659" y="855"/>
                    <a:pt x="1653" y="855"/>
                  </a:cubicBezTo>
                  <a:cubicBezTo>
                    <a:pt x="1647" y="855"/>
                    <a:pt x="1642" y="850"/>
                    <a:pt x="1642" y="844"/>
                  </a:cubicBezTo>
                  <a:cubicBezTo>
                    <a:pt x="1642" y="838"/>
                    <a:pt x="1647" y="834"/>
                    <a:pt x="1653" y="834"/>
                  </a:cubicBezTo>
                  <a:close/>
                  <a:moveTo>
                    <a:pt x="1760" y="834"/>
                  </a:moveTo>
                  <a:lnTo>
                    <a:pt x="1760" y="834"/>
                  </a:lnTo>
                  <a:cubicBezTo>
                    <a:pt x="1766" y="834"/>
                    <a:pt x="1771" y="838"/>
                    <a:pt x="1771" y="844"/>
                  </a:cubicBezTo>
                  <a:cubicBezTo>
                    <a:pt x="1771" y="850"/>
                    <a:pt x="1766" y="855"/>
                    <a:pt x="1760" y="855"/>
                  </a:cubicBezTo>
                  <a:cubicBezTo>
                    <a:pt x="1754" y="855"/>
                    <a:pt x="1749" y="850"/>
                    <a:pt x="1749" y="844"/>
                  </a:cubicBezTo>
                  <a:cubicBezTo>
                    <a:pt x="1749" y="838"/>
                    <a:pt x="1754" y="834"/>
                    <a:pt x="1760" y="834"/>
                  </a:cubicBezTo>
                  <a:close/>
                  <a:moveTo>
                    <a:pt x="1867" y="834"/>
                  </a:moveTo>
                  <a:lnTo>
                    <a:pt x="1867" y="834"/>
                  </a:lnTo>
                  <a:cubicBezTo>
                    <a:pt x="1872" y="834"/>
                    <a:pt x="1877" y="838"/>
                    <a:pt x="1877" y="844"/>
                  </a:cubicBezTo>
                  <a:cubicBezTo>
                    <a:pt x="1877" y="850"/>
                    <a:pt x="1872" y="855"/>
                    <a:pt x="1867" y="855"/>
                  </a:cubicBezTo>
                  <a:cubicBezTo>
                    <a:pt x="1861" y="855"/>
                    <a:pt x="1856" y="850"/>
                    <a:pt x="1856" y="844"/>
                  </a:cubicBezTo>
                  <a:cubicBezTo>
                    <a:pt x="1856" y="838"/>
                    <a:pt x="1861" y="834"/>
                    <a:pt x="1867" y="834"/>
                  </a:cubicBezTo>
                  <a:close/>
                  <a:moveTo>
                    <a:pt x="1973" y="834"/>
                  </a:moveTo>
                  <a:lnTo>
                    <a:pt x="1973" y="834"/>
                  </a:lnTo>
                  <a:cubicBezTo>
                    <a:pt x="1979" y="834"/>
                    <a:pt x="1984" y="838"/>
                    <a:pt x="1984" y="844"/>
                  </a:cubicBezTo>
                  <a:cubicBezTo>
                    <a:pt x="1984" y="850"/>
                    <a:pt x="1979" y="855"/>
                    <a:pt x="1973" y="855"/>
                  </a:cubicBezTo>
                  <a:cubicBezTo>
                    <a:pt x="1967" y="855"/>
                    <a:pt x="1963" y="850"/>
                    <a:pt x="1963" y="844"/>
                  </a:cubicBezTo>
                  <a:cubicBezTo>
                    <a:pt x="1963" y="838"/>
                    <a:pt x="1967" y="834"/>
                    <a:pt x="1973" y="834"/>
                  </a:cubicBezTo>
                  <a:close/>
                  <a:moveTo>
                    <a:pt x="2080" y="834"/>
                  </a:moveTo>
                  <a:lnTo>
                    <a:pt x="2080" y="834"/>
                  </a:lnTo>
                  <a:cubicBezTo>
                    <a:pt x="2086" y="834"/>
                    <a:pt x="2091" y="838"/>
                    <a:pt x="2091" y="844"/>
                  </a:cubicBezTo>
                  <a:cubicBezTo>
                    <a:pt x="2091" y="850"/>
                    <a:pt x="2086" y="855"/>
                    <a:pt x="2080" y="855"/>
                  </a:cubicBezTo>
                  <a:cubicBezTo>
                    <a:pt x="2074" y="855"/>
                    <a:pt x="2069" y="850"/>
                    <a:pt x="2069" y="844"/>
                  </a:cubicBezTo>
                  <a:cubicBezTo>
                    <a:pt x="2069" y="838"/>
                    <a:pt x="2074" y="834"/>
                    <a:pt x="2080" y="834"/>
                  </a:cubicBezTo>
                  <a:close/>
                  <a:moveTo>
                    <a:pt x="2112" y="781"/>
                  </a:moveTo>
                  <a:lnTo>
                    <a:pt x="2112" y="781"/>
                  </a:lnTo>
                  <a:cubicBezTo>
                    <a:pt x="2112" y="775"/>
                    <a:pt x="2117" y="770"/>
                    <a:pt x="2123" y="770"/>
                  </a:cubicBezTo>
                  <a:cubicBezTo>
                    <a:pt x="2129" y="770"/>
                    <a:pt x="2134" y="775"/>
                    <a:pt x="2134" y="781"/>
                  </a:cubicBezTo>
                  <a:cubicBezTo>
                    <a:pt x="2134" y="787"/>
                    <a:pt x="2129" y="792"/>
                    <a:pt x="2123" y="792"/>
                  </a:cubicBezTo>
                  <a:cubicBezTo>
                    <a:pt x="2117" y="792"/>
                    <a:pt x="2112" y="787"/>
                    <a:pt x="2112" y="781"/>
                  </a:cubicBezTo>
                  <a:close/>
                  <a:moveTo>
                    <a:pt x="2112" y="674"/>
                  </a:moveTo>
                  <a:lnTo>
                    <a:pt x="2112" y="674"/>
                  </a:lnTo>
                  <a:cubicBezTo>
                    <a:pt x="2112" y="668"/>
                    <a:pt x="2117" y="663"/>
                    <a:pt x="2123" y="663"/>
                  </a:cubicBezTo>
                  <a:cubicBezTo>
                    <a:pt x="2129" y="663"/>
                    <a:pt x="2134" y="668"/>
                    <a:pt x="2134" y="674"/>
                  </a:cubicBezTo>
                  <a:cubicBezTo>
                    <a:pt x="2134" y="680"/>
                    <a:pt x="2129" y="685"/>
                    <a:pt x="2123" y="685"/>
                  </a:cubicBezTo>
                  <a:cubicBezTo>
                    <a:pt x="2117" y="685"/>
                    <a:pt x="2112" y="680"/>
                    <a:pt x="2112" y="674"/>
                  </a:cubicBezTo>
                  <a:close/>
                  <a:moveTo>
                    <a:pt x="2112" y="567"/>
                  </a:moveTo>
                  <a:lnTo>
                    <a:pt x="2112" y="567"/>
                  </a:lnTo>
                  <a:cubicBezTo>
                    <a:pt x="2112" y="562"/>
                    <a:pt x="2117" y="557"/>
                    <a:pt x="2123" y="557"/>
                  </a:cubicBezTo>
                  <a:cubicBezTo>
                    <a:pt x="2129" y="557"/>
                    <a:pt x="2134" y="562"/>
                    <a:pt x="2134" y="567"/>
                  </a:cubicBezTo>
                  <a:cubicBezTo>
                    <a:pt x="2134" y="573"/>
                    <a:pt x="2129" y="578"/>
                    <a:pt x="2123" y="578"/>
                  </a:cubicBezTo>
                  <a:cubicBezTo>
                    <a:pt x="2117" y="578"/>
                    <a:pt x="2112" y="573"/>
                    <a:pt x="2112" y="567"/>
                  </a:cubicBezTo>
                  <a:close/>
                  <a:moveTo>
                    <a:pt x="2112" y="461"/>
                  </a:moveTo>
                  <a:lnTo>
                    <a:pt x="2112" y="461"/>
                  </a:lnTo>
                  <a:cubicBezTo>
                    <a:pt x="2112" y="455"/>
                    <a:pt x="2117" y="450"/>
                    <a:pt x="2123" y="450"/>
                  </a:cubicBezTo>
                  <a:cubicBezTo>
                    <a:pt x="2129" y="450"/>
                    <a:pt x="2134" y="455"/>
                    <a:pt x="2134" y="461"/>
                  </a:cubicBezTo>
                  <a:cubicBezTo>
                    <a:pt x="2134" y="467"/>
                    <a:pt x="2129" y="471"/>
                    <a:pt x="2123" y="471"/>
                  </a:cubicBezTo>
                  <a:cubicBezTo>
                    <a:pt x="2117" y="471"/>
                    <a:pt x="2112" y="467"/>
                    <a:pt x="2112" y="461"/>
                  </a:cubicBezTo>
                  <a:close/>
                  <a:moveTo>
                    <a:pt x="2112" y="354"/>
                  </a:moveTo>
                  <a:lnTo>
                    <a:pt x="2112" y="354"/>
                  </a:lnTo>
                  <a:cubicBezTo>
                    <a:pt x="2112" y="348"/>
                    <a:pt x="2117" y="343"/>
                    <a:pt x="2123" y="343"/>
                  </a:cubicBezTo>
                  <a:cubicBezTo>
                    <a:pt x="2129" y="343"/>
                    <a:pt x="2134" y="348"/>
                    <a:pt x="2134" y="354"/>
                  </a:cubicBezTo>
                  <a:cubicBezTo>
                    <a:pt x="2134" y="360"/>
                    <a:pt x="2129" y="365"/>
                    <a:pt x="2123" y="365"/>
                  </a:cubicBezTo>
                  <a:cubicBezTo>
                    <a:pt x="2117" y="365"/>
                    <a:pt x="2112" y="360"/>
                    <a:pt x="2112" y="354"/>
                  </a:cubicBezTo>
                  <a:close/>
                  <a:moveTo>
                    <a:pt x="2112" y="247"/>
                  </a:moveTo>
                  <a:lnTo>
                    <a:pt x="2112" y="247"/>
                  </a:lnTo>
                  <a:cubicBezTo>
                    <a:pt x="2112" y="242"/>
                    <a:pt x="2117" y="237"/>
                    <a:pt x="2123" y="237"/>
                  </a:cubicBezTo>
                  <a:cubicBezTo>
                    <a:pt x="2129" y="237"/>
                    <a:pt x="2134" y="242"/>
                    <a:pt x="2134" y="247"/>
                  </a:cubicBezTo>
                  <a:cubicBezTo>
                    <a:pt x="2134" y="253"/>
                    <a:pt x="2129" y="258"/>
                    <a:pt x="2123" y="258"/>
                  </a:cubicBezTo>
                  <a:cubicBezTo>
                    <a:pt x="2117" y="258"/>
                    <a:pt x="2112" y="253"/>
                    <a:pt x="2112" y="247"/>
                  </a:cubicBezTo>
                  <a:close/>
                  <a:moveTo>
                    <a:pt x="2112" y="141"/>
                  </a:moveTo>
                  <a:lnTo>
                    <a:pt x="2112" y="141"/>
                  </a:lnTo>
                  <a:cubicBezTo>
                    <a:pt x="2112" y="135"/>
                    <a:pt x="2117" y="130"/>
                    <a:pt x="2123" y="130"/>
                  </a:cubicBezTo>
                  <a:cubicBezTo>
                    <a:pt x="2129" y="130"/>
                    <a:pt x="2134" y="135"/>
                    <a:pt x="2134" y="141"/>
                  </a:cubicBezTo>
                  <a:cubicBezTo>
                    <a:pt x="2134" y="147"/>
                    <a:pt x="2129" y="151"/>
                    <a:pt x="2123" y="151"/>
                  </a:cubicBezTo>
                  <a:cubicBezTo>
                    <a:pt x="2117" y="151"/>
                    <a:pt x="2112" y="147"/>
                    <a:pt x="2112" y="141"/>
                  </a:cubicBezTo>
                  <a:close/>
                  <a:moveTo>
                    <a:pt x="2112" y="34"/>
                  </a:moveTo>
                  <a:lnTo>
                    <a:pt x="2112" y="34"/>
                  </a:lnTo>
                  <a:cubicBezTo>
                    <a:pt x="2112" y="28"/>
                    <a:pt x="2117" y="23"/>
                    <a:pt x="2123" y="23"/>
                  </a:cubicBezTo>
                  <a:cubicBezTo>
                    <a:pt x="2129" y="23"/>
                    <a:pt x="2134" y="28"/>
                    <a:pt x="2134" y="34"/>
                  </a:cubicBezTo>
                  <a:cubicBezTo>
                    <a:pt x="2134" y="40"/>
                    <a:pt x="2129" y="45"/>
                    <a:pt x="2123" y="45"/>
                  </a:cubicBezTo>
                  <a:cubicBezTo>
                    <a:pt x="2117" y="45"/>
                    <a:pt x="2112" y="40"/>
                    <a:pt x="2112" y="34"/>
                  </a:cubicBezTo>
                  <a:close/>
                  <a:moveTo>
                    <a:pt x="2039" y="22"/>
                  </a:moveTo>
                  <a:lnTo>
                    <a:pt x="2039" y="22"/>
                  </a:lnTo>
                  <a:cubicBezTo>
                    <a:pt x="2033" y="22"/>
                    <a:pt x="2029" y="17"/>
                    <a:pt x="2029" y="11"/>
                  </a:cubicBezTo>
                  <a:cubicBezTo>
                    <a:pt x="2029" y="5"/>
                    <a:pt x="2033" y="0"/>
                    <a:pt x="2039" y="0"/>
                  </a:cubicBezTo>
                  <a:cubicBezTo>
                    <a:pt x="2045" y="0"/>
                    <a:pt x="2050" y="5"/>
                    <a:pt x="2050" y="11"/>
                  </a:cubicBezTo>
                  <a:cubicBezTo>
                    <a:pt x="2050" y="17"/>
                    <a:pt x="2045" y="22"/>
                    <a:pt x="2039" y="22"/>
                  </a:cubicBezTo>
                  <a:close/>
                  <a:moveTo>
                    <a:pt x="1933" y="22"/>
                  </a:moveTo>
                  <a:lnTo>
                    <a:pt x="1933" y="22"/>
                  </a:lnTo>
                  <a:cubicBezTo>
                    <a:pt x="1927" y="22"/>
                    <a:pt x="1922" y="17"/>
                    <a:pt x="1922" y="11"/>
                  </a:cubicBezTo>
                  <a:cubicBezTo>
                    <a:pt x="1922" y="5"/>
                    <a:pt x="1927" y="0"/>
                    <a:pt x="1933" y="0"/>
                  </a:cubicBezTo>
                  <a:cubicBezTo>
                    <a:pt x="1939" y="0"/>
                    <a:pt x="1943" y="5"/>
                    <a:pt x="1943" y="11"/>
                  </a:cubicBezTo>
                  <a:cubicBezTo>
                    <a:pt x="1943" y="17"/>
                    <a:pt x="1939" y="22"/>
                    <a:pt x="1933" y="22"/>
                  </a:cubicBezTo>
                  <a:close/>
                  <a:moveTo>
                    <a:pt x="1826" y="22"/>
                  </a:moveTo>
                  <a:lnTo>
                    <a:pt x="1826" y="22"/>
                  </a:lnTo>
                  <a:cubicBezTo>
                    <a:pt x="1820" y="22"/>
                    <a:pt x="1815" y="17"/>
                    <a:pt x="1815" y="11"/>
                  </a:cubicBezTo>
                  <a:cubicBezTo>
                    <a:pt x="1815" y="5"/>
                    <a:pt x="1820" y="0"/>
                    <a:pt x="1826" y="0"/>
                  </a:cubicBezTo>
                  <a:cubicBezTo>
                    <a:pt x="1832" y="0"/>
                    <a:pt x="1837" y="5"/>
                    <a:pt x="1837" y="11"/>
                  </a:cubicBezTo>
                  <a:cubicBezTo>
                    <a:pt x="1837" y="17"/>
                    <a:pt x="1832" y="22"/>
                    <a:pt x="1826" y="22"/>
                  </a:cubicBezTo>
                  <a:close/>
                  <a:moveTo>
                    <a:pt x="1719" y="22"/>
                  </a:moveTo>
                  <a:lnTo>
                    <a:pt x="1719" y="22"/>
                  </a:lnTo>
                  <a:cubicBezTo>
                    <a:pt x="1713" y="22"/>
                    <a:pt x="1709" y="17"/>
                    <a:pt x="1709" y="11"/>
                  </a:cubicBezTo>
                  <a:cubicBezTo>
                    <a:pt x="1709" y="5"/>
                    <a:pt x="1713" y="0"/>
                    <a:pt x="1719" y="0"/>
                  </a:cubicBezTo>
                  <a:cubicBezTo>
                    <a:pt x="1725" y="0"/>
                    <a:pt x="1730" y="5"/>
                    <a:pt x="1730" y="11"/>
                  </a:cubicBezTo>
                  <a:cubicBezTo>
                    <a:pt x="1730" y="17"/>
                    <a:pt x="1725" y="22"/>
                    <a:pt x="1719" y="22"/>
                  </a:cubicBezTo>
                  <a:close/>
                  <a:moveTo>
                    <a:pt x="1613" y="22"/>
                  </a:moveTo>
                  <a:lnTo>
                    <a:pt x="1613" y="22"/>
                  </a:lnTo>
                  <a:cubicBezTo>
                    <a:pt x="1607" y="22"/>
                    <a:pt x="1602" y="17"/>
                    <a:pt x="1602" y="11"/>
                  </a:cubicBezTo>
                  <a:cubicBezTo>
                    <a:pt x="1602" y="5"/>
                    <a:pt x="1607" y="0"/>
                    <a:pt x="1613" y="0"/>
                  </a:cubicBezTo>
                  <a:cubicBezTo>
                    <a:pt x="1619" y="0"/>
                    <a:pt x="1623" y="5"/>
                    <a:pt x="1623" y="11"/>
                  </a:cubicBezTo>
                  <a:cubicBezTo>
                    <a:pt x="1623" y="17"/>
                    <a:pt x="1619" y="22"/>
                    <a:pt x="1613" y="22"/>
                  </a:cubicBezTo>
                  <a:close/>
                  <a:moveTo>
                    <a:pt x="1506" y="22"/>
                  </a:moveTo>
                  <a:lnTo>
                    <a:pt x="1506" y="22"/>
                  </a:lnTo>
                  <a:cubicBezTo>
                    <a:pt x="1500" y="22"/>
                    <a:pt x="1495" y="17"/>
                    <a:pt x="1495" y="11"/>
                  </a:cubicBezTo>
                  <a:cubicBezTo>
                    <a:pt x="1495" y="5"/>
                    <a:pt x="1500" y="0"/>
                    <a:pt x="1506" y="0"/>
                  </a:cubicBezTo>
                  <a:cubicBezTo>
                    <a:pt x="1512" y="0"/>
                    <a:pt x="1517" y="5"/>
                    <a:pt x="1517" y="11"/>
                  </a:cubicBezTo>
                  <a:cubicBezTo>
                    <a:pt x="1517" y="17"/>
                    <a:pt x="1512" y="22"/>
                    <a:pt x="1506" y="22"/>
                  </a:cubicBezTo>
                  <a:close/>
                  <a:moveTo>
                    <a:pt x="1399" y="22"/>
                  </a:moveTo>
                  <a:lnTo>
                    <a:pt x="1399" y="22"/>
                  </a:lnTo>
                  <a:cubicBezTo>
                    <a:pt x="1393" y="22"/>
                    <a:pt x="1389" y="17"/>
                    <a:pt x="1389" y="11"/>
                  </a:cubicBezTo>
                  <a:cubicBezTo>
                    <a:pt x="1389" y="5"/>
                    <a:pt x="1393" y="0"/>
                    <a:pt x="1399" y="0"/>
                  </a:cubicBezTo>
                  <a:cubicBezTo>
                    <a:pt x="1405" y="0"/>
                    <a:pt x="1410" y="5"/>
                    <a:pt x="1410" y="11"/>
                  </a:cubicBezTo>
                  <a:cubicBezTo>
                    <a:pt x="1410" y="17"/>
                    <a:pt x="1405" y="22"/>
                    <a:pt x="1399" y="22"/>
                  </a:cubicBezTo>
                  <a:close/>
                  <a:moveTo>
                    <a:pt x="1293" y="22"/>
                  </a:moveTo>
                  <a:lnTo>
                    <a:pt x="1293" y="22"/>
                  </a:lnTo>
                  <a:cubicBezTo>
                    <a:pt x="1287" y="22"/>
                    <a:pt x="1282" y="17"/>
                    <a:pt x="1282" y="11"/>
                  </a:cubicBezTo>
                  <a:cubicBezTo>
                    <a:pt x="1282" y="5"/>
                    <a:pt x="1287" y="0"/>
                    <a:pt x="1293" y="0"/>
                  </a:cubicBezTo>
                  <a:cubicBezTo>
                    <a:pt x="1298" y="0"/>
                    <a:pt x="1303" y="5"/>
                    <a:pt x="1303" y="11"/>
                  </a:cubicBezTo>
                  <a:cubicBezTo>
                    <a:pt x="1303" y="17"/>
                    <a:pt x="1298" y="22"/>
                    <a:pt x="1293" y="22"/>
                  </a:cubicBezTo>
                  <a:close/>
                  <a:moveTo>
                    <a:pt x="1186" y="22"/>
                  </a:moveTo>
                  <a:lnTo>
                    <a:pt x="1186" y="22"/>
                  </a:lnTo>
                  <a:cubicBezTo>
                    <a:pt x="1180" y="22"/>
                    <a:pt x="1175" y="17"/>
                    <a:pt x="1175" y="11"/>
                  </a:cubicBezTo>
                  <a:cubicBezTo>
                    <a:pt x="1175" y="5"/>
                    <a:pt x="1180" y="0"/>
                    <a:pt x="1186" y="0"/>
                  </a:cubicBezTo>
                  <a:cubicBezTo>
                    <a:pt x="1192" y="0"/>
                    <a:pt x="1197" y="5"/>
                    <a:pt x="1197" y="11"/>
                  </a:cubicBezTo>
                  <a:cubicBezTo>
                    <a:pt x="1197" y="17"/>
                    <a:pt x="1192" y="22"/>
                    <a:pt x="1186" y="22"/>
                  </a:cubicBezTo>
                  <a:close/>
                  <a:moveTo>
                    <a:pt x="1079" y="22"/>
                  </a:moveTo>
                  <a:lnTo>
                    <a:pt x="1079" y="22"/>
                  </a:lnTo>
                  <a:cubicBezTo>
                    <a:pt x="1073" y="22"/>
                    <a:pt x="1068" y="17"/>
                    <a:pt x="1068" y="11"/>
                  </a:cubicBezTo>
                  <a:cubicBezTo>
                    <a:pt x="1068" y="5"/>
                    <a:pt x="1073" y="0"/>
                    <a:pt x="1079" y="0"/>
                  </a:cubicBezTo>
                  <a:cubicBezTo>
                    <a:pt x="1085" y="0"/>
                    <a:pt x="1090" y="5"/>
                    <a:pt x="1090" y="11"/>
                  </a:cubicBezTo>
                  <a:cubicBezTo>
                    <a:pt x="1090" y="17"/>
                    <a:pt x="1085" y="22"/>
                    <a:pt x="1079" y="22"/>
                  </a:cubicBezTo>
                  <a:close/>
                  <a:moveTo>
                    <a:pt x="972" y="22"/>
                  </a:moveTo>
                  <a:lnTo>
                    <a:pt x="972" y="22"/>
                  </a:lnTo>
                  <a:cubicBezTo>
                    <a:pt x="967" y="22"/>
                    <a:pt x="962" y="17"/>
                    <a:pt x="962" y="11"/>
                  </a:cubicBezTo>
                  <a:cubicBezTo>
                    <a:pt x="962" y="5"/>
                    <a:pt x="967" y="0"/>
                    <a:pt x="972" y="0"/>
                  </a:cubicBezTo>
                  <a:cubicBezTo>
                    <a:pt x="978" y="0"/>
                    <a:pt x="983" y="5"/>
                    <a:pt x="983" y="11"/>
                  </a:cubicBezTo>
                  <a:cubicBezTo>
                    <a:pt x="983" y="17"/>
                    <a:pt x="978" y="22"/>
                    <a:pt x="972" y="22"/>
                  </a:cubicBezTo>
                  <a:close/>
                  <a:moveTo>
                    <a:pt x="866" y="22"/>
                  </a:moveTo>
                  <a:lnTo>
                    <a:pt x="866" y="22"/>
                  </a:lnTo>
                  <a:cubicBezTo>
                    <a:pt x="860" y="22"/>
                    <a:pt x="855" y="17"/>
                    <a:pt x="855" y="11"/>
                  </a:cubicBezTo>
                  <a:cubicBezTo>
                    <a:pt x="855" y="5"/>
                    <a:pt x="860" y="0"/>
                    <a:pt x="866" y="0"/>
                  </a:cubicBezTo>
                  <a:cubicBezTo>
                    <a:pt x="872" y="0"/>
                    <a:pt x="876" y="5"/>
                    <a:pt x="876" y="11"/>
                  </a:cubicBezTo>
                  <a:cubicBezTo>
                    <a:pt x="876" y="17"/>
                    <a:pt x="872" y="22"/>
                    <a:pt x="866" y="22"/>
                  </a:cubicBezTo>
                  <a:close/>
                  <a:moveTo>
                    <a:pt x="759" y="22"/>
                  </a:moveTo>
                  <a:lnTo>
                    <a:pt x="759" y="22"/>
                  </a:lnTo>
                  <a:cubicBezTo>
                    <a:pt x="753" y="22"/>
                    <a:pt x="748" y="17"/>
                    <a:pt x="748" y="11"/>
                  </a:cubicBezTo>
                  <a:cubicBezTo>
                    <a:pt x="748" y="5"/>
                    <a:pt x="753" y="0"/>
                    <a:pt x="759" y="0"/>
                  </a:cubicBezTo>
                  <a:cubicBezTo>
                    <a:pt x="765" y="0"/>
                    <a:pt x="770" y="5"/>
                    <a:pt x="770" y="11"/>
                  </a:cubicBezTo>
                  <a:cubicBezTo>
                    <a:pt x="770" y="17"/>
                    <a:pt x="765" y="22"/>
                    <a:pt x="759" y="22"/>
                  </a:cubicBezTo>
                  <a:close/>
                  <a:moveTo>
                    <a:pt x="652" y="22"/>
                  </a:moveTo>
                  <a:lnTo>
                    <a:pt x="652" y="22"/>
                  </a:lnTo>
                  <a:cubicBezTo>
                    <a:pt x="647" y="22"/>
                    <a:pt x="642" y="17"/>
                    <a:pt x="642" y="11"/>
                  </a:cubicBezTo>
                  <a:cubicBezTo>
                    <a:pt x="642" y="5"/>
                    <a:pt x="647" y="0"/>
                    <a:pt x="652" y="0"/>
                  </a:cubicBezTo>
                  <a:cubicBezTo>
                    <a:pt x="658" y="0"/>
                    <a:pt x="663" y="5"/>
                    <a:pt x="663" y="11"/>
                  </a:cubicBezTo>
                  <a:cubicBezTo>
                    <a:pt x="663" y="17"/>
                    <a:pt x="658" y="22"/>
                    <a:pt x="652" y="22"/>
                  </a:cubicBezTo>
                  <a:close/>
                  <a:moveTo>
                    <a:pt x="546" y="22"/>
                  </a:moveTo>
                  <a:lnTo>
                    <a:pt x="546" y="22"/>
                  </a:lnTo>
                  <a:cubicBezTo>
                    <a:pt x="540" y="22"/>
                    <a:pt x="535" y="17"/>
                    <a:pt x="535" y="11"/>
                  </a:cubicBezTo>
                  <a:cubicBezTo>
                    <a:pt x="535" y="5"/>
                    <a:pt x="540" y="0"/>
                    <a:pt x="546" y="0"/>
                  </a:cubicBezTo>
                  <a:cubicBezTo>
                    <a:pt x="552" y="0"/>
                    <a:pt x="556" y="5"/>
                    <a:pt x="556" y="11"/>
                  </a:cubicBezTo>
                  <a:cubicBezTo>
                    <a:pt x="556" y="17"/>
                    <a:pt x="552" y="22"/>
                    <a:pt x="546" y="22"/>
                  </a:cubicBezTo>
                  <a:close/>
                  <a:moveTo>
                    <a:pt x="439" y="22"/>
                  </a:moveTo>
                  <a:lnTo>
                    <a:pt x="439" y="22"/>
                  </a:lnTo>
                  <a:cubicBezTo>
                    <a:pt x="433" y="22"/>
                    <a:pt x="428" y="17"/>
                    <a:pt x="428" y="11"/>
                  </a:cubicBezTo>
                  <a:cubicBezTo>
                    <a:pt x="428" y="5"/>
                    <a:pt x="433" y="0"/>
                    <a:pt x="439" y="0"/>
                  </a:cubicBezTo>
                  <a:cubicBezTo>
                    <a:pt x="445" y="0"/>
                    <a:pt x="450" y="5"/>
                    <a:pt x="450" y="11"/>
                  </a:cubicBezTo>
                  <a:cubicBezTo>
                    <a:pt x="450" y="17"/>
                    <a:pt x="445" y="22"/>
                    <a:pt x="439" y="22"/>
                  </a:cubicBezTo>
                  <a:close/>
                  <a:moveTo>
                    <a:pt x="332" y="22"/>
                  </a:moveTo>
                  <a:lnTo>
                    <a:pt x="332" y="22"/>
                  </a:lnTo>
                  <a:cubicBezTo>
                    <a:pt x="326" y="22"/>
                    <a:pt x="322" y="17"/>
                    <a:pt x="322" y="11"/>
                  </a:cubicBezTo>
                  <a:cubicBezTo>
                    <a:pt x="322" y="5"/>
                    <a:pt x="326" y="0"/>
                    <a:pt x="332" y="0"/>
                  </a:cubicBezTo>
                  <a:cubicBezTo>
                    <a:pt x="338" y="0"/>
                    <a:pt x="343" y="5"/>
                    <a:pt x="343" y="11"/>
                  </a:cubicBezTo>
                  <a:cubicBezTo>
                    <a:pt x="343" y="17"/>
                    <a:pt x="338" y="22"/>
                    <a:pt x="332" y="22"/>
                  </a:cubicBezTo>
                  <a:close/>
                  <a:moveTo>
                    <a:pt x="226" y="22"/>
                  </a:moveTo>
                  <a:lnTo>
                    <a:pt x="226" y="22"/>
                  </a:lnTo>
                  <a:cubicBezTo>
                    <a:pt x="220" y="22"/>
                    <a:pt x="215" y="17"/>
                    <a:pt x="215" y="11"/>
                  </a:cubicBezTo>
                  <a:cubicBezTo>
                    <a:pt x="215" y="5"/>
                    <a:pt x="220" y="0"/>
                    <a:pt x="226" y="0"/>
                  </a:cubicBezTo>
                  <a:cubicBezTo>
                    <a:pt x="232" y="0"/>
                    <a:pt x="236" y="5"/>
                    <a:pt x="236" y="11"/>
                  </a:cubicBezTo>
                  <a:cubicBezTo>
                    <a:pt x="236" y="17"/>
                    <a:pt x="232" y="22"/>
                    <a:pt x="226" y="22"/>
                  </a:cubicBezTo>
                  <a:close/>
                  <a:moveTo>
                    <a:pt x="119" y="22"/>
                  </a:moveTo>
                  <a:lnTo>
                    <a:pt x="119" y="22"/>
                  </a:lnTo>
                  <a:cubicBezTo>
                    <a:pt x="113" y="22"/>
                    <a:pt x="108" y="17"/>
                    <a:pt x="108" y="11"/>
                  </a:cubicBezTo>
                  <a:cubicBezTo>
                    <a:pt x="108" y="5"/>
                    <a:pt x="113" y="0"/>
                    <a:pt x="119" y="0"/>
                  </a:cubicBezTo>
                  <a:cubicBezTo>
                    <a:pt x="125" y="0"/>
                    <a:pt x="130" y="5"/>
                    <a:pt x="130" y="11"/>
                  </a:cubicBezTo>
                  <a:cubicBezTo>
                    <a:pt x="130" y="17"/>
                    <a:pt x="125" y="22"/>
                    <a:pt x="119" y="22"/>
                  </a:cubicBezTo>
                  <a:close/>
                  <a:moveTo>
                    <a:pt x="12" y="22"/>
                  </a:moveTo>
                  <a:lnTo>
                    <a:pt x="12" y="22"/>
                  </a:lnTo>
                  <a:cubicBezTo>
                    <a:pt x="6" y="22"/>
                    <a:pt x="2" y="17"/>
                    <a:pt x="2" y="11"/>
                  </a:cubicBezTo>
                  <a:cubicBezTo>
                    <a:pt x="2" y="5"/>
                    <a:pt x="6" y="0"/>
                    <a:pt x="12" y="0"/>
                  </a:cubicBezTo>
                  <a:cubicBezTo>
                    <a:pt x="18" y="0"/>
                    <a:pt x="23" y="5"/>
                    <a:pt x="23" y="11"/>
                  </a:cubicBezTo>
                  <a:cubicBezTo>
                    <a:pt x="23" y="17"/>
                    <a:pt x="18" y="22"/>
                    <a:pt x="12" y="22"/>
                  </a:cubicBezTo>
                  <a:close/>
                </a:path>
              </a:pathLst>
            </a:custGeom>
            <a:solidFill>
              <a:srgbClr val="00BCF2"/>
            </a:solidFill>
            <a:ln w="1588" cap="flat">
              <a:solidFill>
                <a:srgbClr val="00BCF2"/>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defTabSz="857094"/>
              <a:endParaRPr lang="en-US" sz="1687">
                <a:solidFill>
                  <a:srgbClr val="FFFFFF"/>
                </a:solidFill>
              </a:endParaRPr>
            </a:p>
          </p:txBody>
        </p:sp>
        <p:sp>
          <p:nvSpPr>
            <p:cNvPr id="100" name="Rectangle 99"/>
            <p:cNvSpPr>
              <a:spLocks noChangeArrowheads="1"/>
            </p:cNvSpPr>
            <p:nvPr/>
          </p:nvSpPr>
          <p:spPr bwMode="auto">
            <a:xfrm>
              <a:off x="5559" y="1997"/>
              <a:ext cx="126"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defTabSz="857094"/>
              <a:r>
                <a:rPr lang="en-US" altLang="en-US" sz="1313" b="1" dirty="0">
                  <a:solidFill>
                    <a:srgbClr val="00BCF2"/>
                  </a:solidFill>
                  <a:latin typeface="Segoe UI" panose="020B0502040204020203" pitchFamily="34" charset="0"/>
                  <a:cs typeface="Segoe UI" panose="020B0502040204020203" pitchFamily="34" charset="0"/>
                </a:rPr>
                <a:t>VNET</a:t>
              </a:r>
              <a:endParaRPr lang="en-US" altLang="en-US" sz="1313" b="1" dirty="0">
                <a:solidFill>
                  <a:srgbClr val="FFFFFF"/>
                </a:solidFill>
                <a:latin typeface="Segoe UI" panose="020B0502040204020203" pitchFamily="34" charset="0"/>
                <a:cs typeface="Segoe UI" panose="020B0502040204020203" pitchFamily="34" charset="0"/>
              </a:endParaRPr>
            </a:p>
          </p:txBody>
        </p:sp>
      </p:grpSp>
      <p:sp>
        <p:nvSpPr>
          <p:cNvPr id="131" name="TextBox 130"/>
          <p:cNvSpPr txBox="1"/>
          <p:nvPr/>
        </p:nvSpPr>
        <p:spPr>
          <a:xfrm>
            <a:off x="10532731" y="3442712"/>
            <a:ext cx="1050349" cy="1035151"/>
          </a:xfrm>
          <a:prstGeom prst="rect">
            <a:avLst/>
          </a:prstGeom>
          <a:noFill/>
        </p:spPr>
        <p:txBody>
          <a:bodyPr wrap="square" lIns="168056" tIns="134445" rIns="168056" bIns="134445" rtlCol="0">
            <a:spAutoFit/>
          </a:bodyPr>
          <a:lstStyle/>
          <a:p>
            <a:pPr defTabSz="857094">
              <a:lnSpc>
                <a:spcPct val="90000"/>
              </a:lnSpc>
              <a:spcAft>
                <a:spcPts val="551"/>
              </a:spcAft>
            </a:pPr>
            <a:r>
              <a:rPr lang="en-US" sz="5513" dirty="0">
                <a:latin typeface="Segoe UI"/>
              </a:rPr>
              <a:t>…</a:t>
            </a:r>
          </a:p>
        </p:txBody>
      </p:sp>
      <p:sp>
        <p:nvSpPr>
          <p:cNvPr id="138" name="Rounded Rectangle 137"/>
          <p:cNvSpPr/>
          <p:nvPr/>
        </p:nvSpPr>
        <p:spPr bwMode="auto">
          <a:xfrm>
            <a:off x="5123367" y="3211779"/>
            <a:ext cx="6162047" cy="2150462"/>
          </a:xfrm>
          <a:prstGeom prst="roundRect">
            <a:avLst/>
          </a:prstGeom>
          <a:noFill/>
          <a:ln>
            <a:solidFill>
              <a:schemeClr val="accent3">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85701" tIns="85701" rIns="32141" bIns="32141" rtlCol="0" anchor="t" anchorCtr="0"/>
          <a:lstStyle/>
          <a:p>
            <a:pPr algn="ctr" defTabSz="873835"/>
            <a:endParaRPr lang="en-US" sz="1500" spc="-96"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39" name="Group 138"/>
          <p:cNvGrpSpPr/>
          <p:nvPr/>
        </p:nvGrpSpPr>
        <p:grpSpPr>
          <a:xfrm>
            <a:off x="7963993" y="3296766"/>
            <a:ext cx="1483854" cy="833490"/>
            <a:chOff x="7165720" y="3276805"/>
            <a:chExt cx="1032266" cy="747678"/>
          </a:xfrm>
        </p:grpSpPr>
        <p:pic>
          <p:nvPicPr>
            <p:cNvPr id="140" name="Picture 13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5720" y="3298397"/>
              <a:ext cx="636108" cy="72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TextBox 140"/>
            <p:cNvSpPr txBox="1"/>
            <p:nvPr/>
          </p:nvSpPr>
          <p:spPr>
            <a:xfrm>
              <a:off x="7793220" y="3276805"/>
              <a:ext cx="404766" cy="690188"/>
            </a:xfrm>
            <a:prstGeom prst="rect">
              <a:avLst/>
            </a:prstGeom>
            <a:noFill/>
          </p:spPr>
          <p:txBody>
            <a:bodyPr wrap="square" rtlCol="0">
              <a:spAutoFit/>
            </a:bodyPr>
            <a:lstStyle/>
            <a:p>
              <a:pPr defTabSz="857094"/>
              <a:r>
                <a:rPr lang="en-US" sz="2206" dirty="0">
                  <a:latin typeface="Segoe UI"/>
                </a:rPr>
                <a:t>VM</a:t>
              </a:r>
            </a:p>
          </p:txBody>
        </p:sp>
      </p:grpSp>
      <p:grpSp>
        <p:nvGrpSpPr>
          <p:cNvPr id="142" name="Group 141"/>
          <p:cNvGrpSpPr/>
          <p:nvPr/>
        </p:nvGrpSpPr>
        <p:grpSpPr>
          <a:xfrm>
            <a:off x="6615970" y="3309627"/>
            <a:ext cx="1483854" cy="833490"/>
            <a:chOff x="7165720" y="3276805"/>
            <a:chExt cx="1032266" cy="747678"/>
          </a:xfrm>
        </p:grpSpPr>
        <p:pic>
          <p:nvPicPr>
            <p:cNvPr id="143" name="Picture 14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5720" y="3298397"/>
              <a:ext cx="636108" cy="72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 name="TextBox 143"/>
            <p:cNvSpPr txBox="1"/>
            <p:nvPr/>
          </p:nvSpPr>
          <p:spPr>
            <a:xfrm>
              <a:off x="7793220" y="3276805"/>
              <a:ext cx="404766" cy="690188"/>
            </a:xfrm>
            <a:prstGeom prst="rect">
              <a:avLst/>
            </a:prstGeom>
            <a:noFill/>
          </p:spPr>
          <p:txBody>
            <a:bodyPr wrap="square" rtlCol="0">
              <a:spAutoFit/>
            </a:bodyPr>
            <a:lstStyle/>
            <a:p>
              <a:pPr defTabSz="857094"/>
              <a:r>
                <a:rPr lang="en-US" sz="2206" dirty="0">
                  <a:latin typeface="Segoe UI"/>
                </a:rPr>
                <a:t>VM</a:t>
              </a:r>
            </a:p>
          </p:txBody>
        </p:sp>
      </p:grpSp>
      <p:grpSp>
        <p:nvGrpSpPr>
          <p:cNvPr id="145" name="Group 144"/>
          <p:cNvGrpSpPr/>
          <p:nvPr/>
        </p:nvGrpSpPr>
        <p:grpSpPr>
          <a:xfrm>
            <a:off x="9347401" y="3299633"/>
            <a:ext cx="1483854" cy="833490"/>
            <a:chOff x="7165720" y="3276805"/>
            <a:chExt cx="1032266" cy="747678"/>
          </a:xfrm>
        </p:grpSpPr>
        <p:pic>
          <p:nvPicPr>
            <p:cNvPr id="146" name="Picture 14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5720" y="3298397"/>
              <a:ext cx="636108" cy="72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TextBox 146"/>
            <p:cNvSpPr txBox="1"/>
            <p:nvPr/>
          </p:nvSpPr>
          <p:spPr>
            <a:xfrm>
              <a:off x="7793220" y="3276805"/>
              <a:ext cx="404766" cy="690188"/>
            </a:xfrm>
            <a:prstGeom prst="rect">
              <a:avLst/>
            </a:prstGeom>
            <a:noFill/>
          </p:spPr>
          <p:txBody>
            <a:bodyPr wrap="square" rtlCol="0">
              <a:spAutoFit/>
            </a:bodyPr>
            <a:lstStyle/>
            <a:p>
              <a:pPr defTabSz="857094"/>
              <a:r>
                <a:rPr lang="en-US" sz="2206" dirty="0">
                  <a:latin typeface="Segoe UI"/>
                </a:rPr>
                <a:t>VM</a:t>
              </a:r>
            </a:p>
          </p:txBody>
        </p:sp>
      </p:grpSp>
      <p:sp>
        <p:nvSpPr>
          <p:cNvPr id="4" name="Rectangle 3"/>
          <p:cNvSpPr/>
          <p:nvPr/>
        </p:nvSpPr>
        <p:spPr>
          <a:xfrm>
            <a:off x="5329408" y="2841332"/>
            <a:ext cx="1163218" cy="373386"/>
          </a:xfrm>
          <a:prstGeom prst="rect">
            <a:avLst/>
          </a:prstGeom>
        </p:spPr>
        <p:txBody>
          <a:bodyPr wrap="none">
            <a:spAutoFit/>
          </a:bodyPr>
          <a:lstStyle/>
          <a:p>
            <a:pPr defTabSz="857094"/>
            <a:r>
              <a:rPr lang="en-US" sz="1838" b="1" dirty="0">
                <a:latin typeface="Segoe UI"/>
              </a:rPr>
              <a:t>Scale Set</a:t>
            </a:r>
          </a:p>
        </p:txBody>
      </p:sp>
      <p:sp>
        <p:nvSpPr>
          <p:cNvPr id="6" name="Rectangle 5"/>
          <p:cNvSpPr/>
          <p:nvPr/>
        </p:nvSpPr>
        <p:spPr>
          <a:xfrm>
            <a:off x="9541957" y="4817865"/>
            <a:ext cx="1489460" cy="429960"/>
          </a:xfrm>
          <a:prstGeom prst="rect">
            <a:avLst/>
          </a:prstGeom>
        </p:spPr>
        <p:txBody>
          <a:bodyPr wrap="none">
            <a:spAutoFit/>
          </a:bodyPr>
          <a:lstStyle/>
          <a:p>
            <a:pPr defTabSz="857094"/>
            <a:r>
              <a:rPr lang="en-US" sz="2206" dirty="0">
                <a:latin typeface="Segoe UI"/>
              </a:rPr>
              <a:t>Extensions</a:t>
            </a:r>
          </a:p>
        </p:txBody>
      </p:sp>
      <p:sp>
        <p:nvSpPr>
          <p:cNvPr id="7" name="Rectangle 6"/>
          <p:cNvSpPr/>
          <p:nvPr/>
        </p:nvSpPr>
        <p:spPr>
          <a:xfrm>
            <a:off x="359614" y="1026243"/>
            <a:ext cx="6061275" cy="584775"/>
          </a:xfrm>
          <a:prstGeom prst="rect">
            <a:avLst/>
          </a:prstGeom>
        </p:spPr>
        <p:txBody>
          <a:bodyPr wrap="none">
            <a:spAutoFit/>
          </a:bodyPr>
          <a:lstStyle/>
          <a:p>
            <a:r>
              <a:rPr lang="en-US" sz="3200" dirty="0"/>
              <a:t>Manage groups of identical VMs</a:t>
            </a:r>
          </a:p>
        </p:txBody>
      </p:sp>
      <p:grpSp>
        <p:nvGrpSpPr>
          <p:cNvPr id="3" name="Group 2"/>
          <p:cNvGrpSpPr/>
          <p:nvPr/>
        </p:nvGrpSpPr>
        <p:grpSpPr>
          <a:xfrm>
            <a:off x="5491334" y="4239437"/>
            <a:ext cx="1743098" cy="916493"/>
            <a:chOff x="5491334" y="4239437"/>
            <a:chExt cx="1743098" cy="916493"/>
          </a:xfrm>
        </p:grpSpPr>
        <p:sp>
          <p:nvSpPr>
            <p:cNvPr id="107" name="TextBox 106"/>
            <p:cNvSpPr txBox="1"/>
            <p:nvPr/>
          </p:nvSpPr>
          <p:spPr>
            <a:xfrm>
              <a:off x="5491334" y="4239437"/>
              <a:ext cx="1743098" cy="429960"/>
            </a:xfrm>
            <a:prstGeom prst="rect">
              <a:avLst/>
            </a:prstGeom>
            <a:noFill/>
          </p:spPr>
          <p:txBody>
            <a:bodyPr wrap="none" rtlCol="0">
              <a:spAutoFit/>
            </a:bodyPr>
            <a:lstStyle/>
            <a:p>
              <a:pPr defTabSz="857094"/>
              <a:r>
                <a:rPr lang="en-US" sz="2206" dirty="0">
                  <a:latin typeface="Segoe UI"/>
                </a:rPr>
                <a:t>Scalable NIC</a:t>
              </a:r>
            </a:p>
          </p:txBody>
        </p:sp>
        <p:grpSp>
          <p:nvGrpSpPr>
            <p:cNvPr id="38" name="Group 37"/>
            <p:cNvGrpSpPr/>
            <p:nvPr/>
          </p:nvGrpSpPr>
          <p:grpSpPr>
            <a:xfrm>
              <a:off x="6064016" y="4611165"/>
              <a:ext cx="770083" cy="544765"/>
              <a:chOff x="1131357" y="5411113"/>
              <a:chExt cx="770083" cy="544765"/>
            </a:xfrm>
          </p:grpSpPr>
          <p:sp>
            <p:nvSpPr>
              <p:cNvPr id="39" name="Rectangle 38"/>
              <p:cNvSpPr/>
              <p:nvPr/>
            </p:nvSpPr>
            <p:spPr bwMode="auto">
              <a:xfrm>
                <a:off x="1200340" y="5499340"/>
                <a:ext cx="620509" cy="3340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050" b="1"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1503626" y="5833390"/>
                <a:ext cx="317839" cy="11510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b="1"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1" name="Straight Connector 40"/>
              <p:cNvCxnSpPr>
                <a:stCxn id="40" idx="0"/>
                <a:endCxn id="40" idx="2"/>
              </p:cNvCxnSpPr>
              <p:nvPr/>
            </p:nvCxnSpPr>
            <p:spPr>
              <a:xfrm>
                <a:off x="1662546"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755108"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571394"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31357" y="5411113"/>
                <a:ext cx="770083" cy="544765"/>
              </a:xfrm>
              <a:prstGeom prst="rect">
                <a:avLst/>
              </a:prstGeom>
              <a:noFill/>
            </p:spPr>
            <p:txBody>
              <a:bodyPr wrap="none" lIns="182880" tIns="146304" rIns="182880" bIns="146304" rtlCol="0">
                <a:spAutoFit/>
              </a:bodyPr>
              <a:lstStyle/>
              <a:p>
                <a:pPr>
                  <a:lnSpc>
                    <a:spcPct val="90000"/>
                  </a:lnSpc>
                  <a:spcAft>
                    <a:spcPts val="600"/>
                  </a:spcAft>
                </a:pPr>
                <a:r>
                  <a:rPr lang="nl-NL" b="1" dirty="0">
                    <a:gradFill>
                      <a:gsLst>
                        <a:gs pos="2917">
                          <a:schemeClr val="tx1"/>
                        </a:gs>
                        <a:gs pos="30000">
                          <a:schemeClr val="tx1"/>
                        </a:gs>
                      </a:gsLst>
                      <a:lin ang="5400000" scaled="0"/>
                    </a:gradFill>
                  </a:rPr>
                  <a:t>NIC</a:t>
                </a:r>
              </a:p>
            </p:txBody>
          </p:sp>
        </p:grpSp>
      </p:grpSp>
    </p:spTree>
    <p:extLst>
      <p:ext uri="{BB962C8B-B14F-4D97-AF65-F5344CB8AC3E}">
        <p14:creationId xmlns:p14="http://schemas.microsoft.com/office/powerpoint/2010/main" val="2378036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50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8" grpId="0" animBg="1"/>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93121" y="2253750"/>
            <a:ext cx="5378549" cy="3336298"/>
          </a:xfrm>
        </p:spPr>
        <p:txBody>
          <a:bodyPr/>
          <a:lstStyle/>
          <a:p>
            <a:r>
              <a:rPr lang="nl-NL" sz="3200" dirty="0"/>
              <a:t>Deployment at </a:t>
            </a:r>
            <a:r>
              <a:rPr lang="nl-NL" sz="3200" dirty="0" err="1"/>
              <a:t>scale</a:t>
            </a:r>
            <a:endParaRPr lang="nl-NL" sz="3200" dirty="0"/>
          </a:p>
          <a:p>
            <a:r>
              <a:rPr lang="nl-NL" sz="3200" dirty="0" err="1"/>
              <a:t>Autoscale</a:t>
            </a:r>
            <a:endParaRPr lang="nl-NL" sz="3200" dirty="0"/>
          </a:p>
          <a:p>
            <a:r>
              <a:rPr lang="nl-NL" sz="3200" dirty="0" err="1"/>
              <a:t>Pattern</a:t>
            </a:r>
            <a:r>
              <a:rPr lang="nl-NL" sz="3200" dirty="0"/>
              <a:t> </a:t>
            </a:r>
            <a:r>
              <a:rPr lang="nl-NL" sz="3200" dirty="0" err="1"/>
              <a:t>based</a:t>
            </a:r>
            <a:r>
              <a:rPr lang="nl-NL" sz="3200" dirty="0"/>
              <a:t> name</a:t>
            </a:r>
          </a:p>
          <a:p>
            <a:r>
              <a:rPr lang="nl-NL" sz="3200" dirty="0"/>
              <a:t>Public IP per VMSS</a:t>
            </a:r>
          </a:p>
          <a:p>
            <a:r>
              <a:rPr lang="nl-NL" sz="3200" dirty="0"/>
              <a:t>Extension </a:t>
            </a:r>
            <a:r>
              <a:rPr lang="nl-NL" sz="3200" dirty="0" err="1"/>
              <a:t>Params</a:t>
            </a:r>
            <a:r>
              <a:rPr lang="nl-NL" sz="3200" dirty="0"/>
              <a:t> per VMSS</a:t>
            </a:r>
          </a:p>
          <a:p>
            <a:r>
              <a:rPr lang="nl-NL" sz="3200" dirty="0"/>
              <a:t>No </a:t>
            </a:r>
            <a:r>
              <a:rPr lang="nl-NL" sz="3200" dirty="0" err="1"/>
              <a:t>Attached</a:t>
            </a:r>
            <a:r>
              <a:rPr lang="nl-NL" sz="3200" dirty="0"/>
              <a:t> Data Disks</a:t>
            </a:r>
          </a:p>
        </p:txBody>
      </p:sp>
      <p:sp>
        <p:nvSpPr>
          <p:cNvPr id="3" name="Content Placeholder 2"/>
          <p:cNvSpPr>
            <a:spLocks noGrp="1"/>
          </p:cNvSpPr>
          <p:nvPr>
            <p:ph sz="quarter" idx="11"/>
          </p:nvPr>
        </p:nvSpPr>
        <p:spPr>
          <a:xfrm>
            <a:off x="6457075" y="2253750"/>
            <a:ext cx="5378549" cy="3336298"/>
          </a:xfrm>
        </p:spPr>
        <p:txBody>
          <a:bodyPr/>
          <a:lstStyle/>
          <a:p>
            <a:r>
              <a:rPr lang="nl-NL" sz="3200" dirty="0"/>
              <a:t>Deployment per VM</a:t>
            </a:r>
          </a:p>
          <a:p>
            <a:r>
              <a:rPr lang="nl-NL" sz="3200" dirty="0" err="1"/>
              <a:t>Scale</a:t>
            </a:r>
            <a:r>
              <a:rPr lang="nl-NL" sz="3200" dirty="0"/>
              <a:t> </a:t>
            </a:r>
            <a:r>
              <a:rPr lang="nl-NL" sz="3200" dirty="0" err="1"/>
              <a:t>fixed</a:t>
            </a:r>
            <a:r>
              <a:rPr lang="nl-NL" sz="3200" dirty="0"/>
              <a:t> set of </a:t>
            </a:r>
            <a:r>
              <a:rPr lang="nl-NL" sz="3200" dirty="0" err="1"/>
              <a:t>VMs</a:t>
            </a:r>
            <a:endParaRPr lang="nl-NL" sz="3200" dirty="0"/>
          </a:p>
          <a:p>
            <a:r>
              <a:rPr lang="nl-NL" sz="3200" dirty="0"/>
              <a:t>Permanent name/IP</a:t>
            </a:r>
          </a:p>
          <a:p>
            <a:r>
              <a:rPr lang="nl-NL" sz="3200" dirty="0"/>
              <a:t>Public IP per VM</a:t>
            </a:r>
          </a:p>
          <a:p>
            <a:r>
              <a:rPr lang="nl-NL" sz="3200" dirty="0" err="1"/>
              <a:t>Extensions</a:t>
            </a:r>
            <a:r>
              <a:rPr lang="nl-NL" sz="3200" dirty="0"/>
              <a:t> </a:t>
            </a:r>
            <a:r>
              <a:rPr lang="nl-NL" sz="3200" dirty="0" err="1"/>
              <a:t>Params</a:t>
            </a:r>
            <a:r>
              <a:rPr lang="nl-NL" sz="3200" dirty="0"/>
              <a:t> per VM</a:t>
            </a:r>
          </a:p>
          <a:p>
            <a:r>
              <a:rPr lang="nl-NL" sz="3200" dirty="0" err="1"/>
              <a:t>Attached</a:t>
            </a:r>
            <a:r>
              <a:rPr lang="nl-NL" sz="3200" dirty="0"/>
              <a:t> Data Disks</a:t>
            </a:r>
          </a:p>
        </p:txBody>
      </p:sp>
      <p:sp>
        <p:nvSpPr>
          <p:cNvPr id="4" name="Content Placeholder 3"/>
          <p:cNvSpPr>
            <a:spLocks noGrp="1"/>
          </p:cNvSpPr>
          <p:nvPr>
            <p:ph sz="quarter" idx="12"/>
          </p:nvPr>
        </p:nvSpPr>
        <p:spPr/>
        <p:txBody>
          <a:bodyPr/>
          <a:lstStyle/>
          <a:p>
            <a:r>
              <a:rPr lang="nl-NL" dirty="0"/>
              <a:t>VMSS</a:t>
            </a:r>
          </a:p>
        </p:txBody>
      </p:sp>
      <p:sp>
        <p:nvSpPr>
          <p:cNvPr id="5" name="Content Placeholder 4"/>
          <p:cNvSpPr>
            <a:spLocks noGrp="1"/>
          </p:cNvSpPr>
          <p:nvPr>
            <p:ph sz="quarter" idx="13"/>
          </p:nvPr>
        </p:nvSpPr>
        <p:spPr/>
        <p:txBody>
          <a:bodyPr/>
          <a:lstStyle/>
          <a:p>
            <a:r>
              <a:rPr lang="nl-NL" dirty="0"/>
              <a:t>VM</a:t>
            </a:r>
          </a:p>
        </p:txBody>
      </p:sp>
      <p:sp>
        <p:nvSpPr>
          <p:cNvPr id="6" name="Title 5"/>
          <p:cNvSpPr>
            <a:spLocks noGrp="1"/>
          </p:cNvSpPr>
          <p:nvPr>
            <p:ph type="title"/>
          </p:nvPr>
        </p:nvSpPr>
        <p:spPr/>
        <p:txBody>
          <a:bodyPr/>
          <a:lstStyle/>
          <a:p>
            <a:r>
              <a:rPr lang="nl-NL" dirty="0"/>
              <a:t>VM </a:t>
            </a:r>
            <a:r>
              <a:rPr lang="nl-NL" dirty="0" err="1"/>
              <a:t>Scale</a:t>
            </a:r>
            <a:r>
              <a:rPr lang="nl-NL" dirty="0"/>
              <a:t> Sets vs. </a:t>
            </a:r>
            <a:r>
              <a:rPr lang="nl-NL" dirty="0" err="1"/>
              <a:t>VMs</a:t>
            </a:r>
            <a:endParaRPr lang="nl-NL" dirty="0"/>
          </a:p>
        </p:txBody>
      </p:sp>
    </p:spTree>
    <p:extLst>
      <p:ext uri="{BB962C8B-B14F-4D97-AF65-F5344CB8AC3E}">
        <p14:creationId xmlns:p14="http://schemas.microsoft.com/office/powerpoint/2010/main" val="6436262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VM </a:t>
            </a:r>
            <a:r>
              <a:rPr lang="nl-NL" dirty="0" err="1"/>
              <a:t>Scale</a:t>
            </a:r>
            <a:r>
              <a:rPr lang="nl-NL" dirty="0"/>
              <a:t> Set </a:t>
            </a:r>
            <a:r>
              <a:rPr lang="nl-NL" dirty="0" err="1"/>
              <a:t>Limits</a:t>
            </a:r>
            <a:endParaRPr lang="nl-NL" dirty="0"/>
          </a:p>
        </p:txBody>
      </p:sp>
      <p:sp>
        <p:nvSpPr>
          <p:cNvPr id="3" name="Content Placeholder 2"/>
          <p:cNvSpPr>
            <a:spLocks noGrp="1"/>
          </p:cNvSpPr>
          <p:nvPr>
            <p:ph sz="quarter" idx="10"/>
          </p:nvPr>
        </p:nvSpPr>
        <p:spPr>
          <a:xfrm>
            <a:off x="268288" y="1398397"/>
            <a:ext cx="11542503" cy="5829288"/>
          </a:xfrm>
        </p:spPr>
        <p:txBody>
          <a:bodyPr/>
          <a:lstStyle/>
          <a:p>
            <a:r>
              <a:rPr lang="nl-NL" sz="3600" dirty="0" err="1"/>
              <a:t>Current</a:t>
            </a:r>
            <a:endParaRPr lang="nl-NL" sz="3600" dirty="0"/>
          </a:p>
          <a:p>
            <a:pPr lvl="1"/>
            <a:r>
              <a:rPr lang="nl-NL" sz="3200" dirty="0"/>
              <a:t>100 </a:t>
            </a:r>
            <a:r>
              <a:rPr lang="nl-NL" sz="3200" dirty="0" err="1"/>
              <a:t>VMs</a:t>
            </a:r>
            <a:r>
              <a:rPr lang="nl-NL" sz="3200" dirty="0"/>
              <a:t> per </a:t>
            </a:r>
            <a:r>
              <a:rPr lang="nl-NL" sz="3200" dirty="0" err="1"/>
              <a:t>Scale</a:t>
            </a:r>
            <a:r>
              <a:rPr lang="nl-NL" sz="3200" dirty="0"/>
              <a:t> Set</a:t>
            </a:r>
          </a:p>
          <a:p>
            <a:pPr lvl="1"/>
            <a:r>
              <a:rPr lang="nl-NL" sz="3200" dirty="0"/>
              <a:t>5 </a:t>
            </a:r>
            <a:r>
              <a:rPr lang="nl-NL" sz="3200" dirty="0" err="1"/>
              <a:t>Fault</a:t>
            </a:r>
            <a:r>
              <a:rPr lang="nl-NL" sz="3200" dirty="0"/>
              <a:t> </a:t>
            </a:r>
            <a:r>
              <a:rPr lang="nl-NL" sz="3200" dirty="0" err="1"/>
              <a:t>domains</a:t>
            </a:r>
            <a:r>
              <a:rPr lang="nl-NL" sz="3200" dirty="0"/>
              <a:t> / 5 Update </a:t>
            </a:r>
            <a:r>
              <a:rPr lang="nl-NL" sz="3200" dirty="0" err="1"/>
              <a:t>domains</a:t>
            </a:r>
            <a:endParaRPr lang="nl-NL" sz="3200" dirty="0"/>
          </a:p>
          <a:p>
            <a:pPr lvl="1"/>
            <a:r>
              <a:rPr lang="nl-NL" sz="3200" dirty="0"/>
              <a:t>40 </a:t>
            </a:r>
            <a:r>
              <a:rPr lang="nl-NL" sz="3200" dirty="0" err="1"/>
              <a:t>VMs</a:t>
            </a:r>
            <a:r>
              <a:rPr lang="nl-NL" sz="3200" dirty="0"/>
              <a:t> per storage account (</a:t>
            </a:r>
            <a:r>
              <a:rPr lang="nl-NL" sz="3200" dirty="0" err="1"/>
              <a:t>custom</a:t>
            </a:r>
            <a:r>
              <a:rPr lang="nl-NL" sz="3200" dirty="0"/>
              <a:t> images)</a:t>
            </a:r>
          </a:p>
          <a:p>
            <a:pPr lvl="1"/>
            <a:r>
              <a:rPr lang="nl-NL" sz="3200" dirty="0"/>
              <a:t>Default storage account </a:t>
            </a:r>
            <a:r>
              <a:rPr lang="nl-NL" sz="3200" dirty="0" err="1"/>
              <a:t>limits</a:t>
            </a:r>
            <a:endParaRPr lang="nl-NL" sz="3200" dirty="0"/>
          </a:p>
          <a:p>
            <a:r>
              <a:rPr lang="nl-NL" sz="3600" dirty="0" err="1"/>
              <a:t>Future</a:t>
            </a:r>
            <a:endParaRPr lang="nl-NL" sz="3600" dirty="0"/>
          </a:p>
          <a:p>
            <a:pPr lvl="1"/>
            <a:r>
              <a:rPr lang="nl-NL" sz="3200" dirty="0"/>
              <a:t>&gt;500 </a:t>
            </a:r>
            <a:r>
              <a:rPr lang="nl-NL" sz="3200" dirty="0" err="1"/>
              <a:t>VMs</a:t>
            </a:r>
            <a:r>
              <a:rPr lang="nl-NL" sz="3200" dirty="0"/>
              <a:t>/RG (</a:t>
            </a:r>
            <a:r>
              <a:rPr lang="nl-NL" sz="3200" dirty="0" err="1"/>
              <a:t>future</a:t>
            </a:r>
            <a:r>
              <a:rPr lang="nl-NL" sz="3200" dirty="0"/>
              <a:t>)</a:t>
            </a:r>
          </a:p>
          <a:p>
            <a:pPr lvl="1"/>
            <a:r>
              <a:rPr lang="nl-NL" sz="3200" dirty="0" err="1"/>
              <a:t>Reliability</a:t>
            </a:r>
            <a:r>
              <a:rPr lang="nl-NL" sz="3200" dirty="0"/>
              <a:t> </a:t>
            </a:r>
            <a:r>
              <a:rPr lang="nl-NL" sz="3200" dirty="0" err="1"/>
              <a:t>improvements</a:t>
            </a:r>
            <a:r>
              <a:rPr lang="nl-NL" sz="3200" dirty="0"/>
              <a:t> - </a:t>
            </a:r>
            <a:r>
              <a:rPr lang="nl-NL" sz="3200" dirty="0" err="1"/>
              <a:t>Overprovisioning</a:t>
            </a:r>
            <a:r>
              <a:rPr lang="nl-NL" sz="3200" dirty="0"/>
              <a:t> (</a:t>
            </a:r>
            <a:r>
              <a:rPr lang="nl-NL" sz="3200" dirty="0" err="1"/>
              <a:t>future</a:t>
            </a:r>
            <a:r>
              <a:rPr lang="nl-NL" sz="3200" dirty="0"/>
              <a:t>)</a:t>
            </a:r>
          </a:p>
          <a:p>
            <a:pPr lvl="1"/>
            <a:r>
              <a:rPr lang="nl-NL" sz="3200" dirty="0" err="1"/>
              <a:t>Managed</a:t>
            </a:r>
            <a:r>
              <a:rPr lang="nl-NL" sz="3200" dirty="0"/>
              <a:t> storage</a:t>
            </a:r>
          </a:p>
          <a:p>
            <a:endParaRPr lang="nl-NL" sz="3600" dirty="0"/>
          </a:p>
        </p:txBody>
      </p:sp>
    </p:spTree>
    <p:extLst>
      <p:ext uri="{BB962C8B-B14F-4D97-AF65-F5344CB8AC3E}">
        <p14:creationId xmlns:p14="http://schemas.microsoft.com/office/powerpoint/2010/main" val="23156026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Persisting Data with a VM Scale Set</a:t>
            </a:r>
          </a:p>
        </p:txBody>
      </p:sp>
      <p:graphicFrame>
        <p:nvGraphicFramePr>
          <p:cNvPr id="4" name="Table 3"/>
          <p:cNvGraphicFramePr>
            <a:graphicFrameLocks noGrp="1"/>
          </p:cNvGraphicFramePr>
          <p:nvPr>
            <p:extLst/>
          </p:nvPr>
        </p:nvGraphicFramePr>
        <p:xfrm>
          <a:off x="498762" y="1171089"/>
          <a:ext cx="11176001" cy="5289136"/>
        </p:xfrm>
        <a:graphic>
          <a:graphicData uri="http://schemas.openxmlformats.org/drawingml/2006/table">
            <a:tbl>
              <a:tblPr firstRow="1" bandRow="1">
                <a:tableStyleId>{5C22544A-7EE6-4342-B048-85BDC9FD1C3A}</a:tableStyleId>
              </a:tblPr>
              <a:tblGrid>
                <a:gridCol w="2456874">
                  <a:extLst>
                    <a:ext uri="{9D8B030D-6E8A-4147-A177-3AD203B41FA5}">
                      <a16:colId xmlns:a16="http://schemas.microsoft.com/office/drawing/2014/main" val="1812522212"/>
                    </a:ext>
                  </a:extLst>
                </a:gridCol>
                <a:gridCol w="4645891">
                  <a:extLst>
                    <a:ext uri="{9D8B030D-6E8A-4147-A177-3AD203B41FA5}">
                      <a16:colId xmlns:a16="http://schemas.microsoft.com/office/drawing/2014/main" val="3820469813"/>
                    </a:ext>
                  </a:extLst>
                </a:gridCol>
                <a:gridCol w="4073236">
                  <a:extLst>
                    <a:ext uri="{9D8B030D-6E8A-4147-A177-3AD203B41FA5}">
                      <a16:colId xmlns:a16="http://schemas.microsoft.com/office/drawing/2014/main" val="2216793060"/>
                    </a:ext>
                  </a:extLst>
                </a:gridCol>
              </a:tblGrid>
              <a:tr h="363550">
                <a:tc>
                  <a:txBody>
                    <a:bodyPr/>
                    <a:lstStyle/>
                    <a:p>
                      <a:r>
                        <a:rPr lang="en-US" sz="2000" dirty="0"/>
                        <a:t>Data is</a:t>
                      </a:r>
                      <a:r>
                        <a:rPr lang="en-US" sz="2000" baseline="0" dirty="0"/>
                        <a:t> stored..</a:t>
                      </a:r>
                      <a:endParaRPr lang="en-US" sz="2000" dirty="0"/>
                    </a:p>
                  </a:txBody>
                  <a:tcPr marL="89642" marR="89642" marT="44821" marB="44821"/>
                </a:tc>
                <a:tc>
                  <a:txBody>
                    <a:bodyPr/>
                    <a:lstStyle/>
                    <a:p>
                      <a:r>
                        <a:rPr lang="en-US" sz="2000" dirty="0"/>
                        <a:t>Pros</a:t>
                      </a:r>
                    </a:p>
                  </a:txBody>
                  <a:tcPr marL="89642" marR="89642" marT="44821" marB="44821"/>
                </a:tc>
                <a:tc>
                  <a:txBody>
                    <a:bodyPr/>
                    <a:lstStyle/>
                    <a:p>
                      <a:r>
                        <a:rPr lang="en-US" sz="2000" dirty="0"/>
                        <a:t>Cons</a:t>
                      </a:r>
                    </a:p>
                  </a:txBody>
                  <a:tcPr marL="89642" marR="89642" marT="44821" marB="44821"/>
                </a:tc>
                <a:extLst>
                  <a:ext uri="{0D108BD9-81ED-4DB2-BD59-A6C34878D82A}">
                    <a16:rowId xmlns:a16="http://schemas.microsoft.com/office/drawing/2014/main" val="2500603242"/>
                  </a:ext>
                </a:extLst>
              </a:tr>
              <a:tr h="669671">
                <a:tc>
                  <a:txBody>
                    <a:bodyPr/>
                    <a:lstStyle/>
                    <a:p>
                      <a:r>
                        <a:rPr lang="en-US" sz="2000" dirty="0"/>
                        <a:t>OS Drive</a:t>
                      </a:r>
                    </a:p>
                  </a:txBody>
                  <a:tcPr marL="89642" marR="89642" marT="44821" marB="44821"/>
                </a:tc>
                <a:tc>
                  <a:txBody>
                    <a:bodyPr/>
                    <a:lstStyle/>
                    <a:p>
                      <a:r>
                        <a:rPr lang="en-US" sz="2000" dirty="0"/>
                        <a:t>Self-contained, backed by data service</a:t>
                      </a:r>
                    </a:p>
                  </a:txBody>
                  <a:tcPr marL="89642" marR="89642" marT="44821" marB="44821"/>
                </a:tc>
                <a:tc>
                  <a:txBody>
                    <a:bodyPr/>
                    <a:lstStyle/>
                    <a:p>
                      <a:r>
                        <a:rPr lang="en-US" sz="2000" dirty="0"/>
                        <a:t>Poor</a:t>
                      </a:r>
                      <a:r>
                        <a:rPr lang="en-US" sz="2000" baseline="0" dirty="0"/>
                        <a:t> design in many scenarios.</a:t>
                      </a:r>
                    </a:p>
                    <a:p>
                      <a:r>
                        <a:rPr lang="en-US" sz="2000" baseline="0" dirty="0"/>
                        <a:t>Storage limited.</a:t>
                      </a:r>
                      <a:endParaRPr lang="en-US" sz="2000" dirty="0"/>
                    </a:p>
                  </a:txBody>
                  <a:tcPr marL="89642" marR="89642" marT="44821" marB="44821"/>
                </a:tc>
                <a:extLst>
                  <a:ext uri="{0D108BD9-81ED-4DB2-BD59-A6C34878D82A}">
                    <a16:rowId xmlns:a16="http://schemas.microsoft.com/office/drawing/2014/main" val="4275547682"/>
                  </a:ext>
                </a:extLst>
              </a:tr>
              <a:tr h="617039">
                <a:tc>
                  <a:txBody>
                    <a:bodyPr/>
                    <a:lstStyle/>
                    <a:p>
                      <a:r>
                        <a:rPr lang="en-US" sz="2000" dirty="0"/>
                        <a:t>Temp drive</a:t>
                      </a:r>
                    </a:p>
                  </a:txBody>
                  <a:tcPr marL="89642" marR="89642" marT="44821" marB="44821"/>
                </a:tc>
                <a:tc>
                  <a:txBody>
                    <a:bodyPr/>
                    <a:lstStyle/>
                    <a:p>
                      <a:r>
                        <a:rPr lang="en-US" sz="2000" dirty="0"/>
                        <a:t>Local, ephemeral,</a:t>
                      </a:r>
                      <a:r>
                        <a:rPr lang="en-US" sz="2000" baseline="0" dirty="0"/>
                        <a:t> good for stateless scenarios.</a:t>
                      </a:r>
                      <a:endParaRPr lang="en-US" sz="2000" dirty="0"/>
                    </a:p>
                  </a:txBody>
                  <a:tcPr marL="89642" marR="89642" marT="44821" marB="44821"/>
                </a:tc>
                <a:tc>
                  <a:txBody>
                    <a:bodyPr/>
                    <a:lstStyle/>
                    <a:p>
                      <a:r>
                        <a:rPr lang="en-US" sz="2000" dirty="0"/>
                        <a:t>Not</a:t>
                      </a:r>
                      <a:r>
                        <a:rPr lang="en-US" sz="2000" baseline="0" dirty="0"/>
                        <a:t> backed by storage RP.</a:t>
                      </a:r>
                    </a:p>
                    <a:p>
                      <a:r>
                        <a:rPr lang="en-US" sz="2000" dirty="0"/>
                        <a:t>Storage limited.</a:t>
                      </a:r>
                    </a:p>
                  </a:txBody>
                  <a:tcPr marL="89642" marR="89642" marT="44821" marB="44821"/>
                </a:tc>
                <a:extLst>
                  <a:ext uri="{0D108BD9-81ED-4DB2-BD59-A6C34878D82A}">
                    <a16:rowId xmlns:a16="http://schemas.microsoft.com/office/drawing/2014/main" val="2385054831"/>
                  </a:ext>
                </a:extLst>
              </a:tr>
              <a:tr h="617039">
                <a:tc>
                  <a:txBody>
                    <a:bodyPr/>
                    <a:lstStyle/>
                    <a:p>
                      <a:r>
                        <a:rPr lang="en-US" sz="2000" dirty="0"/>
                        <a:t>Azure Files</a:t>
                      </a:r>
                    </a:p>
                  </a:txBody>
                  <a:tcPr marL="89642" marR="89642" marT="44821" marB="44821"/>
                </a:tc>
                <a:tc>
                  <a:txBody>
                    <a:bodyPr/>
                    <a:lstStyle/>
                    <a:p>
                      <a:r>
                        <a:rPr lang="en-US" sz="2000" dirty="0"/>
                        <a:t>Storage can be shared across clients. Perf/scale</a:t>
                      </a:r>
                      <a:r>
                        <a:rPr lang="en-US" sz="2000" baseline="0" dirty="0"/>
                        <a:t> work ongoing.</a:t>
                      </a:r>
                      <a:endParaRPr lang="en-US" sz="2000" dirty="0"/>
                    </a:p>
                  </a:txBody>
                  <a:tcPr marL="89642" marR="89642" marT="44821" marB="44821"/>
                </a:tc>
                <a:tc>
                  <a:txBody>
                    <a:bodyPr/>
                    <a:lstStyle/>
                    <a:p>
                      <a:r>
                        <a:rPr lang="en-US" sz="2000" dirty="0"/>
                        <a:t>Limited scale and performance.</a:t>
                      </a:r>
                    </a:p>
                  </a:txBody>
                  <a:tcPr marL="89642" marR="89642" marT="44821" marB="44821"/>
                </a:tc>
                <a:extLst>
                  <a:ext uri="{0D108BD9-81ED-4DB2-BD59-A6C34878D82A}">
                    <a16:rowId xmlns:a16="http://schemas.microsoft.com/office/drawing/2014/main" val="2928126187"/>
                  </a:ext>
                </a:extLst>
              </a:tr>
              <a:tr h="617039">
                <a:tc>
                  <a:txBody>
                    <a:bodyPr/>
                    <a:lstStyle/>
                    <a:p>
                      <a:r>
                        <a:rPr lang="en-US" sz="2000" dirty="0"/>
                        <a:t>Azure Blobs</a:t>
                      </a:r>
                    </a:p>
                  </a:txBody>
                  <a:tcPr marL="89642" marR="89642" marT="44821" marB="44821"/>
                </a:tc>
                <a:tc>
                  <a:txBody>
                    <a:bodyPr/>
                    <a:lstStyle/>
                    <a:p>
                      <a:r>
                        <a:rPr lang="en-US" sz="2000" dirty="0"/>
                        <a:t>Data is a</a:t>
                      </a:r>
                      <a:r>
                        <a:rPr lang="en-US" sz="2000" baseline="0" dirty="0"/>
                        <a:t> reliable service backed by storage.</a:t>
                      </a:r>
                      <a:endParaRPr lang="en-US" sz="2000" dirty="0"/>
                    </a:p>
                  </a:txBody>
                  <a:tcPr marL="89642" marR="89642" marT="44821" marB="44821"/>
                </a:tc>
                <a:tc>
                  <a:txBody>
                    <a:bodyPr/>
                    <a:lstStyle/>
                    <a:p>
                      <a:r>
                        <a:rPr lang="en-US" sz="2000" dirty="0"/>
                        <a:t>Existing apps need redesign. IOPS limits</a:t>
                      </a:r>
                    </a:p>
                  </a:txBody>
                  <a:tcPr marL="89642" marR="89642" marT="44821" marB="44821"/>
                </a:tc>
                <a:extLst>
                  <a:ext uri="{0D108BD9-81ED-4DB2-BD59-A6C34878D82A}">
                    <a16:rowId xmlns:a16="http://schemas.microsoft.com/office/drawing/2014/main" val="3459261248"/>
                  </a:ext>
                </a:extLst>
              </a:tr>
              <a:tr h="617039">
                <a:tc>
                  <a:txBody>
                    <a:bodyPr/>
                    <a:lstStyle/>
                    <a:p>
                      <a:r>
                        <a:rPr lang="en-US" sz="2000" dirty="0"/>
                        <a:t>Azure Tables</a:t>
                      </a:r>
                    </a:p>
                  </a:txBody>
                  <a:tcPr marL="89642" marR="89642" marT="44821" marB="44821"/>
                </a:tc>
                <a:tc>
                  <a:txBody>
                    <a:bodyPr/>
                    <a:lstStyle/>
                    <a:p>
                      <a:r>
                        <a:rPr lang="en-US" sz="2000" dirty="0"/>
                        <a:t>Data is a reliable service backed by storage.</a:t>
                      </a:r>
                    </a:p>
                  </a:txBody>
                  <a:tcPr marL="89642" marR="89642" marT="44821" marB="44821"/>
                </a:tc>
                <a:tc>
                  <a:txBody>
                    <a:bodyPr/>
                    <a:lstStyle/>
                    <a:p>
                      <a:r>
                        <a:rPr lang="en-US" sz="2000" dirty="0"/>
                        <a:t>Simple data structure.</a:t>
                      </a:r>
                    </a:p>
                    <a:p>
                      <a:r>
                        <a:rPr lang="en-US" sz="2000" dirty="0"/>
                        <a:t>App</a:t>
                      </a:r>
                      <a:r>
                        <a:rPr lang="en-US" sz="2000" baseline="0" dirty="0"/>
                        <a:t> redesign.</a:t>
                      </a:r>
                      <a:endParaRPr lang="en-US" sz="2000" dirty="0"/>
                    </a:p>
                  </a:txBody>
                  <a:tcPr marL="89642" marR="89642" marT="44821" marB="44821"/>
                </a:tc>
                <a:extLst>
                  <a:ext uri="{0D108BD9-81ED-4DB2-BD59-A6C34878D82A}">
                    <a16:rowId xmlns:a16="http://schemas.microsoft.com/office/drawing/2014/main" val="2386208940"/>
                  </a:ext>
                </a:extLst>
              </a:tr>
              <a:tr h="617039">
                <a:tc>
                  <a:txBody>
                    <a:bodyPr/>
                    <a:lstStyle/>
                    <a:p>
                      <a:r>
                        <a:rPr lang="en-US" sz="2000" dirty="0"/>
                        <a:t>Remote source</a:t>
                      </a:r>
                      <a:r>
                        <a:rPr lang="en-US" sz="2000" baseline="0" dirty="0"/>
                        <a:t> (e.g. DB)</a:t>
                      </a:r>
                      <a:endParaRPr lang="en-US" sz="2000" dirty="0"/>
                    </a:p>
                  </a:txBody>
                  <a:tcPr marL="89642" marR="89642" marT="44821" marB="44821"/>
                </a:tc>
                <a:tc>
                  <a:txBody>
                    <a:bodyPr/>
                    <a:lstStyle/>
                    <a:p>
                      <a:r>
                        <a:rPr lang="en-US" sz="2000" dirty="0"/>
                        <a:t>Data</a:t>
                      </a:r>
                      <a:r>
                        <a:rPr lang="en-US" sz="2000" baseline="0" dirty="0"/>
                        <a:t> is a service separate from app infrastructure.</a:t>
                      </a:r>
                      <a:endParaRPr lang="en-US" sz="2000" dirty="0"/>
                    </a:p>
                  </a:txBody>
                  <a:tcPr marL="89642" marR="89642" marT="44821" marB="44821"/>
                </a:tc>
                <a:tc>
                  <a:txBody>
                    <a:bodyPr/>
                    <a:lstStyle/>
                    <a:p>
                      <a:r>
                        <a:rPr lang="en-US" sz="2000" dirty="0"/>
                        <a:t>Only</a:t>
                      </a:r>
                      <a:r>
                        <a:rPr lang="en-US" sz="2000" baseline="0" dirty="0"/>
                        <a:t> suitable for a subset of apps.</a:t>
                      </a:r>
                      <a:endParaRPr lang="en-US" sz="2000" dirty="0"/>
                    </a:p>
                  </a:txBody>
                  <a:tcPr marL="89642" marR="89642" marT="44821" marB="44821"/>
                </a:tc>
                <a:extLst>
                  <a:ext uri="{0D108BD9-81ED-4DB2-BD59-A6C34878D82A}">
                    <a16:rowId xmlns:a16="http://schemas.microsoft.com/office/drawing/2014/main" val="3438012453"/>
                  </a:ext>
                </a:extLst>
              </a:tr>
              <a:tr h="617039">
                <a:tc>
                  <a:txBody>
                    <a:bodyPr/>
                    <a:lstStyle/>
                    <a:p>
                      <a:r>
                        <a:rPr lang="en-US" sz="2000" dirty="0"/>
                        <a:t>3</a:t>
                      </a:r>
                      <a:r>
                        <a:rPr lang="en-US" sz="2000" baseline="30000" dirty="0"/>
                        <a:t>rd</a:t>
                      </a:r>
                      <a:r>
                        <a:rPr lang="en-US" sz="2000" baseline="0" dirty="0"/>
                        <a:t> party shared storage e.g. </a:t>
                      </a:r>
                      <a:r>
                        <a:rPr lang="en-US" sz="2000" baseline="0" dirty="0" err="1"/>
                        <a:t>Lustre</a:t>
                      </a:r>
                      <a:endParaRPr lang="en-US" sz="2000" dirty="0"/>
                    </a:p>
                  </a:txBody>
                  <a:tcPr marL="89642" marR="89642" marT="44821" marB="44821"/>
                </a:tc>
                <a:tc>
                  <a:txBody>
                    <a:bodyPr/>
                    <a:lstStyle/>
                    <a:p>
                      <a:r>
                        <a:rPr lang="en-US" sz="2000" dirty="0"/>
                        <a:t>Storage shared across clients.</a:t>
                      </a:r>
                    </a:p>
                    <a:p>
                      <a:r>
                        <a:rPr lang="en-US" sz="2000" dirty="0"/>
                        <a:t>Scalable performance.</a:t>
                      </a:r>
                    </a:p>
                  </a:txBody>
                  <a:tcPr marL="89642" marR="89642" marT="44821" marB="44821"/>
                </a:tc>
                <a:tc>
                  <a:txBody>
                    <a:bodyPr/>
                    <a:lstStyle/>
                    <a:p>
                      <a:r>
                        <a:rPr lang="en-US" sz="2000" dirty="0" err="1"/>
                        <a:t>Lustre</a:t>
                      </a:r>
                      <a:r>
                        <a:rPr lang="en-US" sz="2000" dirty="0"/>
                        <a:t> is Linux only.</a:t>
                      </a:r>
                    </a:p>
                  </a:txBody>
                  <a:tcPr marL="89642" marR="89642" marT="44821" marB="44821"/>
                </a:tc>
                <a:extLst>
                  <a:ext uri="{0D108BD9-81ED-4DB2-BD59-A6C34878D82A}">
                    <a16:rowId xmlns:a16="http://schemas.microsoft.com/office/drawing/2014/main" val="3625206690"/>
                  </a:ext>
                </a:extLst>
              </a:tr>
            </a:tbl>
          </a:graphicData>
        </a:graphic>
      </p:graphicFrame>
    </p:spTree>
    <p:extLst>
      <p:ext uri="{BB962C8B-B14F-4D97-AF65-F5344CB8AC3E}">
        <p14:creationId xmlns:p14="http://schemas.microsoft.com/office/powerpoint/2010/main" val="226030478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Managing VM </a:t>
            </a:r>
            <a:r>
              <a:rPr lang="nl-NL" dirty="0" err="1"/>
              <a:t>Scale</a:t>
            </a:r>
            <a:r>
              <a:rPr lang="nl-NL" dirty="0"/>
              <a:t> Sets</a:t>
            </a:r>
          </a:p>
        </p:txBody>
      </p:sp>
      <p:sp>
        <p:nvSpPr>
          <p:cNvPr id="3" name="Content Placeholder 2"/>
          <p:cNvSpPr>
            <a:spLocks noGrp="1"/>
          </p:cNvSpPr>
          <p:nvPr>
            <p:ph sz="quarter" idx="10"/>
          </p:nvPr>
        </p:nvSpPr>
        <p:spPr>
          <a:xfrm>
            <a:off x="268288" y="1398397"/>
            <a:ext cx="11542503" cy="4462760"/>
          </a:xfrm>
        </p:spPr>
        <p:txBody>
          <a:bodyPr/>
          <a:lstStyle/>
          <a:p>
            <a:r>
              <a:rPr lang="nl-NL" dirty="0" err="1"/>
              <a:t>Infrastructure</a:t>
            </a:r>
            <a:endParaRPr lang="nl-NL" dirty="0"/>
          </a:p>
          <a:p>
            <a:pPr lvl="1"/>
            <a:r>
              <a:rPr lang="nl-NL" dirty="0"/>
              <a:t>Azure Resource Manager</a:t>
            </a:r>
          </a:p>
          <a:p>
            <a:pPr lvl="1"/>
            <a:r>
              <a:rPr lang="nl-NL" dirty="0"/>
              <a:t>Azure CLI</a:t>
            </a:r>
          </a:p>
          <a:p>
            <a:pPr lvl="1"/>
            <a:r>
              <a:rPr lang="nl-NL" dirty="0" err="1"/>
              <a:t>PowerShell</a:t>
            </a:r>
            <a:endParaRPr lang="nl-NL" dirty="0"/>
          </a:p>
          <a:p>
            <a:r>
              <a:rPr lang="nl-NL" dirty="0"/>
              <a:t>VM </a:t>
            </a:r>
            <a:r>
              <a:rPr lang="nl-NL" dirty="0" err="1"/>
              <a:t>Internals</a:t>
            </a:r>
            <a:endParaRPr lang="nl-NL" dirty="0"/>
          </a:p>
          <a:p>
            <a:pPr lvl="1"/>
            <a:r>
              <a:rPr lang="nl-NL" dirty="0" err="1"/>
              <a:t>PowerShell</a:t>
            </a:r>
            <a:r>
              <a:rPr lang="nl-NL" dirty="0"/>
              <a:t> DSC</a:t>
            </a:r>
          </a:p>
          <a:p>
            <a:pPr lvl="1"/>
            <a:r>
              <a:rPr lang="nl-NL" dirty="0"/>
              <a:t>Chef, </a:t>
            </a:r>
            <a:r>
              <a:rPr lang="nl-NL" dirty="0" err="1"/>
              <a:t>Puppet</a:t>
            </a:r>
            <a:r>
              <a:rPr lang="nl-NL" dirty="0"/>
              <a:t> etc.</a:t>
            </a:r>
          </a:p>
        </p:txBody>
      </p:sp>
    </p:spTree>
    <p:extLst>
      <p:ext uri="{BB962C8B-B14F-4D97-AF65-F5344CB8AC3E}">
        <p14:creationId xmlns:p14="http://schemas.microsoft.com/office/powerpoint/2010/main" val="33557785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Virtual Machine Scale Sets</a:t>
            </a:r>
          </a:p>
        </p:txBody>
      </p:sp>
    </p:spTree>
    <p:extLst>
      <p:ext uri="{BB962C8B-B14F-4D97-AF65-F5344CB8AC3E}">
        <p14:creationId xmlns:p14="http://schemas.microsoft.com/office/powerpoint/2010/main" val="38664097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Micro-services Architecture</a:t>
            </a:r>
          </a:p>
        </p:txBody>
      </p:sp>
    </p:spTree>
    <p:extLst>
      <p:ext uri="{BB962C8B-B14F-4D97-AF65-F5344CB8AC3E}">
        <p14:creationId xmlns:p14="http://schemas.microsoft.com/office/powerpoint/2010/main" val="23639306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Application Challenges</a:t>
            </a:r>
          </a:p>
        </p:txBody>
      </p:sp>
      <p:sp>
        <p:nvSpPr>
          <p:cNvPr id="4" name="Content Placeholder 3"/>
          <p:cNvSpPr>
            <a:spLocks noGrp="1"/>
          </p:cNvSpPr>
          <p:nvPr>
            <p:ph sz="quarter" idx="10"/>
          </p:nvPr>
        </p:nvSpPr>
        <p:spPr>
          <a:xfrm>
            <a:off x="268288" y="1398397"/>
            <a:ext cx="11542503" cy="4124206"/>
          </a:xfrm>
        </p:spPr>
        <p:txBody>
          <a:bodyPr/>
          <a:lstStyle/>
          <a:p>
            <a:r>
              <a:rPr lang="en-US" dirty="0"/>
              <a:t>High Availability</a:t>
            </a:r>
          </a:p>
          <a:p>
            <a:r>
              <a:rPr lang="en-US" dirty="0"/>
              <a:t>Scalability</a:t>
            </a:r>
          </a:p>
          <a:p>
            <a:r>
              <a:rPr lang="en-US" dirty="0"/>
              <a:t>Agile</a:t>
            </a:r>
          </a:p>
          <a:p>
            <a:r>
              <a:rPr lang="en-US" dirty="0"/>
              <a:t>Continuous Innovation/Evolution</a:t>
            </a:r>
          </a:p>
          <a:p>
            <a:endParaRPr lang="en-US" dirty="0"/>
          </a:p>
          <a:p>
            <a:pPr marL="0" indent="0">
              <a:buNone/>
            </a:pPr>
            <a:endParaRPr lang="en-US" dirty="0"/>
          </a:p>
        </p:txBody>
      </p:sp>
    </p:spTree>
    <p:extLst>
      <p:ext uri="{BB962C8B-B14F-4D97-AF65-F5344CB8AC3E}">
        <p14:creationId xmlns:p14="http://schemas.microsoft.com/office/powerpoint/2010/main" val="352753772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3-Tier </a:t>
            </a:r>
            <a:r>
              <a:rPr lang="nl-NL" dirty="0" err="1"/>
              <a:t>Monolithic</a:t>
            </a:r>
            <a:r>
              <a:rPr lang="nl-NL" dirty="0"/>
              <a:t> Application</a:t>
            </a:r>
          </a:p>
        </p:txBody>
      </p:sp>
      <p:sp>
        <p:nvSpPr>
          <p:cNvPr id="3" name="Rectangle 2"/>
          <p:cNvSpPr/>
          <p:nvPr/>
        </p:nvSpPr>
        <p:spPr bwMode="auto">
          <a:xfrm>
            <a:off x="4111113" y="2279904"/>
            <a:ext cx="2828544" cy="6888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an 4"/>
          <p:cNvSpPr/>
          <p:nvPr/>
        </p:nvSpPr>
        <p:spPr bwMode="auto">
          <a:xfrm>
            <a:off x="5010912" y="5151120"/>
            <a:ext cx="1028947" cy="950976"/>
          </a:xfrm>
          <a:prstGeom prst="can">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111113" y="3715512"/>
            <a:ext cx="2828544" cy="68884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5081704" y="2333215"/>
            <a:ext cx="887358" cy="572464"/>
          </a:xfrm>
          <a:prstGeom prst="rect">
            <a:avLst/>
          </a:prstGeom>
          <a:noFill/>
        </p:spPr>
        <p:txBody>
          <a:bodyPr wrap="none" lIns="182880" tIns="146304" rIns="182880" bIns="146304" rtlCol="0">
            <a:spAutoFit/>
          </a:bodyPr>
          <a:lstStyle/>
          <a:p>
            <a:pPr algn="ctr">
              <a:lnSpc>
                <a:spcPct val="90000"/>
              </a:lnSpc>
              <a:spcAft>
                <a:spcPts val="600"/>
              </a:spcAft>
            </a:pPr>
            <a:r>
              <a:rPr lang="nl-NL" sz="2000" dirty="0">
                <a:gradFill>
                  <a:gsLst>
                    <a:gs pos="2917">
                      <a:schemeClr val="tx1"/>
                    </a:gs>
                    <a:gs pos="30000">
                      <a:schemeClr val="tx1"/>
                    </a:gs>
                  </a:gsLst>
                  <a:lin ang="5400000" scaled="0"/>
                </a:gradFill>
              </a:rPr>
              <a:t>Web</a:t>
            </a:r>
          </a:p>
        </p:txBody>
      </p:sp>
      <p:sp>
        <p:nvSpPr>
          <p:cNvPr id="22" name="TextBox 21"/>
          <p:cNvSpPr txBox="1"/>
          <p:nvPr/>
        </p:nvSpPr>
        <p:spPr>
          <a:xfrm>
            <a:off x="4522387" y="3771657"/>
            <a:ext cx="2005998" cy="572464"/>
          </a:xfrm>
          <a:prstGeom prst="rect">
            <a:avLst/>
          </a:prstGeom>
          <a:noFill/>
        </p:spPr>
        <p:txBody>
          <a:bodyPr wrap="none" lIns="182880" tIns="146304" rIns="182880" bIns="146304" rtlCol="0">
            <a:spAutoFit/>
          </a:bodyPr>
          <a:lstStyle/>
          <a:p>
            <a:pPr algn="ctr">
              <a:lnSpc>
                <a:spcPct val="90000"/>
              </a:lnSpc>
              <a:spcAft>
                <a:spcPts val="600"/>
              </a:spcAft>
            </a:pPr>
            <a:r>
              <a:rPr lang="nl-NL" sz="2000" dirty="0">
                <a:gradFill>
                  <a:gsLst>
                    <a:gs pos="2917">
                      <a:schemeClr val="tx1"/>
                    </a:gs>
                    <a:gs pos="30000">
                      <a:schemeClr val="tx1"/>
                    </a:gs>
                  </a:gsLst>
                  <a:lin ang="5400000" scaled="0"/>
                </a:gradFill>
              </a:rPr>
              <a:t>Business Logic</a:t>
            </a:r>
          </a:p>
        </p:txBody>
      </p:sp>
      <p:sp>
        <p:nvSpPr>
          <p:cNvPr id="24" name="Down Arrow 23"/>
          <p:cNvSpPr/>
          <p:nvPr/>
        </p:nvSpPr>
        <p:spPr bwMode="auto">
          <a:xfrm>
            <a:off x="5458327" y="2968752"/>
            <a:ext cx="134112" cy="742666"/>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Down Arrow 24"/>
          <p:cNvSpPr/>
          <p:nvPr/>
        </p:nvSpPr>
        <p:spPr bwMode="auto">
          <a:xfrm>
            <a:off x="5458327" y="4400266"/>
            <a:ext cx="134112" cy="742666"/>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Down Arrow 25"/>
          <p:cNvSpPr/>
          <p:nvPr/>
        </p:nvSpPr>
        <p:spPr bwMode="auto">
          <a:xfrm>
            <a:off x="5458327" y="1535568"/>
            <a:ext cx="134112" cy="742666"/>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5081704" y="5468672"/>
            <a:ext cx="895117" cy="572464"/>
          </a:xfrm>
          <a:prstGeom prst="rect">
            <a:avLst/>
          </a:prstGeom>
          <a:noFill/>
        </p:spPr>
        <p:txBody>
          <a:bodyPr wrap="none" lIns="182880" tIns="146304" rIns="182880" bIns="146304" rtlCol="0">
            <a:spAutoFit/>
          </a:bodyPr>
          <a:lstStyle/>
          <a:p>
            <a:pPr algn="ctr">
              <a:lnSpc>
                <a:spcPct val="90000"/>
              </a:lnSpc>
              <a:spcAft>
                <a:spcPts val="600"/>
              </a:spcAft>
            </a:pPr>
            <a:r>
              <a:rPr lang="nl-NL" sz="2000" dirty="0">
                <a:gradFill>
                  <a:gsLst>
                    <a:gs pos="2917">
                      <a:schemeClr val="tx1"/>
                    </a:gs>
                    <a:gs pos="30000">
                      <a:schemeClr val="tx1"/>
                    </a:gs>
                  </a:gsLst>
                  <a:lin ang="5400000" scaled="0"/>
                </a:gradFill>
              </a:rPr>
              <a:t>Data</a:t>
            </a:r>
          </a:p>
        </p:txBody>
      </p:sp>
    </p:spTree>
    <p:extLst>
      <p:ext uri="{BB962C8B-B14F-4D97-AF65-F5344CB8AC3E}">
        <p14:creationId xmlns:p14="http://schemas.microsoft.com/office/powerpoint/2010/main" val="10618744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Compute on Azure</a:t>
            </a:r>
          </a:p>
        </p:txBody>
      </p:sp>
      <p:sp>
        <p:nvSpPr>
          <p:cNvPr id="6" name="Rectangle 5"/>
          <p:cNvSpPr/>
          <p:nvPr/>
        </p:nvSpPr>
        <p:spPr bwMode="auto">
          <a:xfrm>
            <a:off x="2727971" y="4977163"/>
            <a:ext cx="6917198" cy="534252"/>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Machines</a:t>
            </a:r>
          </a:p>
        </p:txBody>
      </p:sp>
      <p:sp>
        <p:nvSpPr>
          <p:cNvPr id="11" name="Rectangle 10"/>
          <p:cNvSpPr/>
          <p:nvPr/>
        </p:nvSpPr>
        <p:spPr bwMode="auto">
          <a:xfrm>
            <a:off x="6284828" y="3006733"/>
            <a:ext cx="1581912" cy="1181134"/>
          </a:xfrm>
          <a:prstGeom prst="rect">
            <a:avLst/>
          </a:prstGeom>
          <a:solidFill>
            <a:schemeClr val="accent4">
              <a:lumMod val="75000"/>
            </a:schemeClr>
          </a:solidFill>
          <a:ln w="285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14" name="Rectangle 13"/>
          <p:cNvSpPr/>
          <p:nvPr/>
        </p:nvSpPr>
        <p:spPr bwMode="auto">
          <a:xfrm>
            <a:off x="2727971" y="1365034"/>
            <a:ext cx="1581912" cy="118579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sp>
        <p:nvSpPr>
          <p:cNvPr id="15" name="Rectangle 14"/>
          <p:cNvSpPr/>
          <p:nvPr/>
        </p:nvSpPr>
        <p:spPr bwMode="auto">
          <a:xfrm>
            <a:off x="4506399" y="1365034"/>
            <a:ext cx="1581912" cy="118579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Stream Analytics</a:t>
            </a:r>
          </a:p>
        </p:txBody>
      </p:sp>
      <p:sp>
        <p:nvSpPr>
          <p:cNvPr id="16" name="Rectangle 15"/>
          <p:cNvSpPr/>
          <p:nvPr/>
        </p:nvSpPr>
        <p:spPr bwMode="auto">
          <a:xfrm>
            <a:off x="6284827" y="1365035"/>
            <a:ext cx="1581912" cy="118579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Media Services</a:t>
            </a:r>
          </a:p>
        </p:txBody>
      </p:sp>
      <p:sp>
        <p:nvSpPr>
          <p:cNvPr id="17" name="Rectangle 16"/>
          <p:cNvSpPr/>
          <p:nvPr/>
        </p:nvSpPr>
        <p:spPr bwMode="auto">
          <a:xfrm>
            <a:off x="8063254" y="1365035"/>
            <a:ext cx="1581912" cy="118579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t>
            </a:r>
          </a:p>
        </p:txBody>
      </p:sp>
      <p:sp>
        <p:nvSpPr>
          <p:cNvPr id="18" name="Left Brace 17"/>
          <p:cNvSpPr/>
          <p:nvPr/>
        </p:nvSpPr>
        <p:spPr>
          <a:xfrm>
            <a:off x="2365651" y="1355585"/>
            <a:ext cx="319138" cy="1220131"/>
          </a:xfrm>
          <a:prstGeom prst="lef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278296" y="1545577"/>
            <a:ext cx="2087355" cy="849463"/>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Vertical Compute PaaS</a:t>
            </a:r>
          </a:p>
        </p:txBody>
      </p:sp>
      <p:sp>
        <p:nvSpPr>
          <p:cNvPr id="20" name="Left Brace 19"/>
          <p:cNvSpPr/>
          <p:nvPr/>
        </p:nvSpPr>
        <p:spPr>
          <a:xfrm>
            <a:off x="2365652" y="4300829"/>
            <a:ext cx="319138" cy="1210585"/>
          </a:xfrm>
          <a:prstGeom prst="lef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79072" y="4618602"/>
            <a:ext cx="2186579"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IaaS and IaaS+</a:t>
            </a:r>
          </a:p>
        </p:txBody>
      </p:sp>
      <p:sp>
        <p:nvSpPr>
          <p:cNvPr id="28" name="Left Brace 27"/>
          <p:cNvSpPr/>
          <p:nvPr/>
        </p:nvSpPr>
        <p:spPr>
          <a:xfrm>
            <a:off x="2365652" y="3013390"/>
            <a:ext cx="319138" cy="1167821"/>
          </a:xfrm>
          <a:prstGeom prst="leftBrace">
            <a:avLst>
              <a:gd name="adj1" fmla="val 8333"/>
              <a:gd name="adj2" fmla="val 45927"/>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29273" y="3054579"/>
            <a:ext cx="2186579" cy="849463"/>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General Compute PaaS</a:t>
            </a:r>
          </a:p>
        </p:txBody>
      </p:sp>
      <p:sp>
        <p:nvSpPr>
          <p:cNvPr id="24" name="Rectangle 23"/>
          <p:cNvSpPr/>
          <p:nvPr/>
        </p:nvSpPr>
        <p:spPr bwMode="auto">
          <a:xfrm>
            <a:off x="2727971" y="4303751"/>
            <a:ext cx="5138768" cy="534252"/>
          </a:xfrm>
          <a:prstGeom prst="rect">
            <a:avLst/>
          </a:prstGeom>
          <a:solidFill>
            <a:schemeClr val="accent1">
              <a:lumMod val="50000"/>
            </a:schemeClr>
          </a:solidFill>
          <a:ln w="28575">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Scale Sets</a:t>
            </a:r>
          </a:p>
        </p:txBody>
      </p:sp>
      <p:sp>
        <p:nvSpPr>
          <p:cNvPr id="2" name="TextBox 1"/>
          <p:cNvSpPr txBox="1"/>
          <p:nvPr/>
        </p:nvSpPr>
        <p:spPr>
          <a:xfrm>
            <a:off x="9841678" y="1220019"/>
            <a:ext cx="2262087"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Rapid Development</a:t>
            </a:r>
          </a:p>
        </p:txBody>
      </p:sp>
      <p:sp>
        <p:nvSpPr>
          <p:cNvPr id="25" name="TextBox 24"/>
          <p:cNvSpPr txBox="1"/>
          <p:nvPr/>
        </p:nvSpPr>
        <p:spPr>
          <a:xfrm>
            <a:off x="9841678" y="5082542"/>
            <a:ext cx="226208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Full Control</a:t>
            </a:r>
          </a:p>
        </p:txBody>
      </p:sp>
      <p:sp>
        <p:nvSpPr>
          <p:cNvPr id="8" name="Up-Down Arrow 7"/>
          <p:cNvSpPr/>
          <p:nvPr/>
        </p:nvSpPr>
        <p:spPr bwMode="auto">
          <a:xfrm>
            <a:off x="10665916" y="2164366"/>
            <a:ext cx="613610" cy="2918175"/>
          </a:xfrm>
          <a:prstGeom prst="up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2727971" y="5650575"/>
            <a:ext cx="3277238" cy="534252"/>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Public Cloud</a:t>
            </a:r>
          </a:p>
        </p:txBody>
      </p:sp>
      <p:sp>
        <p:nvSpPr>
          <p:cNvPr id="23" name="Rectangle 22"/>
          <p:cNvSpPr/>
          <p:nvPr/>
        </p:nvSpPr>
        <p:spPr bwMode="auto">
          <a:xfrm>
            <a:off x="6367928" y="5650575"/>
            <a:ext cx="3277238" cy="534252"/>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Stack</a:t>
            </a:r>
          </a:p>
        </p:txBody>
      </p:sp>
      <p:sp>
        <p:nvSpPr>
          <p:cNvPr id="7" name="Rectangle 6"/>
          <p:cNvSpPr/>
          <p:nvPr/>
        </p:nvSpPr>
        <p:spPr bwMode="auto">
          <a:xfrm>
            <a:off x="5299491" y="4416357"/>
            <a:ext cx="2421203" cy="977136"/>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Extensions</a:t>
            </a:r>
          </a:p>
        </p:txBody>
      </p:sp>
      <p:sp>
        <p:nvSpPr>
          <p:cNvPr id="26" name="Rectangle 25"/>
          <p:cNvSpPr/>
          <p:nvPr/>
        </p:nvSpPr>
        <p:spPr bwMode="auto">
          <a:xfrm>
            <a:off x="2727974" y="3013390"/>
            <a:ext cx="1580925" cy="1181134"/>
          </a:xfrm>
          <a:prstGeom prst="rect">
            <a:avLst/>
          </a:prstGeom>
          <a:solidFill>
            <a:schemeClr val="accent4">
              <a:lumMod val="75000"/>
            </a:schemeClr>
          </a:solidFill>
          <a:ln w="285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Azure Container Service</a:t>
            </a:r>
          </a:p>
        </p:txBody>
      </p:sp>
      <p:sp>
        <p:nvSpPr>
          <p:cNvPr id="27" name="Rectangle 26"/>
          <p:cNvSpPr/>
          <p:nvPr/>
        </p:nvSpPr>
        <p:spPr bwMode="auto">
          <a:xfrm>
            <a:off x="4506399" y="3000077"/>
            <a:ext cx="1581912" cy="1181134"/>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Batch</a:t>
            </a:r>
          </a:p>
        </p:txBody>
      </p:sp>
      <p:sp>
        <p:nvSpPr>
          <p:cNvPr id="30" name="Rectangle 29"/>
          <p:cNvSpPr/>
          <p:nvPr/>
        </p:nvSpPr>
        <p:spPr bwMode="auto">
          <a:xfrm>
            <a:off x="8063254" y="3000077"/>
            <a:ext cx="1581912" cy="183792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Cloud Foundry</a:t>
            </a:r>
          </a:p>
        </p:txBody>
      </p:sp>
    </p:spTree>
    <p:extLst>
      <p:ext uri="{BB962C8B-B14F-4D97-AF65-F5344CB8AC3E}">
        <p14:creationId xmlns:p14="http://schemas.microsoft.com/office/powerpoint/2010/main" val="1244707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7" presetClass="emph" presetSubtype="2" fill="hold" nodeType="clickEffect">
                                  <p:stCondLst>
                                    <p:cond delay="0"/>
                                  </p:stCondLst>
                                  <p:childTnLst>
                                    <p:animClr clrSpc="rgb" dir="cw">
                                      <p:cBhvr>
                                        <p:cTn id="58" dur="2000" fill="hold"/>
                                        <p:tgtEl>
                                          <p:spTgt spid="24"/>
                                        </p:tgtEl>
                                        <p:attrNameLst>
                                          <p:attrName>stroke.color</p:attrName>
                                        </p:attrNameLst>
                                      </p:cBhvr>
                                      <p:to>
                                        <a:srgbClr val="FF0000"/>
                                      </p:to>
                                    </p:animClr>
                                    <p:set>
                                      <p:cBhvr>
                                        <p:cTn id="59" dur="2000" fill="hold"/>
                                        <p:tgtEl>
                                          <p:spTgt spid="24"/>
                                        </p:tgtEl>
                                        <p:attrNameLst>
                                          <p:attrName>stroke.on</p:attrName>
                                        </p:attrNameLst>
                                      </p:cBhvr>
                                      <p:to>
                                        <p:strVal val="true"/>
                                      </p:to>
                                    </p:set>
                                  </p:childTnLst>
                                </p:cTn>
                              </p:par>
                              <p:par>
                                <p:cTn id="60" presetID="7" presetClass="emph" presetSubtype="2" fill="hold" nodeType="withEffect">
                                  <p:stCondLst>
                                    <p:cond delay="0"/>
                                  </p:stCondLst>
                                  <p:childTnLst>
                                    <p:animClr clrSpc="rgb" dir="cw">
                                      <p:cBhvr>
                                        <p:cTn id="61" dur="2000" fill="hold"/>
                                        <p:tgtEl>
                                          <p:spTgt spid="11"/>
                                        </p:tgtEl>
                                        <p:attrNameLst>
                                          <p:attrName>stroke.color</p:attrName>
                                        </p:attrNameLst>
                                      </p:cBhvr>
                                      <p:to>
                                        <a:srgbClr val="FF0000"/>
                                      </p:to>
                                    </p:animClr>
                                    <p:set>
                                      <p:cBhvr>
                                        <p:cTn id="62" dur="2000" fill="hold"/>
                                        <p:tgtEl>
                                          <p:spTgt spid="11"/>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2000" fill="hold"/>
                                        <p:tgtEl>
                                          <p:spTgt spid="26"/>
                                        </p:tgtEl>
                                        <p:attrNameLst>
                                          <p:attrName>stroke.color</p:attrName>
                                        </p:attrNameLst>
                                      </p:cBhvr>
                                      <p:to>
                                        <a:srgbClr val="FF0000"/>
                                      </p:to>
                                    </p:animClr>
                                    <p:set>
                                      <p:cBhvr>
                                        <p:cTn id="65" dur="2000" fill="hold"/>
                                        <p:tgtEl>
                                          <p:spTgt spid="2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4" grpId="0" animBg="1"/>
      <p:bldP spid="15" grpId="0" animBg="1"/>
      <p:bldP spid="16" grpId="0" animBg="1"/>
      <p:bldP spid="17" grpId="0" animBg="1"/>
      <p:bldP spid="18" grpId="0" animBg="1"/>
      <p:bldP spid="19" grpId="0"/>
      <p:bldP spid="20" grpId="0" animBg="1"/>
      <p:bldP spid="21" grpId="0"/>
      <p:bldP spid="28" grpId="0" animBg="1"/>
      <p:bldP spid="29" grpId="0"/>
      <p:bldP spid="24" grpId="0" animBg="1"/>
      <p:bldP spid="22" grpId="0" animBg="1"/>
      <p:bldP spid="23" grpId="0" animBg="1"/>
      <p:bldP spid="7" grpId="0" animBg="1"/>
      <p:bldP spid="26" grpId="0" animBg="1"/>
      <p:bldP spid="27" grpId="0" animBg="1"/>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own Arrow 26"/>
          <p:cNvSpPr/>
          <p:nvPr/>
        </p:nvSpPr>
        <p:spPr bwMode="auto">
          <a:xfrm rot="2605479" flipH="1">
            <a:off x="5978118" y="2637798"/>
            <a:ext cx="131884" cy="1253344"/>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Down Arrow 23"/>
          <p:cNvSpPr/>
          <p:nvPr/>
        </p:nvSpPr>
        <p:spPr bwMode="auto">
          <a:xfrm rot="18670335" flipH="1">
            <a:off x="4899267" y="2682005"/>
            <a:ext cx="131884" cy="1253344"/>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Down Arrow 24"/>
          <p:cNvSpPr/>
          <p:nvPr/>
        </p:nvSpPr>
        <p:spPr bwMode="auto">
          <a:xfrm>
            <a:off x="5458327" y="4400266"/>
            <a:ext cx="134112" cy="742666"/>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nl-NL" dirty="0"/>
              <a:t>3-Tier </a:t>
            </a:r>
            <a:r>
              <a:rPr lang="nl-NL" dirty="0" err="1"/>
              <a:t>Monolithic</a:t>
            </a:r>
            <a:r>
              <a:rPr lang="nl-NL" dirty="0"/>
              <a:t> Application (</a:t>
            </a:r>
            <a:r>
              <a:rPr lang="nl-NL" dirty="0" err="1"/>
              <a:t>Improved</a:t>
            </a:r>
            <a:r>
              <a:rPr lang="nl-NL" dirty="0"/>
              <a:t>)</a:t>
            </a:r>
          </a:p>
        </p:txBody>
      </p:sp>
      <p:sp>
        <p:nvSpPr>
          <p:cNvPr id="3" name="Rectangle 2"/>
          <p:cNvSpPr/>
          <p:nvPr/>
        </p:nvSpPr>
        <p:spPr bwMode="auto">
          <a:xfrm>
            <a:off x="4111113" y="2279904"/>
            <a:ext cx="1064391" cy="6888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Can 4"/>
          <p:cNvSpPr/>
          <p:nvPr/>
        </p:nvSpPr>
        <p:spPr bwMode="auto">
          <a:xfrm>
            <a:off x="5010912" y="5151120"/>
            <a:ext cx="1028947" cy="950976"/>
          </a:xfrm>
          <a:prstGeom prst="can">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4111113" y="3715512"/>
            <a:ext cx="2828544" cy="68884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4111113" y="4491508"/>
            <a:ext cx="2828544" cy="572464"/>
            <a:chOff x="4111113" y="4491508"/>
            <a:chExt cx="2828544" cy="572464"/>
          </a:xfrm>
        </p:grpSpPr>
        <p:sp>
          <p:nvSpPr>
            <p:cNvPr id="7" name="Rectangle 6"/>
            <p:cNvSpPr/>
            <p:nvPr/>
          </p:nvSpPr>
          <p:spPr bwMode="auto">
            <a:xfrm>
              <a:off x="4111113" y="4604004"/>
              <a:ext cx="2828544" cy="347472"/>
            </a:xfrm>
            <a:prstGeom prst="rect">
              <a:avLst/>
            </a:prstGeom>
            <a:ln>
              <a:no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4996874" y="4491508"/>
              <a:ext cx="1057021" cy="572464"/>
            </a:xfrm>
            <a:prstGeom prst="rect">
              <a:avLst/>
            </a:prstGeom>
            <a:noFill/>
          </p:spPr>
          <p:txBody>
            <a:bodyPr wrap="none" lIns="182880" tIns="146304" rIns="182880" bIns="146304" rtlCol="0">
              <a:spAutoFit/>
            </a:bodyPr>
            <a:lstStyle/>
            <a:p>
              <a:pPr algn="ctr">
                <a:lnSpc>
                  <a:spcPct val="90000"/>
                </a:lnSpc>
                <a:spcAft>
                  <a:spcPts val="600"/>
                </a:spcAft>
              </a:pPr>
              <a:r>
                <a:rPr lang="nl-NL" sz="2000" dirty="0">
                  <a:gradFill>
                    <a:gsLst>
                      <a:gs pos="2917">
                        <a:schemeClr val="tx1"/>
                      </a:gs>
                      <a:gs pos="30000">
                        <a:schemeClr val="tx1"/>
                      </a:gs>
                    </a:gsLst>
                    <a:lin ang="5400000" scaled="0"/>
                  </a:gradFill>
                </a:rPr>
                <a:t>Cache</a:t>
              </a:r>
            </a:p>
          </p:txBody>
        </p:sp>
      </p:grpSp>
      <p:grpSp>
        <p:nvGrpSpPr>
          <p:cNvPr id="13" name="Group 12"/>
          <p:cNvGrpSpPr/>
          <p:nvPr/>
        </p:nvGrpSpPr>
        <p:grpSpPr>
          <a:xfrm>
            <a:off x="4111113" y="3055900"/>
            <a:ext cx="2828544" cy="572464"/>
            <a:chOff x="4111113" y="4491508"/>
            <a:chExt cx="2828544" cy="572464"/>
          </a:xfrm>
        </p:grpSpPr>
        <p:sp>
          <p:nvSpPr>
            <p:cNvPr id="14" name="Rectangle 13"/>
            <p:cNvSpPr/>
            <p:nvPr/>
          </p:nvSpPr>
          <p:spPr bwMode="auto">
            <a:xfrm>
              <a:off x="4111113" y="4604004"/>
              <a:ext cx="2828544" cy="347472"/>
            </a:xfrm>
            <a:prstGeom prst="rect">
              <a:avLst/>
            </a:prstGeom>
            <a:ln>
              <a:no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p:cNvSpPr txBox="1"/>
            <p:nvPr/>
          </p:nvSpPr>
          <p:spPr>
            <a:xfrm>
              <a:off x="4996874" y="4491508"/>
              <a:ext cx="1057021" cy="572464"/>
            </a:xfrm>
            <a:prstGeom prst="rect">
              <a:avLst/>
            </a:prstGeom>
            <a:noFill/>
          </p:spPr>
          <p:txBody>
            <a:bodyPr wrap="none" lIns="182880" tIns="146304" rIns="182880" bIns="146304" rtlCol="0">
              <a:spAutoFit/>
            </a:bodyPr>
            <a:lstStyle/>
            <a:p>
              <a:pPr algn="ctr">
                <a:lnSpc>
                  <a:spcPct val="90000"/>
                </a:lnSpc>
                <a:spcAft>
                  <a:spcPts val="600"/>
                </a:spcAft>
              </a:pPr>
              <a:r>
                <a:rPr lang="nl-NL" sz="2000" dirty="0">
                  <a:gradFill>
                    <a:gsLst>
                      <a:gs pos="2917">
                        <a:schemeClr val="tx1"/>
                      </a:gs>
                      <a:gs pos="30000">
                        <a:schemeClr val="tx1"/>
                      </a:gs>
                    </a:gsLst>
                    <a:lin ang="5400000" scaled="0"/>
                  </a:gradFill>
                </a:rPr>
                <a:t>Cache</a:t>
              </a:r>
            </a:p>
          </p:txBody>
        </p:sp>
      </p:grpSp>
      <p:sp>
        <p:nvSpPr>
          <p:cNvPr id="21" name="TextBox 20"/>
          <p:cNvSpPr txBox="1"/>
          <p:nvPr/>
        </p:nvSpPr>
        <p:spPr>
          <a:xfrm>
            <a:off x="4199629" y="2336720"/>
            <a:ext cx="887358" cy="572464"/>
          </a:xfrm>
          <a:prstGeom prst="rect">
            <a:avLst/>
          </a:prstGeom>
          <a:noFill/>
        </p:spPr>
        <p:txBody>
          <a:bodyPr wrap="none" lIns="182880" tIns="146304" rIns="182880" bIns="146304" rtlCol="0">
            <a:spAutoFit/>
          </a:bodyPr>
          <a:lstStyle/>
          <a:p>
            <a:pPr algn="ctr">
              <a:lnSpc>
                <a:spcPct val="90000"/>
              </a:lnSpc>
              <a:spcAft>
                <a:spcPts val="600"/>
              </a:spcAft>
            </a:pPr>
            <a:r>
              <a:rPr lang="nl-NL" sz="2000" dirty="0">
                <a:gradFill>
                  <a:gsLst>
                    <a:gs pos="2917">
                      <a:schemeClr val="tx1"/>
                    </a:gs>
                    <a:gs pos="30000">
                      <a:schemeClr val="tx1"/>
                    </a:gs>
                  </a:gsLst>
                  <a:lin ang="5400000" scaled="0"/>
                </a:gradFill>
              </a:rPr>
              <a:t>Web</a:t>
            </a:r>
          </a:p>
        </p:txBody>
      </p:sp>
      <p:sp>
        <p:nvSpPr>
          <p:cNvPr id="22" name="TextBox 21"/>
          <p:cNvSpPr txBox="1"/>
          <p:nvPr/>
        </p:nvSpPr>
        <p:spPr>
          <a:xfrm>
            <a:off x="4522387" y="3771657"/>
            <a:ext cx="2005998" cy="572464"/>
          </a:xfrm>
          <a:prstGeom prst="rect">
            <a:avLst/>
          </a:prstGeom>
          <a:noFill/>
        </p:spPr>
        <p:txBody>
          <a:bodyPr wrap="none" lIns="182880" tIns="146304" rIns="182880" bIns="146304" rtlCol="0">
            <a:spAutoFit/>
          </a:bodyPr>
          <a:lstStyle/>
          <a:p>
            <a:pPr algn="ctr">
              <a:lnSpc>
                <a:spcPct val="90000"/>
              </a:lnSpc>
              <a:spcAft>
                <a:spcPts val="600"/>
              </a:spcAft>
            </a:pPr>
            <a:r>
              <a:rPr lang="nl-NL" sz="2000" dirty="0">
                <a:gradFill>
                  <a:gsLst>
                    <a:gs pos="2917">
                      <a:schemeClr val="tx1"/>
                    </a:gs>
                    <a:gs pos="30000">
                      <a:schemeClr val="tx1"/>
                    </a:gs>
                  </a:gsLst>
                  <a:lin ang="5400000" scaled="0"/>
                </a:gradFill>
              </a:rPr>
              <a:t>Business Logic</a:t>
            </a:r>
          </a:p>
        </p:txBody>
      </p:sp>
      <p:sp>
        <p:nvSpPr>
          <p:cNvPr id="20" name="Rectangle 19"/>
          <p:cNvSpPr/>
          <p:nvPr/>
        </p:nvSpPr>
        <p:spPr bwMode="auto">
          <a:xfrm>
            <a:off x="5875265" y="2279904"/>
            <a:ext cx="1064391" cy="6888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5963781" y="2336720"/>
            <a:ext cx="887358" cy="572464"/>
          </a:xfrm>
          <a:prstGeom prst="rect">
            <a:avLst/>
          </a:prstGeom>
          <a:noFill/>
        </p:spPr>
        <p:txBody>
          <a:bodyPr wrap="none" lIns="182880" tIns="146304" rIns="182880" bIns="146304" rtlCol="0">
            <a:spAutoFit/>
          </a:bodyPr>
          <a:lstStyle/>
          <a:p>
            <a:pPr algn="ctr">
              <a:lnSpc>
                <a:spcPct val="90000"/>
              </a:lnSpc>
              <a:spcAft>
                <a:spcPts val="600"/>
              </a:spcAft>
            </a:pPr>
            <a:r>
              <a:rPr lang="nl-NL" sz="2000" dirty="0">
                <a:gradFill>
                  <a:gsLst>
                    <a:gs pos="2917">
                      <a:schemeClr val="tx1"/>
                    </a:gs>
                    <a:gs pos="30000">
                      <a:schemeClr val="tx1"/>
                    </a:gs>
                  </a:gsLst>
                  <a:lin ang="5400000" scaled="0"/>
                </a:gradFill>
              </a:rPr>
              <a:t>Web</a:t>
            </a:r>
          </a:p>
        </p:txBody>
      </p:sp>
      <p:sp>
        <p:nvSpPr>
          <p:cNvPr id="26" name="Down Arrow 25"/>
          <p:cNvSpPr/>
          <p:nvPr/>
        </p:nvSpPr>
        <p:spPr bwMode="auto">
          <a:xfrm>
            <a:off x="4576252" y="1931377"/>
            <a:ext cx="142052" cy="345104"/>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Down Arrow 27"/>
          <p:cNvSpPr/>
          <p:nvPr/>
        </p:nvSpPr>
        <p:spPr bwMode="auto">
          <a:xfrm>
            <a:off x="6336434" y="1936340"/>
            <a:ext cx="142052" cy="345104"/>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Down Arrow 28"/>
          <p:cNvSpPr/>
          <p:nvPr/>
        </p:nvSpPr>
        <p:spPr bwMode="auto">
          <a:xfrm>
            <a:off x="5458327" y="1392562"/>
            <a:ext cx="142052" cy="345104"/>
          </a:xfrm>
          <a:prstGeom prst="down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9" name="Group 18"/>
          <p:cNvGrpSpPr/>
          <p:nvPr/>
        </p:nvGrpSpPr>
        <p:grpSpPr>
          <a:xfrm>
            <a:off x="4111112" y="1619468"/>
            <a:ext cx="2828544" cy="572464"/>
            <a:chOff x="4111112" y="1326860"/>
            <a:chExt cx="2828544" cy="572464"/>
          </a:xfrm>
        </p:grpSpPr>
        <p:sp>
          <p:nvSpPr>
            <p:cNvPr id="17" name="Rectangle 16"/>
            <p:cNvSpPr/>
            <p:nvPr/>
          </p:nvSpPr>
          <p:spPr bwMode="auto">
            <a:xfrm>
              <a:off x="4111112" y="1439356"/>
              <a:ext cx="2828544" cy="347472"/>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6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4552136" y="1326860"/>
              <a:ext cx="1946495" cy="572464"/>
            </a:xfrm>
            <a:prstGeom prst="rect">
              <a:avLst/>
            </a:prstGeom>
            <a:noFill/>
          </p:spPr>
          <p:txBody>
            <a:bodyPr wrap="none" lIns="182880" tIns="146304" rIns="182880" bIns="146304" rtlCol="0">
              <a:spAutoFit/>
            </a:bodyPr>
            <a:lstStyle/>
            <a:p>
              <a:pPr algn="ctr">
                <a:lnSpc>
                  <a:spcPct val="90000"/>
                </a:lnSpc>
                <a:spcAft>
                  <a:spcPts val="600"/>
                </a:spcAft>
              </a:pPr>
              <a:r>
                <a:rPr lang="nl-NL" sz="2000" dirty="0">
                  <a:gradFill>
                    <a:gsLst>
                      <a:gs pos="2917">
                        <a:schemeClr val="tx1"/>
                      </a:gs>
                      <a:gs pos="30000">
                        <a:schemeClr val="tx1"/>
                      </a:gs>
                    </a:gsLst>
                    <a:lin ang="5400000" scaled="0"/>
                  </a:gradFill>
                </a:rPr>
                <a:t>Load </a:t>
              </a:r>
              <a:r>
                <a:rPr lang="nl-NL" sz="2000" dirty="0" err="1">
                  <a:gradFill>
                    <a:gsLst>
                      <a:gs pos="2917">
                        <a:schemeClr val="tx1"/>
                      </a:gs>
                      <a:gs pos="30000">
                        <a:schemeClr val="tx1"/>
                      </a:gs>
                    </a:gsLst>
                    <a:lin ang="5400000" scaled="0"/>
                  </a:gradFill>
                </a:rPr>
                <a:t>Balancer</a:t>
              </a:r>
              <a:endParaRPr lang="nl-NL" sz="2000" dirty="0">
                <a:gradFill>
                  <a:gsLst>
                    <a:gs pos="2917">
                      <a:schemeClr val="tx1"/>
                    </a:gs>
                    <a:gs pos="30000">
                      <a:schemeClr val="tx1"/>
                    </a:gs>
                  </a:gsLst>
                  <a:lin ang="5400000" scaled="0"/>
                </a:gradFill>
              </a:endParaRPr>
            </a:p>
          </p:txBody>
        </p:sp>
      </p:grpSp>
      <p:sp>
        <p:nvSpPr>
          <p:cNvPr id="30" name="TextBox 29"/>
          <p:cNvSpPr txBox="1"/>
          <p:nvPr/>
        </p:nvSpPr>
        <p:spPr>
          <a:xfrm>
            <a:off x="5081704" y="5468672"/>
            <a:ext cx="895117" cy="572464"/>
          </a:xfrm>
          <a:prstGeom prst="rect">
            <a:avLst/>
          </a:prstGeom>
          <a:noFill/>
        </p:spPr>
        <p:txBody>
          <a:bodyPr wrap="none" lIns="182880" tIns="146304" rIns="182880" bIns="146304" rtlCol="0">
            <a:spAutoFit/>
          </a:bodyPr>
          <a:lstStyle/>
          <a:p>
            <a:pPr algn="ctr">
              <a:lnSpc>
                <a:spcPct val="90000"/>
              </a:lnSpc>
              <a:spcAft>
                <a:spcPts val="600"/>
              </a:spcAft>
            </a:pPr>
            <a:r>
              <a:rPr lang="nl-NL" sz="2000" dirty="0">
                <a:gradFill>
                  <a:gsLst>
                    <a:gs pos="2917">
                      <a:schemeClr val="tx1"/>
                    </a:gs>
                    <a:gs pos="30000">
                      <a:schemeClr val="tx1"/>
                    </a:gs>
                  </a:gsLst>
                  <a:lin ang="5400000" scaled="0"/>
                </a:gradFill>
              </a:rPr>
              <a:t>Data</a:t>
            </a:r>
          </a:p>
        </p:txBody>
      </p:sp>
    </p:spTree>
    <p:extLst>
      <p:ext uri="{BB962C8B-B14F-4D97-AF65-F5344CB8AC3E}">
        <p14:creationId xmlns:p14="http://schemas.microsoft.com/office/powerpoint/2010/main" val="675808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Micro-services Architecture</a:t>
            </a:r>
          </a:p>
        </p:txBody>
      </p:sp>
      <p:sp>
        <p:nvSpPr>
          <p:cNvPr id="3" name="Rectangle 2"/>
          <p:cNvSpPr/>
          <p:nvPr/>
        </p:nvSpPr>
        <p:spPr bwMode="auto">
          <a:xfrm>
            <a:off x="1459353" y="2279904"/>
            <a:ext cx="2008839" cy="6888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1459353" y="3715512"/>
            <a:ext cx="2008839" cy="688848"/>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1462524" y="2336720"/>
            <a:ext cx="2005667" cy="572464"/>
          </a:xfrm>
          <a:prstGeom prst="rect">
            <a:avLst/>
          </a:prstGeom>
          <a:noFill/>
        </p:spPr>
        <p:txBody>
          <a:bodyPr wrap="square" lIns="182880" tIns="146304" rIns="182880" bIns="146304" rtlCol="0">
            <a:spAutoFit/>
          </a:bodyPr>
          <a:lstStyle/>
          <a:p>
            <a:pPr algn="ctr">
              <a:lnSpc>
                <a:spcPct val="90000"/>
              </a:lnSpc>
              <a:spcAft>
                <a:spcPts val="600"/>
              </a:spcAft>
            </a:pPr>
            <a:r>
              <a:rPr lang="nl-NL" sz="2000" dirty="0">
                <a:gradFill>
                  <a:gsLst>
                    <a:gs pos="2917">
                      <a:schemeClr val="tx1"/>
                    </a:gs>
                    <a:gs pos="30000">
                      <a:schemeClr val="tx1"/>
                    </a:gs>
                  </a:gsLst>
                  <a:lin ang="5400000" scaled="0"/>
                </a:gradFill>
              </a:rPr>
              <a:t>Web</a:t>
            </a:r>
          </a:p>
        </p:txBody>
      </p:sp>
      <p:sp>
        <p:nvSpPr>
          <p:cNvPr id="22" name="TextBox 21"/>
          <p:cNvSpPr txBox="1"/>
          <p:nvPr/>
        </p:nvSpPr>
        <p:spPr>
          <a:xfrm>
            <a:off x="1462195" y="3771657"/>
            <a:ext cx="2005998" cy="572464"/>
          </a:xfrm>
          <a:prstGeom prst="rect">
            <a:avLst/>
          </a:prstGeom>
          <a:noFill/>
        </p:spPr>
        <p:txBody>
          <a:bodyPr wrap="none" lIns="182880" tIns="146304" rIns="182880" bIns="146304" rtlCol="0">
            <a:spAutoFit/>
          </a:bodyPr>
          <a:lstStyle/>
          <a:p>
            <a:pPr algn="ctr">
              <a:lnSpc>
                <a:spcPct val="90000"/>
              </a:lnSpc>
              <a:spcAft>
                <a:spcPts val="600"/>
              </a:spcAft>
            </a:pPr>
            <a:r>
              <a:rPr lang="nl-NL" sz="2000" dirty="0">
                <a:gradFill>
                  <a:gsLst>
                    <a:gs pos="2917">
                      <a:schemeClr val="tx1"/>
                    </a:gs>
                    <a:gs pos="30000">
                      <a:schemeClr val="tx1"/>
                    </a:gs>
                  </a:gsLst>
                  <a:lin ang="5400000" scaled="0"/>
                </a:gradFill>
              </a:rPr>
              <a:t>Business Logic</a:t>
            </a:r>
          </a:p>
        </p:txBody>
      </p:sp>
      <p:grpSp>
        <p:nvGrpSpPr>
          <p:cNvPr id="4" name="Group 3"/>
          <p:cNvGrpSpPr/>
          <p:nvPr/>
        </p:nvGrpSpPr>
        <p:grpSpPr>
          <a:xfrm>
            <a:off x="1949298" y="5147026"/>
            <a:ext cx="1028947" cy="950976"/>
            <a:chOff x="1920240" y="5147026"/>
            <a:chExt cx="1028947" cy="950976"/>
          </a:xfrm>
        </p:grpSpPr>
        <p:sp>
          <p:nvSpPr>
            <p:cNvPr id="5" name="Can 4"/>
            <p:cNvSpPr/>
            <p:nvPr/>
          </p:nvSpPr>
          <p:spPr bwMode="auto">
            <a:xfrm>
              <a:off x="1920240" y="5147026"/>
              <a:ext cx="1028947" cy="950976"/>
            </a:xfrm>
            <a:prstGeom prst="can">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p:cNvSpPr txBox="1"/>
            <p:nvPr/>
          </p:nvSpPr>
          <p:spPr>
            <a:xfrm>
              <a:off x="1991032" y="5464578"/>
              <a:ext cx="895117" cy="572464"/>
            </a:xfrm>
            <a:prstGeom prst="rect">
              <a:avLst/>
            </a:prstGeom>
            <a:noFill/>
          </p:spPr>
          <p:txBody>
            <a:bodyPr wrap="none" lIns="182880" tIns="146304" rIns="182880" bIns="146304" rtlCol="0">
              <a:spAutoFit/>
            </a:bodyPr>
            <a:lstStyle/>
            <a:p>
              <a:pPr algn="ctr">
                <a:lnSpc>
                  <a:spcPct val="90000"/>
                </a:lnSpc>
                <a:spcAft>
                  <a:spcPts val="600"/>
                </a:spcAft>
              </a:pPr>
              <a:r>
                <a:rPr lang="nl-NL" sz="2000" dirty="0">
                  <a:gradFill>
                    <a:gsLst>
                      <a:gs pos="2917">
                        <a:schemeClr val="tx1"/>
                      </a:gs>
                      <a:gs pos="30000">
                        <a:schemeClr val="tx1"/>
                      </a:gs>
                    </a:gsLst>
                    <a:lin ang="5400000" scaled="0"/>
                  </a:gradFill>
                </a:rPr>
                <a:t>Data</a:t>
              </a:r>
            </a:p>
          </p:txBody>
        </p:sp>
      </p:grpSp>
      <p:sp>
        <p:nvSpPr>
          <p:cNvPr id="8" name="Rectangle 7"/>
          <p:cNvSpPr/>
          <p:nvPr/>
        </p:nvSpPr>
        <p:spPr bwMode="auto">
          <a:xfrm>
            <a:off x="4179189" y="2279904"/>
            <a:ext cx="360000" cy="36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p:cNvSpPr txBox="1"/>
          <p:nvPr/>
        </p:nvSpPr>
        <p:spPr>
          <a:xfrm>
            <a:off x="4150351" y="2622952"/>
            <a:ext cx="1607556" cy="517065"/>
          </a:xfrm>
          <a:prstGeom prst="rect">
            <a:avLst/>
          </a:prstGeom>
          <a:noFill/>
        </p:spPr>
        <p:txBody>
          <a:bodyPr wrap="none" lIns="182880" tIns="146304" rIns="182880" bIns="146304" rtlCol="0">
            <a:spAutoFit/>
          </a:bodyPr>
          <a:lstStyle/>
          <a:p>
            <a:pPr>
              <a:lnSpc>
                <a:spcPct val="90000"/>
              </a:lnSpc>
              <a:spcAft>
                <a:spcPts val="600"/>
              </a:spcAft>
            </a:pPr>
            <a:r>
              <a:rPr lang="nl-NL" sz="1600" dirty="0">
                <a:gradFill>
                  <a:gsLst>
                    <a:gs pos="2917">
                      <a:schemeClr val="tx1"/>
                    </a:gs>
                    <a:gs pos="30000">
                      <a:schemeClr val="tx1"/>
                    </a:gs>
                  </a:gsLst>
                  <a:lin ang="5400000" scaled="0"/>
                </a:gradFill>
              </a:rPr>
              <a:t>HTTP </a:t>
            </a:r>
            <a:r>
              <a:rPr lang="nl-NL" sz="1600" dirty="0" err="1">
                <a:gradFill>
                  <a:gsLst>
                    <a:gs pos="2917">
                      <a:schemeClr val="tx1"/>
                    </a:gs>
                    <a:gs pos="30000">
                      <a:schemeClr val="tx1"/>
                    </a:gs>
                  </a:gsLst>
                  <a:lin ang="5400000" scaled="0"/>
                </a:gradFill>
              </a:rPr>
              <a:t>Listener</a:t>
            </a:r>
            <a:endParaRPr lang="nl-NL" sz="1600" dirty="0">
              <a:gradFill>
                <a:gsLst>
                  <a:gs pos="2917">
                    <a:schemeClr val="tx1"/>
                  </a:gs>
                  <a:gs pos="30000">
                    <a:schemeClr val="tx1"/>
                  </a:gs>
                </a:gsLst>
                <a:lin ang="5400000" scaled="0"/>
              </a:gradFill>
            </a:endParaRPr>
          </a:p>
        </p:txBody>
      </p:sp>
      <p:sp>
        <p:nvSpPr>
          <p:cNvPr id="33" name="Rectangle 32"/>
          <p:cNvSpPr/>
          <p:nvPr/>
        </p:nvSpPr>
        <p:spPr bwMode="auto">
          <a:xfrm>
            <a:off x="4774129" y="2279904"/>
            <a:ext cx="360000" cy="36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5369069" y="2279904"/>
            <a:ext cx="360000" cy="36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6722364" y="2279904"/>
            <a:ext cx="360000" cy="360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TextBox 35"/>
          <p:cNvSpPr txBox="1"/>
          <p:nvPr/>
        </p:nvSpPr>
        <p:spPr>
          <a:xfrm>
            <a:off x="6411947" y="2622952"/>
            <a:ext cx="1587422" cy="517065"/>
          </a:xfrm>
          <a:prstGeom prst="rect">
            <a:avLst/>
          </a:prstGeom>
          <a:noFill/>
        </p:spPr>
        <p:txBody>
          <a:bodyPr wrap="none" lIns="182880" tIns="146304" rIns="182880" bIns="146304" rtlCol="0">
            <a:spAutoFit/>
          </a:bodyPr>
          <a:lstStyle/>
          <a:p>
            <a:pPr>
              <a:lnSpc>
                <a:spcPct val="90000"/>
              </a:lnSpc>
              <a:spcAft>
                <a:spcPts val="600"/>
              </a:spcAft>
            </a:pPr>
            <a:r>
              <a:rPr lang="nl-NL" sz="1600" dirty="0">
                <a:gradFill>
                  <a:gsLst>
                    <a:gs pos="2917">
                      <a:schemeClr val="tx1"/>
                    </a:gs>
                    <a:gs pos="30000">
                      <a:schemeClr val="tx1"/>
                    </a:gs>
                  </a:gsLst>
                  <a:lin ang="5400000" scaled="0"/>
                </a:gradFill>
              </a:rPr>
              <a:t>Page Content</a:t>
            </a:r>
          </a:p>
        </p:txBody>
      </p:sp>
      <p:sp>
        <p:nvSpPr>
          <p:cNvPr id="37" name="Rectangle 36"/>
          <p:cNvSpPr/>
          <p:nvPr/>
        </p:nvSpPr>
        <p:spPr bwMode="auto">
          <a:xfrm>
            <a:off x="7317304" y="2279904"/>
            <a:ext cx="360000" cy="360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8674989" y="2279904"/>
            <a:ext cx="360000" cy="360000"/>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8316947" y="2622952"/>
            <a:ext cx="1696618" cy="517065"/>
          </a:xfrm>
          <a:prstGeom prst="rect">
            <a:avLst/>
          </a:prstGeom>
          <a:noFill/>
        </p:spPr>
        <p:txBody>
          <a:bodyPr wrap="none" lIns="182880" tIns="146304" rIns="182880" bIns="146304" rtlCol="0">
            <a:spAutoFit/>
          </a:bodyPr>
          <a:lstStyle/>
          <a:p>
            <a:pPr>
              <a:lnSpc>
                <a:spcPct val="90000"/>
              </a:lnSpc>
              <a:spcAft>
                <a:spcPts val="600"/>
              </a:spcAft>
            </a:pPr>
            <a:r>
              <a:rPr lang="nl-NL" sz="1600" dirty="0" err="1">
                <a:gradFill>
                  <a:gsLst>
                    <a:gs pos="2917">
                      <a:schemeClr val="tx1"/>
                    </a:gs>
                    <a:gs pos="30000">
                      <a:schemeClr val="tx1"/>
                    </a:gs>
                  </a:gsLst>
                  <a:lin ang="5400000" scaled="0"/>
                </a:gradFill>
              </a:rPr>
              <a:t>Authentication</a:t>
            </a:r>
            <a:endParaRPr lang="nl-NL" sz="1600" dirty="0">
              <a:gradFill>
                <a:gsLst>
                  <a:gs pos="2917">
                    <a:schemeClr val="tx1"/>
                  </a:gs>
                  <a:gs pos="30000">
                    <a:schemeClr val="tx1"/>
                  </a:gs>
                </a:gsLst>
                <a:lin ang="5400000" scaled="0"/>
              </a:gradFill>
            </a:endParaRPr>
          </a:p>
        </p:txBody>
      </p:sp>
      <p:sp>
        <p:nvSpPr>
          <p:cNvPr id="41" name="Rectangle 40"/>
          <p:cNvSpPr/>
          <p:nvPr/>
        </p:nvSpPr>
        <p:spPr bwMode="auto">
          <a:xfrm>
            <a:off x="9269929" y="2279904"/>
            <a:ext cx="360000" cy="360000"/>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4480804" y="3715512"/>
            <a:ext cx="360000" cy="3600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3798912" y="4058560"/>
            <a:ext cx="2333524" cy="517065"/>
          </a:xfrm>
          <a:prstGeom prst="rect">
            <a:avLst/>
          </a:prstGeom>
          <a:noFill/>
        </p:spPr>
        <p:txBody>
          <a:bodyPr wrap="none" lIns="182880" tIns="146304" rIns="182880" bIns="146304" rtlCol="0">
            <a:spAutoFit/>
          </a:bodyPr>
          <a:lstStyle/>
          <a:p>
            <a:pPr>
              <a:lnSpc>
                <a:spcPct val="90000"/>
              </a:lnSpc>
              <a:spcAft>
                <a:spcPts val="600"/>
              </a:spcAft>
            </a:pPr>
            <a:r>
              <a:rPr lang="nl-NL" sz="1600" dirty="0">
                <a:gradFill>
                  <a:gsLst>
                    <a:gs pos="2917">
                      <a:schemeClr val="tx1"/>
                    </a:gs>
                    <a:gs pos="30000">
                      <a:schemeClr val="tx1"/>
                    </a:gs>
                  </a:gsLst>
                  <a:lin ang="5400000" scaled="0"/>
                </a:gradFill>
              </a:rPr>
              <a:t>Product Management</a:t>
            </a:r>
          </a:p>
        </p:txBody>
      </p:sp>
      <p:sp>
        <p:nvSpPr>
          <p:cNvPr id="44" name="Rectangle 43"/>
          <p:cNvSpPr/>
          <p:nvPr/>
        </p:nvSpPr>
        <p:spPr bwMode="auto">
          <a:xfrm>
            <a:off x="5075744" y="3715512"/>
            <a:ext cx="360000" cy="3600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6449489" y="3716991"/>
            <a:ext cx="360000" cy="3600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TextBox 45"/>
          <p:cNvSpPr txBox="1"/>
          <p:nvPr/>
        </p:nvSpPr>
        <p:spPr>
          <a:xfrm>
            <a:off x="6151486" y="4058559"/>
            <a:ext cx="2153988" cy="517065"/>
          </a:xfrm>
          <a:prstGeom prst="rect">
            <a:avLst/>
          </a:prstGeom>
          <a:noFill/>
        </p:spPr>
        <p:txBody>
          <a:bodyPr wrap="none" lIns="182880" tIns="146304" rIns="182880" bIns="146304" rtlCol="0">
            <a:spAutoFit/>
          </a:bodyPr>
          <a:lstStyle/>
          <a:p>
            <a:pPr>
              <a:lnSpc>
                <a:spcPct val="90000"/>
              </a:lnSpc>
              <a:spcAft>
                <a:spcPts val="600"/>
              </a:spcAft>
            </a:pPr>
            <a:r>
              <a:rPr lang="nl-NL" sz="1600" dirty="0">
                <a:gradFill>
                  <a:gsLst>
                    <a:gs pos="2917">
                      <a:schemeClr val="tx1"/>
                    </a:gs>
                    <a:gs pos="30000">
                      <a:schemeClr val="tx1"/>
                    </a:gs>
                  </a:gsLst>
                  <a:lin ang="5400000" scaled="0"/>
                </a:gradFill>
              </a:rPr>
              <a:t>Order Management</a:t>
            </a:r>
          </a:p>
        </p:txBody>
      </p:sp>
      <p:sp>
        <p:nvSpPr>
          <p:cNvPr id="47" name="Rectangle 46"/>
          <p:cNvSpPr/>
          <p:nvPr/>
        </p:nvSpPr>
        <p:spPr bwMode="auto">
          <a:xfrm>
            <a:off x="7044429" y="3716991"/>
            <a:ext cx="360000" cy="3600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7639369" y="3716991"/>
            <a:ext cx="360000" cy="3600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8674989" y="3715512"/>
            <a:ext cx="360000" cy="360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p:cNvSpPr txBox="1"/>
          <p:nvPr/>
        </p:nvSpPr>
        <p:spPr>
          <a:xfrm>
            <a:off x="8564597" y="4058560"/>
            <a:ext cx="1171411" cy="517065"/>
          </a:xfrm>
          <a:prstGeom prst="rect">
            <a:avLst/>
          </a:prstGeom>
          <a:noFill/>
        </p:spPr>
        <p:txBody>
          <a:bodyPr wrap="none" lIns="182880" tIns="146304" rIns="182880" bIns="146304" rtlCol="0">
            <a:spAutoFit/>
          </a:bodyPr>
          <a:lstStyle/>
          <a:p>
            <a:pPr>
              <a:lnSpc>
                <a:spcPct val="90000"/>
              </a:lnSpc>
              <a:spcAft>
                <a:spcPts val="600"/>
              </a:spcAft>
            </a:pPr>
            <a:r>
              <a:rPr lang="nl-NL" sz="1600" dirty="0">
                <a:gradFill>
                  <a:gsLst>
                    <a:gs pos="2917">
                      <a:schemeClr val="tx1"/>
                    </a:gs>
                    <a:gs pos="30000">
                      <a:schemeClr val="tx1"/>
                    </a:gs>
                  </a:gsLst>
                  <a:lin ang="5400000" scaled="0"/>
                </a:gradFill>
              </a:rPr>
              <a:t>Analytics</a:t>
            </a:r>
          </a:p>
        </p:txBody>
      </p:sp>
      <p:sp>
        <p:nvSpPr>
          <p:cNvPr id="51" name="Rectangle 50"/>
          <p:cNvSpPr/>
          <p:nvPr/>
        </p:nvSpPr>
        <p:spPr bwMode="auto">
          <a:xfrm>
            <a:off x="9269929" y="3715512"/>
            <a:ext cx="360000" cy="360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4417314" y="5061548"/>
            <a:ext cx="360000" cy="360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TextBox 52"/>
          <p:cNvSpPr txBox="1"/>
          <p:nvPr/>
        </p:nvSpPr>
        <p:spPr>
          <a:xfrm>
            <a:off x="4509836" y="5793641"/>
            <a:ext cx="1986249" cy="517065"/>
          </a:xfrm>
          <a:prstGeom prst="rect">
            <a:avLst/>
          </a:prstGeom>
          <a:noFill/>
        </p:spPr>
        <p:txBody>
          <a:bodyPr wrap="none" lIns="182880" tIns="146304" rIns="182880" bIns="146304" rtlCol="0">
            <a:spAutoFit/>
          </a:bodyPr>
          <a:lstStyle/>
          <a:p>
            <a:pPr>
              <a:lnSpc>
                <a:spcPct val="90000"/>
              </a:lnSpc>
              <a:spcAft>
                <a:spcPts val="600"/>
              </a:spcAft>
            </a:pPr>
            <a:r>
              <a:rPr lang="nl-NL" sz="1600" dirty="0">
                <a:gradFill>
                  <a:gsLst>
                    <a:gs pos="2917">
                      <a:schemeClr val="tx1"/>
                    </a:gs>
                    <a:gs pos="30000">
                      <a:schemeClr val="tx1"/>
                    </a:gs>
                  </a:gsLst>
                  <a:lin ang="5400000" scaled="0"/>
                </a:gradFill>
              </a:rPr>
              <a:t>Product Inventory</a:t>
            </a:r>
          </a:p>
        </p:txBody>
      </p:sp>
      <p:sp>
        <p:nvSpPr>
          <p:cNvPr id="54" name="Rectangle 53"/>
          <p:cNvSpPr/>
          <p:nvPr/>
        </p:nvSpPr>
        <p:spPr bwMode="auto">
          <a:xfrm>
            <a:off x="5012254" y="5061548"/>
            <a:ext cx="360000" cy="360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5607194" y="5061548"/>
            <a:ext cx="360000" cy="360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Can 11"/>
          <p:cNvSpPr/>
          <p:nvPr/>
        </p:nvSpPr>
        <p:spPr bwMode="auto">
          <a:xfrm>
            <a:off x="4417314" y="5569353"/>
            <a:ext cx="360000" cy="270000"/>
          </a:xfrm>
          <a:prstGeom prst="ca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Can 55"/>
          <p:cNvSpPr/>
          <p:nvPr/>
        </p:nvSpPr>
        <p:spPr bwMode="auto">
          <a:xfrm>
            <a:off x="5012254" y="5569353"/>
            <a:ext cx="360000" cy="270000"/>
          </a:xfrm>
          <a:prstGeom prst="ca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Can 56"/>
          <p:cNvSpPr/>
          <p:nvPr/>
        </p:nvSpPr>
        <p:spPr bwMode="auto">
          <a:xfrm>
            <a:off x="5607194" y="5569353"/>
            <a:ext cx="360000" cy="270000"/>
          </a:xfrm>
          <a:prstGeom prst="ca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6202134" y="5060067"/>
            <a:ext cx="360000" cy="360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Can 58"/>
          <p:cNvSpPr/>
          <p:nvPr/>
        </p:nvSpPr>
        <p:spPr bwMode="auto">
          <a:xfrm>
            <a:off x="6202134" y="5567872"/>
            <a:ext cx="360000" cy="270000"/>
          </a:xfrm>
          <a:prstGeom prst="can">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7727778" y="5060067"/>
            <a:ext cx="360000" cy="360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TextBox 60"/>
          <p:cNvSpPr txBox="1"/>
          <p:nvPr/>
        </p:nvSpPr>
        <p:spPr>
          <a:xfrm>
            <a:off x="7667900" y="5792160"/>
            <a:ext cx="1719060" cy="517065"/>
          </a:xfrm>
          <a:prstGeom prst="rect">
            <a:avLst/>
          </a:prstGeom>
          <a:noFill/>
        </p:spPr>
        <p:txBody>
          <a:bodyPr wrap="none" lIns="182880" tIns="146304" rIns="182880" bIns="146304" rtlCol="0">
            <a:spAutoFit/>
          </a:bodyPr>
          <a:lstStyle/>
          <a:p>
            <a:pPr>
              <a:lnSpc>
                <a:spcPct val="90000"/>
              </a:lnSpc>
              <a:spcAft>
                <a:spcPts val="600"/>
              </a:spcAft>
            </a:pPr>
            <a:r>
              <a:rPr lang="nl-NL" sz="1600" dirty="0">
                <a:gradFill>
                  <a:gsLst>
                    <a:gs pos="2917">
                      <a:schemeClr val="tx1"/>
                    </a:gs>
                    <a:gs pos="30000">
                      <a:schemeClr val="tx1"/>
                    </a:gs>
                  </a:gsLst>
                  <a:lin ang="5400000" scaled="0"/>
                </a:gradFill>
              </a:rPr>
              <a:t>Customer Data</a:t>
            </a:r>
          </a:p>
        </p:txBody>
      </p:sp>
      <p:sp>
        <p:nvSpPr>
          <p:cNvPr id="62" name="Rectangle 61"/>
          <p:cNvSpPr/>
          <p:nvPr/>
        </p:nvSpPr>
        <p:spPr bwMode="auto">
          <a:xfrm>
            <a:off x="8322718" y="5060067"/>
            <a:ext cx="360000" cy="360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8917658" y="5060067"/>
            <a:ext cx="360000" cy="360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Can 63"/>
          <p:cNvSpPr/>
          <p:nvPr/>
        </p:nvSpPr>
        <p:spPr bwMode="auto">
          <a:xfrm>
            <a:off x="7727778" y="5567872"/>
            <a:ext cx="360000" cy="270000"/>
          </a:xfrm>
          <a:prstGeom prst="ca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Can 64"/>
          <p:cNvSpPr/>
          <p:nvPr/>
        </p:nvSpPr>
        <p:spPr bwMode="auto">
          <a:xfrm>
            <a:off x="8322718" y="5567872"/>
            <a:ext cx="360000" cy="270000"/>
          </a:xfrm>
          <a:prstGeom prst="ca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Can 65"/>
          <p:cNvSpPr/>
          <p:nvPr/>
        </p:nvSpPr>
        <p:spPr bwMode="auto">
          <a:xfrm>
            <a:off x="8917658" y="5567872"/>
            <a:ext cx="360000" cy="270000"/>
          </a:xfrm>
          <a:prstGeom prst="ca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0515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500"/>
                                        <p:tgtEl>
                                          <p:spTgt spid="3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fade">
                                      <p:cBhvr>
                                        <p:cTn id="44" dur="500"/>
                                        <p:tgtEl>
                                          <p:spTgt spid="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fade">
                                      <p:cBhvr>
                                        <p:cTn id="53" dur="500"/>
                                        <p:tgtEl>
                                          <p:spTgt spid="4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500"/>
                                        <p:tgtEl>
                                          <p:spTgt spid="4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fade">
                                      <p:cBhvr>
                                        <p:cTn id="78" dur="500"/>
                                        <p:tgtEl>
                                          <p:spTgt spid="5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500"/>
                                        <p:tgtEl>
                                          <p:spTgt spid="1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500"/>
                                        <p:tgtEl>
                                          <p:spTgt spid="56"/>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8"/>
                                        </p:tgtEl>
                                        <p:attrNameLst>
                                          <p:attrName>style.visibility</p:attrName>
                                        </p:attrNameLst>
                                      </p:cBhvr>
                                      <p:to>
                                        <p:strVal val="visible"/>
                                      </p:to>
                                    </p:set>
                                    <p:animEffect transition="in" filter="fade">
                                      <p:cBhvr>
                                        <p:cTn id="90" dur="500"/>
                                        <p:tgtEl>
                                          <p:spTgt spid="5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Effect transition="in" filter="fade">
                                      <p:cBhvr>
                                        <p:cTn id="93" dur="500"/>
                                        <p:tgtEl>
                                          <p:spTgt spid="59"/>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fade">
                                      <p:cBhvr>
                                        <p:cTn id="96" dur="500"/>
                                        <p:tgtEl>
                                          <p:spTgt spid="6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animEffect transition="in" filter="fade">
                                      <p:cBhvr>
                                        <p:cTn id="99" dur="500"/>
                                        <p:tgtEl>
                                          <p:spTgt spid="6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2"/>
                                        </p:tgtEl>
                                        <p:attrNameLst>
                                          <p:attrName>style.visibility</p:attrName>
                                        </p:attrNameLst>
                                      </p:cBhvr>
                                      <p:to>
                                        <p:strVal val="visible"/>
                                      </p:to>
                                    </p:set>
                                    <p:animEffect transition="in" filter="fade">
                                      <p:cBhvr>
                                        <p:cTn id="102" dur="500"/>
                                        <p:tgtEl>
                                          <p:spTgt spid="6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fade">
                                      <p:cBhvr>
                                        <p:cTn id="105" dur="500"/>
                                        <p:tgtEl>
                                          <p:spTgt spid="6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fade">
                                      <p:cBhvr>
                                        <p:cTn id="108" dur="500"/>
                                        <p:tgtEl>
                                          <p:spTgt spid="6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animEffect transition="in" filter="fade">
                                      <p:cBhvr>
                                        <p:cTn id="111" dur="500"/>
                                        <p:tgtEl>
                                          <p:spTgt spid="6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fade">
                                      <p:cBhvr>
                                        <p:cTn id="11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33" grpId="0" animBg="1"/>
      <p:bldP spid="34" grpId="0" animBg="1"/>
      <p:bldP spid="35" grpId="0" animBg="1"/>
      <p:bldP spid="36" grpId="0"/>
      <p:bldP spid="37" grpId="0" animBg="1"/>
      <p:bldP spid="39" grpId="0" animBg="1"/>
      <p:bldP spid="40" grpId="0"/>
      <p:bldP spid="41" grpId="0" animBg="1"/>
      <p:bldP spid="42" grpId="0" animBg="1"/>
      <p:bldP spid="43" grpId="0"/>
      <p:bldP spid="44" grpId="0" animBg="1"/>
      <p:bldP spid="45" grpId="0" animBg="1"/>
      <p:bldP spid="46" grpId="0"/>
      <p:bldP spid="47" grpId="0" animBg="1"/>
      <p:bldP spid="48" grpId="0" animBg="1"/>
      <p:bldP spid="49" grpId="0" animBg="1"/>
      <p:bldP spid="50" grpId="0"/>
      <p:bldP spid="51" grpId="0" animBg="1"/>
      <p:bldP spid="52" grpId="0" animBg="1"/>
      <p:bldP spid="53" grpId="0"/>
      <p:bldP spid="54" grpId="0" animBg="1"/>
      <p:bldP spid="55" grpId="0" animBg="1"/>
      <p:bldP spid="12" grpId="0" animBg="1"/>
      <p:bldP spid="56" grpId="0" animBg="1"/>
      <p:bldP spid="57" grpId="0" animBg="1"/>
      <p:bldP spid="58" grpId="0" animBg="1"/>
      <p:bldP spid="59" grpId="0" animBg="1"/>
      <p:bldP spid="60" grpId="0" animBg="1"/>
      <p:bldP spid="61" grpId="0"/>
      <p:bldP spid="62" grpId="0" animBg="1"/>
      <p:bldP spid="63" grpId="0" animBg="1"/>
      <p:bldP spid="64" grpId="0" animBg="1"/>
      <p:bldP spid="65" grpId="0" animBg="1"/>
      <p:bldP spid="6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838310" y="2139129"/>
            <a:ext cx="1761767" cy="894521"/>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467099" y="1524000"/>
            <a:ext cx="7848601" cy="48482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4512564" y="1704975"/>
            <a:ext cx="1800000" cy="18000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4500569" y="4093510"/>
            <a:ext cx="1800000" cy="18000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p:cNvSpPr/>
          <p:nvPr/>
        </p:nvSpPr>
        <p:spPr bwMode="auto">
          <a:xfrm>
            <a:off x="6921982" y="1704975"/>
            <a:ext cx="1800000" cy="18000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6909987" y="4093510"/>
            <a:ext cx="1800000" cy="18000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9331400" y="1704975"/>
            <a:ext cx="1800000" cy="18000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9319405" y="4093510"/>
            <a:ext cx="1800000" cy="18000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nl-NL" dirty="0"/>
              <a:t>Hosting Micro-services</a:t>
            </a:r>
          </a:p>
        </p:txBody>
      </p:sp>
      <p:sp>
        <p:nvSpPr>
          <p:cNvPr id="8" name="Rectangle 7"/>
          <p:cNvSpPr/>
          <p:nvPr/>
        </p:nvSpPr>
        <p:spPr bwMode="auto">
          <a:xfrm>
            <a:off x="4641122" y="1805604"/>
            <a:ext cx="720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017804" y="4213225"/>
            <a:ext cx="720000" cy="720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7050154" y="1815129"/>
            <a:ext cx="324000" cy="324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5453765" y="2635758"/>
            <a:ext cx="324000" cy="324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7042877" y="2201604"/>
            <a:ext cx="324000" cy="324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5844395" y="2636229"/>
            <a:ext cx="324000" cy="324000"/>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7870467" y="1805604"/>
            <a:ext cx="720000" cy="720000"/>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5453765" y="1805604"/>
            <a:ext cx="720000" cy="7200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643647" y="4213225"/>
            <a:ext cx="720000" cy="7200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5453765" y="5049832"/>
            <a:ext cx="714630" cy="72310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5844395" y="3035125"/>
            <a:ext cx="324000" cy="3240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7435533" y="1815129"/>
            <a:ext cx="324000" cy="3240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7870467" y="3031196"/>
            <a:ext cx="324000" cy="32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8266467" y="2628865"/>
            <a:ext cx="324000" cy="32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a:off x="4641122" y="2640185"/>
            <a:ext cx="720000" cy="720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4650647" y="5052940"/>
            <a:ext cx="720000" cy="720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7429040" y="2201604"/>
            <a:ext cx="324000" cy="324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7050154" y="2635196"/>
            <a:ext cx="720000" cy="720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5453765" y="4206154"/>
            <a:ext cx="720000" cy="720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a:off x="8264039" y="3031196"/>
            <a:ext cx="324000" cy="324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7870467" y="2639170"/>
            <a:ext cx="324000" cy="324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rot="16200000">
            <a:off x="2488818" y="3477017"/>
            <a:ext cx="2607893" cy="627864"/>
          </a:xfrm>
          <a:prstGeom prst="rect">
            <a:avLst/>
          </a:prstGeom>
          <a:noFill/>
        </p:spPr>
        <p:txBody>
          <a:bodyPr wrap="none" lIns="182880" tIns="146304" rIns="182880" bIns="146304" rtlCol="0">
            <a:spAutoFit/>
          </a:bodyPr>
          <a:lstStyle/>
          <a:p>
            <a:pPr algn="ctr">
              <a:lnSpc>
                <a:spcPct val="90000"/>
              </a:lnSpc>
              <a:spcAft>
                <a:spcPts val="600"/>
              </a:spcAft>
            </a:pPr>
            <a:r>
              <a:rPr lang="nl-NL" sz="2400" dirty="0">
                <a:gradFill>
                  <a:gsLst>
                    <a:gs pos="2917">
                      <a:schemeClr val="tx1"/>
                    </a:gs>
                    <a:gs pos="30000">
                      <a:schemeClr val="tx1"/>
                    </a:gs>
                  </a:gsLst>
                  <a:lin ang="5400000" scaled="0"/>
                </a:gradFill>
              </a:rPr>
              <a:t>Cluster Manager</a:t>
            </a:r>
          </a:p>
        </p:txBody>
      </p:sp>
      <p:sp>
        <p:nvSpPr>
          <p:cNvPr id="14" name="TextBox 13"/>
          <p:cNvSpPr txBox="1"/>
          <p:nvPr/>
        </p:nvSpPr>
        <p:spPr>
          <a:xfrm>
            <a:off x="4328263" y="3403347"/>
            <a:ext cx="843821" cy="544765"/>
          </a:xfrm>
          <a:prstGeom prst="rect">
            <a:avLst/>
          </a:prstGeom>
          <a:noFill/>
        </p:spPr>
        <p:txBody>
          <a:bodyPr wrap="none" lIns="182880" tIns="146304" rIns="182880" bIns="146304" rtlCol="0">
            <a:spAutoFit/>
          </a:bodyPr>
          <a:lstStyle/>
          <a:p>
            <a:pPr>
              <a:lnSpc>
                <a:spcPct val="90000"/>
              </a:lnSpc>
              <a:spcAft>
                <a:spcPts val="600"/>
              </a:spcAft>
            </a:pPr>
            <a:r>
              <a:rPr lang="nl-NL" dirty="0">
                <a:gradFill>
                  <a:gsLst>
                    <a:gs pos="2917">
                      <a:schemeClr val="tx1"/>
                    </a:gs>
                    <a:gs pos="30000">
                      <a:schemeClr val="tx1"/>
                    </a:gs>
                  </a:gsLst>
                  <a:lin ang="5400000" scaled="0"/>
                </a:gradFill>
              </a:rPr>
              <a:t>VM1</a:t>
            </a:r>
          </a:p>
        </p:txBody>
      </p:sp>
      <p:sp>
        <p:nvSpPr>
          <p:cNvPr id="78" name="TextBox 77"/>
          <p:cNvSpPr txBox="1"/>
          <p:nvPr/>
        </p:nvSpPr>
        <p:spPr>
          <a:xfrm>
            <a:off x="6747219" y="3403347"/>
            <a:ext cx="843821" cy="544765"/>
          </a:xfrm>
          <a:prstGeom prst="rect">
            <a:avLst/>
          </a:prstGeom>
          <a:noFill/>
        </p:spPr>
        <p:txBody>
          <a:bodyPr wrap="none" lIns="182880" tIns="146304" rIns="182880" bIns="146304" rtlCol="0">
            <a:spAutoFit/>
          </a:bodyPr>
          <a:lstStyle/>
          <a:p>
            <a:pPr>
              <a:lnSpc>
                <a:spcPct val="90000"/>
              </a:lnSpc>
              <a:spcAft>
                <a:spcPts val="600"/>
              </a:spcAft>
            </a:pPr>
            <a:r>
              <a:rPr lang="nl-NL" dirty="0">
                <a:gradFill>
                  <a:gsLst>
                    <a:gs pos="2917">
                      <a:schemeClr val="tx1"/>
                    </a:gs>
                    <a:gs pos="30000">
                      <a:schemeClr val="tx1"/>
                    </a:gs>
                  </a:gsLst>
                  <a:lin ang="5400000" scaled="0"/>
                </a:gradFill>
              </a:rPr>
              <a:t>VM3</a:t>
            </a:r>
          </a:p>
        </p:txBody>
      </p:sp>
      <p:sp>
        <p:nvSpPr>
          <p:cNvPr id="79" name="TextBox 78"/>
          <p:cNvSpPr txBox="1"/>
          <p:nvPr/>
        </p:nvSpPr>
        <p:spPr>
          <a:xfrm>
            <a:off x="9166175" y="3403347"/>
            <a:ext cx="843821" cy="544765"/>
          </a:xfrm>
          <a:prstGeom prst="rect">
            <a:avLst/>
          </a:prstGeom>
          <a:noFill/>
        </p:spPr>
        <p:txBody>
          <a:bodyPr wrap="none" lIns="182880" tIns="146304" rIns="182880" bIns="146304" rtlCol="0">
            <a:spAutoFit/>
          </a:bodyPr>
          <a:lstStyle/>
          <a:p>
            <a:pPr>
              <a:lnSpc>
                <a:spcPct val="90000"/>
              </a:lnSpc>
              <a:spcAft>
                <a:spcPts val="600"/>
              </a:spcAft>
            </a:pPr>
            <a:r>
              <a:rPr lang="nl-NL" dirty="0">
                <a:gradFill>
                  <a:gsLst>
                    <a:gs pos="2917">
                      <a:schemeClr val="tx1"/>
                    </a:gs>
                    <a:gs pos="30000">
                      <a:schemeClr val="tx1"/>
                    </a:gs>
                  </a:gsLst>
                  <a:lin ang="5400000" scaled="0"/>
                </a:gradFill>
              </a:rPr>
              <a:t>VM5</a:t>
            </a:r>
          </a:p>
        </p:txBody>
      </p:sp>
      <p:sp>
        <p:nvSpPr>
          <p:cNvPr id="80" name="TextBox 79"/>
          <p:cNvSpPr txBox="1"/>
          <p:nvPr/>
        </p:nvSpPr>
        <p:spPr>
          <a:xfrm>
            <a:off x="4328263" y="5803647"/>
            <a:ext cx="843821" cy="544765"/>
          </a:xfrm>
          <a:prstGeom prst="rect">
            <a:avLst/>
          </a:prstGeom>
          <a:noFill/>
        </p:spPr>
        <p:txBody>
          <a:bodyPr wrap="none" lIns="182880" tIns="146304" rIns="182880" bIns="146304" rtlCol="0">
            <a:spAutoFit/>
          </a:bodyPr>
          <a:lstStyle/>
          <a:p>
            <a:pPr>
              <a:lnSpc>
                <a:spcPct val="90000"/>
              </a:lnSpc>
              <a:spcAft>
                <a:spcPts val="600"/>
              </a:spcAft>
            </a:pPr>
            <a:r>
              <a:rPr lang="nl-NL" dirty="0">
                <a:gradFill>
                  <a:gsLst>
                    <a:gs pos="2917">
                      <a:schemeClr val="tx1"/>
                    </a:gs>
                    <a:gs pos="30000">
                      <a:schemeClr val="tx1"/>
                    </a:gs>
                  </a:gsLst>
                  <a:lin ang="5400000" scaled="0"/>
                </a:gradFill>
              </a:rPr>
              <a:t>VM2</a:t>
            </a:r>
          </a:p>
        </p:txBody>
      </p:sp>
      <p:sp>
        <p:nvSpPr>
          <p:cNvPr id="81" name="TextBox 80"/>
          <p:cNvSpPr txBox="1"/>
          <p:nvPr/>
        </p:nvSpPr>
        <p:spPr>
          <a:xfrm>
            <a:off x="6747219" y="5803647"/>
            <a:ext cx="843821" cy="544765"/>
          </a:xfrm>
          <a:prstGeom prst="rect">
            <a:avLst/>
          </a:prstGeom>
          <a:noFill/>
        </p:spPr>
        <p:txBody>
          <a:bodyPr wrap="none" lIns="182880" tIns="146304" rIns="182880" bIns="146304" rtlCol="0">
            <a:spAutoFit/>
          </a:bodyPr>
          <a:lstStyle/>
          <a:p>
            <a:pPr>
              <a:lnSpc>
                <a:spcPct val="90000"/>
              </a:lnSpc>
              <a:spcAft>
                <a:spcPts val="600"/>
              </a:spcAft>
            </a:pPr>
            <a:r>
              <a:rPr lang="nl-NL" dirty="0">
                <a:gradFill>
                  <a:gsLst>
                    <a:gs pos="2917">
                      <a:schemeClr val="tx1"/>
                    </a:gs>
                    <a:gs pos="30000">
                      <a:schemeClr val="tx1"/>
                    </a:gs>
                  </a:gsLst>
                  <a:lin ang="5400000" scaled="0"/>
                </a:gradFill>
              </a:rPr>
              <a:t>VM4</a:t>
            </a:r>
          </a:p>
        </p:txBody>
      </p:sp>
      <p:sp>
        <p:nvSpPr>
          <p:cNvPr id="82" name="TextBox 81"/>
          <p:cNvSpPr txBox="1"/>
          <p:nvPr/>
        </p:nvSpPr>
        <p:spPr>
          <a:xfrm>
            <a:off x="9166175" y="5803647"/>
            <a:ext cx="843821" cy="544765"/>
          </a:xfrm>
          <a:prstGeom prst="rect">
            <a:avLst/>
          </a:prstGeom>
          <a:noFill/>
        </p:spPr>
        <p:txBody>
          <a:bodyPr wrap="none" lIns="182880" tIns="146304" rIns="182880" bIns="146304" rtlCol="0">
            <a:spAutoFit/>
          </a:bodyPr>
          <a:lstStyle/>
          <a:p>
            <a:pPr>
              <a:lnSpc>
                <a:spcPct val="90000"/>
              </a:lnSpc>
              <a:spcAft>
                <a:spcPts val="600"/>
              </a:spcAft>
            </a:pPr>
            <a:r>
              <a:rPr lang="nl-NL" dirty="0">
                <a:gradFill>
                  <a:gsLst>
                    <a:gs pos="2917">
                      <a:schemeClr val="tx1"/>
                    </a:gs>
                    <a:gs pos="30000">
                      <a:schemeClr val="tx1"/>
                    </a:gs>
                  </a:gsLst>
                  <a:lin ang="5400000" scaled="0"/>
                </a:gradFill>
              </a:rPr>
              <a:t>VM6</a:t>
            </a:r>
          </a:p>
        </p:txBody>
      </p:sp>
      <p:sp>
        <p:nvSpPr>
          <p:cNvPr id="83" name="Rectangle 82"/>
          <p:cNvSpPr/>
          <p:nvPr/>
        </p:nvSpPr>
        <p:spPr bwMode="auto">
          <a:xfrm>
            <a:off x="9470403" y="1802496"/>
            <a:ext cx="714630" cy="72310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4" name="Rectangle 83"/>
          <p:cNvSpPr/>
          <p:nvPr/>
        </p:nvSpPr>
        <p:spPr bwMode="auto">
          <a:xfrm>
            <a:off x="7871006" y="5052867"/>
            <a:ext cx="720000" cy="7200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7023174" y="5049832"/>
            <a:ext cx="714630" cy="723108"/>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6" name="Rectangle 85"/>
          <p:cNvSpPr/>
          <p:nvPr/>
        </p:nvSpPr>
        <p:spPr bwMode="auto">
          <a:xfrm>
            <a:off x="9470403" y="4213225"/>
            <a:ext cx="720000" cy="720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10275151" y="4206154"/>
            <a:ext cx="720000" cy="720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7870467" y="4213225"/>
            <a:ext cx="324000" cy="324000"/>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p:cNvSpPr/>
          <p:nvPr/>
        </p:nvSpPr>
        <p:spPr bwMode="auto">
          <a:xfrm>
            <a:off x="974958" y="2225938"/>
            <a:ext cx="324000" cy="324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974967" y="2618442"/>
            <a:ext cx="324000" cy="32400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1762959" y="2223995"/>
            <a:ext cx="324000" cy="324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p:cNvSpPr/>
          <p:nvPr/>
        </p:nvSpPr>
        <p:spPr bwMode="auto">
          <a:xfrm>
            <a:off x="2146419" y="2223995"/>
            <a:ext cx="324000" cy="324000"/>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2151711" y="2618442"/>
            <a:ext cx="324000" cy="3240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4" name="Rectangle 93"/>
          <p:cNvSpPr/>
          <p:nvPr/>
        </p:nvSpPr>
        <p:spPr bwMode="auto">
          <a:xfrm>
            <a:off x="1366959" y="2223995"/>
            <a:ext cx="324000" cy="324000"/>
          </a:xfrm>
          <a:prstGeom prst="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p:cNvSpPr/>
          <p:nvPr/>
        </p:nvSpPr>
        <p:spPr bwMode="auto">
          <a:xfrm>
            <a:off x="1761081" y="2618442"/>
            <a:ext cx="324000" cy="324000"/>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1367168" y="2618442"/>
            <a:ext cx="324000" cy="324000"/>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p:cNvSpPr/>
          <p:nvPr/>
        </p:nvSpPr>
        <p:spPr bwMode="auto">
          <a:xfrm>
            <a:off x="838310" y="4724900"/>
            <a:ext cx="1761767" cy="512207"/>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8" name="Rectangle 97"/>
          <p:cNvSpPr/>
          <p:nvPr/>
        </p:nvSpPr>
        <p:spPr bwMode="auto">
          <a:xfrm>
            <a:off x="974958" y="4811709"/>
            <a:ext cx="324000" cy="324000"/>
          </a:xfrm>
          <a:prstGeom prst="rect">
            <a:avLst/>
          </a:prstGeom>
          <a:solidFill>
            <a:srgbClr val="CC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0" name="Rectangle 99"/>
          <p:cNvSpPr/>
          <p:nvPr/>
        </p:nvSpPr>
        <p:spPr bwMode="auto">
          <a:xfrm>
            <a:off x="1762959" y="4809766"/>
            <a:ext cx="324000" cy="32400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Rectangle 100"/>
          <p:cNvSpPr/>
          <p:nvPr/>
        </p:nvSpPr>
        <p:spPr bwMode="auto">
          <a:xfrm>
            <a:off x="2146419" y="4809766"/>
            <a:ext cx="324000" cy="324000"/>
          </a:xfrm>
          <a:prstGeom prst="rect">
            <a:avLst/>
          </a:prstGeom>
          <a:solidFill>
            <a:srgbClr val="FFFF6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3" name="Rectangle 102"/>
          <p:cNvSpPr/>
          <p:nvPr/>
        </p:nvSpPr>
        <p:spPr bwMode="auto">
          <a:xfrm>
            <a:off x="1366959" y="4809766"/>
            <a:ext cx="324000" cy="32400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663809" y="2932725"/>
            <a:ext cx="1750929" cy="871008"/>
          </a:xfrm>
          <a:prstGeom prst="rect">
            <a:avLst/>
          </a:prstGeom>
          <a:noFill/>
        </p:spPr>
        <p:txBody>
          <a:bodyPr wrap="none" lIns="182880" tIns="146304" rIns="182880" bIns="146304" rtlCol="0">
            <a:spAutoFit/>
          </a:bodyPr>
          <a:lstStyle/>
          <a:p>
            <a:pPr>
              <a:lnSpc>
                <a:spcPct val="90000"/>
              </a:lnSpc>
              <a:spcAft>
                <a:spcPts val="600"/>
              </a:spcAft>
            </a:pPr>
            <a:r>
              <a:rPr lang="nl-NL" dirty="0">
                <a:gradFill>
                  <a:gsLst>
                    <a:gs pos="2917">
                      <a:schemeClr val="tx1"/>
                    </a:gs>
                    <a:gs pos="30000">
                      <a:schemeClr val="tx1"/>
                    </a:gs>
                  </a:gsLst>
                  <a:lin ang="5400000" scaled="0"/>
                </a:gradFill>
              </a:rPr>
              <a:t>Microservices</a:t>
            </a:r>
          </a:p>
          <a:p>
            <a:pPr>
              <a:lnSpc>
                <a:spcPct val="90000"/>
              </a:lnSpc>
              <a:spcAft>
                <a:spcPts val="600"/>
              </a:spcAft>
            </a:pPr>
            <a:r>
              <a:rPr lang="nl-NL" dirty="0">
                <a:gradFill>
                  <a:gsLst>
                    <a:gs pos="2917">
                      <a:schemeClr val="tx1"/>
                    </a:gs>
                    <a:gs pos="30000">
                      <a:schemeClr val="tx1"/>
                    </a:gs>
                  </a:gsLst>
                  <a:lin ang="5400000" scaled="0"/>
                </a:gradFill>
              </a:rPr>
              <a:t>Application 1</a:t>
            </a:r>
          </a:p>
        </p:txBody>
      </p:sp>
      <p:sp>
        <p:nvSpPr>
          <p:cNvPr id="106" name="TextBox 105"/>
          <p:cNvSpPr txBox="1"/>
          <p:nvPr/>
        </p:nvSpPr>
        <p:spPr>
          <a:xfrm>
            <a:off x="663809" y="5133766"/>
            <a:ext cx="1750929" cy="871008"/>
          </a:xfrm>
          <a:prstGeom prst="rect">
            <a:avLst/>
          </a:prstGeom>
          <a:noFill/>
        </p:spPr>
        <p:txBody>
          <a:bodyPr wrap="none" lIns="182880" tIns="146304" rIns="182880" bIns="146304" rtlCol="0">
            <a:spAutoFit/>
          </a:bodyPr>
          <a:lstStyle/>
          <a:p>
            <a:pPr>
              <a:lnSpc>
                <a:spcPct val="90000"/>
              </a:lnSpc>
              <a:spcAft>
                <a:spcPts val="600"/>
              </a:spcAft>
            </a:pPr>
            <a:r>
              <a:rPr lang="nl-NL" dirty="0">
                <a:gradFill>
                  <a:gsLst>
                    <a:gs pos="2917">
                      <a:schemeClr val="tx1"/>
                    </a:gs>
                    <a:gs pos="30000">
                      <a:schemeClr val="tx1"/>
                    </a:gs>
                  </a:gsLst>
                  <a:lin ang="5400000" scaled="0"/>
                </a:gradFill>
              </a:rPr>
              <a:t>Microservices</a:t>
            </a:r>
          </a:p>
          <a:p>
            <a:pPr>
              <a:lnSpc>
                <a:spcPct val="90000"/>
              </a:lnSpc>
              <a:spcAft>
                <a:spcPts val="600"/>
              </a:spcAft>
            </a:pPr>
            <a:r>
              <a:rPr lang="nl-NL" dirty="0">
                <a:gradFill>
                  <a:gsLst>
                    <a:gs pos="2917">
                      <a:schemeClr val="tx1"/>
                    </a:gs>
                    <a:gs pos="30000">
                      <a:schemeClr val="tx1"/>
                    </a:gs>
                  </a:gsLst>
                  <a:lin ang="5400000" scaled="0"/>
                </a:gradFill>
              </a:rPr>
              <a:t>Application 2</a:t>
            </a:r>
          </a:p>
        </p:txBody>
      </p:sp>
      <p:sp>
        <p:nvSpPr>
          <p:cNvPr id="111" name="Rectangle 110"/>
          <p:cNvSpPr/>
          <p:nvPr/>
        </p:nvSpPr>
        <p:spPr bwMode="auto">
          <a:xfrm>
            <a:off x="974958" y="4811709"/>
            <a:ext cx="324000" cy="324000"/>
          </a:xfrm>
          <a:prstGeom prst="rect">
            <a:avLst/>
          </a:prstGeom>
          <a:solidFill>
            <a:srgbClr val="CC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2" name="Rectangle 111"/>
          <p:cNvSpPr/>
          <p:nvPr/>
        </p:nvSpPr>
        <p:spPr bwMode="auto">
          <a:xfrm>
            <a:off x="1762959" y="4809766"/>
            <a:ext cx="324000" cy="32400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p:cNvSpPr/>
          <p:nvPr/>
        </p:nvSpPr>
        <p:spPr bwMode="auto">
          <a:xfrm>
            <a:off x="2146419" y="4809766"/>
            <a:ext cx="324000" cy="324000"/>
          </a:xfrm>
          <a:prstGeom prst="rect">
            <a:avLst/>
          </a:prstGeom>
          <a:solidFill>
            <a:srgbClr val="FFFF6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Rectangle 113"/>
          <p:cNvSpPr/>
          <p:nvPr/>
        </p:nvSpPr>
        <p:spPr bwMode="auto">
          <a:xfrm>
            <a:off x="1366959" y="4809766"/>
            <a:ext cx="324000" cy="324000"/>
          </a:xfrm>
          <a:prstGeom prst="rect">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5450823" y="3031196"/>
            <a:ext cx="324000" cy="324000"/>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Rectangle 115"/>
          <p:cNvSpPr/>
          <p:nvPr/>
        </p:nvSpPr>
        <p:spPr bwMode="auto">
          <a:xfrm>
            <a:off x="9463842" y="2618740"/>
            <a:ext cx="324000" cy="324000"/>
          </a:xfrm>
          <a:prstGeom prst="rect">
            <a:avLst/>
          </a:prstGeom>
          <a:solidFill>
            <a:srgbClr val="CC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90387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5000" fill="remove" grpId="0" nodeType="clickEffect">
                                  <p:stCondLst>
                                    <p:cond delay="0"/>
                                  </p:stCondLst>
                                  <p:childTnLst>
                                    <p:animClr clrSpc="rgb" dir="cw">
                                      <p:cBhvr override="childStyle">
                                        <p:cTn id="6" dur="250" autoRev="1" fill="remove"/>
                                        <p:tgtEl>
                                          <p:spTgt spid="39"/>
                                        </p:tgtEl>
                                        <p:attrNameLst>
                                          <p:attrName>style.color</p:attrName>
                                        </p:attrNameLst>
                                      </p:cBhvr>
                                      <p:to>
                                        <a:srgbClr val="FF0000"/>
                                      </p:to>
                                    </p:animClr>
                                    <p:animClr clrSpc="rgb" dir="cw">
                                      <p:cBhvr>
                                        <p:cTn id="7" dur="250" autoRev="1" fill="remove"/>
                                        <p:tgtEl>
                                          <p:spTgt spid="39"/>
                                        </p:tgtEl>
                                        <p:attrNameLst>
                                          <p:attrName>fillcolor</p:attrName>
                                        </p:attrNameLst>
                                      </p:cBhvr>
                                      <p:to>
                                        <a:srgbClr val="FF0000"/>
                                      </p:to>
                                    </p:animClr>
                                    <p:set>
                                      <p:cBhvr>
                                        <p:cTn id="8" dur="250" autoRev="1" fill="remove"/>
                                        <p:tgtEl>
                                          <p:spTgt spid="39"/>
                                        </p:tgtEl>
                                        <p:attrNameLst>
                                          <p:attrName>fill.type</p:attrName>
                                        </p:attrNameLst>
                                      </p:cBhvr>
                                      <p:to>
                                        <p:strVal val="solid"/>
                                      </p:to>
                                    </p:set>
                                    <p:set>
                                      <p:cBhvr>
                                        <p:cTn id="9" dur="250" autoRev="1" fill="remove"/>
                                        <p:tgtEl>
                                          <p:spTgt spid="39"/>
                                        </p:tgtEl>
                                        <p:attrNameLst>
                                          <p:attrName>fill.on</p:attrName>
                                        </p:attrNameLst>
                                      </p:cBhvr>
                                      <p:to>
                                        <p:strVal val="true"/>
                                      </p:to>
                                    </p:set>
                                  </p:childTnLst>
                                </p:cTn>
                              </p:par>
                            </p:childTnLst>
                          </p:cTn>
                        </p:par>
                        <p:par>
                          <p:cTn id="10" fill="hold">
                            <p:stCondLst>
                              <p:cond delay="2500"/>
                            </p:stCondLst>
                            <p:childTnLst>
                              <p:par>
                                <p:cTn id="11" presetID="10" presetClass="exit" presetSubtype="0" fill="hold" grpId="1" nodeType="afterEffect">
                                  <p:stCondLst>
                                    <p:cond delay="0"/>
                                  </p:stCondLst>
                                  <p:childTnLst>
                                    <p:animEffect transition="out" filter="fade">
                                      <p:cBhvr>
                                        <p:cTn id="12" dur="500"/>
                                        <p:tgtEl>
                                          <p:spTgt spid="39"/>
                                        </p:tgtEl>
                                      </p:cBhvr>
                                    </p:animEffect>
                                    <p:set>
                                      <p:cBhvr>
                                        <p:cTn id="13" dur="1" fill="hold">
                                          <p:stCondLst>
                                            <p:cond delay="499"/>
                                          </p:stCondLst>
                                        </p:cTn>
                                        <p:tgtEl>
                                          <p:spTgt spid="39"/>
                                        </p:tgtEl>
                                        <p:attrNameLst>
                                          <p:attrName>style.visibility</p:attrName>
                                        </p:attrNameLst>
                                      </p:cBhvr>
                                      <p:to>
                                        <p:strVal val="hidden"/>
                                      </p:to>
                                    </p:set>
                                  </p:childTnLst>
                                </p:cTn>
                              </p:par>
                            </p:childTnLst>
                          </p:cTn>
                        </p:par>
                        <p:par>
                          <p:cTn id="14" fill="hold">
                            <p:stCondLst>
                              <p:cond delay="3000"/>
                            </p:stCondLst>
                            <p:childTnLst>
                              <p:par>
                                <p:cTn id="15" presetID="10" presetClass="entr" presetSubtype="0" fill="hold" grpId="0"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childTnLst>
                                </p:cTn>
                              </p:par>
                            </p:childTnLst>
                          </p:cTn>
                        </p:par>
                        <p:par>
                          <p:cTn id="18" fill="hold">
                            <p:stCondLst>
                              <p:cond delay="3500"/>
                            </p:stCondLst>
                            <p:childTnLst>
                              <p:par>
                                <p:cTn id="19" presetID="27" presetClass="emph" presetSubtype="0" repeatCount="5000" fill="remove" grpId="1" nodeType="afterEffect">
                                  <p:stCondLst>
                                    <p:cond delay="0"/>
                                  </p:stCondLst>
                                  <p:childTnLst>
                                    <p:animClr clrSpc="rgb" dir="cw">
                                      <p:cBhvr override="childStyle">
                                        <p:cTn id="20" dur="250" autoRev="1" fill="remove"/>
                                        <p:tgtEl>
                                          <p:spTgt spid="88"/>
                                        </p:tgtEl>
                                        <p:attrNameLst>
                                          <p:attrName>style.color</p:attrName>
                                        </p:attrNameLst>
                                      </p:cBhvr>
                                      <p:to>
                                        <a:srgbClr val="00FF00"/>
                                      </p:to>
                                    </p:animClr>
                                    <p:animClr clrSpc="rgb" dir="cw">
                                      <p:cBhvr>
                                        <p:cTn id="21" dur="250" autoRev="1" fill="remove"/>
                                        <p:tgtEl>
                                          <p:spTgt spid="88"/>
                                        </p:tgtEl>
                                        <p:attrNameLst>
                                          <p:attrName>fillcolor</p:attrName>
                                        </p:attrNameLst>
                                      </p:cBhvr>
                                      <p:to>
                                        <a:srgbClr val="00FF00"/>
                                      </p:to>
                                    </p:animClr>
                                    <p:set>
                                      <p:cBhvr>
                                        <p:cTn id="22" dur="250" autoRev="1" fill="remove"/>
                                        <p:tgtEl>
                                          <p:spTgt spid="88"/>
                                        </p:tgtEl>
                                        <p:attrNameLst>
                                          <p:attrName>fill.type</p:attrName>
                                        </p:attrNameLst>
                                      </p:cBhvr>
                                      <p:to>
                                        <p:strVal val="solid"/>
                                      </p:to>
                                    </p:set>
                                    <p:set>
                                      <p:cBhvr>
                                        <p:cTn id="23" dur="250" autoRev="1" fill="remove"/>
                                        <p:tgtEl>
                                          <p:spTgt spid="88"/>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500"/>
                                        <p:tgtEl>
                                          <p:spTgt spid="82"/>
                                        </p:tgtEl>
                                      </p:cBhvr>
                                    </p:animEffect>
                                  </p:childTnLst>
                                </p:cTn>
                              </p:par>
                            </p:childTnLst>
                          </p:cTn>
                        </p:par>
                      </p:childTnLst>
                    </p:cTn>
                  </p:par>
                  <p:par>
                    <p:cTn id="38" fill="hold">
                      <p:stCondLst>
                        <p:cond delay="indefinite"/>
                      </p:stCondLst>
                      <p:childTnLst>
                        <p:par>
                          <p:cTn id="39" fill="hold">
                            <p:stCondLst>
                              <p:cond delay="0"/>
                            </p:stCondLst>
                            <p:childTnLst>
                              <p:par>
                                <p:cTn id="40" presetID="27" presetClass="emph" presetSubtype="0" repeatCount="5000" fill="remove" grpId="1" nodeType="clickEffect">
                                  <p:stCondLst>
                                    <p:cond delay="0"/>
                                  </p:stCondLst>
                                  <p:childTnLst>
                                    <p:animClr clrSpc="rgb" dir="cw">
                                      <p:cBhvr override="childStyle">
                                        <p:cTn id="41" dur="250" autoRev="1" fill="remove"/>
                                        <p:tgtEl>
                                          <p:spTgt spid="48"/>
                                        </p:tgtEl>
                                        <p:attrNameLst>
                                          <p:attrName>style.color</p:attrName>
                                        </p:attrNameLst>
                                      </p:cBhvr>
                                      <p:to>
                                        <a:srgbClr val="FFFF00"/>
                                      </p:to>
                                    </p:animClr>
                                    <p:animClr clrSpc="rgb" dir="cw">
                                      <p:cBhvr>
                                        <p:cTn id="42" dur="250" autoRev="1" fill="remove"/>
                                        <p:tgtEl>
                                          <p:spTgt spid="48"/>
                                        </p:tgtEl>
                                        <p:attrNameLst>
                                          <p:attrName>fillcolor</p:attrName>
                                        </p:attrNameLst>
                                      </p:cBhvr>
                                      <p:to>
                                        <a:srgbClr val="FFFF00"/>
                                      </p:to>
                                    </p:animClr>
                                    <p:set>
                                      <p:cBhvr>
                                        <p:cTn id="43" dur="250" autoRev="1" fill="remove"/>
                                        <p:tgtEl>
                                          <p:spTgt spid="48"/>
                                        </p:tgtEl>
                                        <p:attrNameLst>
                                          <p:attrName>fill.type</p:attrName>
                                        </p:attrNameLst>
                                      </p:cBhvr>
                                      <p:to>
                                        <p:strVal val="solid"/>
                                      </p:to>
                                    </p:set>
                                    <p:set>
                                      <p:cBhvr>
                                        <p:cTn id="44" dur="250" autoRev="1" fill="remove"/>
                                        <p:tgtEl>
                                          <p:spTgt spid="48"/>
                                        </p:tgtEl>
                                        <p:attrNameLst>
                                          <p:attrName>fill.on</p:attrName>
                                        </p:attrNameLst>
                                      </p:cBhvr>
                                      <p:to>
                                        <p:strVal val="true"/>
                                      </p:to>
                                    </p:se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fade">
                                      <p:cBhvr>
                                        <p:cTn id="48" dur="500"/>
                                        <p:tgtEl>
                                          <p:spTgt spid="83"/>
                                        </p:tgtEl>
                                      </p:cBhvr>
                                    </p:animEffect>
                                  </p:childTnLst>
                                </p:cTn>
                              </p:par>
                            </p:childTnLst>
                          </p:cTn>
                        </p:par>
                        <p:par>
                          <p:cTn id="49" fill="hold">
                            <p:stCondLst>
                              <p:cond delay="3000"/>
                            </p:stCondLst>
                            <p:childTnLst>
                              <p:par>
                                <p:cTn id="50" presetID="27" presetClass="emph" presetSubtype="0" repeatCount="5000" fill="remove" grpId="1" nodeType="afterEffect">
                                  <p:stCondLst>
                                    <p:cond delay="0"/>
                                  </p:stCondLst>
                                  <p:childTnLst>
                                    <p:animClr clrSpc="rgb" dir="cw">
                                      <p:cBhvr override="childStyle">
                                        <p:cTn id="51" dur="250" autoRev="1" fill="remove"/>
                                        <p:tgtEl>
                                          <p:spTgt spid="83"/>
                                        </p:tgtEl>
                                        <p:attrNameLst>
                                          <p:attrName>style.color</p:attrName>
                                        </p:attrNameLst>
                                      </p:cBhvr>
                                      <p:to>
                                        <a:srgbClr val="00FF00"/>
                                      </p:to>
                                    </p:animClr>
                                    <p:animClr clrSpc="rgb" dir="cw">
                                      <p:cBhvr>
                                        <p:cTn id="52" dur="250" autoRev="1" fill="remove"/>
                                        <p:tgtEl>
                                          <p:spTgt spid="83"/>
                                        </p:tgtEl>
                                        <p:attrNameLst>
                                          <p:attrName>fillcolor</p:attrName>
                                        </p:attrNameLst>
                                      </p:cBhvr>
                                      <p:to>
                                        <a:srgbClr val="00FF00"/>
                                      </p:to>
                                    </p:animClr>
                                    <p:set>
                                      <p:cBhvr>
                                        <p:cTn id="53" dur="250" autoRev="1" fill="remove"/>
                                        <p:tgtEl>
                                          <p:spTgt spid="83"/>
                                        </p:tgtEl>
                                        <p:attrNameLst>
                                          <p:attrName>fill.type</p:attrName>
                                        </p:attrNameLst>
                                      </p:cBhvr>
                                      <p:to>
                                        <p:strVal val="solid"/>
                                      </p:to>
                                    </p:set>
                                    <p:set>
                                      <p:cBhvr>
                                        <p:cTn id="54" dur="250" autoRev="1" fill="remove"/>
                                        <p:tgtEl>
                                          <p:spTgt spid="83"/>
                                        </p:tgtEl>
                                        <p:attrNameLst>
                                          <p:attrName>fill.on</p:attrName>
                                        </p:attrNameLst>
                                      </p:cBhvr>
                                      <p:to>
                                        <p:strVal val="true"/>
                                      </p:to>
                                    </p:set>
                                  </p:childTnLst>
                                </p:cTn>
                              </p:par>
                            </p:childTnLst>
                          </p:cTn>
                        </p:par>
                        <p:par>
                          <p:cTn id="55" fill="hold">
                            <p:stCondLst>
                              <p:cond delay="5500"/>
                            </p:stCondLst>
                            <p:childTnLst>
                              <p:par>
                                <p:cTn id="56" presetID="10" presetClass="exit" presetSubtype="0" fill="hold" grpId="0" nodeType="afterEffect">
                                  <p:stCondLst>
                                    <p:cond delay="0"/>
                                  </p:stCondLst>
                                  <p:childTnLst>
                                    <p:animEffect transition="out" filter="fade">
                                      <p:cBhvr>
                                        <p:cTn id="57" dur="500"/>
                                        <p:tgtEl>
                                          <p:spTgt spid="48"/>
                                        </p:tgtEl>
                                      </p:cBhvr>
                                    </p:animEffect>
                                    <p:set>
                                      <p:cBhvr>
                                        <p:cTn id="58" dur="1" fill="hold">
                                          <p:stCondLst>
                                            <p:cond delay="499"/>
                                          </p:stCondLst>
                                        </p:cTn>
                                        <p:tgtEl>
                                          <p:spTgt spid="4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7" presetClass="emph" presetSubtype="0" repeatCount="5000" fill="remove" grpId="1" nodeType="clickEffect">
                                  <p:stCondLst>
                                    <p:cond delay="0"/>
                                  </p:stCondLst>
                                  <p:childTnLst>
                                    <p:animClr clrSpc="rgb" dir="cw">
                                      <p:cBhvr override="childStyle">
                                        <p:cTn id="62" dur="250" autoRev="1" fill="remove"/>
                                        <p:tgtEl>
                                          <p:spTgt spid="73"/>
                                        </p:tgtEl>
                                        <p:attrNameLst>
                                          <p:attrName>style.color</p:attrName>
                                        </p:attrNameLst>
                                      </p:cBhvr>
                                      <p:to>
                                        <a:srgbClr val="FF0000"/>
                                      </p:to>
                                    </p:animClr>
                                    <p:animClr clrSpc="rgb" dir="cw">
                                      <p:cBhvr>
                                        <p:cTn id="63" dur="250" autoRev="1" fill="remove"/>
                                        <p:tgtEl>
                                          <p:spTgt spid="73"/>
                                        </p:tgtEl>
                                        <p:attrNameLst>
                                          <p:attrName>fillcolor</p:attrName>
                                        </p:attrNameLst>
                                      </p:cBhvr>
                                      <p:to>
                                        <a:srgbClr val="FF0000"/>
                                      </p:to>
                                    </p:animClr>
                                    <p:set>
                                      <p:cBhvr>
                                        <p:cTn id="64" dur="250" autoRev="1" fill="remove"/>
                                        <p:tgtEl>
                                          <p:spTgt spid="73"/>
                                        </p:tgtEl>
                                        <p:attrNameLst>
                                          <p:attrName>fill.type</p:attrName>
                                        </p:attrNameLst>
                                      </p:cBhvr>
                                      <p:to>
                                        <p:strVal val="solid"/>
                                      </p:to>
                                    </p:set>
                                    <p:set>
                                      <p:cBhvr>
                                        <p:cTn id="65" dur="250" autoRev="1" fill="remove"/>
                                        <p:tgtEl>
                                          <p:spTgt spid="73"/>
                                        </p:tgtEl>
                                        <p:attrNameLst>
                                          <p:attrName>fill.on</p:attrName>
                                        </p:attrNameLst>
                                      </p:cBhvr>
                                      <p:to>
                                        <p:strVal val="true"/>
                                      </p:to>
                                    </p:set>
                                  </p:childTnLst>
                                </p:cTn>
                              </p:par>
                              <p:par>
                                <p:cTn id="66" presetID="27" presetClass="emph" presetSubtype="0" repeatCount="5000" fill="remove" grpId="1" nodeType="withEffect">
                                  <p:stCondLst>
                                    <p:cond delay="0"/>
                                  </p:stCondLst>
                                  <p:childTnLst>
                                    <p:animClr clrSpc="rgb" dir="cw">
                                      <p:cBhvr override="childStyle">
                                        <p:cTn id="67" dur="250" autoRev="1" fill="remove"/>
                                        <p:tgtEl>
                                          <p:spTgt spid="44"/>
                                        </p:tgtEl>
                                        <p:attrNameLst>
                                          <p:attrName>style.color</p:attrName>
                                        </p:attrNameLst>
                                      </p:cBhvr>
                                      <p:to>
                                        <a:srgbClr val="FF0000"/>
                                      </p:to>
                                    </p:animClr>
                                    <p:animClr clrSpc="rgb" dir="cw">
                                      <p:cBhvr>
                                        <p:cTn id="68" dur="250" autoRev="1" fill="remove"/>
                                        <p:tgtEl>
                                          <p:spTgt spid="44"/>
                                        </p:tgtEl>
                                        <p:attrNameLst>
                                          <p:attrName>fillcolor</p:attrName>
                                        </p:attrNameLst>
                                      </p:cBhvr>
                                      <p:to>
                                        <a:srgbClr val="FF0000"/>
                                      </p:to>
                                    </p:animClr>
                                    <p:set>
                                      <p:cBhvr>
                                        <p:cTn id="69" dur="250" autoRev="1" fill="remove"/>
                                        <p:tgtEl>
                                          <p:spTgt spid="44"/>
                                        </p:tgtEl>
                                        <p:attrNameLst>
                                          <p:attrName>fill.type</p:attrName>
                                        </p:attrNameLst>
                                      </p:cBhvr>
                                      <p:to>
                                        <p:strVal val="solid"/>
                                      </p:to>
                                    </p:set>
                                    <p:set>
                                      <p:cBhvr>
                                        <p:cTn id="70" dur="250" autoRev="1" fill="remove"/>
                                        <p:tgtEl>
                                          <p:spTgt spid="44"/>
                                        </p:tgtEl>
                                        <p:attrNameLst>
                                          <p:attrName>fill.on</p:attrName>
                                        </p:attrNameLst>
                                      </p:cBhvr>
                                      <p:to>
                                        <p:strVal val="true"/>
                                      </p:to>
                                    </p:set>
                                  </p:childTnLst>
                                </p:cTn>
                              </p:par>
                              <p:par>
                                <p:cTn id="71" presetID="27" presetClass="emph" presetSubtype="0" repeatCount="5000" fill="remove" grpId="1" nodeType="withEffect">
                                  <p:stCondLst>
                                    <p:cond delay="0"/>
                                  </p:stCondLst>
                                  <p:childTnLst>
                                    <p:animClr clrSpc="rgb" dir="cw">
                                      <p:cBhvr override="childStyle">
                                        <p:cTn id="72" dur="250" autoRev="1" fill="remove"/>
                                        <p:tgtEl>
                                          <p:spTgt spid="60"/>
                                        </p:tgtEl>
                                        <p:attrNameLst>
                                          <p:attrName>style.color</p:attrName>
                                        </p:attrNameLst>
                                      </p:cBhvr>
                                      <p:to>
                                        <a:srgbClr val="FF0000"/>
                                      </p:to>
                                    </p:animClr>
                                    <p:animClr clrSpc="rgb" dir="cw">
                                      <p:cBhvr>
                                        <p:cTn id="73" dur="250" autoRev="1" fill="remove"/>
                                        <p:tgtEl>
                                          <p:spTgt spid="60"/>
                                        </p:tgtEl>
                                        <p:attrNameLst>
                                          <p:attrName>fillcolor</p:attrName>
                                        </p:attrNameLst>
                                      </p:cBhvr>
                                      <p:to>
                                        <a:srgbClr val="FF0000"/>
                                      </p:to>
                                    </p:animClr>
                                    <p:set>
                                      <p:cBhvr>
                                        <p:cTn id="74" dur="250" autoRev="1" fill="remove"/>
                                        <p:tgtEl>
                                          <p:spTgt spid="60"/>
                                        </p:tgtEl>
                                        <p:attrNameLst>
                                          <p:attrName>fill.type</p:attrName>
                                        </p:attrNameLst>
                                      </p:cBhvr>
                                      <p:to>
                                        <p:strVal val="solid"/>
                                      </p:to>
                                    </p:set>
                                    <p:set>
                                      <p:cBhvr>
                                        <p:cTn id="75" dur="250" autoRev="1" fill="remove"/>
                                        <p:tgtEl>
                                          <p:spTgt spid="60"/>
                                        </p:tgtEl>
                                        <p:attrNameLst>
                                          <p:attrName>fill.on</p:attrName>
                                        </p:attrNameLst>
                                      </p:cBhvr>
                                      <p:to>
                                        <p:strVal val="true"/>
                                      </p:to>
                                    </p:set>
                                  </p:childTnLst>
                                </p:cTn>
                              </p:par>
                              <p:par>
                                <p:cTn id="76" presetID="27" presetClass="emph" presetSubtype="0" repeatCount="5000" fill="remove" grpId="1" nodeType="withEffect">
                                  <p:stCondLst>
                                    <p:cond delay="0"/>
                                  </p:stCondLst>
                                  <p:childTnLst>
                                    <p:animClr clrSpc="rgb" dir="cw">
                                      <p:cBhvr override="childStyle">
                                        <p:cTn id="77" dur="250" autoRev="1" fill="remove"/>
                                        <p:tgtEl>
                                          <p:spTgt spid="54"/>
                                        </p:tgtEl>
                                        <p:attrNameLst>
                                          <p:attrName>style.color</p:attrName>
                                        </p:attrNameLst>
                                      </p:cBhvr>
                                      <p:to>
                                        <a:srgbClr val="FF0000"/>
                                      </p:to>
                                    </p:animClr>
                                    <p:animClr clrSpc="rgb" dir="cw">
                                      <p:cBhvr>
                                        <p:cTn id="78" dur="250" autoRev="1" fill="remove"/>
                                        <p:tgtEl>
                                          <p:spTgt spid="54"/>
                                        </p:tgtEl>
                                        <p:attrNameLst>
                                          <p:attrName>fillcolor</p:attrName>
                                        </p:attrNameLst>
                                      </p:cBhvr>
                                      <p:to>
                                        <a:srgbClr val="FF0000"/>
                                      </p:to>
                                    </p:animClr>
                                    <p:set>
                                      <p:cBhvr>
                                        <p:cTn id="79" dur="250" autoRev="1" fill="remove"/>
                                        <p:tgtEl>
                                          <p:spTgt spid="54"/>
                                        </p:tgtEl>
                                        <p:attrNameLst>
                                          <p:attrName>fill.type</p:attrName>
                                        </p:attrNameLst>
                                      </p:cBhvr>
                                      <p:to>
                                        <p:strVal val="solid"/>
                                      </p:to>
                                    </p:set>
                                    <p:set>
                                      <p:cBhvr>
                                        <p:cTn id="80" dur="250" autoRev="1" fill="remove"/>
                                        <p:tgtEl>
                                          <p:spTgt spid="54"/>
                                        </p:tgtEl>
                                        <p:attrNameLst>
                                          <p:attrName>fill.on</p:attrName>
                                        </p:attrNameLst>
                                      </p:cBhvr>
                                      <p:to>
                                        <p:strVal val="true"/>
                                      </p:to>
                                    </p:set>
                                  </p:childTnLst>
                                </p:cTn>
                              </p:par>
                              <p:par>
                                <p:cTn id="81" presetID="27" presetClass="emph" presetSubtype="0" repeatCount="5000" fill="remove" grpId="1" nodeType="withEffect">
                                  <p:stCondLst>
                                    <p:cond delay="0"/>
                                  </p:stCondLst>
                                  <p:childTnLst>
                                    <p:animClr clrSpc="rgb" dir="cw">
                                      <p:cBhvr override="childStyle">
                                        <p:cTn id="82" dur="250" autoRev="1" fill="remove"/>
                                        <p:tgtEl>
                                          <p:spTgt spid="45"/>
                                        </p:tgtEl>
                                        <p:attrNameLst>
                                          <p:attrName>style.color</p:attrName>
                                        </p:attrNameLst>
                                      </p:cBhvr>
                                      <p:to>
                                        <a:srgbClr val="FF0000"/>
                                      </p:to>
                                    </p:animClr>
                                    <p:animClr clrSpc="rgb" dir="cw">
                                      <p:cBhvr>
                                        <p:cTn id="83" dur="250" autoRev="1" fill="remove"/>
                                        <p:tgtEl>
                                          <p:spTgt spid="45"/>
                                        </p:tgtEl>
                                        <p:attrNameLst>
                                          <p:attrName>fillcolor</p:attrName>
                                        </p:attrNameLst>
                                      </p:cBhvr>
                                      <p:to>
                                        <a:srgbClr val="FF0000"/>
                                      </p:to>
                                    </p:animClr>
                                    <p:set>
                                      <p:cBhvr>
                                        <p:cTn id="84" dur="250" autoRev="1" fill="remove"/>
                                        <p:tgtEl>
                                          <p:spTgt spid="45"/>
                                        </p:tgtEl>
                                        <p:attrNameLst>
                                          <p:attrName>fill.type</p:attrName>
                                        </p:attrNameLst>
                                      </p:cBhvr>
                                      <p:to>
                                        <p:strVal val="solid"/>
                                      </p:to>
                                    </p:set>
                                    <p:set>
                                      <p:cBhvr>
                                        <p:cTn id="85" dur="250" autoRev="1" fill="remove"/>
                                        <p:tgtEl>
                                          <p:spTgt spid="45"/>
                                        </p:tgtEl>
                                        <p:attrNameLst>
                                          <p:attrName>fill.on</p:attrName>
                                        </p:attrNameLst>
                                      </p:cBhvr>
                                      <p:to>
                                        <p:strVal val="true"/>
                                      </p:to>
                                    </p:set>
                                  </p:childTnLst>
                                </p:cTn>
                              </p:par>
                            </p:childTnLst>
                          </p:cTn>
                        </p:par>
                        <p:par>
                          <p:cTn id="86" fill="hold">
                            <p:stCondLst>
                              <p:cond delay="2500"/>
                            </p:stCondLst>
                            <p:childTnLst>
                              <p:par>
                                <p:cTn id="87" presetID="10" presetClass="exit" presetSubtype="0" fill="hold" grpId="0" nodeType="afterEffect">
                                  <p:stCondLst>
                                    <p:cond delay="0"/>
                                  </p:stCondLst>
                                  <p:childTnLst>
                                    <p:animEffect transition="out" filter="fade">
                                      <p:cBhvr>
                                        <p:cTn id="88" dur="500"/>
                                        <p:tgtEl>
                                          <p:spTgt spid="73"/>
                                        </p:tgtEl>
                                      </p:cBhvr>
                                    </p:animEffect>
                                    <p:set>
                                      <p:cBhvr>
                                        <p:cTn id="89" dur="1" fill="hold">
                                          <p:stCondLst>
                                            <p:cond delay="499"/>
                                          </p:stCondLst>
                                        </p:cTn>
                                        <p:tgtEl>
                                          <p:spTgt spid="73"/>
                                        </p:tgtEl>
                                        <p:attrNameLst>
                                          <p:attrName>style.visibility</p:attrName>
                                        </p:attrNameLst>
                                      </p:cBhvr>
                                      <p:to>
                                        <p:strVal val="hidden"/>
                                      </p:to>
                                    </p:set>
                                  </p:childTnLst>
                                </p:cTn>
                              </p:par>
                              <p:par>
                                <p:cTn id="90" presetID="10" presetClass="exit" presetSubtype="0" fill="hold" grpId="0" nodeType="withEffect">
                                  <p:stCondLst>
                                    <p:cond delay="0"/>
                                  </p:stCondLst>
                                  <p:childTnLst>
                                    <p:animEffect transition="out" filter="fade">
                                      <p:cBhvr>
                                        <p:cTn id="91" dur="500"/>
                                        <p:tgtEl>
                                          <p:spTgt spid="44"/>
                                        </p:tgtEl>
                                      </p:cBhvr>
                                    </p:animEffect>
                                    <p:set>
                                      <p:cBhvr>
                                        <p:cTn id="92" dur="1" fill="hold">
                                          <p:stCondLst>
                                            <p:cond delay="499"/>
                                          </p:stCondLst>
                                        </p:cTn>
                                        <p:tgtEl>
                                          <p:spTgt spid="44"/>
                                        </p:tgtEl>
                                        <p:attrNameLst>
                                          <p:attrName>style.visibility</p:attrName>
                                        </p:attrNameLst>
                                      </p:cBhvr>
                                      <p:to>
                                        <p:strVal val="hidden"/>
                                      </p:to>
                                    </p:set>
                                  </p:childTnLst>
                                </p:cTn>
                              </p:par>
                              <p:par>
                                <p:cTn id="93" presetID="10" presetClass="exit" presetSubtype="0" fill="hold" grpId="0" nodeType="withEffect">
                                  <p:stCondLst>
                                    <p:cond delay="0"/>
                                  </p:stCondLst>
                                  <p:childTnLst>
                                    <p:animEffect transition="out" filter="fade">
                                      <p:cBhvr>
                                        <p:cTn id="94" dur="500"/>
                                        <p:tgtEl>
                                          <p:spTgt spid="60"/>
                                        </p:tgtEl>
                                      </p:cBhvr>
                                    </p:animEffect>
                                    <p:set>
                                      <p:cBhvr>
                                        <p:cTn id="95" dur="1" fill="hold">
                                          <p:stCondLst>
                                            <p:cond delay="499"/>
                                          </p:stCondLst>
                                        </p:cTn>
                                        <p:tgtEl>
                                          <p:spTgt spid="60"/>
                                        </p:tgtEl>
                                        <p:attrNameLst>
                                          <p:attrName>style.visibility</p:attrName>
                                        </p:attrNameLst>
                                      </p:cBhvr>
                                      <p:to>
                                        <p:strVal val="hidden"/>
                                      </p:to>
                                    </p:set>
                                  </p:childTnLst>
                                </p:cTn>
                              </p:par>
                              <p:par>
                                <p:cTn id="96" presetID="10" presetClass="exit" presetSubtype="0" fill="hold" grpId="0" nodeType="withEffect">
                                  <p:stCondLst>
                                    <p:cond delay="0"/>
                                  </p:stCondLst>
                                  <p:childTnLst>
                                    <p:animEffect transition="out" filter="fade">
                                      <p:cBhvr>
                                        <p:cTn id="97" dur="500"/>
                                        <p:tgtEl>
                                          <p:spTgt spid="54"/>
                                        </p:tgtEl>
                                      </p:cBhvr>
                                    </p:animEffect>
                                    <p:set>
                                      <p:cBhvr>
                                        <p:cTn id="98" dur="1" fill="hold">
                                          <p:stCondLst>
                                            <p:cond delay="499"/>
                                          </p:stCondLst>
                                        </p:cTn>
                                        <p:tgtEl>
                                          <p:spTgt spid="54"/>
                                        </p:tgtEl>
                                        <p:attrNameLst>
                                          <p:attrName>style.visibility</p:attrName>
                                        </p:attrNameLst>
                                      </p:cBhvr>
                                      <p:to>
                                        <p:strVal val="hidden"/>
                                      </p:to>
                                    </p:set>
                                  </p:childTnLst>
                                </p:cTn>
                              </p:par>
                              <p:par>
                                <p:cTn id="99" presetID="10" presetClass="exit" presetSubtype="0" fill="hold" grpId="0" nodeType="withEffect">
                                  <p:stCondLst>
                                    <p:cond delay="0"/>
                                  </p:stCondLst>
                                  <p:childTnLst>
                                    <p:animEffect transition="out" filter="fade">
                                      <p:cBhvr>
                                        <p:cTn id="100" dur="500"/>
                                        <p:tgtEl>
                                          <p:spTgt spid="45"/>
                                        </p:tgtEl>
                                      </p:cBhvr>
                                    </p:animEffect>
                                    <p:set>
                                      <p:cBhvr>
                                        <p:cTn id="101" dur="1" fill="hold">
                                          <p:stCondLst>
                                            <p:cond delay="499"/>
                                          </p:stCondLst>
                                        </p:cTn>
                                        <p:tgtEl>
                                          <p:spTgt spid="45"/>
                                        </p:tgtEl>
                                        <p:attrNameLst>
                                          <p:attrName>style.visibility</p:attrName>
                                        </p:attrNameLst>
                                      </p:cBhvr>
                                      <p:to>
                                        <p:strVal val="hidden"/>
                                      </p:to>
                                    </p:set>
                                  </p:childTnLst>
                                </p:cTn>
                              </p:par>
                              <p:par>
                                <p:cTn id="102" presetID="10" presetClass="exit" presetSubtype="0" fill="hold" grpId="0" nodeType="withEffect">
                                  <p:stCondLst>
                                    <p:cond delay="0"/>
                                  </p:stCondLst>
                                  <p:childTnLst>
                                    <p:animEffect transition="out" filter="fade">
                                      <p:cBhvr>
                                        <p:cTn id="103" dur="500"/>
                                        <p:tgtEl>
                                          <p:spTgt spid="80"/>
                                        </p:tgtEl>
                                      </p:cBhvr>
                                    </p:animEffect>
                                    <p:set>
                                      <p:cBhvr>
                                        <p:cTn id="104" dur="1" fill="hold">
                                          <p:stCondLst>
                                            <p:cond delay="499"/>
                                          </p:stCondLst>
                                        </p:cTn>
                                        <p:tgtEl>
                                          <p:spTgt spid="80"/>
                                        </p:tgtEl>
                                        <p:attrNameLst>
                                          <p:attrName>style.visibility</p:attrName>
                                        </p:attrNameLst>
                                      </p:cBhvr>
                                      <p:to>
                                        <p:strVal val="hidden"/>
                                      </p:to>
                                    </p:set>
                                  </p:childTnLst>
                                </p:cTn>
                              </p:par>
                            </p:childTnLst>
                          </p:cTn>
                        </p:par>
                        <p:par>
                          <p:cTn id="105" fill="hold">
                            <p:stCondLst>
                              <p:cond delay="3000"/>
                            </p:stCondLst>
                            <p:childTnLst>
                              <p:par>
                                <p:cTn id="106" presetID="10" presetClass="entr" presetSubtype="0" fill="hold" grpId="0" nodeType="afterEffect">
                                  <p:stCondLst>
                                    <p:cond delay="0"/>
                                  </p:stCondLst>
                                  <p:childTnLst>
                                    <p:set>
                                      <p:cBhvr>
                                        <p:cTn id="107" dur="1" fill="hold">
                                          <p:stCondLst>
                                            <p:cond delay="0"/>
                                          </p:stCondLst>
                                        </p:cTn>
                                        <p:tgtEl>
                                          <p:spTgt spid="84"/>
                                        </p:tgtEl>
                                        <p:attrNameLst>
                                          <p:attrName>style.visibility</p:attrName>
                                        </p:attrNameLst>
                                      </p:cBhvr>
                                      <p:to>
                                        <p:strVal val="visible"/>
                                      </p:to>
                                    </p:set>
                                    <p:animEffect transition="in" filter="fade">
                                      <p:cBhvr>
                                        <p:cTn id="108" dur="500"/>
                                        <p:tgtEl>
                                          <p:spTgt spid="84"/>
                                        </p:tgtEl>
                                      </p:cBhvr>
                                    </p:animEffect>
                                  </p:childTnLst>
                                </p:cTn>
                              </p:par>
                            </p:childTnLst>
                          </p:cTn>
                        </p:par>
                        <p:par>
                          <p:cTn id="109" fill="hold">
                            <p:stCondLst>
                              <p:cond delay="3500"/>
                            </p:stCondLst>
                            <p:childTnLst>
                              <p:par>
                                <p:cTn id="110" presetID="10" presetClass="entr" presetSubtype="0" fill="hold" grpId="0" nodeType="after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fade">
                                      <p:cBhvr>
                                        <p:cTn id="112" dur="500"/>
                                        <p:tgtEl>
                                          <p:spTgt spid="87"/>
                                        </p:tgtEl>
                                      </p:cBhvr>
                                    </p:animEffect>
                                  </p:childTnLst>
                                </p:cTn>
                              </p:par>
                            </p:childTnLst>
                          </p:cTn>
                        </p:par>
                        <p:par>
                          <p:cTn id="113" fill="hold">
                            <p:stCondLst>
                              <p:cond delay="4000"/>
                            </p:stCondLst>
                            <p:childTnLst>
                              <p:par>
                                <p:cTn id="114" presetID="10" presetClass="entr" presetSubtype="0" fill="hold" grpId="0" nodeType="afterEffect">
                                  <p:stCondLst>
                                    <p:cond delay="0"/>
                                  </p:stCondLst>
                                  <p:childTnLst>
                                    <p:set>
                                      <p:cBhvr>
                                        <p:cTn id="115" dur="1" fill="hold">
                                          <p:stCondLst>
                                            <p:cond delay="0"/>
                                          </p:stCondLst>
                                        </p:cTn>
                                        <p:tgtEl>
                                          <p:spTgt spid="86"/>
                                        </p:tgtEl>
                                        <p:attrNameLst>
                                          <p:attrName>style.visibility</p:attrName>
                                        </p:attrNameLst>
                                      </p:cBhvr>
                                      <p:to>
                                        <p:strVal val="visible"/>
                                      </p:to>
                                    </p:set>
                                    <p:animEffect transition="in" filter="fade">
                                      <p:cBhvr>
                                        <p:cTn id="116" dur="500"/>
                                        <p:tgtEl>
                                          <p:spTgt spid="86"/>
                                        </p:tgtEl>
                                      </p:cBhvr>
                                    </p:animEffect>
                                  </p:childTnLst>
                                </p:cTn>
                              </p:par>
                            </p:childTnLst>
                          </p:cTn>
                        </p:par>
                        <p:par>
                          <p:cTn id="117" fill="hold">
                            <p:stCondLst>
                              <p:cond delay="4500"/>
                            </p:stCondLst>
                            <p:childTnLst>
                              <p:par>
                                <p:cTn id="118" presetID="10" presetClass="entr" presetSubtype="0" fill="hold" grpId="0" nodeType="afterEffect">
                                  <p:stCondLst>
                                    <p:cond delay="0"/>
                                  </p:stCondLst>
                                  <p:childTnLst>
                                    <p:set>
                                      <p:cBhvr>
                                        <p:cTn id="119" dur="1" fill="hold">
                                          <p:stCondLst>
                                            <p:cond delay="0"/>
                                          </p:stCondLst>
                                        </p:cTn>
                                        <p:tgtEl>
                                          <p:spTgt spid="85"/>
                                        </p:tgtEl>
                                        <p:attrNameLst>
                                          <p:attrName>style.visibility</p:attrName>
                                        </p:attrNameLst>
                                      </p:cBhvr>
                                      <p:to>
                                        <p:strVal val="visible"/>
                                      </p:to>
                                    </p:set>
                                    <p:animEffect transition="in" filter="fade">
                                      <p:cBhvr>
                                        <p:cTn id="120" dur="500"/>
                                        <p:tgtEl>
                                          <p:spTgt spid="8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1" nodeType="clickEffect">
                                  <p:stCondLst>
                                    <p:cond delay="0"/>
                                  </p:stCondLst>
                                  <p:childTnLst>
                                    <p:set>
                                      <p:cBhvr>
                                        <p:cTn id="124" dur="1" fill="hold">
                                          <p:stCondLst>
                                            <p:cond delay="0"/>
                                          </p:stCondLst>
                                        </p:cTn>
                                        <p:tgtEl>
                                          <p:spTgt spid="111"/>
                                        </p:tgtEl>
                                        <p:attrNameLst>
                                          <p:attrName>style.visibility</p:attrName>
                                        </p:attrNameLst>
                                      </p:cBhvr>
                                      <p:to>
                                        <p:strVal val="visible"/>
                                      </p:to>
                                    </p:set>
                                    <p:animEffect transition="in" filter="fade">
                                      <p:cBhvr>
                                        <p:cTn id="125" dur="500"/>
                                        <p:tgtEl>
                                          <p:spTgt spid="111"/>
                                        </p:tgtEl>
                                      </p:cBhvr>
                                    </p:animEffect>
                                  </p:childTnLst>
                                </p:cTn>
                              </p:par>
                              <p:par>
                                <p:cTn id="126" presetID="10" presetClass="entr" presetSubtype="0" fill="hold" grpId="1"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fade">
                                      <p:cBhvr>
                                        <p:cTn id="128" dur="500"/>
                                        <p:tgtEl>
                                          <p:spTgt spid="113"/>
                                        </p:tgtEl>
                                      </p:cBhvr>
                                    </p:animEffect>
                                  </p:childTnLst>
                                </p:cTn>
                              </p:par>
                              <p:par>
                                <p:cTn id="129" presetID="10" presetClass="entr" presetSubtype="0" fill="hold" grpId="1"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fade">
                                      <p:cBhvr>
                                        <p:cTn id="131" dur="500"/>
                                        <p:tgtEl>
                                          <p:spTgt spid="114"/>
                                        </p:tgtEl>
                                      </p:cBhvr>
                                    </p:animEffect>
                                  </p:childTnLst>
                                </p:cTn>
                              </p:par>
                              <p:par>
                                <p:cTn id="132" presetID="10" presetClass="entr" presetSubtype="0" fill="hold" grpId="1" nodeType="withEffect">
                                  <p:stCondLst>
                                    <p:cond delay="0"/>
                                  </p:stCondLst>
                                  <p:childTnLst>
                                    <p:set>
                                      <p:cBhvr>
                                        <p:cTn id="133" dur="1" fill="hold">
                                          <p:stCondLst>
                                            <p:cond delay="0"/>
                                          </p:stCondLst>
                                        </p:cTn>
                                        <p:tgtEl>
                                          <p:spTgt spid="112"/>
                                        </p:tgtEl>
                                        <p:attrNameLst>
                                          <p:attrName>style.visibility</p:attrName>
                                        </p:attrNameLst>
                                      </p:cBhvr>
                                      <p:to>
                                        <p:strVal val="visible"/>
                                      </p:to>
                                    </p:set>
                                    <p:animEffect transition="in" filter="fade">
                                      <p:cBhvr>
                                        <p:cTn id="134" dur="500"/>
                                        <p:tgtEl>
                                          <p:spTgt spid="11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97"/>
                                        </p:tgtEl>
                                        <p:attrNameLst>
                                          <p:attrName>style.visibility</p:attrName>
                                        </p:attrNameLst>
                                      </p:cBhvr>
                                      <p:to>
                                        <p:strVal val="visible"/>
                                      </p:to>
                                    </p:set>
                                    <p:animEffect transition="in" filter="fade">
                                      <p:cBhvr>
                                        <p:cTn id="137" dur="500"/>
                                        <p:tgtEl>
                                          <p:spTgt spid="97"/>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98"/>
                                        </p:tgtEl>
                                        <p:attrNameLst>
                                          <p:attrName>style.visibility</p:attrName>
                                        </p:attrNameLst>
                                      </p:cBhvr>
                                      <p:to>
                                        <p:strVal val="visible"/>
                                      </p:to>
                                    </p:set>
                                    <p:animEffect transition="in" filter="fade">
                                      <p:cBhvr>
                                        <p:cTn id="140" dur="500"/>
                                        <p:tgtEl>
                                          <p:spTgt spid="98"/>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00"/>
                                        </p:tgtEl>
                                        <p:attrNameLst>
                                          <p:attrName>style.visibility</p:attrName>
                                        </p:attrNameLst>
                                      </p:cBhvr>
                                      <p:to>
                                        <p:strVal val="visible"/>
                                      </p:to>
                                    </p:set>
                                    <p:animEffect transition="in" filter="fade">
                                      <p:cBhvr>
                                        <p:cTn id="143" dur="500"/>
                                        <p:tgtEl>
                                          <p:spTgt spid="100"/>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01"/>
                                        </p:tgtEl>
                                        <p:attrNameLst>
                                          <p:attrName>style.visibility</p:attrName>
                                        </p:attrNameLst>
                                      </p:cBhvr>
                                      <p:to>
                                        <p:strVal val="visible"/>
                                      </p:to>
                                    </p:set>
                                    <p:animEffect transition="in" filter="fade">
                                      <p:cBhvr>
                                        <p:cTn id="146" dur="500"/>
                                        <p:tgtEl>
                                          <p:spTgt spid="101"/>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03"/>
                                        </p:tgtEl>
                                        <p:attrNameLst>
                                          <p:attrName>style.visibility</p:attrName>
                                        </p:attrNameLst>
                                      </p:cBhvr>
                                      <p:to>
                                        <p:strVal val="visible"/>
                                      </p:to>
                                    </p:set>
                                    <p:animEffect transition="in" filter="fade">
                                      <p:cBhvr>
                                        <p:cTn id="149" dur="500"/>
                                        <p:tgtEl>
                                          <p:spTgt spid="103"/>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06"/>
                                        </p:tgtEl>
                                        <p:attrNameLst>
                                          <p:attrName>style.visibility</p:attrName>
                                        </p:attrNameLst>
                                      </p:cBhvr>
                                      <p:to>
                                        <p:strVal val="visible"/>
                                      </p:to>
                                    </p:set>
                                    <p:animEffect transition="in" filter="fade">
                                      <p:cBhvr>
                                        <p:cTn id="152" dur="500"/>
                                        <p:tgtEl>
                                          <p:spTgt spid="106"/>
                                        </p:tgtEl>
                                      </p:cBhvr>
                                    </p:animEffect>
                                  </p:childTnLst>
                                </p:cTn>
                              </p:par>
                            </p:childTnLst>
                          </p:cTn>
                        </p:par>
                      </p:childTnLst>
                    </p:cTn>
                  </p:par>
                  <p:par>
                    <p:cTn id="153" fill="hold">
                      <p:stCondLst>
                        <p:cond delay="indefinite"/>
                      </p:stCondLst>
                      <p:childTnLst>
                        <p:par>
                          <p:cTn id="154" fill="hold">
                            <p:stCondLst>
                              <p:cond delay="0"/>
                            </p:stCondLst>
                            <p:childTnLst>
                              <p:par>
                                <p:cTn id="155" presetID="42" presetClass="path" presetSubtype="0" accel="50000" decel="50000" fill="hold" grpId="0" nodeType="clickEffect">
                                  <p:stCondLst>
                                    <p:cond delay="0"/>
                                  </p:stCondLst>
                                  <p:childTnLst>
                                    <p:animMotion origin="layout" path="M 8.33333E-7 -1.48148E-6 L 0.56536 -0.03079 " pathEditMode="relative" rAng="0" ptsTypes="AA">
                                      <p:cBhvr>
                                        <p:cTn id="156" dur="500" fill="hold"/>
                                        <p:tgtEl>
                                          <p:spTgt spid="111"/>
                                        </p:tgtEl>
                                        <p:attrNameLst>
                                          <p:attrName>ppt_x</p:attrName>
                                          <p:attrName>ppt_y</p:attrName>
                                        </p:attrNameLst>
                                      </p:cBhvr>
                                      <p:rCtr x="28268" y="-1551"/>
                                    </p:animMotion>
                                  </p:childTnLst>
                                </p:cTn>
                              </p:par>
                            </p:childTnLst>
                          </p:cTn>
                        </p:par>
                        <p:par>
                          <p:cTn id="157" fill="hold">
                            <p:stCondLst>
                              <p:cond delay="500"/>
                            </p:stCondLst>
                            <p:childTnLst>
                              <p:par>
                                <p:cTn id="158" presetID="42" presetClass="path" presetSubtype="0" accel="50000" decel="50000" fill="hold" grpId="0" nodeType="afterEffect">
                                  <p:stCondLst>
                                    <p:cond delay="0"/>
                                  </p:stCondLst>
                                  <p:childTnLst>
                                    <p:animMotion origin="layout" path="M -2.91667E-6 1.11022E-16 L 0.60052 0.03032 " pathEditMode="relative" rAng="0" ptsTypes="AA">
                                      <p:cBhvr>
                                        <p:cTn id="159" dur="500" fill="hold"/>
                                        <p:tgtEl>
                                          <p:spTgt spid="113"/>
                                        </p:tgtEl>
                                        <p:attrNameLst>
                                          <p:attrName>ppt_x</p:attrName>
                                          <p:attrName>ppt_y</p:attrName>
                                        </p:attrNameLst>
                                      </p:cBhvr>
                                      <p:rCtr x="30026" y="1505"/>
                                    </p:animMotion>
                                  </p:childTnLst>
                                </p:cTn>
                              </p:par>
                            </p:childTnLst>
                          </p:cTn>
                        </p:par>
                        <p:par>
                          <p:cTn id="160" fill="hold">
                            <p:stCondLst>
                              <p:cond delay="1000"/>
                            </p:stCondLst>
                            <p:childTnLst>
                              <p:par>
                                <p:cTn id="161" presetID="42" presetClass="path" presetSubtype="0" accel="50000" decel="50000" fill="hold" grpId="0" nodeType="afterEffect">
                                  <p:stCondLst>
                                    <p:cond delay="0"/>
                                  </p:stCondLst>
                                  <p:childTnLst>
                                    <p:animMotion origin="layout" path="M -0.00312 1.11022E-16 L 0.56524 -0.08704 " pathEditMode="relative" rAng="0" ptsTypes="AA">
                                      <p:cBhvr>
                                        <p:cTn id="162" dur="500" fill="hold"/>
                                        <p:tgtEl>
                                          <p:spTgt spid="114"/>
                                        </p:tgtEl>
                                        <p:attrNameLst>
                                          <p:attrName>ppt_x</p:attrName>
                                          <p:attrName>ppt_y</p:attrName>
                                        </p:attrNameLst>
                                      </p:cBhvr>
                                      <p:rCtr x="28411" y="-4352"/>
                                    </p:animMotion>
                                  </p:childTnLst>
                                </p:cTn>
                              </p:par>
                            </p:childTnLst>
                          </p:cTn>
                        </p:par>
                        <p:par>
                          <p:cTn id="163" fill="hold">
                            <p:stCondLst>
                              <p:cond delay="1500"/>
                            </p:stCondLst>
                            <p:childTnLst>
                              <p:par>
                                <p:cTn id="164" presetID="42" presetClass="path" presetSubtype="0" accel="50000" decel="50000" fill="hold" grpId="0" nodeType="afterEffect">
                                  <p:stCondLst>
                                    <p:cond delay="0"/>
                                  </p:stCondLst>
                                  <p:childTnLst>
                                    <p:animMotion origin="layout" path="M -2.70833E-6 -0.00556 L 0.69675 -0.43773 " pathEditMode="relative" rAng="0" ptsTypes="AA">
                                      <p:cBhvr>
                                        <p:cTn id="165" dur="500" fill="hold"/>
                                        <p:tgtEl>
                                          <p:spTgt spid="112"/>
                                        </p:tgtEl>
                                        <p:attrNameLst>
                                          <p:attrName>ppt_x</p:attrName>
                                          <p:attrName>ppt_y</p:attrName>
                                        </p:attrNameLst>
                                      </p:cBhvr>
                                      <p:rCtr x="34831" y="-21620"/>
                                    </p:animMotion>
                                  </p:childTnLst>
                                </p:cTn>
                              </p:par>
                            </p:childTnLst>
                          </p:cTn>
                        </p:par>
                        <p:par>
                          <p:cTn id="166" fill="hold">
                            <p:stCondLst>
                              <p:cond delay="2000"/>
                            </p:stCondLst>
                            <p:childTnLst>
                              <p:par>
                                <p:cTn id="167" presetID="2" presetClass="entr" presetSubtype="8" fill="hold" grpId="0" nodeType="afterEffect">
                                  <p:stCondLst>
                                    <p:cond delay="0"/>
                                  </p:stCondLst>
                                  <p:childTnLst>
                                    <p:set>
                                      <p:cBhvr>
                                        <p:cTn id="168" dur="1" fill="hold">
                                          <p:stCondLst>
                                            <p:cond delay="0"/>
                                          </p:stCondLst>
                                        </p:cTn>
                                        <p:tgtEl>
                                          <p:spTgt spid="115"/>
                                        </p:tgtEl>
                                        <p:attrNameLst>
                                          <p:attrName>style.visibility</p:attrName>
                                        </p:attrNameLst>
                                      </p:cBhvr>
                                      <p:to>
                                        <p:strVal val="visible"/>
                                      </p:to>
                                    </p:set>
                                    <p:anim calcmode="lin" valueType="num">
                                      <p:cBhvr additive="base">
                                        <p:cTn id="169" dur="500" fill="hold"/>
                                        <p:tgtEl>
                                          <p:spTgt spid="115"/>
                                        </p:tgtEl>
                                        <p:attrNameLst>
                                          <p:attrName>ppt_x</p:attrName>
                                        </p:attrNameLst>
                                      </p:cBhvr>
                                      <p:tavLst>
                                        <p:tav tm="0">
                                          <p:val>
                                            <p:strVal val="0-#ppt_w/2"/>
                                          </p:val>
                                        </p:tav>
                                        <p:tav tm="100000">
                                          <p:val>
                                            <p:strVal val="#ppt_x"/>
                                          </p:val>
                                        </p:tav>
                                      </p:tavLst>
                                    </p:anim>
                                    <p:anim calcmode="lin" valueType="num">
                                      <p:cBhvr additive="base">
                                        <p:cTn id="170" dur="500" fill="hold"/>
                                        <p:tgtEl>
                                          <p:spTgt spid="115"/>
                                        </p:tgtEl>
                                        <p:attrNameLst>
                                          <p:attrName>ppt_y</p:attrName>
                                        </p:attrNameLst>
                                      </p:cBhvr>
                                      <p:tavLst>
                                        <p:tav tm="0">
                                          <p:val>
                                            <p:strVal val="#ppt_y"/>
                                          </p:val>
                                        </p:tav>
                                        <p:tav tm="100000">
                                          <p:val>
                                            <p:strVal val="#ppt_y"/>
                                          </p:val>
                                        </p:tav>
                                      </p:tavLst>
                                    </p:anim>
                                  </p:childTnLst>
                                </p:cTn>
                              </p:par>
                            </p:childTnLst>
                          </p:cTn>
                        </p:par>
                        <p:par>
                          <p:cTn id="171" fill="hold">
                            <p:stCondLst>
                              <p:cond delay="2500"/>
                            </p:stCondLst>
                            <p:childTnLst>
                              <p:par>
                                <p:cTn id="172" presetID="2" presetClass="entr" presetSubtype="8" fill="hold" grpId="0" nodeType="afterEffect">
                                  <p:stCondLst>
                                    <p:cond delay="0"/>
                                  </p:stCondLst>
                                  <p:childTnLst>
                                    <p:set>
                                      <p:cBhvr>
                                        <p:cTn id="173" dur="1" fill="hold">
                                          <p:stCondLst>
                                            <p:cond delay="0"/>
                                          </p:stCondLst>
                                        </p:cTn>
                                        <p:tgtEl>
                                          <p:spTgt spid="116"/>
                                        </p:tgtEl>
                                        <p:attrNameLst>
                                          <p:attrName>style.visibility</p:attrName>
                                        </p:attrNameLst>
                                      </p:cBhvr>
                                      <p:to>
                                        <p:strVal val="visible"/>
                                      </p:to>
                                    </p:set>
                                    <p:anim calcmode="lin" valueType="num">
                                      <p:cBhvr additive="base">
                                        <p:cTn id="174" dur="500" fill="hold"/>
                                        <p:tgtEl>
                                          <p:spTgt spid="116"/>
                                        </p:tgtEl>
                                        <p:attrNameLst>
                                          <p:attrName>ppt_x</p:attrName>
                                        </p:attrNameLst>
                                      </p:cBhvr>
                                      <p:tavLst>
                                        <p:tav tm="0">
                                          <p:val>
                                            <p:strVal val="0-#ppt_w/2"/>
                                          </p:val>
                                        </p:tav>
                                        <p:tav tm="100000">
                                          <p:val>
                                            <p:strVal val="#ppt_x"/>
                                          </p:val>
                                        </p:tav>
                                      </p:tavLst>
                                    </p:anim>
                                    <p:anim calcmode="lin" valueType="num">
                                      <p:cBhvr additive="base">
                                        <p:cTn id="175"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76" grpId="0" animBg="1"/>
      <p:bldP spid="77" grpId="0" animBg="1"/>
      <p:bldP spid="39" grpId="0" animBg="1"/>
      <p:bldP spid="39" grpId="1" animBg="1"/>
      <p:bldP spid="44" grpId="0" animBg="1"/>
      <p:bldP spid="44" grpId="1" animBg="1"/>
      <p:bldP spid="45" grpId="0" animBg="1"/>
      <p:bldP spid="45" grpId="1" animBg="1"/>
      <p:bldP spid="48" grpId="0" animBg="1"/>
      <p:bldP spid="48" grpId="1" animBg="1"/>
      <p:bldP spid="54" grpId="0" animBg="1"/>
      <p:bldP spid="54" grpId="1" animBg="1"/>
      <p:bldP spid="60" grpId="0" animBg="1"/>
      <p:bldP spid="60" grpId="1" animBg="1"/>
      <p:bldP spid="79" grpId="0"/>
      <p:bldP spid="80" grpId="0"/>
      <p:bldP spid="82" grpId="0"/>
      <p:bldP spid="83" grpId="0" animBg="1"/>
      <p:bldP spid="83" grpId="1" animBg="1"/>
      <p:bldP spid="84" grpId="0" animBg="1"/>
      <p:bldP spid="85" grpId="0" animBg="1"/>
      <p:bldP spid="86" grpId="0" animBg="1"/>
      <p:bldP spid="87" grpId="0" animBg="1"/>
      <p:bldP spid="88" grpId="0" animBg="1"/>
      <p:bldP spid="88" grpId="1" animBg="1"/>
      <p:bldP spid="97" grpId="0" animBg="1"/>
      <p:bldP spid="98" grpId="0" animBg="1"/>
      <p:bldP spid="100" grpId="0" animBg="1"/>
      <p:bldP spid="101" grpId="0" animBg="1"/>
      <p:bldP spid="103" grpId="0" animBg="1"/>
      <p:bldP spid="106" grpId="0"/>
      <p:bldP spid="111" grpId="0" animBg="1"/>
      <p:bldP spid="111" grpId="1" animBg="1"/>
      <p:bldP spid="112" grpId="0" animBg="1"/>
      <p:bldP spid="112" grpId="1" animBg="1"/>
      <p:bldP spid="113" grpId="0" animBg="1"/>
      <p:bldP spid="113" grpId="1" animBg="1"/>
      <p:bldP spid="114" grpId="0" animBg="1"/>
      <p:bldP spid="114" grpId="1" animBg="1"/>
      <p:bldP spid="115" grpId="0" animBg="1"/>
      <p:bldP spid="1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Micro-service </a:t>
            </a:r>
            <a:r>
              <a:rPr lang="nl-NL" dirty="0" err="1"/>
              <a:t>Advantages</a:t>
            </a:r>
            <a:endParaRPr lang="nl-NL" dirty="0"/>
          </a:p>
        </p:txBody>
      </p:sp>
      <p:sp>
        <p:nvSpPr>
          <p:cNvPr id="3" name="Content Placeholder 2"/>
          <p:cNvSpPr>
            <a:spLocks noGrp="1"/>
          </p:cNvSpPr>
          <p:nvPr>
            <p:ph sz="quarter" idx="10"/>
          </p:nvPr>
        </p:nvSpPr>
        <p:spPr>
          <a:xfrm>
            <a:off x="268288" y="1398397"/>
            <a:ext cx="11542503" cy="3447098"/>
          </a:xfrm>
        </p:spPr>
        <p:txBody>
          <a:bodyPr/>
          <a:lstStyle/>
          <a:p>
            <a:r>
              <a:rPr lang="nl-NL" dirty="0" err="1"/>
              <a:t>Nearly</a:t>
            </a:r>
            <a:r>
              <a:rPr lang="nl-NL" dirty="0"/>
              <a:t> </a:t>
            </a:r>
            <a:r>
              <a:rPr lang="nl-NL" dirty="0" err="1"/>
              <a:t>instantaneous</a:t>
            </a:r>
            <a:r>
              <a:rPr lang="nl-NL" dirty="0"/>
              <a:t> </a:t>
            </a:r>
            <a:r>
              <a:rPr lang="nl-NL" dirty="0" err="1"/>
              <a:t>scale</a:t>
            </a:r>
            <a:r>
              <a:rPr lang="nl-NL" dirty="0"/>
              <a:t>-out</a:t>
            </a:r>
          </a:p>
          <a:p>
            <a:r>
              <a:rPr lang="nl-NL" dirty="0"/>
              <a:t>Microservices </a:t>
            </a:r>
            <a:r>
              <a:rPr lang="nl-NL" dirty="0" err="1"/>
              <a:t>scale</a:t>
            </a:r>
            <a:r>
              <a:rPr lang="nl-NL" dirty="0"/>
              <a:t> </a:t>
            </a:r>
            <a:r>
              <a:rPr lang="nl-NL" dirty="0" err="1"/>
              <a:t>independently</a:t>
            </a:r>
            <a:endParaRPr lang="nl-NL" dirty="0"/>
          </a:p>
          <a:p>
            <a:r>
              <a:rPr lang="nl-NL" dirty="0"/>
              <a:t>Rolling updates</a:t>
            </a:r>
          </a:p>
          <a:p>
            <a:r>
              <a:rPr lang="nl-NL" dirty="0" err="1"/>
              <a:t>Stateful</a:t>
            </a:r>
            <a:r>
              <a:rPr lang="nl-NL" dirty="0"/>
              <a:t> Microservices </a:t>
            </a:r>
            <a:r>
              <a:rPr lang="nl-NL" dirty="0" err="1"/>
              <a:t>avoid</a:t>
            </a:r>
            <a:r>
              <a:rPr lang="nl-NL" dirty="0"/>
              <a:t> </a:t>
            </a:r>
            <a:r>
              <a:rPr lang="nl-NL" dirty="0" err="1"/>
              <a:t>network</a:t>
            </a:r>
            <a:r>
              <a:rPr lang="nl-NL" dirty="0"/>
              <a:t> overhead</a:t>
            </a:r>
          </a:p>
          <a:p>
            <a:r>
              <a:rPr lang="nl-NL" dirty="0"/>
              <a:t>Integration </a:t>
            </a:r>
            <a:r>
              <a:rPr lang="nl-NL" dirty="0" err="1"/>
              <a:t>with</a:t>
            </a:r>
            <a:r>
              <a:rPr lang="nl-NL" dirty="0"/>
              <a:t> CI </a:t>
            </a:r>
            <a:r>
              <a:rPr lang="nl-NL" dirty="0" err="1"/>
              <a:t>and</a:t>
            </a:r>
            <a:r>
              <a:rPr lang="nl-NL" dirty="0"/>
              <a:t> CD </a:t>
            </a:r>
            <a:r>
              <a:rPr lang="nl-NL" dirty="0" err="1"/>
              <a:t>pipelines</a:t>
            </a:r>
            <a:endParaRPr lang="nl-NL" dirty="0"/>
          </a:p>
        </p:txBody>
      </p:sp>
    </p:spTree>
    <p:extLst>
      <p:ext uri="{BB962C8B-B14F-4D97-AF65-F5344CB8AC3E}">
        <p14:creationId xmlns:p14="http://schemas.microsoft.com/office/powerpoint/2010/main" val="185519394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Micro-services Platform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0672" y="1417476"/>
            <a:ext cx="6458374" cy="4897600"/>
          </a:xfrm>
          <a:prstGeom prst="rect">
            <a:avLst/>
          </a:prstGeom>
        </p:spPr>
      </p:pic>
    </p:spTree>
    <p:extLst>
      <p:ext uri="{BB962C8B-B14F-4D97-AF65-F5344CB8AC3E}">
        <p14:creationId xmlns:p14="http://schemas.microsoft.com/office/powerpoint/2010/main" val="212497165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8053880" y="1312758"/>
            <a:ext cx="3183462" cy="511961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IAAS</a:t>
            </a:r>
          </a:p>
        </p:txBody>
      </p:sp>
      <p:sp>
        <p:nvSpPr>
          <p:cNvPr id="13" name="Rectangle 12"/>
          <p:cNvSpPr/>
          <p:nvPr/>
        </p:nvSpPr>
        <p:spPr bwMode="auto">
          <a:xfrm>
            <a:off x="4650550" y="1312758"/>
            <a:ext cx="3183462" cy="511961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Azure Service </a:t>
            </a:r>
            <a:r>
              <a:rPr lang="nl-NL" sz="2400" dirty="0" err="1">
                <a:gradFill>
                  <a:gsLst>
                    <a:gs pos="0">
                      <a:srgbClr val="FFFFFF"/>
                    </a:gs>
                    <a:gs pos="100000">
                      <a:srgbClr val="FFFFFF"/>
                    </a:gs>
                  </a:gsLst>
                  <a:lin ang="5400000" scaled="0"/>
                </a:gradFill>
                <a:ea typeface="Segoe UI" pitchFamily="34" charset="0"/>
                <a:cs typeface="Segoe UI" pitchFamily="34" charset="0"/>
              </a:rPr>
              <a:t>Fabric</a:t>
            </a:r>
            <a:r>
              <a:rPr lang="nl-NL" sz="2400" dirty="0">
                <a:gradFill>
                  <a:gsLst>
                    <a:gs pos="0">
                      <a:srgbClr val="FFFFFF"/>
                    </a:gs>
                    <a:gs pos="100000">
                      <a:srgbClr val="FFFFFF"/>
                    </a:gs>
                  </a:gsLst>
                  <a:lin ang="5400000" scaled="0"/>
                </a:gradFill>
                <a:ea typeface="Segoe UI" pitchFamily="34" charset="0"/>
                <a:cs typeface="Segoe UI" pitchFamily="34" charset="0"/>
              </a:rPr>
              <a:t> Cluster</a:t>
            </a:r>
          </a:p>
        </p:txBody>
      </p:sp>
      <p:sp>
        <p:nvSpPr>
          <p:cNvPr id="11" name="Rectangle 10"/>
          <p:cNvSpPr/>
          <p:nvPr/>
        </p:nvSpPr>
        <p:spPr bwMode="auto">
          <a:xfrm>
            <a:off x="1247220" y="1306127"/>
            <a:ext cx="3183462" cy="511961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Azure Container Service</a:t>
            </a:r>
          </a:p>
        </p:txBody>
      </p:sp>
      <p:sp>
        <p:nvSpPr>
          <p:cNvPr id="2" name="Title 1"/>
          <p:cNvSpPr>
            <a:spLocks noGrp="1"/>
          </p:cNvSpPr>
          <p:nvPr>
            <p:ph type="title"/>
          </p:nvPr>
        </p:nvSpPr>
        <p:spPr/>
        <p:txBody>
          <a:bodyPr/>
          <a:lstStyle/>
          <a:p>
            <a:r>
              <a:rPr lang="nl-NL" dirty="0"/>
              <a:t>Azure Micro-services Platforms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4194" y="2224521"/>
            <a:ext cx="2277795" cy="224438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0644" y="4697855"/>
            <a:ext cx="2023600" cy="1734514"/>
          </a:xfrm>
          <a:prstGeom prst="rect">
            <a:avLst/>
          </a:prstGeom>
        </p:spPr>
      </p:pic>
      <p:pic>
        <p:nvPicPr>
          <p:cNvPr id="5" name="Picture 4"/>
          <p:cNvPicPr>
            <a:picLocks noChangeAspect="1"/>
          </p:cNvPicPr>
          <p:nvPr/>
        </p:nvPicPr>
        <p:blipFill>
          <a:blip r:embed="rId5"/>
          <a:stretch>
            <a:fillRect/>
          </a:stretch>
        </p:blipFill>
        <p:spPr>
          <a:xfrm>
            <a:off x="1401540" y="4779278"/>
            <a:ext cx="2863105" cy="1394846"/>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6360" y="3146769"/>
            <a:ext cx="3017855" cy="725794"/>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4359" y="3996810"/>
            <a:ext cx="1641055" cy="1641055"/>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66359" y="2363930"/>
            <a:ext cx="2804531" cy="589883"/>
          </a:xfrm>
          <a:prstGeom prst="rect">
            <a:avLst/>
          </a:prstGeom>
        </p:spPr>
      </p:pic>
      <p:grpSp>
        <p:nvGrpSpPr>
          <p:cNvPr id="10" name="Group 9"/>
          <p:cNvGrpSpPr/>
          <p:nvPr/>
        </p:nvGrpSpPr>
        <p:grpSpPr>
          <a:xfrm>
            <a:off x="4532370" y="2766933"/>
            <a:ext cx="3412306" cy="2364337"/>
            <a:chOff x="8618034" y="3168632"/>
            <a:chExt cx="3412306" cy="2364337"/>
          </a:xfrm>
        </p:grpSpPr>
        <p:pic>
          <p:nvPicPr>
            <p:cNvPr id="1026" name="Picture 2" descr="https://acom.azurecomcdn.net/80C57D/cdn/svghandler/service-fabric?width=600&amp;height=315">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18034" y="3168632"/>
              <a:ext cx="3412306" cy="17914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295522" y="4905105"/>
              <a:ext cx="2126095" cy="627864"/>
            </a:xfrm>
            <a:prstGeom prst="rect">
              <a:avLst/>
            </a:prstGeom>
            <a:noFill/>
          </p:spPr>
          <p:txBody>
            <a:bodyPr wrap="none" lIns="182880" tIns="146304" rIns="182880" bIns="146304" rtlCol="0">
              <a:spAutoFit/>
            </a:bodyPr>
            <a:lstStyle/>
            <a:p>
              <a:pPr>
                <a:lnSpc>
                  <a:spcPct val="90000"/>
                </a:lnSpc>
                <a:spcAft>
                  <a:spcPts val="600"/>
                </a:spcAft>
              </a:pPr>
              <a:r>
                <a:rPr lang="nl-NL" sz="2400" dirty="0">
                  <a:gradFill>
                    <a:gsLst>
                      <a:gs pos="2917">
                        <a:schemeClr val="tx1"/>
                      </a:gs>
                      <a:gs pos="30000">
                        <a:schemeClr val="tx1"/>
                      </a:gs>
                    </a:gsLst>
                    <a:lin ang="5400000" scaled="0"/>
                  </a:gradFill>
                  <a:latin typeface="+mj-lt"/>
                </a:rPr>
                <a:t>Service </a:t>
              </a:r>
              <a:r>
                <a:rPr lang="nl-NL" sz="2400" dirty="0" err="1">
                  <a:gradFill>
                    <a:gsLst>
                      <a:gs pos="2917">
                        <a:schemeClr val="tx1"/>
                      </a:gs>
                      <a:gs pos="30000">
                        <a:schemeClr val="tx1"/>
                      </a:gs>
                    </a:gsLst>
                    <a:lin ang="5400000" scaled="0"/>
                  </a:gradFill>
                  <a:latin typeface="+mj-lt"/>
                </a:rPr>
                <a:t>Fabric</a:t>
              </a:r>
              <a:endParaRPr lang="nl-NL" sz="2400" dirty="0">
                <a:gradFill>
                  <a:gsLst>
                    <a:gs pos="2917">
                      <a:schemeClr val="tx1"/>
                    </a:gs>
                    <a:gs pos="30000">
                      <a:schemeClr val="tx1"/>
                    </a:gs>
                  </a:gsLst>
                  <a:lin ang="5400000" scaled="0"/>
                </a:gradFill>
                <a:latin typeface="+mj-lt"/>
              </a:endParaRPr>
            </a:p>
          </p:txBody>
        </p:sp>
      </p:grpSp>
    </p:spTree>
    <p:extLst>
      <p:ext uri="{BB962C8B-B14F-4D97-AF65-F5344CB8AC3E}">
        <p14:creationId xmlns:p14="http://schemas.microsoft.com/office/powerpoint/2010/main" val="355906335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Docker Containers</a:t>
            </a:r>
          </a:p>
        </p:txBody>
      </p:sp>
    </p:spTree>
    <p:extLst>
      <p:ext uri="{BB962C8B-B14F-4D97-AF65-F5344CB8AC3E}">
        <p14:creationId xmlns:p14="http://schemas.microsoft.com/office/powerpoint/2010/main" val="13007981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Containers</a:t>
            </a:r>
          </a:p>
        </p:txBody>
      </p:sp>
      <p:sp>
        <p:nvSpPr>
          <p:cNvPr id="4" name="Content Placeholder 3"/>
          <p:cNvSpPr>
            <a:spLocks noGrp="1"/>
          </p:cNvSpPr>
          <p:nvPr>
            <p:ph sz="quarter" idx="10"/>
          </p:nvPr>
        </p:nvSpPr>
        <p:spPr>
          <a:xfrm>
            <a:off x="268290" y="1398397"/>
            <a:ext cx="5884860" cy="4983353"/>
          </a:xfrm>
        </p:spPr>
        <p:txBody>
          <a:bodyPr>
            <a:normAutofit fontScale="70000" lnSpcReduction="20000"/>
          </a:bodyPr>
          <a:lstStyle/>
          <a:p>
            <a:r>
              <a:rPr lang="en-US" dirty="0"/>
              <a:t>What are they?</a:t>
            </a:r>
          </a:p>
          <a:p>
            <a:pPr lvl="1"/>
            <a:r>
              <a:rPr lang="en-US" dirty="0"/>
              <a:t>Unit of deployment</a:t>
            </a:r>
          </a:p>
          <a:p>
            <a:pPr lvl="1"/>
            <a:r>
              <a:rPr lang="en-US" dirty="0"/>
              <a:t>Isolated environment</a:t>
            </a:r>
          </a:p>
          <a:p>
            <a:pPr lvl="1"/>
            <a:r>
              <a:rPr lang="en-US" dirty="0"/>
              <a:t>Isolated collection of resources</a:t>
            </a:r>
          </a:p>
          <a:p>
            <a:pPr lvl="1"/>
            <a:endParaRPr lang="en-US" dirty="0"/>
          </a:p>
          <a:p>
            <a:r>
              <a:rPr lang="en-US" dirty="0"/>
              <a:t>What are the benefits?</a:t>
            </a:r>
          </a:p>
          <a:p>
            <a:pPr lvl="1"/>
            <a:r>
              <a:rPr lang="en-US" dirty="0"/>
              <a:t>Instant startup</a:t>
            </a:r>
          </a:p>
          <a:p>
            <a:pPr lvl="1"/>
            <a:r>
              <a:rPr lang="en-US" dirty="0"/>
              <a:t>Repeatable and reliable execution</a:t>
            </a:r>
          </a:p>
          <a:p>
            <a:endParaRPr lang="en-US" dirty="0"/>
          </a:p>
          <a:p>
            <a:r>
              <a:rPr lang="en-US" dirty="0"/>
              <a:t>Scenarios</a:t>
            </a:r>
          </a:p>
          <a:p>
            <a:pPr lvl="1"/>
            <a:r>
              <a:rPr lang="en-US" dirty="0"/>
              <a:t>Dev/Test</a:t>
            </a:r>
          </a:p>
          <a:p>
            <a:pPr lvl="1"/>
            <a:r>
              <a:rPr lang="en-US" dirty="0"/>
              <a:t>Fast-scaling</a:t>
            </a:r>
          </a:p>
          <a:p>
            <a:pPr lvl="1"/>
            <a:r>
              <a:rPr lang="en-US" dirty="0"/>
              <a:t>Continuous deployment</a:t>
            </a:r>
          </a:p>
        </p:txBody>
      </p:sp>
      <p:sp>
        <p:nvSpPr>
          <p:cNvPr id="5" name="Rectangle 4"/>
          <p:cNvSpPr/>
          <p:nvPr/>
        </p:nvSpPr>
        <p:spPr bwMode="auto">
          <a:xfrm>
            <a:off x="7131444" y="5832806"/>
            <a:ext cx="3176919" cy="365760"/>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ea typeface="Segoe UI" pitchFamily="34" charset="0"/>
                <a:cs typeface="Segoe UI" pitchFamily="34" charset="0"/>
              </a:rPr>
              <a:t>Physical Server</a:t>
            </a:r>
          </a:p>
        </p:txBody>
      </p:sp>
      <p:sp>
        <p:nvSpPr>
          <p:cNvPr id="6" name="Rectangle 5"/>
          <p:cNvSpPr/>
          <p:nvPr/>
        </p:nvSpPr>
        <p:spPr bwMode="auto">
          <a:xfrm>
            <a:off x="7131445" y="5417179"/>
            <a:ext cx="3176918" cy="365760"/>
          </a:xfrm>
          <a:prstGeom prst="rect">
            <a:avLst/>
          </a:prstGeom>
          <a:solidFill>
            <a:srgbClr val="00206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Segoe UI" pitchFamily="34" charset="0"/>
              </a:rPr>
              <a:t>Host OS</a:t>
            </a:r>
          </a:p>
        </p:txBody>
      </p:sp>
      <p:sp>
        <p:nvSpPr>
          <p:cNvPr id="7" name="Rectangle 6"/>
          <p:cNvSpPr/>
          <p:nvPr/>
        </p:nvSpPr>
        <p:spPr bwMode="auto">
          <a:xfrm>
            <a:off x="7131445" y="5024180"/>
            <a:ext cx="3176918" cy="338899"/>
          </a:xfrm>
          <a:prstGeom prst="rect">
            <a:avLst/>
          </a:prstGeom>
          <a:solidFill>
            <a:srgbClr val="00B0F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Container Manager</a:t>
            </a:r>
          </a:p>
        </p:txBody>
      </p:sp>
      <p:sp>
        <p:nvSpPr>
          <p:cNvPr id="8" name="Rectangle 7"/>
          <p:cNvSpPr/>
          <p:nvPr/>
        </p:nvSpPr>
        <p:spPr bwMode="auto">
          <a:xfrm>
            <a:off x="7131445" y="4393274"/>
            <a:ext cx="1266494" cy="569464"/>
          </a:xfrm>
          <a:prstGeom prst="rect">
            <a:avLst/>
          </a:prstGeom>
          <a:solidFill>
            <a:srgbClr val="FFC00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Bins/Libs</a:t>
            </a:r>
          </a:p>
        </p:txBody>
      </p:sp>
      <p:sp>
        <p:nvSpPr>
          <p:cNvPr id="9" name="Rectangle 8"/>
          <p:cNvSpPr/>
          <p:nvPr/>
        </p:nvSpPr>
        <p:spPr bwMode="auto">
          <a:xfrm>
            <a:off x="7137280" y="3785264"/>
            <a:ext cx="630936" cy="569464"/>
          </a:xfrm>
          <a:prstGeom prst="rect">
            <a:avLst/>
          </a:prstGeom>
          <a:solidFill>
            <a:srgbClr val="00CC0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App</a:t>
            </a:r>
          </a:p>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a:t>
            </a:r>
          </a:p>
        </p:txBody>
      </p:sp>
      <p:sp>
        <p:nvSpPr>
          <p:cNvPr id="10" name="Rectangle 9"/>
          <p:cNvSpPr/>
          <p:nvPr/>
        </p:nvSpPr>
        <p:spPr bwMode="auto">
          <a:xfrm>
            <a:off x="7824311" y="3785264"/>
            <a:ext cx="580457" cy="569464"/>
          </a:xfrm>
          <a:prstGeom prst="rect">
            <a:avLst/>
          </a:prstGeom>
          <a:solidFill>
            <a:srgbClr val="00CC0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App</a:t>
            </a:r>
          </a:p>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a:t>
            </a:r>
          </a:p>
        </p:txBody>
      </p:sp>
      <p:sp>
        <p:nvSpPr>
          <p:cNvPr id="11" name="Rectangle 10"/>
          <p:cNvSpPr/>
          <p:nvPr/>
        </p:nvSpPr>
        <p:spPr bwMode="auto">
          <a:xfrm>
            <a:off x="8453039" y="4393274"/>
            <a:ext cx="1853405" cy="569464"/>
          </a:xfrm>
          <a:prstGeom prst="rect">
            <a:avLst/>
          </a:prstGeom>
          <a:solidFill>
            <a:srgbClr val="CC330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Bins/Libs</a:t>
            </a:r>
          </a:p>
        </p:txBody>
      </p:sp>
      <p:sp>
        <p:nvSpPr>
          <p:cNvPr id="12" name="Rectangle 11"/>
          <p:cNvSpPr/>
          <p:nvPr/>
        </p:nvSpPr>
        <p:spPr bwMode="auto">
          <a:xfrm>
            <a:off x="8453039" y="3785264"/>
            <a:ext cx="580458" cy="569464"/>
          </a:xfrm>
          <a:prstGeom prst="rect">
            <a:avLst/>
          </a:prstGeom>
          <a:solidFill>
            <a:schemeClr val="accent6">
              <a:lumMod val="5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App</a:t>
            </a:r>
          </a:p>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B</a:t>
            </a:r>
          </a:p>
        </p:txBody>
      </p:sp>
      <p:sp>
        <p:nvSpPr>
          <p:cNvPr id="13" name="Rectangle 12"/>
          <p:cNvSpPr/>
          <p:nvPr/>
        </p:nvSpPr>
        <p:spPr bwMode="auto">
          <a:xfrm>
            <a:off x="9088598" y="3783132"/>
            <a:ext cx="580457" cy="569464"/>
          </a:xfrm>
          <a:prstGeom prst="rect">
            <a:avLst/>
          </a:prstGeom>
          <a:solidFill>
            <a:schemeClr val="accent6">
              <a:lumMod val="5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App</a:t>
            </a:r>
          </a:p>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B</a:t>
            </a:r>
          </a:p>
        </p:txBody>
      </p:sp>
      <p:sp>
        <p:nvSpPr>
          <p:cNvPr id="14" name="Rectangle 13"/>
          <p:cNvSpPr/>
          <p:nvPr/>
        </p:nvSpPr>
        <p:spPr bwMode="auto">
          <a:xfrm>
            <a:off x="9717327" y="3783132"/>
            <a:ext cx="587287" cy="569464"/>
          </a:xfrm>
          <a:prstGeom prst="rect">
            <a:avLst/>
          </a:prstGeom>
          <a:solidFill>
            <a:schemeClr val="accent6">
              <a:lumMod val="5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App</a:t>
            </a:r>
          </a:p>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B</a:t>
            </a:r>
          </a:p>
        </p:txBody>
      </p:sp>
      <p:sp>
        <p:nvSpPr>
          <p:cNvPr id="15" name="Right Brace 14"/>
          <p:cNvSpPr/>
          <p:nvPr/>
        </p:nvSpPr>
        <p:spPr>
          <a:xfrm>
            <a:off x="10359715" y="3783132"/>
            <a:ext cx="264460" cy="602957"/>
          </a:xfrm>
          <a:prstGeom prst="rightBrace">
            <a:avLst>
              <a:gd name="adj1" fmla="val 28333"/>
              <a:gd name="adj2" fmla="val 50000"/>
            </a:avLst>
          </a:prstGeom>
          <a:ln w="28575">
            <a:solidFill>
              <a:schemeClr val="tx1"/>
            </a:solidFill>
            <a:headEnd type="none"/>
            <a:tailEnd type="none"/>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16" name="TextBox 15"/>
          <p:cNvSpPr txBox="1"/>
          <p:nvPr/>
        </p:nvSpPr>
        <p:spPr>
          <a:xfrm>
            <a:off x="10587883" y="3798378"/>
            <a:ext cx="1473801"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Container</a:t>
            </a:r>
          </a:p>
        </p:txBody>
      </p:sp>
      <p:sp>
        <p:nvSpPr>
          <p:cNvPr id="17" name="Rectangle 16"/>
          <p:cNvSpPr/>
          <p:nvPr/>
        </p:nvSpPr>
        <p:spPr bwMode="auto">
          <a:xfrm>
            <a:off x="7108723" y="2943612"/>
            <a:ext cx="3166106" cy="365760"/>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bg1"/>
                </a:solidFill>
                <a:ea typeface="Segoe UI" pitchFamily="34" charset="0"/>
                <a:cs typeface="Segoe UI" pitchFamily="34" charset="0"/>
              </a:rPr>
              <a:t>Physical Server</a:t>
            </a:r>
          </a:p>
        </p:txBody>
      </p:sp>
      <p:sp>
        <p:nvSpPr>
          <p:cNvPr id="18" name="Rectangle 17"/>
          <p:cNvSpPr/>
          <p:nvPr/>
        </p:nvSpPr>
        <p:spPr bwMode="auto">
          <a:xfrm>
            <a:off x="7108724" y="2532021"/>
            <a:ext cx="3166106" cy="365760"/>
          </a:xfrm>
          <a:prstGeom prst="rect">
            <a:avLst/>
          </a:prstGeom>
          <a:solidFill>
            <a:srgbClr val="00206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Segoe UI" pitchFamily="34" charset="0"/>
              </a:rPr>
              <a:t>Host OS</a:t>
            </a:r>
          </a:p>
        </p:txBody>
      </p:sp>
      <p:sp>
        <p:nvSpPr>
          <p:cNvPr id="19" name="Rectangle 18"/>
          <p:cNvSpPr/>
          <p:nvPr/>
        </p:nvSpPr>
        <p:spPr bwMode="auto">
          <a:xfrm>
            <a:off x="7109277" y="1708663"/>
            <a:ext cx="1030479" cy="365760"/>
          </a:xfrm>
          <a:prstGeom prst="rect">
            <a:avLst/>
          </a:prstGeom>
          <a:solidFill>
            <a:srgbClr val="00B0F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Guest OS</a:t>
            </a:r>
          </a:p>
        </p:txBody>
      </p:sp>
      <p:sp>
        <p:nvSpPr>
          <p:cNvPr id="20" name="Rectangle 19"/>
          <p:cNvSpPr/>
          <p:nvPr/>
        </p:nvSpPr>
        <p:spPr bwMode="auto">
          <a:xfrm>
            <a:off x="8170976" y="1708663"/>
            <a:ext cx="1030479" cy="365760"/>
          </a:xfrm>
          <a:prstGeom prst="rect">
            <a:avLst/>
          </a:prstGeom>
          <a:solidFill>
            <a:srgbClr val="00B0F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Guest OS</a:t>
            </a:r>
          </a:p>
        </p:txBody>
      </p:sp>
      <p:sp>
        <p:nvSpPr>
          <p:cNvPr id="21" name="Rectangle 20"/>
          <p:cNvSpPr/>
          <p:nvPr/>
        </p:nvSpPr>
        <p:spPr bwMode="auto">
          <a:xfrm>
            <a:off x="7108723" y="1106910"/>
            <a:ext cx="1031033" cy="569464"/>
          </a:xfrm>
          <a:prstGeom prst="rect">
            <a:avLst/>
          </a:prstGeom>
          <a:solidFill>
            <a:srgbClr val="FFCC0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Bins/Libs</a:t>
            </a:r>
          </a:p>
        </p:txBody>
      </p:sp>
      <p:sp>
        <p:nvSpPr>
          <p:cNvPr id="22" name="Rectangle 21"/>
          <p:cNvSpPr/>
          <p:nvPr/>
        </p:nvSpPr>
        <p:spPr bwMode="auto">
          <a:xfrm>
            <a:off x="8172621" y="1106910"/>
            <a:ext cx="1028834" cy="569464"/>
          </a:xfrm>
          <a:prstGeom prst="rect">
            <a:avLst/>
          </a:prstGeom>
          <a:solidFill>
            <a:srgbClr val="FFCC00"/>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Bins/Libs</a:t>
            </a:r>
            <a:endParaRPr lang="en-US" sz="1200" dirty="0">
              <a:solidFill>
                <a:schemeClr val="tx1"/>
              </a:solidFill>
              <a:ea typeface="Segoe UI" pitchFamily="34" charset="0"/>
              <a:cs typeface="Segoe UI" pitchFamily="34" charset="0"/>
            </a:endParaRPr>
          </a:p>
        </p:txBody>
      </p:sp>
      <p:sp>
        <p:nvSpPr>
          <p:cNvPr id="23" name="Rectangle 22"/>
          <p:cNvSpPr/>
          <p:nvPr/>
        </p:nvSpPr>
        <p:spPr bwMode="auto">
          <a:xfrm>
            <a:off x="8172621" y="489479"/>
            <a:ext cx="1028834" cy="569464"/>
          </a:xfrm>
          <a:prstGeom prst="rect">
            <a:avLst/>
          </a:prstGeom>
          <a:solidFill>
            <a:srgbClr val="00CC0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Segoe UI" pitchFamily="34" charset="0"/>
              </a:rPr>
              <a:t>App A</a:t>
            </a:r>
          </a:p>
        </p:txBody>
      </p:sp>
      <p:sp>
        <p:nvSpPr>
          <p:cNvPr id="24" name="Rectangle 23"/>
          <p:cNvSpPr/>
          <p:nvPr/>
        </p:nvSpPr>
        <p:spPr bwMode="auto">
          <a:xfrm>
            <a:off x="7108723" y="489479"/>
            <a:ext cx="1031033" cy="569464"/>
          </a:xfrm>
          <a:prstGeom prst="rect">
            <a:avLst/>
          </a:prstGeom>
          <a:solidFill>
            <a:srgbClr val="00CC0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Segoe UI" pitchFamily="34" charset="0"/>
              </a:rPr>
              <a:t>App A</a:t>
            </a:r>
          </a:p>
        </p:txBody>
      </p:sp>
      <p:sp>
        <p:nvSpPr>
          <p:cNvPr id="25" name="Rectangle 24"/>
          <p:cNvSpPr/>
          <p:nvPr/>
        </p:nvSpPr>
        <p:spPr bwMode="auto">
          <a:xfrm>
            <a:off x="9232675" y="1708663"/>
            <a:ext cx="1062068" cy="365760"/>
          </a:xfrm>
          <a:prstGeom prst="rect">
            <a:avLst/>
          </a:prstGeom>
          <a:solidFill>
            <a:srgbClr val="00B0F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Guest OS</a:t>
            </a:r>
          </a:p>
        </p:txBody>
      </p:sp>
      <p:sp>
        <p:nvSpPr>
          <p:cNvPr id="26" name="Rectangle 25"/>
          <p:cNvSpPr/>
          <p:nvPr/>
        </p:nvSpPr>
        <p:spPr bwMode="auto">
          <a:xfrm>
            <a:off x="9239808" y="1106910"/>
            <a:ext cx="1062068" cy="569464"/>
          </a:xfrm>
          <a:prstGeom prst="rect">
            <a:avLst/>
          </a:prstGeom>
          <a:solidFill>
            <a:srgbClr val="CC3300"/>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Bins/Libs</a:t>
            </a:r>
          </a:p>
        </p:txBody>
      </p:sp>
      <p:sp>
        <p:nvSpPr>
          <p:cNvPr id="27" name="Rectangle 26"/>
          <p:cNvSpPr/>
          <p:nvPr/>
        </p:nvSpPr>
        <p:spPr bwMode="auto">
          <a:xfrm>
            <a:off x="9239808" y="489479"/>
            <a:ext cx="1062068" cy="569464"/>
          </a:xfrm>
          <a:prstGeom prst="rect">
            <a:avLst/>
          </a:prstGeom>
          <a:solidFill>
            <a:schemeClr val="accent6">
              <a:lumMod val="50000"/>
            </a:schemeClr>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Segoe UI" pitchFamily="34" charset="0"/>
              </a:rPr>
              <a:t>App B</a:t>
            </a:r>
          </a:p>
        </p:txBody>
      </p:sp>
      <p:sp>
        <p:nvSpPr>
          <p:cNvPr id="28" name="Right Brace 27"/>
          <p:cNvSpPr/>
          <p:nvPr/>
        </p:nvSpPr>
        <p:spPr>
          <a:xfrm>
            <a:off x="10325963" y="489479"/>
            <a:ext cx="298212" cy="1575216"/>
          </a:xfrm>
          <a:prstGeom prst="rightBrace">
            <a:avLst>
              <a:gd name="adj1" fmla="val 28333"/>
              <a:gd name="adj2" fmla="val 50000"/>
            </a:avLst>
          </a:prstGeom>
          <a:ln w="28575">
            <a:solidFill>
              <a:schemeClr val="tx1"/>
            </a:solidFill>
            <a:headEnd type="none"/>
            <a:tailEnd type="none"/>
          </a:ln>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29" name="TextBox 28"/>
          <p:cNvSpPr txBox="1"/>
          <p:nvPr/>
        </p:nvSpPr>
        <p:spPr>
          <a:xfrm>
            <a:off x="10667522" y="990855"/>
            <a:ext cx="758862"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VM</a:t>
            </a:r>
          </a:p>
        </p:txBody>
      </p:sp>
      <p:sp>
        <p:nvSpPr>
          <p:cNvPr id="30" name="Rectangle 29"/>
          <p:cNvSpPr/>
          <p:nvPr/>
        </p:nvSpPr>
        <p:spPr bwMode="auto">
          <a:xfrm>
            <a:off x="7108723" y="2126712"/>
            <a:ext cx="3166106" cy="365760"/>
          </a:xfrm>
          <a:prstGeom prst="rect">
            <a:avLst/>
          </a:prstGeom>
          <a:solidFill>
            <a:srgbClr val="7030A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solidFill>
                <a:ea typeface="Segoe UI" pitchFamily="34" charset="0"/>
                <a:cs typeface="Segoe UI" pitchFamily="34" charset="0"/>
              </a:rPr>
              <a:t>Hypervisor</a:t>
            </a:r>
          </a:p>
        </p:txBody>
      </p:sp>
    </p:spTree>
    <p:extLst>
      <p:ext uri="{BB962C8B-B14F-4D97-AF65-F5344CB8AC3E}">
        <p14:creationId xmlns:p14="http://schemas.microsoft.com/office/powerpoint/2010/main" val="83996877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Anatomy</a:t>
            </a:r>
            <a:r>
              <a:rPr lang="nl-NL" dirty="0"/>
              <a:t> of a Container Image</a:t>
            </a:r>
          </a:p>
        </p:txBody>
      </p:sp>
      <p:sp>
        <p:nvSpPr>
          <p:cNvPr id="3" name="Rectangle 2"/>
          <p:cNvSpPr/>
          <p:nvPr/>
        </p:nvSpPr>
        <p:spPr bwMode="auto">
          <a:xfrm>
            <a:off x="2907045" y="5198828"/>
            <a:ext cx="6265628" cy="828260"/>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nl-NL"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Platform Image</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nl-NL"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(Runtime Environment)</a:t>
            </a:r>
          </a:p>
        </p:txBody>
      </p:sp>
      <p:sp>
        <p:nvSpPr>
          <p:cNvPr id="4" name="Rectangle 3"/>
          <p:cNvSpPr/>
          <p:nvPr/>
        </p:nvSpPr>
        <p:spPr bwMode="auto">
          <a:xfrm>
            <a:off x="2907045" y="4230094"/>
            <a:ext cx="6265628" cy="82826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nl-NL"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Layer</a:t>
            </a:r>
            <a:r>
              <a:rPr kumimoji="0" lang="nl-NL"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1 (e.g. Apache)</a:t>
            </a:r>
          </a:p>
        </p:txBody>
      </p:sp>
      <p:sp>
        <p:nvSpPr>
          <p:cNvPr id="5" name="Rectangle 4"/>
          <p:cNvSpPr/>
          <p:nvPr/>
        </p:nvSpPr>
        <p:spPr bwMode="auto">
          <a:xfrm>
            <a:off x="2907045" y="2536467"/>
            <a:ext cx="6265628" cy="828260"/>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nl-NL"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Layer</a:t>
            </a:r>
            <a:r>
              <a:rPr kumimoji="0" lang="nl-NL"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N (e.g. company </a:t>
            </a:r>
            <a:r>
              <a:rPr kumimoji="0" lang="nl-NL"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rPr>
              <a:t>config</a:t>
            </a:r>
            <a:r>
              <a:rPr kumimoji="0" lang="nl-NL"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t>
            </a:r>
          </a:p>
        </p:txBody>
      </p:sp>
      <p:sp>
        <p:nvSpPr>
          <p:cNvPr id="6" name="Oval 5"/>
          <p:cNvSpPr/>
          <p:nvPr/>
        </p:nvSpPr>
        <p:spPr bwMode="auto">
          <a:xfrm>
            <a:off x="5953961" y="3976977"/>
            <a:ext cx="171796" cy="18288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nl-NL"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 name="Oval 6"/>
          <p:cNvSpPr/>
          <p:nvPr/>
        </p:nvSpPr>
        <p:spPr bwMode="auto">
          <a:xfrm>
            <a:off x="5953961" y="3735785"/>
            <a:ext cx="171796" cy="18288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nl-NL"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Oval 7"/>
          <p:cNvSpPr/>
          <p:nvPr/>
        </p:nvSpPr>
        <p:spPr bwMode="auto">
          <a:xfrm>
            <a:off x="5953961" y="3494593"/>
            <a:ext cx="171796" cy="182880"/>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nl-NL"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Rectangle 9"/>
          <p:cNvSpPr/>
          <p:nvPr/>
        </p:nvSpPr>
        <p:spPr bwMode="auto">
          <a:xfrm>
            <a:off x="2907045" y="1583642"/>
            <a:ext cx="6265628" cy="828260"/>
          </a:xfrm>
          <a:prstGeom prst="rect">
            <a:avLst/>
          </a:prstGeom>
          <a:solidFill>
            <a:srgbClr val="00B0F0"/>
          </a:soli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nl-NL"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Application</a:t>
            </a:r>
          </a:p>
        </p:txBody>
      </p:sp>
      <p:cxnSp>
        <p:nvCxnSpPr>
          <p:cNvPr id="12" name="Straight Arrow Connector 11"/>
          <p:cNvCxnSpPr/>
          <p:nvPr/>
        </p:nvCxnSpPr>
        <p:spPr>
          <a:xfrm>
            <a:off x="6353092" y="4077126"/>
            <a:ext cx="3291840"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644932" y="3771903"/>
            <a:ext cx="933589"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nl-NL" sz="2400" b="0" i="0" u="none" strike="noStrike" kern="0" cap="none" spc="0" normalizeH="0" baseline="0" noProof="0" dirty="0">
                <a:ln>
                  <a:noFill/>
                </a:ln>
                <a:gradFill>
                  <a:gsLst>
                    <a:gs pos="2917">
                      <a:schemeClr val="tx1"/>
                    </a:gs>
                    <a:gs pos="30000">
                      <a:schemeClr val="tx1"/>
                    </a:gs>
                  </a:gsLst>
                  <a:lin ang="5400000" scaled="0"/>
                </a:gradFill>
                <a:effectLst/>
                <a:uLnTx/>
                <a:uFillTx/>
              </a:rPr>
              <a:t>PHP</a:t>
            </a:r>
          </a:p>
        </p:txBody>
      </p:sp>
      <p:cxnSp>
        <p:nvCxnSpPr>
          <p:cNvPr id="17" name="Straight Arrow Connector 16"/>
          <p:cNvCxnSpPr/>
          <p:nvPr/>
        </p:nvCxnSpPr>
        <p:spPr>
          <a:xfrm>
            <a:off x="6353092" y="3572973"/>
            <a:ext cx="3291840"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644932" y="3259041"/>
            <a:ext cx="1819024"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nl-NL" sz="2400" b="0" i="0" u="none" strike="noStrike" kern="0" cap="none" spc="0" normalizeH="0" baseline="0" noProof="0" dirty="0" err="1">
                <a:ln>
                  <a:noFill/>
                </a:ln>
                <a:gradFill>
                  <a:gsLst>
                    <a:gs pos="2917">
                      <a:schemeClr val="tx1"/>
                    </a:gs>
                    <a:gs pos="30000">
                      <a:schemeClr val="tx1"/>
                    </a:gs>
                  </a:gsLst>
                  <a:lin ang="5400000" scaled="0"/>
                </a:gradFill>
                <a:effectLst/>
                <a:uLnTx/>
                <a:uFillTx/>
              </a:rPr>
              <a:t>Wordpress</a:t>
            </a:r>
            <a:endParaRPr kumimoji="0" lang="nl-NL" sz="24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Tree>
    <p:extLst>
      <p:ext uri="{BB962C8B-B14F-4D97-AF65-F5344CB8AC3E}">
        <p14:creationId xmlns:p14="http://schemas.microsoft.com/office/powerpoint/2010/main" val="3297793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0" grpId="0" animBg="1"/>
      <p:bldP spid="13"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Ecosystem via Docker</a:t>
            </a:r>
          </a:p>
        </p:txBody>
      </p:sp>
      <p:grpSp>
        <p:nvGrpSpPr>
          <p:cNvPr id="88" name="Group 87"/>
          <p:cNvGrpSpPr/>
          <p:nvPr/>
        </p:nvGrpSpPr>
        <p:grpSpPr>
          <a:xfrm>
            <a:off x="212062" y="1157361"/>
            <a:ext cx="3764984" cy="5063895"/>
            <a:chOff x="212062" y="1157361"/>
            <a:chExt cx="3764984" cy="5063895"/>
          </a:xfrm>
        </p:grpSpPr>
        <p:grpSp>
          <p:nvGrpSpPr>
            <p:cNvPr id="4" name="Group 3"/>
            <p:cNvGrpSpPr/>
            <p:nvPr/>
          </p:nvGrpSpPr>
          <p:grpSpPr>
            <a:xfrm>
              <a:off x="212062" y="1157361"/>
              <a:ext cx="3764984" cy="4556826"/>
              <a:chOff x="239358" y="1636150"/>
              <a:chExt cx="3764984" cy="4556826"/>
            </a:xfrm>
          </p:grpSpPr>
          <p:sp>
            <p:nvSpPr>
              <p:cNvPr id="5" name="Rectangle 4"/>
              <p:cNvSpPr/>
              <p:nvPr/>
            </p:nvSpPr>
            <p:spPr bwMode="auto">
              <a:xfrm>
                <a:off x="239358" y="1636150"/>
                <a:ext cx="3764984" cy="4556826"/>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800" dirty="0">
                    <a:solidFill>
                      <a:schemeClr val="lt1"/>
                    </a:solidFill>
                    <a:latin typeface="+mj-lt"/>
                  </a:rPr>
                  <a:t>Container Run-Time</a:t>
                </a:r>
              </a:p>
            </p:txBody>
          </p:sp>
          <p:pic>
            <p:nvPicPr>
              <p:cNvPr id="6"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993" y="2308469"/>
                <a:ext cx="2165714" cy="553043"/>
              </a:xfrm>
              <a:prstGeom prst="rect">
                <a:avLst/>
              </a:prstGeom>
              <a:ln>
                <a:noFill/>
              </a:ln>
            </p:spPr>
          </p:pic>
          <p:sp>
            <p:nvSpPr>
              <p:cNvPr id="7" name="Rectangle 29"/>
              <p:cNvSpPr/>
              <p:nvPr/>
            </p:nvSpPr>
            <p:spPr>
              <a:xfrm>
                <a:off x="924389" y="4250723"/>
                <a:ext cx="2394923" cy="503067"/>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tIns="89642" rtlCol="0" anchor="t"/>
              <a:lstStyle/>
              <a:p>
                <a:pPr algn="ctr">
                  <a:lnSpc>
                    <a:spcPct val="90000"/>
                  </a:lnSpc>
                  <a:spcAft>
                    <a:spcPts val="588"/>
                  </a:spcAft>
                </a:pPr>
                <a:r>
                  <a:rPr lang="en-US" dirty="0">
                    <a:gradFill>
                      <a:gsLst>
                        <a:gs pos="2917">
                          <a:schemeClr val="tx1"/>
                        </a:gs>
                        <a:gs pos="30000">
                          <a:schemeClr val="tx1"/>
                        </a:gs>
                      </a:gsLst>
                      <a:lin ang="5400000" scaled="0"/>
                    </a:gradFill>
                  </a:rPr>
                  <a:t>Linux</a:t>
                </a:r>
                <a:endParaRPr lang="en-US" sz="2400" dirty="0">
                  <a:gradFill>
                    <a:gsLst>
                      <a:gs pos="2917">
                        <a:schemeClr val="tx1"/>
                      </a:gs>
                      <a:gs pos="30000">
                        <a:schemeClr val="tx1"/>
                      </a:gs>
                    </a:gsLst>
                    <a:lin ang="5400000" scaled="0"/>
                  </a:gradFill>
                </a:endParaRPr>
              </a:p>
            </p:txBody>
          </p:sp>
          <p:grpSp>
            <p:nvGrpSpPr>
              <p:cNvPr id="8" name="Group 7"/>
              <p:cNvGrpSpPr/>
              <p:nvPr/>
            </p:nvGrpSpPr>
            <p:grpSpPr>
              <a:xfrm>
                <a:off x="885334" y="2806526"/>
                <a:ext cx="2473032" cy="1381988"/>
                <a:chOff x="3703637" y="1744662"/>
                <a:chExt cx="5181600" cy="2895600"/>
              </a:xfrm>
            </p:grpSpPr>
            <p:sp>
              <p:nvSpPr>
                <p:cNvPr id="33" name="Rectangle 32"/>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ight Bracket 33"/>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p>
              </p:txBody>
            </p:sp>
            <p:sp>
              <p:nvSpPr>
                <p:cNvPr id="35" name="Left Bracket 34"/>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grpSp>
            <p:nvGrpSpPr>
              <p:cNvPr id="9" name="Group 8"/>
              <p:cNvGrpSpPr/>
              <p:nvPr/>
            </p:nvGrpSpPr>
            <p:grpSpPr>
              <a:xfrm>
                <a:off x="2807930" y="3049308"/>
                <a:ext cx="357523" cy="896425"/>
                <a:chOff x="2807930" y="3049308"/>
                <a:chExt cx="357523" cy="896425"/>
              </a:xfrm>
            </p:grpSpPr>
            <p:cxnSp>
              <p:nvCxnSpPr>
                <p:cNvPr id="29" name="Straight Connector 28"/>
                <p:cNvCxnSpPr/>
                <p:nvPr/>
              </p:nvCxnSpPr>
              <p:spPr>
                <a:xfrm>
                  <a:off x="3165453" y="3049308"/>
                  <a:ext cx="0" cy="896425"/>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6278" y="3049308"/>
                  <a:ext cx="0" cy="896425"/>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27104" y="3049308"/>
                  <a:ext cx="0" cy="896425"/>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807930" y="3049308"/>
                  <a:ext cx="0" cy="896425"/>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1070383" y="3049308"/>
                <a:ext cx="357524" cy="896425"/>
                <a:chOff x="5528956" y="2849562"/>
                <a:chExt cx="729385" cy="1828800"/>
              </a:xfrm>
            </p:grpSpPr>
            <p:cxnSp>
              <p:nvCxnSpPr>
                <p:cNvPr id="25" name="Straight Connector 24"/>
                <p:cNvCxnSpPr/>
                <p:nvPr/>
              </p:nvCxnSpPr>
              <p:spPr>
                <a:xfrm>
                  <a:off x="6258341" y="2849562"/>
                  <a:ext cx="0" cy="1828800"/>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015212" y="2849562"/>
                  <a:ext cx="0" cy="1828800"/>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772084" y="2849562"/>
                  <a:ext cx="0" cy="1828800"/>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28956" y="2849562"/>
                  <a:ext cx="0" cy="1828800"/>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885334" y="4660998"/>
                <a:ext cx="2473032" cy="1381988"/>
                <a:chOff x="3703637" y="1744662"/>
                <a:chExt cx="5181600" cy="2895600"/>
              </a:xfrm>
            </p:grpSpPr>
            <p:sp>
              <p:nvSpPr>
                <p:cNvPr id="22" name="Rectangle 21"/>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ight Bracket 22"/>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p>
              </p:txBody>
            </p:sp>
            <p:sp>
              <p:nvSpPr>
                <p:cNvPr id="24" name="Left Bracket 23"/>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grpSp>
            <p:nvGrpSpPr>
              <p:cNvPr id="12" name="Group 11"/>
              <p:cNvGrpSpPr/>
              <p:nvPr/>
            </p:nvGrpSpPr>
            <p:grpSpPr>
              <a:xfrm>
                <a:off x="2807930" y="4903780"/>
                <a:ext cx="357523" cy="896425"/>
                <a:chOff x="2807930" y="4903780"/>
                <a:chExt cx="357523" cy="896425"/>
              </a:xfrm>
            </p:grpSpPr>
            <p:cxnSp>
              <p:nvCxnSpPr>
                <p:cNvPr id="18" name="Straight Connector 17"/>
                <p:cNvCxnSpPr/>
                <p:nvPr/>
              </p:nvCxnSpPr>
              <p:spPr>
                <a:xfrm>
                  <a:off x="3165453" y="4903780"/>
                  <a:ext cx="0" cy="896425"/>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46278" y="4903780"/>
                  <a:ext cx="0" cy="896425"/>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927104" y="4903780"/>
                  <a:ext cx="0" cy="896425"/>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07930" y="4903780"/>
                  <a:ext cx="0" cy="896425"/>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1070383" y="4903780"/>
                <a:ext cx="357524" cy="896425"/>
                <a:chOff x="5528956" y="2849562"/>
                <a:chExt cx="729385" cy="1828800"/>
              </a:xfrm>
            </p:grpSpPr>
            <p:cxnSp>
              <p:nvCxnSpPr>
                <p:cNvPr id="14" name="Straight Connector 13"/>
                <p:cNvCxnSpPr/>
                <p:nvPr/>
              </p:nvCxnSpPr>
              <p:spPr>
                <a:xfrm>
                  <a:off x="6258341" y="2849562"/>
                  <a:ext cx="0" cy="1828800"/>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15212" y="2849562"/>
                  <a:ext cx="0" cy="1828800"/>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772084" y="2849562"/>
                  <a:ext cx="0" cy="1828800"/>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28956" y="2849562"/>
                  <a:ext cx="0" cy="1828800"/>
                </a:xfrm>
                <a:prstGeom prst="line">
                  <a:avLst/>
                </a:prstGeom>
                <a:ln w="76200">
                  <a:solidFill>
                    <a:schemeClr val="accent6"/>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85" name="TextBox 84"/>
            <p:cNvSpPr txBox="1"/>
            <p:nvPr/>
          </p:nvSpPr>
          <p:spPr>
            <a:xfrm>
              <a:off x="427679" y="5593392"/>
              <a:ext cx="333375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Docker API / Client</a:t>
              </a:r>
            </a:p>
          </p:txBody>
        </p:sp>
      </p:grpSp>
      <p:grpSp>
        <p:nvGrpSpPr>
          <p:cNvPr id="89" name="Group 88"/>
          <p:cNvGrpSpPr/>
          <p:nvPr/>
        </p:nvGrpSpPr>
        <p:grpSpPr>
          <a:xfrm>
            <a:off x="4186212" y="1157361"/>
            <a:ext cx="3764984" cy="5063895"/>
            <a:chOff x="4186212" y="1157361"/>
            <a:chExt cx="3764984" cy="5063895"/>
          </a:xfrm>
        </p:grpSpPr>
        <p:grpSp>
          <p:nvGrpSpPr>
            <p:cNvPr id="36" name="Group 35"/>
            <p:cNvGrpSpPr/>
            <p:nvPr/>
          </p:nvGrpSpPr>
          <p:grpSpPr>
            <a:xfrm>
              <a:off x="4186212" y="1157361"/>
              <a:ext cx="3764984" cy="4556826"/>
              <a:chOff x="4213508" y="1636150"/>
              <a:chExt cx="3764984" cy="4556826"/>
            </a:xfrm>
          </p:grpSpPr>
          <p:sp>
            <p:nvSpPr>
              <p:cNvPr id="37" name="Rectangle 36"/>
              <p:cNvSpPr/>
              <p:nvPr/>
            </p:nvSpPr>
            <p:spPr bwMode="auto">
              <a:xfrm>
                <a:off x="4213508" y="1636150"/>
                <a:ext cx="3764984" cy="4556826"/>
              </a:xfrm>
              <a:prstGeom prst="rect">
                <a:avLst/>
              </a:prstGeom>
              <a:solidFill>
                <a:schemeClr val="bg2">
                  <a:lumMod val="60000"/>
                  <a:lumOff val="40000"/>
                </a:schemeClr>
              </a:solidFill>
              <a:ln>
                <a:noFill/>
                <a:headEnd type="none" w="med" len="med"/>
                <a:tailEnd type="none" w="med" len="med"/>
              </a:ln>
              <a:effectLst/>
              <a:scene3d>
                <a:camera prst="orthographicFront">
                  <a:rot lat="0" lon="0" rev="0"/>
                </a:camera>
                <a:lightRig rig="twoPt" dir="tl"/>
              </a:scene3d>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800" dirty="0">
                    <a:solidFill>
                      <a:schemeClr val="tx1"/>
                    </a:solidFill>
                    <a:latin typeface="+mj-lt"/>
                  </a:rPr>
                  <a:t>Container Images</a:t>
                </a:r>
                <a:endParaRPr lang="en-US" sz="2000" dirty="0">
                  <a:solidFill>
                    <a:schemeClr val="tx1"/>
                  </a:solidFill>
                  <a:latin typeface="+mj-lt"/>
                </a:endParaRPr>
              </a:p>
            </p:txBody>
          </p:sp>
          <p:grpSp>
            <p:nvGrpSpPr>
              <p:cNvPr id="38" name="Group 37"/>
              <p:cNvGrpSpPr/>
              <p:nvPr/>
            </p:nvGrpSpPr>
            <p:grpSpPr>
              <a:xfrm>
                <a:off x="4669057" y="2436517"/>
                <a:ext cx="2473032" cy="1381988"/>
                <a:chOff x="3703637" y="1744662"/>
                <a:chExt cx="5181600" cy="2895600"/>
              </a:xfrm>
            </p:grpSpPr>
            <p:sp>
              <p:nvSpPr>
                <p:cNvPr id="64" name="Rectangle 63"/>
                <p:cNvSpPr/>
                <p:nvPr/>
              </p:nvSpPr>
              <p:spPr bwMode="auto">
                <a:xfrm>
                  <a:off x="3961794" y="1985962"/>
                  <a:ext cx="4665286" cy="2413000"/>
                </a:xfrm>
                <a:prstGeom prst="rect">
                  <a:avLst/>
                </a:prstGeom>
                <a:solidFill>
                  <a:schemeClr val="tx1"/>
                </a:solidFill>
                <a:ln w="76200">
                  <a:solidFill>
                    <a:schemeClr val="tx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ight Bracket 64"/>
                <p:cNvSpPr/>
                <p:nvPr/>
              </p:nvSpPr>
              <p:spPr>
                <a:xfrm>
                  <a:off x="8512014" y="1744662"/>
                  <a:ext cx="373223" cy="2895600"/>
                </a:xfrm>
                <a:prstGeom prst="righ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p>
              </p:txBody>
            </p:sp>
            <p:sp>
              <p:nvSpPr>
                <p:cNvPr id="66" name="Left Bracket 65"/>
                <p:cNvSpPr/>
                <p:nvPr/>
              </p:nvSpPr>
              <p:spPr>
                <a:xfrm>
                  <a:off x="3703637" y="1744662"/>
                  <a:ext cx="373223" cy="2895600"/>
                </a:xfrm>
                <a:prstGeom prst="leftBracket">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grpSp>
            <p:nvGrpSpPr>
              <p:cNvPr id="39" name="Group 38"/>
              <p:cNvGrpSpPr/>
              <p:nvPr/>
            </p:nvGrpSpPr>
            <p:grpSpPr>
              <a:xfrm>
                <a:off x="6591653" y="2679299"/>
                <a:ext cx="357523" cy="896425"/>
                <a:chOff x="6591653" y="2679299"/>
                <a:chExt cx="357523" cy="896425"/>
              </a:xfrm>
            </p:grpSpPr>
            <p:cxnSp>
              <p:nvCxnSpPr>
                <p:cNvPr id="60" name="Straight Connector 59"/>
                <p:cNvCxnSpPr/>
                <p:nvPr/>
              </p:nvCxnSpPr>
              <p:spPr>
                <a:xfrm>
                  <a:off x="6949176" y="2679299"/>
                  <a:ext cx="0" cy="896425"/>
                </a:xfrm>
                <a:prstGeom prst="line">
                  <a:avLst/>
                </a:prstGeom>
                <a:ln w="76200">
                  <a:solidFill>
                    <a:srgbClr val="8D6E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830001" y="2679299"/>
                  <a:ext cx="0" cy="896425"/>
                </a:xfrm>
                <a:prstGeom prst="line">
                  <a:avLst/>
                </a:prstGeom>
                <a:ln w="76200">
                  <a:solidFill>
                    <a:srgbClr val="8D6E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710827" y="2679299"/>
                  <a:ext cx="0" cy="896425"/>
                </a:xfrm>
                <a:prstGeom prst="line">
                  <a:avLst/>
                </a:prstGeom>
                <a:ln w="76200">
                  <a:solidFill>
                    <a:srgbClr val="8D6E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591653" y="2679299"/>
                  <a:ext cx="0" cy="896425"/>
                </a:xfrm>
                <a:prstGeom prst="line">
                  <a:avLst/>
                </a:prstGeom>
                <a:ln w="76200">
                  <a:solidFill>
                    <a:srgbClr val="8D6EFF"/>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4854106" y="2679299"/>
                <a:ext cx="357524" cy="896425"/>
                <a:chOff x="5528956" y="2849562"/>
                <a:chExt cx="729385" cy="1828800"/>
              </a:xfrm>
            </p:grpSpPr>
            <p:cxnSp>
              <p:nvCxnSpPr>
                <p:cNvPr id="56" name="Straight Connector 55"/>
                <p:cNvCxnSpPr/>
                <p:nvPr/>
              </p:nvCxnSpPr>
              <p:spPr>
                <a:xfrm>
                  <a:off x="6258341" y="2849562"/>
                  <a:ext cx="0" cy="1828800"/>
                </a:xfrm>
                <a:prstGeom prst="line">
                  <a:avLst/>
                </a:prstGeom>
                <a:ln w="76200">
                  <a:solidFill>
                    <a:srgbClr val="8D6E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015212" y="2849562"/>
                  <a:ext cx="0" cy="1828800"/>
                </a:xfrm>
                <a:prstGeom prst="line">
                  <a:avLst/>
                </a:prstGeom>
                <a:ln w="76200">
                  <a:solidFill>
                    <a:srgbClr val="8D6E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772084" y="2849562"/>
                  <a:ext cx="0" cy="1828800"/>
                </a:xfrm>
                <a:prstGeom prst="line">
                  <a:avLst/>
                </a:prstGeom>
                <a:ln w="76200">
                  <a:solidFill>
                    <a:srgbClr val="8D6E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528956" y="2849562"/>
                  <a:ext cx="0" cy="1828800"/>
                </a:xfrm>
                <a:prstGeom prst="line">
                  <a:avLst/>
                </a:prstGeom>
                <a:ln w="76200">
                  <a:solidFill>
                    <a:srgbClr val="8D6EFF"/>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1" name="Rounded Rectangle 40"/>
              <p:cNvSpPr/>
              <p:nvPr/>
            </p:nvSpPr>
            <p:spPr bwMode="auto">
              <a:xfrm>
                <a:off x="5985838" y="3307407"/>
                <a:ext cx="1537104" cy="2586761"/>
              </a:xfrm>
              <a:prstGeom prst="roundRect">
                <a:avLst/>
              </a:prstGeom>
              <a:solidFill>
                <a:srgbClr val="8D6EFF"/>
              </a:solidFill>
              <a:ln w="38100">
                <a:solidFill>
                  <a:schemeClr val="tx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2" name="Group 41"/>
              <p:cNvGrpSpPr/>
              <p:nvPr/>
            </p:nvGrpSpPr>
            <p:grpSpPr>
              <a:xfrm>
                <a:off x="6097426" y="4999853"/>
                <a:ext cx="1313928" cy="670209"/>
                <a:chOff x="6413313" y="5079710"/>
                <a:chExt cx="1340275" cy="683648"/>
              </a:xfrm>
            </p:grpSpPr>
            <p:grpSp>
              <p:nvGrpSpPr>
                <p:cNvPr id="51" name="Group 50"/>
                <p:cNvGrpSpPr/>
                <p:nvPr/>
              </p:nvGrpSpPr>
              <p:grpSpPr>
                <a:xfrm>
                  <a:off x="6413313" y="5079710"/>
                  <a:ext cx="1340275" cy="683648"/>
                  <a:chOff x="8290275" y="-860394"/>
                  <a:chExt cx="1340275" cy="683648"/>
                </a:xfrm>
              </p:grpSpPr>
              <p:sp>
                <p:nvSpPr>
                  <p:cNvPr id="53" name="Left Bracket 52"/>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54" name="Rectangle 53"/>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lnSpc>
                        <a:spcPct val="90000"/>
                      </a:lnSpc>
                    </a:pPr>
                    <a:endParaRPr lang="en-US" b="1" dirty="0">
                      <a:gradFill>
                        <a:gsLst>
                          <a:gs pos="2917">
                            <a:schemeClr val="tx1"/>
                          </a:gs>
                          <a:gs pos="30000">
                            <a:schemeClr val="tx1"/>
                          </a:gs>
                        </a:gsLst>
                        <a:lin ang="5400000" scaled="0"/>
                      </a:gradFill>
                      <a:latin typeface="+mj-lt"/>
                    </a:endParaRPr>
                  </a:p>
                </p:txBody>
              </p:sp>
              <p:sp>
                <p:nvSpPr>
                  <p:cNvPr id="55" name="Left Bracket 54"/>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pic>
              <p:nvPicPr>
                <p:cNvPr id="52"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9723" y="5220795"/>
                  <a:ext cx="1283865" cy="434607"/>
                </a:xfrm>
                <a:prstGeom prst="rect">
                  <a:avLst/>
                </a:prstGeom>
              </p:spPr>
            </p:pic>
          </p:grpSp>
          <p:grpSp>
            <p:nvGrpSpPr>
              <p:cNvPr id="43" name="Group 42"/>
              <p:cNvGrpSpPr/>
              <p:nvPr/>
            </p:nvGrpSpPr>
            <p:grpSpPr>
              <a:xfrm>
                <a:off x="6097426" y="4232528"/>
                <a:ext cx="1313928" cy="670209"/>
                <a:chOff x="8290275" y="-860394"/>
                <a:chExt cx="1340275" cy="683648"/>
              </a:xfrm>
            </p:grpSpPr>
            <p:sp>
              <p:nvSpPr>
                <p:cNvPr id="48" name="Left Bracket 47"/>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49" name="Rectangle 48"/>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lnSpc>
                      <a:spcPct val="90000"/>
                    </a:lnSpc>
                  </a:pPr>
                  <a:endParaRPr lang="en-US" b="1" dirty="0">
                    <a:gradFill>
                      <a:gsLst>
                        <a:gs pos="2917">
                          <a:schemeClr val="tx1"/>
                        </a:gs>
                        <a:gs pos="30000">
                          <a:schemeClr val="tx1"/>
                        </a:gs>
                      </a:gsLst>
                      <a:lin ang="5400000" scaled="0"/>
                    </a:gradFill>
                    <a:latin typeface="+mj-lt"/>
                  </a:endParaRPr>
                </a:p>
              </p:txBody>
            </p:sp>
            <p:sp>
              <p:nvSpPr>
                <p:cNvPr id="50" name="Left Bracket 49"/>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grpSp>
            <p:nvGrpSpPr>
              <p:cNvPr id="44" name="Group 43"/>
              <p:cNvGrpSpPr/>
              <p:nvPr/>
            </p:nvGrpSpPr>
            <p:grpSpPr>
              <a:xfrm>
                <a:off x="6097426" y="3510390"/>
                <a:ext cx="1313928" cy="670209"/>
                <a:chOff x="6953187" y="-841261"/>
                <a:chExt cx="1340275" cy="683648"/>
              </a:xfrm>
            </p:grpSpPr>
            <p:sp>
              <p:nvSpPr>
                <p:cNvPr id="45" name="Left Bracket 44"/>
                <p:cNvSpPr/>
                <p:nvPr/>
              </p:nvSpPr>
              <p:spPr>
                <a:xfrm>
                  <a:off x="6953187" y="-841261"/>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46" name="Rectangle 45"/>
                <p:cNvSpPr/>
                <p:nvPr/>
              </p:nvSpPr>
              <p:spPr bwMode="auto">
                <a:xfrm>
                  <a:off x="6997850" y="-801046"/>
                  <a:ext cx="1253567" cy="603219"/>
                </a:xfrm>
                <a:prstGeom prst="rect">
                  <a:avLst/>
                </a:prstGeom>
                <a:noFill/>
                <a:ln w="1905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lnSpc>
                      <a:spcPct val="90000"/>
                    </a:lnSpc>
                  </a:pPr>
                  <a:endParaRPr lang="en-US" b="1" dirty="0">
                    <a:gradFill>
                      <a:gsLst>
                        <a:gs pos="2917">
                          <a:schemeClr val="tx1"/>
                        </a:gs>
                        <a:gs pos="30000">
                          <a:schemeClr val="tx1"/>
                        </a:gs>
                      </a:gsLst>
                      <a:lin ang="5400000" scaled="0"/>
                    </a:gradFill>
                    <a:latin typeface="+mj-lt"/>
                  </a:endParaRPr>
                </a:p>
              </p:txBody>
            </p:sp>
            <p:sp>
              <p:nvSpPr>
                <p:cNvPr id="47" name="Left Bracket 46"/>
                <p:cNvSpPr/>
                <p:nvPr/>
              </p:nvSpPr>
              <p:spPr>
                <a:xfrm rot="10800000">
                  <a:off x="8193177" y="-841261"/>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grpSp>
        <p:sp>
          <p:nvSpPr>
            <p:cNvPr id="86" name="TextBox 85"/>
            <p:cNvSpPr txBox="1"/>
            <p:nvPr/>
          </p:nvSpPr>
          <p:spPr>
            <a:xfrm>
              <a:off x="4211402" y="5593392"/>
              <a:ext cx="333375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Docker images</a:t>
              </a:r>
            </a:p>
          </p:txBody>
        </p:sp>
      </p:grpSp>
      <p:grpSp>
        <p:nvGrpSpPr>
          <p:cNvPr id="90" name="Group 89"/>
          <p:cNvGrpSpPr/>
          <p:nvPr/>
        </p:nvGrpSpPr>
        <p:grpSpPr>
          <a:xfrm>
            <a:off x="8160362" y="1157361"/>
            <a:ext cx="3764984" cy="5473238"/>
            <a:chOff x="8160362" y="1157361"/>
            <a:chExt cx="3764984" cy="5473238"/>
          </a:xfrm>
        </p:grpSpPr>
        <p:grpSp>
          <p:nvGrpSpPr>
            <p:cNvPr id="67" name="Group 66"/>
            <p:cNvGrpSpPr/>
            <p:nvPr/>
          </p:nvGrpSpPr>
          <p:grpSpPr>
            <a:xfrm>
              <a:off x="8160362" y="1157361"/>
              <a:ext cx="3764984" cy="4556826"/>
              <a:chOff x="8187658" y="1636150"/>
              <a:chExt cx="3764984" cy="4556826"/>
            </a:xfrm>
          </p:grpSpPr>
          <p:sp>
            <p:nvSpPr>
              <p:cNvPr id="68" name="Rectangle 67"/>
              <p:cNvSpPr/>
              <p:nvPr/>
            </p:nvSpPr>
            <p:spPr bwMode="auto">
              <a:xfrm>
                <a:off x="8187658" y="1636150"/>
                <a:ext cx="3764984" cy="4556826"/>
              </a:xfrm>
              <a:prstGeom prst="rect">
                <a:avLst/>
              </a:prstGeom>
              <a:solidFill>
                <a:schemeClr val="accent5">
                  <a:lumMod val="75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800" dirty="0">
                    <a:solidFill>
                      <a:schemeClr val="tx1"/>
                    </a:solidFill>
                    <a:latin typeface="+mj-lt"/>
                  </a:rPr>
                  <a:t>Image Repository</a:t>
                </a:r>
                <a:endParaRPr lang="en-US" sz="2000" dirty="0">
                  <a:solidFill>
                    <a:schemeClr val="tx1"/>
                  </a:solidFill>
                  <a:latin typeface="+mj-lt"/>
                </a:endParaRPr>
              </a:p>
            </p:txBody>
          </p:sp>
          <p:sp>
            <p:nvSpPr>
              <p:cNvPr id="69" name="Rectangle 68"/>
              <p:cNvSpPr/>
              <p:nvPr/>
            </p:nvSpPr>
            <p:spPr bwMode="auto">
              <a:xfrm>
                <a:off x="9104497" y="2338071"/>
                <a:ext cx="2798064" cy="3685032"/>
              </a:xfrm>
              <a:prstGeom prst="rect">
                <a:avLst/>
              </a:prstGeom>
              <a:gradFill flip="none" rotWithShape="1">
                <a:gsLst>
                  <a:gs pos="11000">
                    <a:srgbClr val="FFFFFF">
                      <a:alpha val="33000"/>
                    </a:srgbClr>
                  </a:gs>
                  <a:gs pos="100000">
                    <a:srgbClr val="FFFFFF">
                      <a:alpha val="0"/>
                    </a:srgbClr>
                  </a:gs>
                </a:gsLst>
                <a:path path="shap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err="1">
                  <a:solidFill>
                    <a:schemeClr val="bg1"/>
                  </a:solidFill>
                  <a:ea typeface="Segoe UI" pitchFamily="34" charset="0"/>
                  <a:cs typeface="Segoe UI" pitchFamily="34" charset="0"/>
                </a:endParaRPr>
              </a:p>
            </p:txBody>
          </p:sp>
          <p:pic>
            <p:nvPicPr>
              <p:cNvPr id="70" name="Picture 69"/>
              <p:cNvPicPr>
                <a:picLocks noChangeAspect="1"/>
              </p:cNvPicPr>
              <p:nvPr/>
            </p:nvPicPr>
            <p:blipFill>
              <a:blip r:embed="rId5"/>
              <a:stretch>
                <a:fillRect/>
              </a:stretch>
            </p:blipFill>
            <p:spPr>
              <a:xfrm>
                <a:off x="9103628" y="2337384"/>
                <a:ext cx="2799803" cy="3686407"/>
              </a:xfrm>
              <a:prstGeom prst="rect">
                <a:avLst/>
              </a:prstGeom>
            </p:spPr>
          </p:pic>
          <p:sp>
            <p:nvSpPr>
              <p:cNvPr id="71" name="Rounded Rectangle 70"/>
              <p:cNvSpPr/>
              <p:nvPr/>
            </p:nvSpPr>
            <p:spPr bwMode="auto">
              <a:xfrm>
                <a:off x="8535498" y="3181895"/>
                <a:ext cx="1756818" cy="2840790"/>
              </a:xfrm>
              <a:prstGeom prst="roundRect">
                <a:avLst/>
              </a:prstGeom>
              <a:ln w="38100">
                <a:solidFill>
                  <a:schemeClr val="tx2"/>
                </a:solid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79285" tIns="0" rIns="179285" bIns="89642" numCol="1" spcCol="0" rtlCol="0" fromWordArt="0" anchor="t" anchorCtr="0" forceAA="0" compatLnSpc="1">
                <a:prstTxWarp prst="textNoShape">
                  <a:avLst/>
                </a:prstTxWarp>
                <a:noAutofit/>
              </a:bodyPr>
              <a:lstStyle/>
              <a:p>
                <a:pPr algn="ctr">
                  <a:lnSpc>
                    <a:spcPct val="90000"/>
                  </a:lnSpc>
                  <a:spcAft>
                    <a:spcPts val="588"/>
                  </a:spcAft>
                </a:pPr>
                <a:endParaRPr lang="en-US" b="1" dirty="0">
                  <a:solidFill>
                    <a:schemeClr val="bg1"/>
                  </a:solidFill>
                </a:endParaRPr>
              </a:p>
            </p:txBody>
          </p:sp>
          <p:grpSp>
            <p:nvGrpSpPr>
              <p:cNvPr id="72" name="Group 71"/>
              <p:cNvGrpSpPr/>
              <p:nvPr/>
            </p:nvGrpSpPr>
            <p:grpSpPr>
              <a:xfrm>
                <a:off x="8746712" y="3510379"/>
                <a:ext cx="1313928" cy="670209"/>
                <a:chOff x="8290275" y="-860394"/>
                <a:chExt cx="1340275" cy="683648"/>
              </a:xfrm>
            </p:grpSpPr>
            <p:sp>
              <p:nvSpPr>
                <p:cNvPr id="82" name="Left Bracket 81"/>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1"/>
                    </a:solidFill>
                  </a:endParaRPr>
                </a:p>
              </p:txBody>
            </p:sp>
            <p:sp>
              <p:nvSpPr>
                <p:cNvPr id="83" name="Rectangle 82"/>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lnSpc>
                      <a:spcPct val="90000"/>
                    </a:lnSpc>
                  </a:pPr>
                  <a:endParaRPr lang="en-US" b="1" dirty="0">
                    <a:solidFill>
                      <a:schemeClr val="bg1"/>
                    </a:solidFill>
                    <a:latin typeface="+mj-lt"/>
                  </a:endParaRPr>
                </a:p>
              </p:txBody>
            </p:sp>
            <p:sp>
              <p:nvSpPr>
                <p:cNvPr id="84" name="Left Bracket 83"/>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1"/>
                    </a:solidFill>
                  </a:endParaRPr>
                </a:p>
              </p:txBody>
            </p:sp>
          </p:grpSp>
          <p:grpSp>
            <p:nvGrpSpPr>
              <p:cNvPr id="73" name="Group 72"/>
              <p:cNvGrpSpPr/>
              <p:nvPr/>
            </p:nvGrpSpPr>
            <p:grpSpPr>
              <a:xfrm>
                <a:off x="8747995" y="4297665"/>
                <a:ext cx="1313928" cy="670209"/>
                <a:chOff x="8290275" y="-860394"/>
                <a:chExt cx="1340275" cy="683648"/>
              </a:xfrm>
            </p:grpSpPr>
            <p:sp>
              <p:nvSpPr>
                <p:cNvPr id="79" name="Left Bracket 78"/>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1"/>
                    </a:solidFill>
                  </a:endParaRPr>
                </a:p>
              </p:txBody>
            </p:sp>
            <p:sp>
              <p:nvSpPr>
                <p:cNvPr id="80" name="Rectangle 79"/>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lnSpc>
                      <a:spcPct val="90000"/>
                    </a:lnSpc>
                  </a:pPr>
                  <a:endParaRPr lang="en-US" b="1" dirty="0">
                    <a:solidFill>
                      <a:schemeClr val="bg1"/>
                    </a:solidFill>
                    <a:latin typeface="+mj-lt"/>
                  </a:endParaRPr>
                </a:p>
              </p:txBody>
            </p:sp>
            <p:sp>
              <p:nvSpPr>
                <p:cNvPr id="81" name="Left Bracket 80"/>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1"/>
                    </a:solidFill>
                  </a:endParaRPr>
                </a:p>
              </p:txBody>
            </p:sp>
          </p:grpSp>
          <p:grpSp>
            <p:nvGrpSpPr>
              <p:cNvPr id="74" name="Group 73"/>
              <p:cNvGrpSpPr/>
              <p:nvPr/>
            </p:nvGrpSpPr>
            <p:grpSpPr>
              <a:xfrm>
                <a:off x="8738555" y="5138165"/>
                <a:ext cx="1313928" cy="670209"/>
                <a:chOff x="8290275" y="-860394"/>
                <a:chExt cx="1340275" cy="683648"/>
              </a:xfrm>
            </p:grpSpPr>
            <p:sp>
              <p:nvSpPr>
                <p:cNvPr id="76" name="Left Bracket 75"/>
                <p:cNvSpPr/>
                <p:nvPr/>
              </p:nvSpPr>
              <p:spPr>
                <a:xfrm>
                  <a:off x="829027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1"/>
                    </a:solidFill>
                  </a:endParaRPr>
                </a:p>
              </p:txBody>
            </p:sp>
            <p:sp>
              <p:nvSpPr>
                <p:cNvPr id="77" name="Rectangle 76"/>
                <p:cNvSpPr/>
                <p:nvPr/>
              </p:nvSpPr>
              <p:spPr bwMode="auto">
                <a:xfrm>
                  <a:off x="8334938" y="-820179"/>
                  <a:ext cx="1253567" cy="6032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a:lnSpc>
                      <a:spcPct val="90000"/>
                    </a:lnSpc>
                  </a:pPr>
                  <a:endParaRPr lang="en-US" b="1" dirty="0">
                    <a:solidFill>
                      <a:schemeClr val="bg1"/>
                    </a:solidFill>
                    <a:latin typeface="+mj-lt"/>
                  </a:endParaRPr>
                </a:p>
              </p:txBody>
            </p:sp>
            <p:sp>
              <p:nvSpPr>
                <p:cNvPr id="78" name="Left Bracket 77"/>
                <p:cNvSpPr/>
                <p:nvPr/>
              </p:nvSpPr>
              <p:spPr>
                <a:xfrm rot="10800000">
                  <a:off x="9530265" y="-860394"/>
                  <a:ext cx="100285" cy="683648"/>
                </a:xfrm>
                <a:prstGeom prst="leftBracket">
                  <a:avLst>
                    <a:gd name="adj" fmla="val 0"/>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1"/>
                    </a:solidFill>
                  </a:endParaRPr>
                </a:p>
              </p:txBody>
            </p:sp>
          </p:grpSp>
          <p:pic>
            <p:nvPicPr>
              <p:cNvPr id="75" name="Picture 7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38555" y="5268943"/>
                <a:ext cx="1313928" cy="477445"/>
              </a:xfrm>
              <a:prstGeom prst="rect">
                <a:avLst/>
              </a:prstGeom>
            </p:spPr>
          </p:pic>
        </p:grpSp>
        <p:sp>
          <p:nvSpPr>
            <p:cNvPr id="87" name="TextBox 86"/>
            <p:cNvSpPr txBox="1"/>
            <p:nvPr/>
          </p:nvSpPr>
          <p:spPr>
            <a:xfrm>
              <a:off x="8309155" y="5593392"/>
              <a:ext cx="3333750" cy="1037207"/>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Docker Hub</a:t>
              </a:r>
            </a:p>
            <a:p>
              <a:pPr algn="ctr">
                <a:lnSpc>
                  <a:spcPct val="90000"/>
                </a:lnSpc>
                <a:spcAft>
                  <a:spcPts val="600"/>
                </a:spcAft>
              </a:pPr>
              <a:r>
                <a:rPr lang="en-US" sz="2400" dirty="0">
                  <a:gradFill>
                    <a:gsLst>
                      <a:gs pos="2917">
                        <a:schemeClr val="tx1"/>
                      </a:gs>
                      <a:gs pos="30000">
                        <a:schemeClr val="tx1"/>
                      </a:gs>
                    </a:gsLst>
                    <a:lin ang="5400000" scaled="0"/>
                  </a:gradFill>
                </a:rPr>
                <a:t>(trusted repositories)</a:t>
              </a:r>
            </a:p>
          </p:txBody>
        </p:sp>
      </p:grpSp>
    </p:spTree>
    <p:extLst>
      <p:ext uri="{BB962C8B-B14F-4D97-AF65-F5344CB8AC3E}">
        <p14:creationId xmlns:p14="http://schemas.microsoft.com/office/powerpoint/2010/main" val="2541691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Virtual Machine Scale Sets</a:t>
            </a:r>
          </a:p>
        </p:txBody>
      </p:sp>
    </p:spTree>
    <p:extLst>
      <p:ext uri="{BB962C8B-B14F-4D97-AF65-F5344CB8AC3E}">
        <p14:creationId xmlns:p14="http://schemas.microsoft.com/office/powerpoint/2010/main" val="196125895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5025" y="4533945"/>
            <a:ext cx="11240393" cy="683264"/>
          </a:xfrm>
        </p:spPr>
        <p:txBody>
          <a:bodyPr/>
          <a:lstStyle/>
          <a:p>
            <a:r>
              <a:rPr lang="en-US" dirty="0"/>
              <a:t>Docker, Docker Trusted Registry, Container Apps</a:t>
            </a:r>
          </a:p>
        </p:txBody>
      </p:sp>
    </p:spTree>
    <p:extLst>
      <p:ext uri="{BB962C8B-B14F-4D97-AF65-F5344CB8AC3E}">
        <p14:creationId xmlns:p14="http://schemas.microsoft.com/office/powerpoint/2010/main" val="387568642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Azure Container Services</a:t>
            </a:r>
          </a:p>
        </p:txBody>
      </p:sp>
      <p:sp>
        <p:nvSpPr>
          <p:cNvPr id="3" name="Rectangle 2"/>
          <p:cNvSpPr/>
          <p:nvPr/>
        </p:nvSpPr>
        <p:spPr bwMode="auto">
          <a:xfrm>
            <a:off x="8387864" y="1515150"/>
            <a:ext cx="1339850" cy="5048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464" y="1223748"/>
            <a:ext cx="7509479" cy="5540777"/>
          </a:xfrm>
          <a:prstGeom prst="rect">
            <a:avLst/>
          </a:prstGeom>
        </p:spPr>
      </p:pic>
      <p:sp>
        <p:nvSpPr>
          <p:cNvPr id="5" name="Rounded Rectangle 4"/>
          <p:cNvSpPr/>
          <p:nvPr/>
        </p:nvSpPr>
        <p:spPr bwMode="auto">
          <a:xfrm>
            <a:off x="654070" y="4111557"/>
            <a:ext cx="1030483" cy="2249785"/>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ounded Rectangle 5"/>
          <p:cNvSpPr/>
          <p:nvPr/>
        </p:nvSpPr>
        <p:spPr bwMode="auto">
          <a:xfrm>
            <a:off x="665382" y="1267393"/>
            <a:ext cx="1030483" cy="2304264"/>
          </a:xfrm>
          <a:prstGeom prst="roundRect">
            <a:avLst/>
          </a:prstGeom>
          <a:solidFill>
            <a:schemeClr val="tx2">
              <a:lumMod val="6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Hexagon 6"/>
          <p:cNvSpPr/>
          <p:nvPr/>
        </p:nvSpPr>
        <p:spPr bwMode="auto">
          <a:xfrm>
            <a:off x="989667" y="1510456"/>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 name="Hexagon 7"/>
          <p:cNvSpPr/>
          <p:nvPr/>
        </p:nvSpPr>
        <p:spPr bwMode="auto">
          <a:xfrm>
            <a:off x="986867" y="1510456"/>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Hexagon 8"/>
          <p:cNvSpPr/>
          <p:nvPr/>
        </p:nvSpPr>
        <p:spPr bwMode="auto">
          <a:xfrm>
            <a:off x="979771" y="1506496"/>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Hexagon 9"/>
          <p:cNvSpPr/>
          <p:nvPr/>
        </p:nvSpPr>
        <p:spPr bwMode="auto">
          <a:xfrm>
            <a:off x="989667" y="2253944"/>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Hexagon 10"/>
          <p:cNvSpPr/>
          <p:nvPr/>
        </p:nvSpPr>
        <p:spPr bwMode="auto">
          <a:xfrm>
            <a:off x="1007632" y="2253944"/>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Hexagon 11"/>
          <p:cNvSpPr/>
          <p:nvPr/>
        </p:nvSpPr>
        <p:spPr bwMode="auto">
          <a:xfrm>
            <a:off x="1007632" y="2256207"/>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Hexagon 12"/>
          <p:cNvSpPr/>
          <p:nvPr/>
        </p:nvSpPr>
        <p:spPr bwMode="auto">
          <a:xfrm>
            <a:off x="989667" y="2981266"/>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Hexagon 13"/>
          <p:cNvSpPr/>
          <p:nvPr/>
        </p:nvSpPr>
        <p:spPr bwMode="auto">
          <a:xfrm>
            <a:off x="1007632" y="2981266"/>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 name="Hexagon 14"/>
          <p:cNvSpPr/>
          <p:nvPr/>
        </p:nvSpPr>
        <p:spPr bwMode="auto">
          <a:xfrm>
            <a:off x="1007632" y="2983530"/>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Hexagon 15"/>
          <p:cNvSpPr/>
          <p:nvPr/>
        </p:nvSpPr>
        <p:spPr bwMode="auto">
          <a:xfrm>
            <a:off x="965437" y="4394760"/>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 name="Hexagon 16"/>
          <p:cNvSpPr/>
          <p:nvPr/>
        </p:nvSpPr>
        <p:spPr bwMode="auto">
          <a:xfrm>
            <a:off x="983401" y="4394760"/>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Hexagon 17"/>
          <p:cNvSpPr/>
          <p:nvPr/>
        </p:nvSpPr>
        <p:spPr bwMode="auto">
          <a:xfrm>
            <a:off x="983401" y="4397023"/>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Hexagon 18"/>
          <p:cNvSpPr/>
          <p:nvPr/>
        </p:nvSpPr>
        <p:spPr bwMode="auto">
          <a:xfrm>
            <a:off x="965437" y="5126607"/>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Hexagon 19"/>
          <p:cNvSpPr/>
          <p:nvPr/>
        </p:nvSpPr>
        <p:spPr bwMode="auto">
          <a:xfrm>
            <a:off x="964164" y="5126607"/>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Hexagon 20"/>
          <p:cNvSpPr/>
          <p:nvPr/>
        </p:nvSpPr>
        <p:spPr bwMode="auto">
          <a:xfrm>
            <a:off x="966692" y="5135291"/>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Hexagon 21"/>
          <p:cNvSpPr/>
          <p:nvPr/>
        </p:nvSpPr>
        <p:spPr bwMode="auto">
          <a:xfrm>
            <a:off x="965437" y="5853930"/>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Hexagon 22"/>
          <p:cNvSpPr/>
          <p:nvPr/>
        </p:nvSpPr>
        <p:spPr bwMode="auto">
          <a:xfrm>
            <a:off x="975868" y="5871295"/>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Hexagon 23"/>
          <p:cNvSpPr/>
          <p:nvPr/>
        </p:nvSpPr>
        <p:spPr bwMode="auto">
          <a:xfrm>
            <a:off x="994797" y="5862810"/>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Hexagon 24"/>
          <p:cNvSpPr/>
          <p:nvPr/>
        </p:nvSpPr>
        <p:spPr bwMode="auto">
          <a:xfrm>
            <a:off x="990559" y="1512720"/>
            <a:ext cx="359411" cy="303781"/>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Hexagon 25"/>
          <p:cNvSpPr/>
          <p:nvPr/>
        </p:nvSpPr>
        <p:spPr bwMode="auto">
          <a:xfrm>
            <a:off x="998650" y="2258883"/>
            <a:ext cx="359411" cy="303781"/>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Hexagon 26"/>
          <p:cNvSpPr/>
          <p:nvPr/>
        </p:nvSpPr>
        <p:spPr bwMode="auto">
          <a:xfrm>
            <a:off x="1005933" y="2981266"/>
            <a:ext cx="359411" cy="303781"/>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TextBox 27"/>
          <p:cNvSpPr txBox="1"/>
          <p:nvPr/>
        </p:nvSpPr>
        <p:spPr>
          <a:xfrm>
            <a:off x="641560" y="3559361"/>
            <a:ext cx="1195063" cy="621968"/>
          </a:xfrm>
          <a:prstGeom prst="rect">
            <a:avLst/>
          </a:prstGeom>
          <a:noFill/>
        </p:spPr>
        <p:txBody>
          <a:bodyPr wrap="square" lIns="179259" tIns="143407" rIns="179259" bIns="143407" rtlCol="0">
            <a:spAutoFit/>
          </a:bodyPr>
          <a:lstStyle/>
          <a:p>
            <a:pPr marL="0" marR="0" lvl="0" indent="0" defTabSz="914192"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App1</a:t>
            </a:r>
          </a:p>
        </p:txBody>
      </p:sp>
      <p:sp>
        <p:nvSpPr>
          <p:cNvPr id="29" name="TextBox 28"/>
          <p:cNvSpPr txBox="1"/>
          <p:nvPr/>
        </p:nvSpPr>
        <p:spPr>
          <a:xfrm>
            <a:off x="639241" y="6246701"/>
            <a:ext cx="1195063" cy="621968"/>
          </a:xfrm>
          <a:prstGeom prst="rect">
            <a:avLst/>
          </a:prstGeom>
          <a:noFill/>
        </p:spPr>
        <p:txBody>
          <a:bodyPr wrap="square" lIns="179259" tIns="143407" rIns="179259" bIns="143407" rtlCol="0">
            <a:spAutoFit/>
          </a:bodyPr>
          <a:lstStyle/>
          <a:p>
            <a:pPr marL="0" marR="0" lvl="0" indent="0" defTabSz="914192" eaLnBrk="1" fontAlgn="auto" latinLnBrk="0" hangingPunct="1">
              <a:lnSpc>
                <a:spcPct val="90000"/>
              </a:lnSpc>
              <a:spcBef>
                <a:spcPts val="0"/>
              </a:spcBef>
              <a:spcAft>
                <a:spcPts val="588"/>
              </a:spcAft>
              <a:buClrTx/>
              <a:buSzTx/>
              <a:buFontTx/>
              <a:buNone/>
              <a:tabLst/>
              <a:defRPr/>
            </a:pPr>
            <a:r>
              <a:rPr kumimoji="0" lang="en-US" sz="2353"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rPr>
              <a:t>App2</a:t>
            </a:r>
          </a:p>
        </p:txBody>
      </p:sp>
      <p:sp>
        <p:nvSpPr>
          <p:cNvPr id="30" name="Hexagon 29"/>
          <p:cNvSpPr/>
          <p:nvPr/>
        </p:nvSpPr>
        <p:spPr bwMode="auto">
          <a:xfrm>
            <a:off x="976605" y="4392497"/>
            <a:ext cx="358519" cy="304740"/>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Hexagon 30"/>
          <p:cNvSpPr/>
          <p:nvPr/>
        </p:nvSpPr>
        <p:spPr bwMode="auto">
          <a:xfrm>
            <a:off x="993297" y="5130765"/>
            <a:ext cx="358519" cy="304740"/>
          </a:xfrm>
          <a:prstGeom prst="hexagon">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Hexagon 31"/>
          <p:cNvSpPr/>
          <p:nvPr/>
        </p:nvSpPr>
        <p:spPr bwMode="auto">
          <a:xfrm>
            <a:off x="985332" y="5871511"/>
            <a:ext cx="358519" cy="304740"/>
          </a:xfrm>
          <a:prstGeom prst="hexagon">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b" anchorCtr="0"/>
          <a:lstStyle/>
          <a:p>
            <a:pPr marL="0" marR="0" lvl="0" indent="0" algn="ctr" defTabSz="913862" eaLnBrk="1" fontAlgn="auto" latinLnBrk="0" hangingPunct="1">
              <a:lnSpc>
                <a:spcPct val="100000"/>
              </a:lnSpc>
              <a:spcBef>
                <a:spcPts val="0"/>
              </a:spcBef>
              <a:spcAft>
                <a:spcPts val="0"/>
              </a:spcAft>
              <a:buClrTx/>
              <a:buSzTx/>
              <a:buFontTx/>
              <a:buNone/>
              <a:tabLst/>
              <a:defRPr/>
            </a:pPr>
            <a:endPar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709977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0" nodeType="clickEffect">
                                  <p:stCondLst>
                                    <p:cond delay="0"/>
                                  </p:stCondLst>
                                  <p:childTnLst>
                                    <p:animMotion origin="layout" path="M -2.08333E-6 3.33333E-6 L 0.4099 0.37986 " pathEditMode="relative" rAng="0" ptsTypes="AA">
                                      <p:cBhvr>
                                        <p:cTn id="64" dur="2000" fill="hold"/>
                                        <p:tgtEl>
                                          <p:spTgt spid="9"/>
                                        </p:tgtEl>
                                        <p:attrNameLst>
                                          <p:attrName>ppt_x</p:attrName>
                                          <p:attrName>ppt_y</p:attrName>
                                        </p:attrNameLst>
                                      </p:cBhvr>
                                      <p:rCtr x="20495" y="18981"/>
                                    </p:animMotion>
                                  </p:childTnLst>
                                </p:cTn>
                              </p:par>
                              <p:par>
                                <p:cTn id="65" presetID="42" presetClass="path" presetSubtype="0" accel="50000" decel="50000" fill="hold" grpId="0" nodeType="withEffect">
                                  <p:stCondLst>
                                    <p:cond delay="0"/>
                                  </p:stCondLst>
                                  <p:childTnLst>
                                    <p:animMotion origin="layout" path="M -3.125E-6 0.00208 L 0.56979 0.6081 " pathEditMode="relative" rAng="0" ptsTypes="AA">
                                      <p:cBhvr>
                                        <p:cTn id="66" dur="2000" fill="hold"/>
                                        <p:tgtEl>
                                          <p:spTgt spid="8"/>
                                        </p:tgtEl>
                                        <p:attrNameLst>
                                          <p:attrName>ppt_x</p:attrName>
                                          <p:attrName>ppt_y</p:attrName>
                                        </p:attrNameLst>
                                      </p:cBhvr>
                                      <p:rCtr x="28490" y="30301"/>
                                    </p:animMotion>
                                  </p:childTnLst>
                                </p:cTn>
                              </p:par>
                              <p:par>
                                <p:cTn id="67" presetID="42" presetClass="path" presetSubtype="0" accel="50000" decel="50000" fill="hold" grpId="0" nodeType="withEffect">
                                  <p:stCondLst>
                                    <p:cond delay="0"/>
                                  </p:stCondLst>
                                  <p:childTnLst>
                                    <p:animMotion origin="layout" path="M 0.01511 0.00394 L 0.58737 0.66412 " pathEditMode="relative" rAng="0" ptsTypes="AA">
                                      <p:cBhvr>
                                        <p:cTn id="68" dur="2000" fill="hold"/>
                                        <p:tgtEl>
                                          <p:spTgt spid="7"/>
                                        </p:tgtEl>
                                        <p:attrNameLst>
                                          <p:attrName>ppt_x</p:attrName>
                                          <p:attrName>ppt_y</p:attrName>
                                        </p:attrNameLst>
                                      </p:cBhvr>
                                      <p:rCtr x="28607" y="33009"/>
                                    </p:animMotion>
                                  </p:childTnLst>
                                </p:cTn>
                              </p:par>
                              <p:par>
                                <p:cTn id="69" presetID="42" presetClass="path" presetSubtype="0" accel="50000" decel="50000" fill="hold" grpId="0" nodeType="withEffect">
                                  <p:stCondLst>
                                    <p:cond delay="0"/>
                                  </p:stCondLst>
                                  <p:childTnLst>
                                    <p:animMotion origin="layout" path="M 4.16667E-6 2.59259E-6 L 0.69205 0.23403 " pathEditMode="relative" rAng="0" ptsTypes="AA">
                                      <p:cBhvr>
                                        <p:cTn id="70" dur="2000" fill="hold"/>
                                        <p:tgtEl>
                                          <p:spTgt spid="12"/>
                                        </p:tgtEl>
                                        <p:attrNameLst>
                                          <p:attrName>ppt_x</p:attrName>
                                          <p:attrName>ppt_y</p:attrName>
                                        </p:attrNameLst>
                                      </p:cBhvr>
                                      <p:rCtr x="34596" y="11690"/>
                                    </p:animMotion>
                                  </p:childTnLst>
                                </p:cTn>
                              </p:par>
                              <p:par>
                                <p:cTn id="71" presetID="42" presetClass="path" presetSubtype="0" accel="50000" decel="50000" fill="hold" grpId="0" nodeType="withEffect">
                                  <p:stCondLst>
                                    <p:cond delay="0"/>
                                  </p:stCondLst>
                                  <p:childTnLst>
                                    <p:animMotion origin="layout" path="M 4.16667E-6 -4.44444E-6 L 0.71184 0.18033 " pathEditMode="relative" rAng="0" ptsTypes="AA">
                                      <p:cBhvr>
                                        <p:cTn id="72" dur="2000" fill="hold"/>
                                        <p:tgtEl>
                                          <p:spTgt spid="11"/>
                                        </p:tgtEl>
                                        <p:attrNameLst>
                                          <p:attrName>ppt_x</p:attrName>
                                          <p:attrName>ppt_y</p:attrName>
                                        </p:attrNameLst>
                                      </p:cBhvr>
                                      <p:rCtr x="35586" y="9005"/>
                                    </p:animMotion>
                                  </p:childTnLst>
                                </p:cTn>
                              </p:par>
                              <p:par>
                                <p:cTn id="73" presetID="42" presetClass="path" presetSubtype="0" accel="50000" decel="50000" fill="hold" grpId="0" nodeType="withEffect">
                                  <p:stCondLst>
                                    <p:cond delay="0"/>
                                  </p:stCondLst>
                                  <p:childTnLst>
                                    <p:animMotion origin="layout" path="M -3.33333E-6 -4.44444E-6 L 0.40912 0.31875 " pathEditMode="relative" rAng="0" ptsTypes="AA">
                                      <p:cBhvr>
                                        <p:cTn id="74" dur="2000" fill="hold"/>
                                        <p:tgtEl>
                                          <p:spTgt spid="10"/>
                                        </p:tgtEl>
                                        <p:attrNameLst>
                                          <p:attrName>ppt_x</p:attrName>
                                          <p:attrName>ppt_y</p:attrName>
                                        </p:attrNameLst>
                                      </p:cBhvr>
                                      <p:rCtr x="20456" y="15926"/>
                                    </p:animMotion>
                                  </p:childTnLst>
                                </p:cTn>
                              </p:par>
                              <p:par>
                                <p:cTn id="75" presetID="42" presetClass="path" presetSubtype="0" accel="50000" decel="50000" fill="hold" grpId="0" nodeType="withEffect">
                                  <p:stCondLst>
                                    <p:cond delay="0"/>
                                  </p:stCondLst>
                                  <p:childTnLst>
                                    <p:animMotion origin="layout" path="M 4.16667E-6 4.07407E-6 L 0.56809 0.50949 " pathEditMode="relative" rAng="0" ptsTypes="AA">
                                      <p:cBhvr>
                                        <p:cTn id="76" dur="2000" fill="hold"/>
                                        <p:tgtEl>
                                          <p:spTgt spid="15"/>
                                        </p:tgtEl>
                                        <p:attrNameLst>
                                          <p:attrName>ppt_x</p:attrName>
                                          <p:attrName>ppt_y</p:attrName>
                                        </p:attrNameLst>
                                      </p:cBhvr>
                                      <p:rCtr x="28398" y="25463"/>
                                    </p:animMotion>
                                  </p:childTnLst>
                                </p:cTn>
                              </p:par>
                              <p:par>
                                <p:cTn id="77" presetID="42" presetClass="path" presetSubtype="0" accel="50000" decel="50000" fill="hold" grpId="0" nodeType="withEffect">
                                  <p:stCondLst>
                                    <p:cond delay="0"/>
                                  </p:stCondLst>
                                  <p:childTnLst>
                                    <p:animMotion origin="layout" path="M 0.00286 0.00278 L 0.43033 0.16019 " pathEditMode="relative" rAng="0" ptsTypes="AA">
                                      <p:cBhvr>
                                        <p:cTn id="78" dur="2000" fill="hold"/>
                                        <p:tgtEl>
                                          <p:spTgt spid="14"/>
                                        </p:tgtEl>
                                        <p:attrNameLst>
                                          <p:attrName>ppt_x</p:attrName>
                                          <p:attrName>ppt_y</p:attrName>
                                        </p:attrNameLst>
                                      </p:cBhvr>
                                      <p:rCtr x="21367" y="7870"/>
                                    </p:animMotion>
                                  </p:childTnLst>
                                </p:cTn>
                              </p:par>
                              <p:par>
                                <p:cTn id="79" presetID="42" presetClass="path" presetSubtype="0" accel="50000" decel="50000" fill="hold" grpId="0" nodeType="withEffect">
                                  <p:stCondLst>
                                    <p:cond delay="0"/>
                                  </p:stCondLst>
                                  <p:childTnLst>
                                    <p:animMotion origin="layout" path="M -3.33333E-6 -2.96296E-6 L 0.43164 0.21273 " pathEditMode="relative" rAng="0" ptsTypes="AA">
                                      <p:cBhvr>
                                        <p:cTn id="80" dur="2000" fill="hold"/>
                                        <p:tgtEl>
                                          <p:spTgt spid="13"/>
                                        </p:tgtEl>
                                        <p:attrNameLst>
                                          <p:attrName>ppt_x</p:attrName>
                                          <p:attrName>ppt_y</p:attrName>
                                        </p:attrNameLst>
                                      </p:cBhvr>
                                      <p:rCtr x="21576" y="10625"/>
                                    </p:animMotion>
                                  </p:childTnLst>
                                </p:cTn>
                              </p:par>
                              <p:par>
                                <p:cTn id="81" presetID="42" presetClass="path" presetSubtype="0" accel="50000" decel="50000" fill="hold" grpId="0" nodeType="withEffect">
                                  <p:stCondLst>
                                    <p:cond delay="0"/>
                                  </p:stCondLst>
                                  <p:childTnLst>
                                    <p:animMotion origin="layout" path="M -2.5E-6 4.07407E-6 L 0.69427 -0.20093 " pathEditMode="relative" rAng="0" ptsTypes="AA">
                                      <p:cBhvr>
                                        <p:cTn id="82" dur="2000" fill="hold"/>
                                        <p:tgtEl>
                                          <p:spTgt spid="18"/>
                                        </p:tgtEl>
                                        <p:attrNameLst>
                                          <p:attrName>ppt_x</p:attrName>
                                          <p:attrName>ppt_y</p:attrName>
                                        </p:attrNameLst>
                                      </p:cBhvr>
                                      <p:rCtr x="34714" y="-10046"/>
                                    </p:animMotion>
                                  </p:childTnLst>
                                </p:cTn>
                              </p:par>
                              <p:par>
                                <p:cTn id="83" presetID="42" presetClass="path" presetSubtype="0" accel="50000" decel="50000" fill="hold" grpId="0" nodeType="withEffect">
                                  <p:stCondLst>
                                    <p:cond delay="0"/>
                                  </p:stCondLst>
                                  <p:childTnLst>
                                    <p:animMotion origin="layout" path="M -2.5E-6 -2.96296E-6 L 0.69427 -0.08333 " pathEditMode="relative" rAng="0" ptsTypes="AA">
                                      <p:cBhvr>
                                        <p:cTn id="84" dur="2000" fill="hold"/>
                                        <p:tgtEl>
                                          <p:spTgt spid="17"/>
                                        </p:tgtEl>
                                        <p:attrNameLst>
                                          <p:attrName>ppt_x</p:attrName>
                                          <p:attrName>ppt_y</p:attrName>
                                        </p:attrNameLst>
                                      </p:cBhvr>
                                      <p:rCtr x="34714" y="-4167"/>
                                    </p:animMotion>
                                  </p:childTnLst>
                                </p:cTn>
                              </p:par>
                              <p:par>
                                <p:cTn id="85" presetID="42" presetClass="path" presetSubtype="0" accel="50000" decel="50000" fill="hold" grpId="0" nodeType="withEffect">
                                  <p:stCondLst>
                                    <p:cond delay="0"/>
                                  </p:stCondLst>
                                  <p:childTnLst>
                                    <p:animMotion origin="layout" path="M -0.00365 0.00949 L 0.59661 0.22176 " pathEditMode="relative" rAng="0" ptsTypes="AA">
                                      <p:cBhvr>
                                        <p:cTn id="86" dur="2000" fill="hold"/>
                                        <p:tgtEl>
                                          <p:spTgt spid="16"/>
                                        </p:tgtEl>
                                        <p:attrNameLst>
                                          <p:attrName>ppt_x</p:attrName>
                                          <p:attrName>ppt_y</p:attrName>
                                        </p:attrNameLst>
                                      </p:cBhvr>
                                      <p:rCtr x="30013" y="10602"/>
                                    </p:animMotion>
                                  </p:childTnLst>
                                </p:cTn>
                              </p:par>
                              <p:par>
                                <p:cTn id="87" presetID="42" presetClass="path" presetSubtype="0" accel="50000" decel="50000" fill="hold" grpId="0" nodeType="withEffect">
                                  <p:stCondLst>
                                    <p:cond delay="0"/>
                                  </p:stCondLst>
                                  <p:childTnLst>
                                    <p:animMotion origin="layout" path="M 0.00052 -0.10648 L 0.57162 0.06667 " pathEditMode="relative" rAng="0" ptsTypes="AA">
                                      <p:cBhvr>
                                        <p:cTn id="88" dur="2000" fill="hold"/>
                                        <p:tgtEl>
                                          <p:spTgt spid="21"/>
                                        </p:tgtEl>
                                        <p:attrNameLst>
                                          <p:attrName>ppt_x</p:attrName>
                                          <p:attrName>ppt_y</p:attrName>
                                        </p:attrNameLst>
                                      </p:cBhvr>
                                      <p:rCtr x="28555" y="8657"/>
                                    </p:animMotion>
                                  </p:childTnLst>
                                </p:cTn>
                              </p:par>
                              <p:par>
                                <p:cTn id="89" presetID="42" presetClass="path" presetSubtype="0" accel="50000" decel="50000" fill="hold" grpId="0" nodeType="withEffect">
                                  <p:stCondLst>
                                    <p:cond delay="0"/>
                                  </p:stCondLst>
                                  <p:childTnLst>
                                    <p:animMotion origin="layout" path="M 2.77556E-17 0.01111 L 0.71992 -0.25348 " pathEditMode="relative" rAng="0" ptsTypes="AA">
                                      <p:cBhvr>
                                        <p:cTn id="90" dur="2000" fill="hold"/>
                                        <p:tgtEl>
                                          <p:spTgt spid="20"/>
                                        </p:tgtEl>
                                        <p:attrNameLst>
                                          <p:attrName>ppt_x</p:attrName>
                                          <p:attrName>ppt_y</p:attrName>
                                        </p:attrNameLst>
                                      </p:cBhvr>
                                      <p:rCtr x="35990" y="-13241"/>
                                    </p:animMotion>
                                  </p:childTnLst>
                                </p:cTn>
                              </p:par>
                              <p:par>
                                <p:cTn id="91" presetID="42" presetClass="path" presetSubtype="0" accel="50000" decel="50000" fill="hold" grpId="0" nodeType="withEffect">
                                  <p:stCondLst>
                                    <p:cond delay="0"/>
                                  </p:stCondLst>
                                  <p:childTnLst>
                                    <p:animMotion origin="layout" path="M -2.08333E-7 4.07407E-6 L 0.59805 0.01088 " pathEditMode="relative" rAng="0" ptsTypes="AA">
                                      <p:cBhvr>
                                        <p:cTn id="92" dur="2000" fill="hold"/>
                                        <p:tgtEl>
                                          <p:spTgt spid="19"/>
                                        </p:tgtEl>
                                        <p:attrNameLst>
                                          <p:attrName>ppt_x</p:attrName>
                                          <p:attrName>ppt_y</p:attrName>
                                        </p:attrNameLst>
                                      </p:cBhvr>
                                      <p:rCtr x="29896" y="532"/>
                                    </p:animMotion>
                                  </p:childTnLst>
                                </p:cTn>
                              </p:par>
                              <p:par>
                                <p:cTn id="93" presetID="42" presetClass="path" presetSubtype="0" accel="50000" decel="50000" fill="hold" grpId="0" nodeType="withEffect">
                                  <p:stCondLst>
                                    <p:cond delay="0"/>
                                  </p:stCondLst>
                                  <p:childTnLst>
                                    <p:animMotion origin="layout" path="M -3.95833E-6 -3.33333E-6 L 0.41029 -0.22824 " pathEditMode="relative" rAng="0" ptsTypes="AA">
                                      <p:cBhvr>
                                        <p:cTn id="94" dur="2000" fill="hold"/>
                                        <p:tgtEl>
                                          <p:spTgt spid="24"/>
                                        </p:tgtEl>
                                        <p:attrNameLst>
                                          <p:attrName>ppt_x</p:attrName>
                                          <p:attrName>ppt_y</p:attrName>
                                        </p:attrNameLst>
                                      </p:cBhvr>
                                      <p:rCtr x="20508" y="-11412"/>
                                    </p:animMotion>
                                  </p:childTnLst>
                                </p:cTn>
                              </p:par>
                              <p:par>
                                <p:cTn id="95" presetID="42" presetClass="path" presetSubtype="0" accel="50000" decel="50000" fill="hold" grpId="0" nodeType="withEffect">
                                  <p:stCondLst>
                                    <p:cond delay="0"/>
                                  </p:stCondLst>
                                  <p:childTnLst>
                                    <p:animMotion origin="layout" path="M -2.08333E-7 -4.44444E-6 L 0.71836 -0.30486 " pathEditMode="relative" rAng="0" ptsTypes="AA">
                                      <p:cBhvr>
                                        <p:cTn id="96" dur="2000" fill="hold"/>
                                        <p:tgtEl>
                                          <p:spTgt spid="22"/>
                                        </p:tgtEl>
                                        <p:attrNameLst>
                                          <p:attrName>ppt_x</p:attrName>
                                          <p:attrName>ppt_y</p:attrName>
                                        </p:attrNameLst>
                                      </p:cBhvr>
                                      <p:rCtr x="35911" y="-15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4" grpId="0" animBg="1"/>
      <p:bldP spid="24" grpId="1" animBg="1"/>
      <p:bldP spid="25" grpId="0" animBg="1"/>
      <p:bldP spid="26" grpId="0" animBg="1"/>
      <p:bldP spid="27" grpId="0" animBg="1"/>
      <p:bldP spid="28" grpId="0"/>
      <p:bldP spid="29" grpId="0"/>
      <p:bldP spid="30" grpId="0" animBg="1"/>
      <p:bldP spid="31" grpId="0" animBg="1"/>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Container Service Architecture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29" y="1309474"/>
            <a:ext cx="11573682" cy="4789110"/>
          </a:xfrm>
          <a:prstGeom prst="rect">
            <a:avLst/>
          </a:prstGeom>
        </p:spPr>
      </p:pic>
      <p:sp>
        <p:nvSpPr>
          <p:cNvPr id="6" name="Rectangle 5"/>
          <p:cNvSpPr/>
          <p:nvPr/>
        </p:nvSpPr>
        <p:spPr bwMode="auto">
          <a:xfrm>
            <a:off x="7557425" y="3079288"/>
            <a:ext cx="1011291" cy="69639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nl-NL"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 name="TextBox 4"/>
          <p:cNvSpPr txBox="1"/>
          <p:nvPr/>
        </p:nvSpPr>
        <p:spPr>
          <a:xfrm>
            <a:off x="7445397" y="3015477"/>
            <a:ext cx="1330492" cy="760208"/>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nl-NL" sz="1400" b="0" i="0" u="none" strike="noStrike" kern="0" cap="none" spc="0" normalizeH="0" baseline="0" noProof="0" dirty="0">
                <a:ln>
                  <a:noFill/>
                </a:ln>
                <a:solidFill>
                  <a:schemeClr val="bg1">
                    <a:lumMod val="50000"/>
                  </a:schemeClr>
                </a:solidFill>
                <a:effectLst/>
                <a:uLnTx/>
                <a:uFillTx/>
                <a:latin typeface="Calibri" panose="020F0502020204030204" pitchFamily="34" charset="0"/>
              </a:rPr>
              <a:t>agent</a:t>
            </a:r>
          </a:p>
          <a:p>
            <a:pPr marL="0" marR="0" lvl="0" indent="0" defTabSz="914400" eaLnBrk="1" fontAlgn="auto" latinLnBrk="0" hangingPunct="1">
              <a:lnSpc>
                <a:spcPct val="90000"/>
              </a:lnSpc>
              <a:spcBef>
                <a:spcPts val="0"/>
              </a:spcBef>
              <a:spcAft>
                <a:spcPts val="600"/>
              </a:spcAft>
              <a:buClrTx/>
              <a:buSzTx/>
              <a:buFontTx/>
              <a:buNone/>
              <a:tabLst/>
              <a:defRPr/>
            </a:pPr>
            <a:r>
              <a:rPr kumimoji="0" lang="nl-NL" sz="1400" b="0" i="0" u="none" strike="noStrike" kern="0" cap="none" spc="0" normalizeH="0" baseline="0" noProof="0" dirty="0">
                <a:ln>
                  <a:noFill/>
                </a:ln>
                <a:solidFill>
                  <a:schemeClr val="bg1">
                    <a:lumMod val="50000"/>
                  </a:schemeClr>
                </a:solidFill>
                <a:effectLst/>
                <a:uLnTx/>
                <a:uFillTx/>
                <a:latin typeface="Calibri" panose="020F0502020204030204" pitchFamily="34" charset="0"/>
              </a:rPr>
              <a:t>VM </a:t>
            </a:r>
            <a:r>
              <a:rPr kumimoji="0" lang="nl-NL" sz="1400" b="0" i="0" u="none" strike="noStrike" kern="0" cap="none" spc="0" normalizeH="0" baseline="0" noProof="0" dirty="0" err="1">
                <a:ln>
                  <a:noFill/>
                </a:ln>
                <a:solidFill>
                  <a:schemeClr val="bg1">
                    <a:lumMod val="50000"/>
                  </a:schemeClr>
                </a:solidFill>
                <a:effectLst/>
                <a:uLnTx/>
                <a:uFillTx/>
                <a:latin typeface="Calibri" panose="020F0502020204030204" pitchFamily="34" charset="0"/>
              </a:rPr>
              <a:t>Scale</a:t>
            </a:r>
            <a:r>
              <a:rPr kumimoji="0" lang="nl-NL" sz="1400" b="0" i="0" u="none" strike="noStrike" kern="0" cap="none" spc="0" normalizeH="0" baseline="0" noProof="0" dirty="0">
                <a:ln>
                  <a:noFill/>
                </a:ln>
                <a:solidFill>
                  <a:schemeClr val="bg1">
                    <a:lumMod val="50000"/>
                  </a:schemeClr>
                </a:solidFill>
                <a:effectLst/>
                <a:uLnTx/>
                <a:uFillTx/>
                <a:latin typeface="Calibri" panose="020F0502020204030204" pitchFamily="34" charset="0"/>
              </a:rPr>
              <a:t> Set</a:t>
            </a:r>
          </a:p>
        </p:txBody>
      </p:sp>
      <p:sp>
        <p:nvSpPr>
          <p:cNvPr id="4" name="Rectangle 3"/>
          <p:cNvSpPr/>
          <p:nvPr/>
        </p:nvSpPr>
        <p:spPr bwMode="auto">
          <a:xfrm>
            <a:off x="600891" y="2664823"/>
            <a:ext cx="1950720" cy="27344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nl-NL"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8" name="Rectangle 7"/>
          <p:cNvSpPr/>
          <p:nvPr/>
        </p:nvSpPr>
        <p:spPr bwMode="auto">
          <a:xfrm>
            <a:off x="268927" y="1300765"/>
            <a:ext cx="2674569" cy="133402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nl-NL"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300624912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Container Services</a:t>
            </a:r>
            <a:endParaRPr lang="en-US" dirty="0"/>
          </a:p>
        </p:txBody>
      </p:sp>
      <p:sp>
        <p:nvSpPr>
          <p:cNvPr id="4" name="Rectangle 3"/>
          <p:cNvSpPr/>
          <p:nvPr/>
        </p:nvSpPr>
        <p:spPr bwMode="auto">
          <a:xfrm>
            <a:off x="3280408" y="2960057"/>
            <a:ext cx="2973498" cy="585133"/>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2353" b="1" i="0" u="none" strike="noStrike" kern="0" cap="none" spc="0" normalizeH="0" baseline="0" noProof="0" dirty="0">
                <a:ln>
                  <a:noFill/>
                </a:ln>
                <a:solidFill>
                  <a:schemeClr val="tx1"/>
                </a:solidFill>
                <a:effectLst/>
                <a:uLnTx/>
                <a:uFillTx/>
                <a:latin typeface="Segoe UI"/>
                <a:ea typeface="Segoe UI" pitchFamily="34" charset="0"/>
                <a:cs typeface="Segoe UI" pitchFamily="34" charset="0"/>
              </a:rPr>
              <a:t>Containers</a:t>
            </a:r>
          </a:p>
        </p:txBody>
      </p:sp>
      <p:sp>
        <p:nvSpPr>
          <p:cNvPr id="5" name="Rectangle 4"/>
          <p:cNvSpPr/>
          <p:nvPr/>
        </p:nvSpPr>
        <p:spPr bwMode="auto">
          <a:xfrm>
            <a:off x="235727" y="5077493"/>
            <a:ext cx="6057321" cy="585279"/>
          </a:xfrm>
          <a:prstGeom prst="rect">
            <a:avLst/>
          </a:prstGeom>
          <a:solidFill>
            <a:schemeClr val="accent5">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VMs and VM Scale Sets</a:t>
            </a:r>
          </a:p>
        </p:txBody>
      </p:sp>
      <p:sp>
        <p:nvSpPr>
          <p:cNvPr id="6" name="Rectangle 5"/>
          <p:cNvSpPr/>
          <p:nvPr/>
        </p:nvSpPr>
        <p:spPr bwMode="auto">
          <a:xfrm>
            <a:off x="201354" y="2949860"/>
            <a:ext cx="2907628" cy="585133"/>
          </a:xfrm>
          <a:prstGeom prst="rect">
            <a:avLst/>
          </a:prstGeom>
          <a:solidFill>
            <a:srgbClr val="FF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ARM Template</a:t>
            </a:r>
          </a:p>
        </p:txBody>
      </p:sp>
      <p:sp>
        <p:nvSpPr>
          <p:cNvPr id="7" name="Rectangle 6"/>
          <p:cNvSpPr/>
          <p:nvPr/>
        </p:nvSpPr>
        <p:spPr bwMode="auto">
          <a:xfrm>
            <a:off x="193945" y="3705096"/>
            <a:ext cx="6059961" cy="585279"/>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Container Services (1</a:t>
            </a:r>
            <a:r>
              <a:rPr kumimoji="0" lang="en-US" sz="2000" b="0" i="0" u="none" strike="noStrike" kern="0" cap="none" spc="0" normalizeH="0" baseline="3000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st</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party, 3</a:t>
            </a:r>
            <a:r>
              <a:rPr kumimoji="0" lang="en-US" sz="2000" b="0" i="0" u="none" strike="noStrike" kern="0" cap="none" spc="0" normalizeH="0" baseline="3000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rd</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party)</a:t>
            </a:r>
          </a:p>
        </p:txBody>
      </p:sp>
      <p:sp>
        <p:nvSpPr>
          <p:cNvPr id="8" name="Down Arrow 7"/>
          <p:cNvSpPr/>
          <p:nvPr/>
        </p:nvSpPr>
        <p:spPr bwMode="auto">
          <a:xfrm>
            <a:off x="559014" y="2319893"/>
            <a:ext cx="2278335" cy="627187"/>
          </a:xfrm>
          <a:prstGeom prst="downArrow">
            <a:avLst/>
          </a:prstGeom>
          <a:solidFill>
            <a:schemeClr val="bg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13924"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ndParaRPr>
          </a:p>
        </p:txBody>
      </p:sp>
      <p:sp>
        <p:nvSpPr>
          <p:cNvPr id="12" name="Rectangle 11"/>
          <p:cNvSpPr/>
          <p:nvPr/>
        </p:nvSpPr>
        <p:spPr bwMode="auto">
          <a:xfrm>
            <a:off x="235728" y="4406849"/>
            <a:ext cx="2915037" cy="58527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Windows Server</a:t>
            </a:r>
          </a:p>
        </p:txBody>
      </p:sp>
      <p:sp>
        <p:nvSpPr>
          <p:cNvPr id="13" name="Rectangle 12"/>
          <p:cNvSpPr/>
          <p:nvPr/>
        </p:nvSpPr>
        <p:spPr bwMode="auto">
          <a:xfrm>
            <a:off x="3307905" y="4406849"/>
            <a:ext cx="2985144" cy="585279"/>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Linux</a:t>
            </a:r>
          </a:p>
        </p:txBody>
      </p:sp>
      <p:sp>
        <p:nvSpPr>
          <p:cNvPr id="15" name="Rectangle 14"/>
          <p:cNvSpPr/>
          <p:nvPr/>
        </p:nvSpPr>
        <p:spPr bwMode="auto">
          <a:xfrm>
            <a:off x="235727" y="5773499"/>
            <a:ext cx="2873255" cy="585279"/>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Stack</a:t>
            </a:r>
          </a:p>
        </p:txBody>
      </p:sp>
      <p:sp>
        <p:nvSpPr>
          <p:cNvPr id="16" name="Rectangle 15"/>
          <p:cNvSpPr/>
          <p:nvPr/>
        </p:nvSpPr>
        <p:spPr bwMode="auto">
          <a:xfrm>
            <a:off x="3280406" y="5773499"/>
            <a:ext cx="3012641" cy="585279"/>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a:t>
            </a:r>
          </a:p>
        </p:txBody>
      </p:sp>
      <p:sp>
        <p:nvSpPr>
          <p:cNvPr id="17" name="Down Arrow 16"/>
          <p:cNvSpPr/>
          <p:nvPr/>
        </p:nvSpPr>
        <p:spPr bwMode="auto">
          <a:xfrm>
            <a:off x="3627989" y="2321646"/>
            <a:ext cx="2278335" cy="623680"/>
          </a:xfrm>
          <a:prstGeom prst="downArrow">
            <a:avLst/>
          </a:prstGeom>
          <a:solidFill>
            <a:schemeClr val="bg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13924"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ndParaRPr>
          </a:p>
        </p:txBody>
      </p:sp>
      <p:sp>
        <p:nvSpPr>
          <p:cNvPr id="18" name="Rectangle 17"/>
          <p:cNvSpPr/>
          <p:nvPr/>
        </p:nvSpPr>
        <p:spPr bwMode="auto">
          <a:xfrm>
            <a:off x="3307905" y="1690935"/>
            <a:ext cx="2973498" cy="625811"/>
          </a:xfrm>
          <a:prstGeom prst="rect">
            <a:avLst/>
          </a:prstGeom>
          <a:solidFill>
            <a:srgbClr val="00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2353" b="1" i="0" u="none" strike="noStrike" kern="0" cap="none" spc="0" normalizeH="0" baseline="0" noProof="0" dirty="0">
                <a:ln>
                  <a:noFill/>
                </a:ln>
                <a:solidFill>
                  <a:schemeClr val="tx1"/>
                </a:solidFill>
                <a:effectLst/>
                <a:uLnTx/>
                <a:uFillTx/>
                <a:latin typeface="Segoe UI"/>
                <a:ea typeface="Segoe UI" pitchFamily="34" charset="0"/>
                <a:cs typeface="Segoe UI" pitchFamily="34" charset="0"/>
              </a:rPr>
              <a:t>Container Tooling</a:t>
            </a:r>
          </a:p>
        </p:txBody>
      </p:sp>
      <p:sp>
        <p:nvSpPr>
          <p:cNvPr id="19" name="Rectangle 18"/>
          <p:cNvSpPr/>
          <p:nvPr/>
        </p:nvSpPr>
        <p:spPr bwMode="auto">
          <a:xfrm>
            <a:off x="183767" y="1690935"/>
            <a:ext cx="2973498" cy="625811"/>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r>
              <a:rPr kumimoji="0" lang="en-US" sz="2353" b="1" i="0" u="none" strike="noStrike" kern="0" cap="none" spc="0" normalizeH="0" baseline="0" noProof="0" dirty="0">
                <a:ln>
                  <a:noFill/>
                </a:ln>
                <a:solidFill>
                  <a:schemeClr val="tx1"/>
                </a:solidFill>
                <a:effectLst/>
                <a:uLnTx/>
                <a:uFillTx/>
                <a:latin typeface="Segoe UI"/>
                <a:ea typeface="Segoe UI" pitchFamily="34" charset="0"/>
                <a:cs typeface="Segoe UI" pitchFamily="34" charset="0"/>
              </a:rPr>
              <a:t>Service Tooling</a:t>
            </a:r>
          </a:p>
        </p:txBody>
      </p:sp>
      <p:graphicFrame>
        <p:nvGraphicFramePr>
          <p:cNvPr id="3" name="Table 2"/>
          <p:cNvGraphicFramePr>
            <a:graphicFrameLocks noGrp="1"/>
          </p:cNvGraphicFramePr>
          <p:nvPr>
            <p:extLst/>
          </p:nvPr>
        </p:nvGraphicFramePr>
        <p:xfrm>
          <a:off x="6724631" y="2422397"/>
          <a:ext cx="5446731" cy="2741506"/>
        </p:xfrm>
        <a:graphic>
          <a:graphicData uri="http://schemas.openxmlformats.org/drawingml/2006/table">
            <a:tbl>
              <a:tblPr firstRow="1" firstCol="1" bandRow="1">
                <a:tableStyleId>{5C22544A-7EE6-4342-B048-85BDC9FD1C3A}</a:tableStyleId>
              </a:tblPr>
              <a:tblGrid>
                <a:gridCol w="2208813">
                  <a:extLst>
                    <a:ext uri="{9D8B030D-6E8A-4147-A177-3AD203B41FA5}">
                      <a16:colId xmlns:a16="http://schemas.microsoft.com/office/drawing/2014/main" val="20000"/>
                    </a:ext>
                  </a:extLst>
                </a:gridCol>
                <a:gridCol w="3237918">
                  <a:extLst>
                    <a:ext uri="{9D8B030D-6E8A-4147-A177-3AD203B41FA5}">
                      <a16:colId xmlns:a16="http://schemas.microsoft.com/office/drawing/2014/main" val="20001"/>
                    </a:ext>
                  </a:extLst>
                </a:gridCol>
              </a:tblGrid>
              <a:tr h="424349">
                <a:tc>
                  <a:txBody>
                    <a:bodyPr/>
                    <a:lstStyle/>
                    <a:p>
                      <a:pPr marL="0" marR="0">
                        <a:lnSpc>
                          <a:spcPct val="115000"/>
                        </a:lnSpc>
                        <a:spcBef>
                          <a:spcPts val="0"/>
                        </a:spcBef>
                        <a:spcAft>
                          <a:spcPts val="0"/>
                        </a:spcAft>
                      </a:pPr>
                      <a:r>
                        <a:rPr lang="en-US" sz="1800" dirty="0">
                          <a:effectLst/>
                        </a:rPr>
                        <a:t>Layer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tc>
                  <a:txBody>
                    <a:bodyPr/>
                    <a:lstStyle/>
                    <a:p>
                      <a:pPr marL="0" marR="0">
                        <a:lnSpc>
                          <a:spcPct val="115000"/>
                        </a:lnSpc>
                        <a:spcBef>
                          <a:spcPts val="0"/>
                        </a:spcBef>
                        <a:spcAft>
                          <a:spcPts val="0"/>
                        </a:spcAft>
                      </a:pPr>
                      <a:r>
                        <a:rPr lang="en-US" sz="1800" dirty="0">
                          <a:effectLst/>
                        </a:rPr>
                        <a:t>Supported Technologies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extLst>
                  <a:ext uri="{0D108BD9-81ED-4DB2-BD59-A6C34878D82A}">
                    <a16:rowId xmlns:a16="http://schemas.microsoft.com/office/drawing/2014/main" val="10000"/>
                  </a:ext>
                </a:extLst>
              </a:tr>
              <a:tr h="630846">
                <a:tc>
                  <a:txBody>
                    <a:bodyPr/>
                    <a:lstStyle/>
                    <a:p>
                      <a:pPr marL="0" marR="0">
                        <a:lnSpc>
                          <a:spcPct val="115000"/>
                        </a:lnSpc>
                        <a:spcBef>
                          <a:spcPts val="0"/>
                        </a:spcBef>
                        <a:spcAft>
                          <a:spcPts val="0"/>
                        </a:spcAft>
                      </a:pPr>
                      <a:r>
                        <a:rPr lang="en-US" sz="1800">
                          <a:effectLst/>
                        </a:rPr>
                        <a:t>Configuration as Code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tc>
                  <a:txBody>
                    <a:bodyPr/>
                    <a:lstStyle/>
                    <a:p>
                      <a:pPr marL="0" marR="0">
                        <a:lnSpc>
                          <a:spcPct val="115000"/>
                        </a:lnSpc>
                        <a:spcBef>
                          <a:spcPts val="0"/>
                        </a:spcBef>
                        <a:spcAft>
                          <a:spcPts val="0"/>
                        </a:spcAft>
                      </a:pPr>
                      <a:r>
                        <a:rPr lang="en-US" sz="1800" dirty="0">
                          <a:effectLst/>
                        </a:rPr>
                        <a:t>ARM, Dockerfile, Docker Compose, </a:t>
                      </a:r>
                      <a:r>
                        <a:rPr lang="en-US" sz="1800" dirty="0" err="1">
                          <a:effectLst/>
                        </a:rPr>
                        <a:t>Marathon.json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extLst>
                  <a:ext uri="{0D108BD9-81ED-4DB2-BD59-A6C34878D82A}">
                    <a16:rowId xmlns:a16="http://schemas.microsoft.com/office/drawing/2014/main" val="10001"/>
                  </a:ext>
                </a:extLst>
              </a:tr>
              <a:tr h="630846">
                <a:tc>
                  <a:txBody>
                    <a:bodyPr/>
                    <a:lstStyle/>
                    <a:p>
                      <a:pPr marL="0" marR="0">
                        <a:lnSpc>
                          <a:spcPct val="115000"/>
                        </a:lnSpc>
                        <a:spcBef>
                          <a:spcPts val="0"/>
                        </a:spcBef>
                        <a:spcAft>
                          <a:spcPts val="0"/>
                        </a:spcAft>
                      </a:pPr>
                      <a:r>
                        <a:rPr lang="en-US" sz="1800" dirty="0">
                          <a:effectLst/>
                        </a:rPr>
                        <a:t>Host cluster management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tc>
                  <a:txBody>
                    <a:bodyPr/>
                    <a:lstStyle/>
                    <a:p>
                      <a:pPr marL="0" marR="0">
                        <a:lnSpc>
                          <a:spcPct val="115000"/>
                        </a:lnSpc>
                        <a:spcBef>
                          <a:spcPts val="0"/>
                        </a:spcBef>
                        <a:spcAft>
                          <a:spcPts val="0"/>
                        </a:spcAft>
                      </a:pPr>
                      <a:r>
                        <a:rPr lang="en-US" sz="1800" dirty="0">
                          <a:effectLst/>
                        </a:rPr>
                        <a:t>VM Scale</a:t>
                      </a:r>
                      <a:r>
                        <a:rPr lang="en-US" sz="1800" baseline="0" dirty="0">
                          <a:effectLst/>
                        </a:rPr>
                        <a:t> </a:t>
                      </a:r>
                      <a:r>
                        <a:rPr lang="en-US" sz="1800" dirty="0">
                          <a:effectLst/>
                        </a:rPr>
                        <a:t>Sets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extLst>
                  <a:ext uri="{0D108BD9-81ED-4DB2-BD59-A6C34878D82A}">
                    <a16:rowId xmlns:a16="http://schemas.microsoft.com/office/drawing/2014/main" val="10002"/>
                  </a:ext>
                </a:extLst>
              </a:tr>
              <a:tr h="630846">
                <a:tc>
                  <a:txBody>
                    <a:bodyPr/>
                    <a:lstStyle/>
                    <a:p>
                      <a:pPr marL="0" marR="0">
                        <a:lnSpc>
                          <a:spcPct val="115000"/>
                        </a:lnSpc>
                        <a:spcBef>
                          <a:spcPts val="0"/>
                        </a:spcBef>
                        <a:spcAft>
                          <a:spcPts val="0"/>
                        </a:spcAft>
                      </a:pPr>
                      <a:r>
                        <a:rPr lang="en-US" sz="1800" dirty="0">
                          <a:effectLst/>
                        </a:rPr>
                        <a:t>Container orchestration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tc>
                  <a:txBody>
                    <a:bodyPr/>
                    <a:lstStyle/>
                    <a:p>
                      <a:pPr marL="0" marR="0">
                        <a:lnSpc>
                          <a:spcPct val="115000"/>
                        </a:lnSpc>
                        <a:spcBef>
                          <a:spcPts val="0"/>
                        </a:spcBef>
                        <a:spcAft>
                          <a:spcPts val="0"/>
                        </a:spcAft>
                      </a:pPr>
                      <a:r>
                        <a:rPr lang="en-US" sz="1800" dirty="0">
                          <a:effectLst/>
                        </a:rPr>
                        <a:t>Docker Swarm, </a:t>
                      </a:r>
                      <a:r>
                        <a:rPr lang="en-US" sz="1800" dirty="0" err="1">
                          <a:effectLst/>
                        </a:rPr>
                        <a:t>Chronos</a:t>
                      </a:r>
                      <a:r>
                        <a:rPr lang="en-US" sz="1800" dirty="0">
                          <a:effectLst/>
                        </a:rPr>
                        <a:t>, Marathon,</a:t>
                      </a:r>
                      <a:r>
                        <a:rPr lang="en-US" sz="1800" baseline="0" dirty="0">
                          <a:effectLst/>
                        </a:rPr>
                        <a:t> </a:t>
                      </a:r>
                      <a:r>
                        <a:rPr lang="en-US" sz="1800" dirty="0">
                          <a:effectLst/>
                        </a:rPr>
                        <a:t>Apache Mesos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extLst>
                  <a:ext uri="{0D108BD9-81ED-4DB2-BD59-A6C34878D82A}">
                    <a16:rowId xmlns:a16="http://schemas.microsoft.com/office/drawing/2014/main" val="10003"/>
                  </a:ext>
                </a:extLst>
              </a:tr>
              <a:tr h="424349">
                <a:tc>
                  <a:txBody>
                    <a:bodyPr/>
                    <a:lstStyle/>
                    <a:p>
                      <a:pPr marL="0" marR="0">
                        <a:lnSpc>
                          <a:spcPct val="115000"/>
                        </a:lnSpc>
                        <a:spcBef>
                          <a:spcPts val="0"/>
                        </a:spcBef>
                        <a:spcAft>
                          <a:spcPts val="0"/>
                        </a:spcAft>
                      </a:pPr>
                      <a:r>
                        <a:rPr lang="en-US" sz="1800">
                          <a:effectLst/>
                        </a:rPr>
                        <a:t>Monitoring</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tc>
                  <a:txBody>
                    <a:bodyPr/>
                    <a:lstStyle/>
                    <a:p>
                      <a:pPr marL="0" marR="0">
                        <a:lnSpc>
                          <a:spcPct val="115000"/>
                        </a:lnSpc>
                        <a:spcBef>
                          <a:spcPts val="0"/>
                        </a:spcBef>
                        <a:spcAft>
                          <a:spcPts val="0"/>
                        </a:spcAft>
                      </a:pPr>
                      <a:r>
                        <a:rPr lang="en-US" sz="1800" dirty="0">
                          <a:effectLst/>
                        </a:rPr>
                        <a:t>OMS, App Insights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extLst>
                  <a:ext uri="{0D108BD9-81ED-4DB2-BD59-A6C34878D82A}">
                    <a16:rowId xmlns:a16="http://schemas.microsoft.com/office/drawing/2014/main" val="10004"/>
                  </a:ext>
                </a:extLst>
              </a:tr>
            </a:tbl>
          </a:graphicData>
        </a:graphic>
      </p:graphicFrame>
      <p:sp>
        <p:nvSpPr>
          <p:cNvPr id="14" name="Isosceles Triangle 13"/>
          <p:cNvSpPr/>
          <p:nvPr/>
        </p:nvSpPr>
        <p:spPr>
          <a:xfrm rot="5400000">
            <a:off x="6164390" y="3782439"/>
            <a:ext cx="592678" cy="423194"/>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ndParaRPr>
          </a:p>
        </p:txBody>
      </p:sp>
    </p:spTree>
    <p:extLst>
      <p:ext uri="{BB962C8B-B14F-4D97-AF65-F5344CB8AC3E}">
        <p14:creationId xmlns:p14="http://schemas.microsoft.com/office/powerpoint/2010/main" val="4029052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0-#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0-#ppt_w/2"/>
                                          </p:val>
                                        </p:tav>
                                        <p:tav tm="100000">
                                          <p:val>
                                            <p:strVal val="#ppt_x"/>
                                          </p:val>
                                        </p:tav>
                                      </p:tavLst>
                                    </p:anim>
                                    <p:anim calcmode="lin" valueType="num">
                                      <p:cBhvr additive="base">
                                        <p:cTn id="4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0-#ppt_w/2"/>
                                          </p:val>
                                        </p:tav>
                                        <p:tav tm="100000">
                                          <p:val>
                                            <p:strVal val="#ppt_x"/>
                                          </p:val>
                                        </p:tav>
                                      </p:tavLst>
                                    </p:anim>
                                    <p:anim calcmode="lin" valueType="num">
                                      <p:cBhvr additive="base">
                                        <p:cTn id="4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2" grpId="0" animBg="1"/>
      <p:bldP spid="13" grpId="0" animBg="1"/>
      <p:bldP spid="15" grpId="0" animBg="1"/>
      <p:bldP spid="16" grpId="0" animBg="1"/>
      <p:bldP spid="17" grpId="0" animBg="1"/>
      <p:bldP spid="18" grpId="0" animBg="1"/>
      <p:bldP spid="19"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5025" y="4533945"/>
            <a:ext cx="11240393" cy="683264"/>
          </a:xfrm>
        </p:spPr>
        <p:txBody>
          <a:bodyPr/>
          <a:lstStyle/>
          <a:p>
            <a:r>
              <a:rPr lang="en-US" dirty="0"/>
              <a:t>Azure Container Service</a:t>
            </a:r>
          </a:p>
        </p:txBody>
      </p:sp>
    </p:spTree>
    <p:extLst>
      <p:ext uri="{BB962C8B-B14F-4D97-AF65-F5344CB8AC3E}">
        <p14:creationId xmlns:p14="http://schemas.microsoft.com/office/powerpoint/2010/main" val="308753094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Service Fabric</a:t>
            </a:r>
          </a:p>
        </p:txBody>
      </p:sp>
    </p:spTree>
    <p:extLst>
      <p:ext uri="{BB962C8B-B14F-4D97-AF65-F5344CB8AC3E}">
        <p14:creationId xmlns:p14="http://schemas.microsoft.com/office/powerpoint/2010/main" val="299518621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45133" y="289957"/>
            <a:ext cx="11655840" cy="899537"/>
          </a:xfrm>
          <a:prstGeom prst="rect">
            <a:avLst/>
          </a:prstGeom>
        </p:spPr>
        <p:txBody>
          <a:bodyPr/>
          <a:lstStyle>
            <a:lvl1pPr algn="l" defTabSz="931863" rtl="0" eaLnBrk="0" fontAlgn="base" hangingPunct="0">
              <a:lnSpc>
                <a:spcPct val="90000"/>
              </a:lnSpc>
              <a:spcBef>
                <a:spcPct val="0"/>
              </a:spcBef>
              <a:spcAft>
                <a:spcPct val="0"/>
              </a:spcAft>
              <a:defRPr lang="en-US" sz="48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2pPr>
            <a:lvl3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3pPr>
            <a:lvl4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4pPr>
            <a:lvl5pPr algn="l" defTabSz="931863" rtl="0" eaLnBrk="0" fontAlgn="base" hangingPunct="0">
              <a:lnSpc>
                <a:spcPct val="90000"/>
              </a:lnSpc>
              <a:spcBef>
                <a:spcPct val="0"/>
              </a:spcBef>
              <a:spcAft>
                <a:spcPct val="0"/>
              </a:spcAft>
              <a:defRPr sz="4800">
                <a:solidFill>
                  <a:schemeClr val="tx1"/>
                </a:solidFill>
                <a:latin typeface="Segoe UI Light" charset="0"/>
                <a:ea typeface="MS PGothic" panose="020B0600070205080204" pitchFamily="34" charset="-128"/>
                <a:cs typeface="Segoe UI" panose="020B0502040204020203" pitchFamily="34" charset="0"/>
              </a:defRPr>
            </a:lvl5pPr>
            <a:lvl6pPr marL="4572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6pPr>
            <a:lvl7pPr marL="9144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7pPr>
            <a:lvl8pPr marL="13716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8pPr>
            <a:lvl9pPr marL="1828800" algn="l" defTabSz="931863" rtl="0" fontAlgn="base">
              <a:lnSpc>
                <a:spcPct val="90000"/>
              </a:lnSpc>
              <a:spcBef>
                <a:spcPct val="0"/>
              </a:spcBef>
              <a:spcAft>
                <a:spcPct val="0"/>
              </a:spcAft>
              <a:defRPr sz="4800">
                <a:solidFill>
                  <a:schemeClr val="tx1"/>
                </a:solidFill>
                <a:latin typeface="Segoe UI Light" charset="0"/>
                <a:ea typeface="ＭＳ Ｐゴシック" charset="0"/>
              </a:defRPr>
            </a:lvl9pPr>
          </a:lstStyle>
          <a:p>
            <a:pPr>
              <a:defRPr/>
            </a:pPr>
            <a:r>
              <a:rPr sz="4705" dirty="0">
                <a:solidFill>
                  <a:schemeClr val="tx1"/>
                </a:solidFill>
              </a:rPr>
              <a:t>Services built with Service Fabric</a:t>
            </a:r>
          </a:p>
        </p:txBody>
      </p:sp>
      <p:sp>
        <p:nvSpPr>
          <p:cNvPr id="3" name="Hexagon 2"/>
          <p:cNvSpPr/>
          <p:nvPr/>
        </p:nvSpPr>
        <p:spPr bwMode="auto">
          <a:xfrm>
            <a:off x="187434" y="1412045"/>
            <a:ext cx="3313514" cy="2762421"/>
          </a:xfrm>
          <a:prstGeom prst="hexagon">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nchor="ctr"/>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Azure Core Infrastructure</a:t>
            </a:r>
          </a:p>
        </p:txBody>
      </p:sp>
      <p:sp>
        <p:nvSpPr>
          <p:cNvPr id="4" name="Hexagon 3"/>
          <p:cNvSpPr/>
          <p:nvPr/>
        </p:nvSpPr>
        <p:spPr bwMode="auto">
          <a:xfrm>
            <a:off x="386313" y="4624233"/>
            <a:ext cx="1904060" cy="1692827"/>
          </a:xfrm>
          <a:prstGeom prst="hexagon">
            <a:avLst/>
          </a:prstGeom>
          <a:solidFill>
            <a:srgbClr val="6A14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nchor="ctr"/>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Power BI</a:t>
            </a:r>
          </a:p>
        </p:txBody>
      </p:sp>
      <p:sp>
        <p:nvSpPr>
          <p:cNvPr id="5" name="Hexagon 4"/>
          <p:cNvSpPr/>
          <p:nvPr/>
        </p:nvSpPr>
        <p:spPr bwMode="auto">
          <a:xfrm>
            <a:off x="6394808" y="1140913"/>
            <a:ext cx="2315764" cy="1969490"/>
          </a:xfrm>
          <a:prstGeom prst="hexagon">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Intune</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dirty="0">
                <a:gradFill>
                  <a:gsLst>
                    <a:gs pos="0">
                      <a:srgbClr val="FFFFFF"/>
                    </a:gs>
                    <a:gs pos="100000">
                      <a:srgbClr val="FFFFFF"/>
                    </a:gs>
                  </a:gsLst>
                  <a:lin ang="5400000" scaled="0"/>
                </a:gradFill>
                <a:ea typeface="Segoe UI" pitchFamily="34" charset="0"/>
                <a:cs typeface="Segoe UI" pitchFamily="34" charset="0"/>
              </a:rPr>
              <a:t>800k+ devices</a:t>
            </a:r>
          </a:p>
        </p:txBody>
      </p:sp>
      <p:sp>
        <p:nvSpPr>
          <p:cNvPr id="6" name="Hexagon 5"/>
          <p:cNvSpPr/>
          <p:nvPr/>
        </p:nvSpPr>
        <p:spPr bwMode="auto">
          <a:xfrm>
            <a:off x="2488809" y="3877213"/>
            <a:ext cx="2943074" cy="2539093"/>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Azure SQL Database</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dirty="0">
                <a:gradFill>
                  <a:gsLst>
                    <a:gs pos="0">
                      <a:srgbClr val="FFFFFF"/>
                    </a:gs>
                    <a:gs pos="100000">
                      <a:srgbClr val="FFFFFF"/>
                    </a:gs>
                  </a:gsLst>
                  <a:lin ang="5400000" scaled="0"/>
                </a:gradFill>
                <a:ea typeface="Segoe UI" pitchFamily="34" charset="0"/>
                <a:cs typeface="Segoe UI" pitchFamily="34" charset="0"/>
              </a:rPr>
              <a:t>1.4 million databases</a:t>
            </a:r>
          </a:p>
        </p:txBody>
      </p:sp>
      <p:sp>
        <p:nvSpPr>
          <p:cNvPr id="7" name="Hexagon 6"/>
          <p:cNvSpPr/>
          <p:nvPr/>
        </p:nvSpPr>
        <p:spPr bwMode="auto">
          <a:xfrm>
            <a:off x="5602901" y="3452530"/>
            <a:ext cx="2955208" cy="2495576"/>
          </a:xfrm>
          <a:prstGeom prst="hexagon">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Bing Cortana</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dirty="0">
                <a:gradFill>
                  <a:gsLst>
                    <a:gs pos="0">
                      <a:srgbClr val="FFFFFF"/>
                    </a:gs>
                    <a:gs pos="100000">
                      <a:srgbClr val="FFFFFF"/>
                    </a:gs>
                  </a:gsLst>
                  <a:lin ang="5400000" scaled="0"/>
                </a:gradFill>
                <a:ea typeface="Segoe UI" pitchFamily="34" charset="0"/>
                <a:cs typeface="Segoe UI" pitchFamily="34" charset="0"/>
              </a:rPr>
              <a:t>500m </a:t>
            </a:r>
            <a:r>
              <a:rPr lang="en-US" sz="2353" dirty="0" err="1">
                <a:gradFill>
                  <a:gsLst>
                    <a:gs pos="0">
                      <a:srgbClr val="FFFFFF"/>
                    </a:gs>
                    <a:gs pos="100000">
                      <a:srgbClr val="FFFFFF"/>
                    </a:gs>
                  </a:gsLst>
                  <a:lin ang="5400000" scaled="0"/>
                </a:gradFill>
                <a:ea typeface="Segoe UI" pitchFamily="34" charset="0"/>
                <a:cs typeface="Segoe UI" pitchFamily="34" charset="0"/>
              </a:rPr>
              <a:t>evals</a:t>
            </a:r>
            <a:r>
              <a:rPr lang="en-US" sz="2353" dirty="0">
                <a:gradFill>
                  <a:gsLst>
                    <a:gs pos="0">
                      <a:srgbClr val="FFFFFF"/>
                    </a:gs>
                    <a:gs pos="100000">
                      <a:srgbClr val="FFFFFF"/>
                    </a:gs>
                  </a:gsLst>
                  <a:lin ang="5400000" scaled="0"/>
                </a:gradFill>
                <a:ea typeface="Segoe UI" pitchFamily="34" charset="0"/>
                <a:cs typeface="Segoe UI" pitchFamily="34" charset="0"/>
              </a:rPr>
              <a:t>/sec</a:t>
            </a:r>
          </a:p>
        </p:txBody>
      </p:sp>
      <p:sp>
        <p:nvSpPr>
          <p:cNvPr id="8" name="Hexagon 7"/>
          <p:cNvSpPr/>
          <p:nvPr/>
        </p:nvSpPr>
        <p:spPr bwMode="auto">
          <a:xfrm>
            <a:off x="3484678" y="1189494"/>
            <a:ext cx="2800215" cy="2388910"/>
          </a:xfrm>
          <a:prstGeom prst="hexagon">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nchor="ctr"/>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Azure Document DB</a:t>
            </a:r>
          </a:p>
          <a:p>
            <a:pPr algn="ctr" defTabSz="914102">
              <a:lnSpc>
                <a:spcPct val="90000"/>
              </a:lnSpc>
              <a:defRPr/>
            </a:pPr>
            <a:endParaRPr lang="en-US" sz="2353" b="1"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b="1" dirty="0">
                <a:gradFill>
                  <a:gsLst>
                    <a:gs pos="0">
                      <a:srgbClr val="FFFFFF"/>
                    </a:gs>
                    <a:gs pos="100000">
                      <a:srgbClr val="FFFFFF"/>
                    </a:gs>
                  </a:gsLst>
                  <a:lin ang="5400000" scaled="0"/>
                </a:gradFill>
                <a:latin typeface="Segoe UI Light"/>
                <a:ea typeface="Segoe UI" pitchFamily="34" charset="0"/>
                <a:cs typeface="Segoe UI" pitchFamily="34" charset="0"/>
              </a:rPr>
              <a:t>Billions of transactions/week</a:t>
            </a:r>
          </a:p>
        </p:txBody>
      </p:sp>
      <p:sp>
        <p:nvSpPr>
          <p:cNvPr id="9" name="Hexagon 8"/>
          <p:cNvSpPr/>
          <p:nvPr/>
        </p:nvSpPr>
        <p:spPr bwMode="auto">
          <a:xfrm>
            <a:off x="9003020" y="381189"/>
            <a:ext cx="2830036" cy="2398008"/>
          </a:xfrm>
          <a:prstGeom prst="hexagon">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Skype for Business</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dirty="0">
                <a:gradFill>
                  <a:gsLst>
                    <a:gs pos="0">
                      <a:srgbClr val="FFFFFF"/>
                    </a:gs>
                    <a:gs pos="100000">
                      <a:srgbClr val="FFFFFF"/>
                    </a:gs>
                  </a:gsLst>
                  <a:lin ang="5400000" scaled="0"/>
                </a:gradFill>
                <a:ea typeface="Segoe UI" pitchFamily="34" charset="0"/>
                <a:cs typeface="Segoe UI" pitchFamily="34" charset="0"/>
              </a:rPr>
              <a:t>Hybrid Ops</a:t>
            </a:r>
          </a:p>
        </p:txBody>
      </p:sp>
      <p:sp>
        <p:nvSpPr>
          <p:cNvPr id="10" name="Hexagon 9"/>
          <p:cNvSpPr/>
          <p:nvPr/>
        </p:nvSpPr>
        <p:spPr bwMode="auto">
          <a:xfrm>
            <a:off x="8426679" y="2891151"/>
            <a:ext cx="2513889" cy="2186149"/>
          </a:xfrm>
          <a:prstGeom prst="hexagon">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nchor="ctr"/>
          <a:lstStyle/>
          <a:p>
            <a:pPr algn="ctr" defTabSz="914102">
              <a:lnSpc>
                <a:spcPct val="90000"/>
              </a:lnSpc>
              <a:defRPr/>
            </a:pPr>
            <a:endParaRPr lang="en-US" sz="2353" b="1"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Event Hubs</a:t>
            </a:r>
          </a:p>
          <a:p>
            <a:pPr algn="ctr" defTabSz="914102">
              <a:lnSpc>
                <a:spcPct val="90000"/>
              </a:lnSpc>
              <a:defRPr/>
            </a:pPr>
            <a:endParaRPr lang="en-US" sz="1961" b="1" dirty="0">
              <a:gradFill>
                <a:gsLst>
                  <a:gs pos="0">
                    <a:srgbClr val="FFFFFF"/>
                  </a:gs>
                  <a:gs pos="100000">
                    <a:srgbClr val="FFFFFF"/>
                  </a:gs>
                </a:gsLst>
                <a:lin ang="5400000" scaled="0"/>
              </a:gradFill>
              <a:ea typeface="Segoe UI" pitchFamily="34" charset="0"/>
              <a:cs typeface="Segoe UI" pitchFamily="34" charset="0"/>
            </a:endParaRPr>
          </a:p>
          <a:p>
            <a:pPr algn="ctr" defTabSz="914102">
              <a:lnSpc>
                <a:spcPct val="90000"/>
              </a:lnSpc>
              <a:defRPr/>
            </a:pPr>
            <a:r>
              <a:rPr lang="en-US" sz="1961" dirty="0">
                <a:gradFill>
                  <a:gsLst>
                    <a:gs pos="0">
                      <a:srgbClr val="FFFFFF"/>
                    </a:gs>
                    <a:gs pos="100000">
                      <a:srgbClr val="FFFFFF"/>
                    </a:gs>
                  </a:gsLst>
                  <a:lin ang="5400000" scaled="0"/>
                </a:gradFill>
                <a:ea typeface="Segoe UI" pitchFamily="34" charset="0"/>
                <a:cs typeface="Segoe UI" pitchFamily="34" charset="0"/>
              </a:rPr>
              <a:t>20bn events/day</a:t>
            </a:r>
          </a:p>
          <a:p>
            <a:pPr algn="ctr" defTabSz="914102">
              <a:lnSpc>
                <a:spcPct val="90000"/>
              </a:lnSpc>
              <a:defRPr/>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1" name="Hexagon 10"/>
          <p:cNvSpPr/>
          <p:nvPr/>
        </p:nvSpPr>
        <p:spPr bwMode="auto">
          <a:xfrm>
            <a:off x="8247396" y="5314113"/>
            <a:ext cx="1610262" cy="1431622"/>
          </a:xfrm>
          <a:prstGeom prst="hexagon">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79285" tIns="143428" rIns="179285" bIns="143428" anchor="ctr"/>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IoT</a:t>
            </a:r>
          </a:p>
        </p:txBody>
      </p:sp>
      <p:sp>
        <p:nvSpPr>
          <p:cNvPr id="12" name="Hexagon 11"/>
          <p:cNvSpPr/>
          <p:nvPr/>
        </p:nvSpPr>
        <p:spPr bwMode="auto">
          <a:xfrm>
            <a:off x="10309151" y="4863264"/>
            <a:ext cx="1798497" cy="1598975"/>
          </a:xfrm>
          <a:prstGeom prst="hexagon">
            <a:avLst/>
          </a:prstGeom>
          <a:solidFill>
            <a:srgbClr val="004A4F"/>
          </a:solidFill>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lIns="179285" tIns="143428" rIns="179285" bIns="143428" anchor="ctr"/>
          <a:lstStyle/>
          <a:p>
            <a:pPr algn="ctr" defTabSz="914102">
              <a:lnSpc>
                <a:spcPct val="90000"/>
              </a:lnSpc>
              <a:defRPr/>
            </a:pPr>
            <a:r>
              <a:rPr lang="en-US" sz="2353" b="1" dirty="0">
                <a:gradFill>
                  <a:gsLst>
                    <a:gs pos="0">
                      <a:srgbClr val="FFFFFF"/>
                    </a:gs>
                    <a:gs pos="100000">
                      <a:srgbClr val="FFFFFF"/>
                    </a:gs>
                  </a:gsLst>
                  <a:lin ang="5400000" scaled="0"/>
                </a:gradFill>
                <a:ea typeface="Segoe UI" pitchFamily="34" charset="0"/>
                <a:cs typeface="Segoe UI" pitchFamily="34" charset="0"/>
              </a:rPr>
              <a:t>More!</a:t>
            </a:r>
          </a:p>
        </p:txBody>
      </p:sp>
    </p:spTree>
    <p:extLst>
      <p:ext uri="{BB962C8B-B14F-4D97-AF65-F5344CB8AC3E}">
        <p14:creationId xmlns:p14="http://schemas.microsoft.com/office/powerpoint/2010/main" val="14317560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Azure Service Fabric</a:t>
            </a:r>
            <a:br>
              <a:rPr lang="en-US" dirty="0"/>
            </a:br>
            <a:r>
              <a:rPr lang="en-US" sz="2745" dirty="0"/>
              <a:t>A platform for reliable, </a:t>
            </a:r>
            <a:r>
              <a:rPr lang="en-US" sz="2745" dirty="0" err="1"/>
              <a:t>hyperscale</a:t>
            </a:r>
            <a:r>
              <a:rPr lang="en-US" sz="2745" dirty="0"/>
              <a:t>, </a:t>
            </a:r>
            <a:r>
              <a:rPr lang="en-US" sz="2745" dirty="0" err="1"/>
              <a:t>microservice</a:t>
            </a:r>
            <a:r>
              <a:rPr lang="en-US" sz="2745" dirty="0"/>
              <a:t>-based applications</a:t>
            </a:r>
          </a:p>
        </p:txBody>
      </p:sp>
      <p:sp>
        <p:nvSpPr>
          <p:cNvPr id="356" name="Right Arrow 355"/>
          <p:cNvSpPr/>
          <p:nvPr/>
        </p:nvSpPr>
        <p:spPr>
          <a:xfrm rot="5400000">
            <a:off x="1515774" y="3380874"/>
            <a:ext cx="655388" cy="747072"/>
          </a:xfrm>
          <a:prstGeom prst="rightArrow">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57" name="Right Arrow 356"/>
          <p:cNvSpPr/>
          <p:nvPr/>
        </p:nvSpPr>
        <p:spPr>
          <a:xfrm rot="5400000">
            <a:off x="5571668" y="3357011"/>
            <a:ext cx="692586" cy="790579"/>
          </a:xfrm>
          <a:prstGeom prst="rightArrow">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58" name="Right Arrow 357"/>
          <p:cNvSpPr/>
          <p:nvPr/>
        </p:nvSpPr>
        <p:spPr>
          <a:xfrm rot="5400000">
            <a:off x="9886612" y="3377910"/>
            <a:ext cx="654670" cy="728256"/>
          </a:xfrm>
          <a:prstGeom prst="rightArrow">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5" name="Hexagon 654"/>
          <p:cNvSpPr/>
          <p:nvPr/>
        </p:nvSpPr>
        <p:spPr>
          <a:xfrm>
            <a:off x="523385"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6" name="Hexagon 655"/>
          <p:cNvSpPr/>
          <p:nvPr/>
        </p:nvSpPr>
        <p:spPr>
          <a:xfrm>
            <a:off x="973382"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7" name="Hexagon 656"/>
          <p:cNvSpPr/>
          <p:nvPr/>
        </p:nvSpPr>
        <p:spPr>
          <a:xfrm>
            <a:off x="1425816"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8" name="Hexagon 657"/>
          <p:cNvSpPr/>
          <p:nvPr/>
        </p:nvSpPr>
        <p:spPr>
          <a:xfrm>
            <a:off x="1875812"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9" name="Hexagon 658"/>
          <p:cNvSpPr/>
          <p:nvPr/>
        </p:nvSpPr>
        <p:spPr>
          <a:xfrm>
            <a:off x="2329409"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0" name="Hexagon 659"/>
          <p:cNvSpPr/>
          <p:nvPr/>
        </p:nvSpPr>
        <p:spPr>
          <a:xfrm>
            <a:off x="2775806"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1" name="Hexagon 660"/>
          <p:cNvSpPr/>
          <p:nvPr/>
        </p:nvSpPr>
        <p:spPr>
          <a:xfrm>
            <a:off x="3224640"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2" name="Hexagon 661"/>
          <p:cNvSpPr/>
          <p:nvPr/>
        </p:nvSpPr>
        <p:spPr>
          <a:xfrm>
            <a:off x="3683448" y="2372338"/>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3" name="Hexagon 662"/>
          <p:cNvSpPr/>
          <p:nvPr/>
        </p:nvSpPr>
        <p:spPr>
          <a:xfrm>
            <a:off x="4136226"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4" name="Hexagon 663"/>
          <p:cNvSpPr/>
          <p:nvPr/>
        </p:nvSpPr>
        <p:spPr>
          <a:xfrm>
            <a:off x="4586223"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5" name="Hexagon 664"/>
          <p:cNvSpPr/>
          <p:nvPr/>
        </p:nvSpPr>
        <p:spPr>
          <a:xfrm>
            <a:off x="5038657"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6" name="Hexagon 665"/>
          <p:cNvSpPr/>
          <p:nvPr/>
        </p:nvSpPr>
        <p:spPr>
          <a:xfrm>
            <a:off x="5488653"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7" name="Hexagon 666"/>
          <p:cNvSpPr/>
          <p:nvPr/>
        </p:nvSpPr>
        <p:spPr>
          <a:xfrm>
            <a:off x="5938650"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8" name="Hexagon 667"/>
          <p:cNvSpPr/>
          <p:nvPr/>
        </p:nvSpPr>
        <p:spPr>
          <a:xfrm>
            <a:off x="6391484"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9" name="Hexagon 668"/>
          <p:cNvSpPr/>
          <p:nvPr/>
        </p:nvSpPr>
        <p:spPr>
          <a:xfrm>
            <a:off x="6843918"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0" name="Hexagon 669"/>
          <p:cNvSpPr/>
          <p:nvPr/>
        </p:nvSpPr>
        <p:spPr>
          <a:xfrm>
            <a:off x="7293914" y="2373633"/>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1" name="Hexagon 670"/>
          <p:cNvSpPr/>
          <p:nvPr/>
        </p:nvSpPr>
        <p:spPr>
          <a:xfrm>
            <a:off x="7749085"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2" name="Hexagon 671"/>
          <p:cNvSpPr/>
          <p:nvPr/>
        </p:nvSpPr>
        <p:spPr>
          <a:xfrm>
            <a:off x="8199544"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3" name="Hexagon 672"/>
          <p:cNvSpPr/>
          <p:nvPr/>
        </p:nvSpPr>
        <p:spPr>
          <a:xfrm>
            <a:off x="8644016"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4" name="Hexagon 673"/>
          <p:cNvSpPr/>
          <p:nvPr/>
        </p:nvSpPr>
        <p:spPr>
          <a:xfrm>
            <a:off x="9094012"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5" name="Hexagon 674"/>
          <p:cNvSpPr/>
          <p:nvPr/>
        </p:nvSpPr>
        <p:spPr>
          <a:xfrm>
            <a:off x="9545321"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6" name="Hexagon 675"/>
          <p:cNvSpPr/>
          <p:nvPr/>
        </p:nvSpPr>
        <p:spPr>
          <a:xfrm>
            <a:off x="9998155"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7" name="Hexagon 676"/>
          <p:cNvSpPr/>
          <p:nvPr/>
        </p:nvSpPr>
        <p:spPr>
          <a:xfrm>
            <a:off x="10446988"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8" name="Hexagon 677"/>
          <p:cNvSpPr/>
          <p:nvPr/>
        </p:nvSpPr>
        <p:spPr>
          <a:xfrm>
            <a:off x="10899822" y="2377107"/>
            <a:ext cx="269510" cy="243116"/>
          </a:xfrm>
          <a:prstGeom prst="hexagon">
            <a:avLst/>
          </a:prstGeom>
          <a:solidFill>
            <a:srgbClr val="662E93"/>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9" name="Rectangle 678"/>
          <p:cNvSpPr/>
          <p:nvPr/>
        </p:nvSpPr>
        <p:spPr>
          <a:xfrm>
            <a:off x="507142" y="2491737"/>
            <a:ext cx="10884543" cy="1024642"/>
          </a:xfrm>
          <a:prstGeom prst="rect">
            <a:avLst/>
          </a:prstGeom>
          <a:solidFill>
            <a:srgbClr val="662E93"/>
          </a:solidFill>
          <a:ln w="12700" cap="flat" cmpd="sng" algn="ctr">
            <a:noFill/>
            <a:prstDash val="solid"/>
            <a:miter lim="800000"/>
          </a:ln>
          <a:effectLst/>
        </p:spPr>
        <p:txBody>
          <a:bodyPr rtlCol="0" anchor="ctr"/>
          <a:lstStyle/>
          <a:p>
            <a:pPr algn="ctr" defTabSz="896386">
              <a:defRPr/>
            </a:pPr>
            <a:endParaRPr lang="en-US" sz="1765" b="1" kern="0">
              <a:solidFill>
                <a:srgbClr val="FFFFFF"/>
              </a:solidFill>
              <a:latin typeface="Calibri" panose="020F0502020204030204"/>
            </a:endParaRPr>
          </a:p>
        </p:txBody>
      </p:sp>
      <p:sp>
        <p:nvSpPr>
          <p:cNvPr id="680" name="TextBox 679"/>
          <p:cNvSpPr txBox="1"/>
          <p:nvPr/>
        </p:nvSpPr>
        <p:spPr>
          <a:xfrm>
            <a:off x="4976591" y="2486212"/>
            <a:ext cx="2271728" cy="512935"/>
          </a:xfrm>
          <a:prstGeom prst="rect">
            <a:avLst/>
          </a:prstGeom>
          <a:noFill/>
        </p:spPr>
        <p:txBody>
          <a:bodyPr wrap="square" rtlCol="0">
            <a:spAutoFit/>
          </a:bodyPr>
          <a:lstStyle/>
          <a:p>
            <a:pPr defTabSz="896386"/>
            <a:r>
              <a:rPr lang="en-US" sz="2745" b="1" dirty="0">
                <a:solidFill>
                  <a:srgbClr val="FFFFFF"/>
                </a:solidFill>
                <a:latin typeface="Segoe UI Light"/>
              </a:rPr>
              <a:t>Service Fabric</a:t>
            </a:r>
          </a:p>
        </p:txBody>
      </p:sp>
      <p:sp>
        <p:nvSpPr>
          <p:cNvPr id="689" name="TextBox 688"/>
          <p:cNvSpPr txBox="1"/>
          <p:nvPr/>
        </p:nvSpPr>
        <p:spPr>
          <a:xfrm>
            <a:off x="589548" y="2606886"/>
            <a:ext cx="1204105" cy="271554"/>
          </a:xfrm>
          <a:prstGeom prst="rect">
            <a:avLst/>
          </a:prstGeom>
          <a:noFill/>
        </p:spPr>
        <p:txBody>
          <a:bodyPr wrap="square" rtlCol="0">
            <a:spAutoFit/>
          </a:bodyPr>
          <a:lstStyle/>
          <a:p>
            <a:pPr defTabSz="896386"/>
            <a:r>
              <a:rPr lang="en-US" sz="1176" b="1" dirty="0">
                <a:solidFill>
                  <a:srgbClr val="FFFFFF"/>
                </a:solidFill>
                <a:latin typeface="Segoe UI Light"/>
              </a:rPr>
              <a:t>High Availability</a:t>
            </a:r>
          </a:p>
        </p:txBody>
      </p:sp>
      <p:sp>
        <p:nvSpPr>
          <p:cNvPr id="690" name="TextBox 689"/>
          <p:cNvSpPr txBox="1"/>
          <p:nvPr/>
        </p:nvSpPr>
        <p:spPr>
          <a:xfrm>
            <a:off x="2013980" y="3206656"/>
            <a:ext cx="1160098" cy="271554"/>
          </a:xfrm>
          <a:prstGeom prst="rect">
            <a:avLst/>
          </a:prstGeom>
          <a:noFill/>
        </p:spPr>
        <p:txBody>
          <a:bodyPr wrap="square" rtlCol="0">
            <a:spAutoFit/>
          </a:bodyPr>
          <a:lstStyle/>
          <a:p>
            <a:pPr defTabSz="896386"/>
            <a:r>
              <a:rPr lang="en-US" sz="1176" b="1" dirty="0">
                <a:solidFill>
                  <a:srgbClr val="FFFFFF"/>
                </a:solidFill>
                <a:latin typeface="Segoe UI Light"/>
              </a:rPr>
              <a:t>Hyper-Scale</a:t>
            </a:r>
          </a:p>
        </p:txBody>
      </p:sp>
      <p:sp>
        <p:nvSpPr>
          <p:cNvPr id="691" name="TextBox 690"/>
          <p:cNvSpPr txBox="1"/>
          <p:nvPr/>
        </p:nvSpPr>
        <p:spPr>
          <a:xfrm>
            <a:off x="1966165" y="2642553"/>
            <a:ext cx="1376294" cy="271554"/>
          </a:xfrm>
          <a:prstGeom prst="rect">
            <a:avLst/>
          </a:prstGeom>
          <a:noFill/>
        </p:spPr>
        <p:txBody>
          <a:bodyPr wrap="square" rtlCol="0">
            <a:spAutoFit/>
          </a:bodyPr>
          <a:lstStyle/>
          <a:p>
            <a:pPr defTabSz="896386"/>
            <a:r>
              <a:rPr lang="en-US" sz="1176" b="1" dirty="0">
                <a:solidFill>
                  <a:srgbClr val="FFFFFF"/>
                </a:solidFill>
                <a:latin typeface="Segoe UI Light"/>
              </a:rPr>
              <a:t>Hybrid Operations</a:t>
            </a:r>
          </a:p>
        </p:txBody>
      </p:sp>
      <p:sp>
        <p:nvSpPr>
          <p:cNvPr id="692" name="TextBox 691"/>
          <p:cNvSpPr txBox="1"/>
          <p:nvPr/>
        </p:nvSpPr>
        <p:spPr>
          <a:xfrm>
            <a:off x="2515531" y="2948643"/>
            <a:ext cx="1053656" cy="271554"/>
          </a:xfrm>
          <a:prstGeom prst="rect">
            <a:avLst/>
          </a:prstGeom>
          <a:noFill/>
        </p:spPr>
        <p:txBody>
          <a:bodyPr wrap="square" rtlCol="0">
            <a:spAutoFit/>
          </a:bodyPr>
          <a:lstStyle/>
          <a:p>
            <a:pPr defTabSz="896386"/>
            <a:r>
              <a:rPr lang="en-US" sz="1176" b="1" dirty="0">
                <a:solidFill>
                  <a:srgbClr val="FFFFFF"/>
                </a:solidFill>
                <a:latin typeface="Segoe UI Light"/>
              </a:rPr>
              <a:t>High Density</a:t>
            </a:r>
          </a:p>
        </p:txBody>
      </p:sp>
      <p:grpSp>
        <p:nvGrpSpPr>
          <p:cNvPr id="5" name="Group 4"/>
          <p:cNvGrpSpPr/>
          <p:nvPr/>
        </p:nvGrpSpPr>
        <p:grpSpPr>
          <a:xfrm>
            <a:off x="524029" y="1813946"/>
            <a:ext cx="10867656" cy="642028"/>
            <a:chOff x="534536" y="1849823"/>
            <a:chExt cx="11085575" cy="654902"/>
          </a:xfrm>
        </p:grpSpPr>
        <p:sp>
          <p:nvSpPr>
            <p:cNvPr id="370" name="Hexagon 369"/>
            <p:cNvSpPr/>
            <p:nvPr/>
          </p:nvSpPr>
          <p:spPr>
            <a:xfrm>
              <a:off x="53453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1" name="Hexagon 370"/>
            <p:cNvSpPr/>
            <p:nvPr/>
          </p:nvSpPr>
          <p:spPr>
            <a:xfrm>
              <a:off x="76547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2" name="Hexagon 371"/>
            <p:cNvSpPr/>
            <p:nvPr/>
          </p:nvSpPr>
          <p:spPr>
            <a:xfrm>
              <a:off x="53453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3" name="Hexagon 372"/>
            <p:cNvSpPr/>
            <p:nvPr/>
          </p:nvSpPr>
          <p:spPr>
            <a:xfrm>
              <a:off x="76547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74" name="Straight Connector 373"/>
            <p:cNvCxnSpPr/>
            <p:nvPr/>
          </p:nvCxnSpPr>
          <p:spPr>
            <a:xfrm>
              <a:off x="671993" y="2243771"/>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671993" y="1972496"/>
              <a:ext cx="230937" cy="13563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899173" y="210231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899173" y="2243771"/>
              <a:ext cx="230937" cy="13563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899174" y="2113954"/>
              <a:ext cx="33" cy="268599"/>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668270" y="210813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899173" y="1966675"/>
              <a:ext cx="230937" cy="147278"/>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671976" y="1997116"/>
              <a:ext cx="33" cy="268599"/>
            </a:xfrm>
            <a:prstGeom prst="line">
              <a:avLst/>
            </a:prstGeom>
            <a:noFill/>
            <a:ln w="6350" cap="flat" cmpd="sng" algn="ctr">
              <a:solidFill>
                <a:srgbClr val="5B9BD5"/>
              </a:solidFill>
              <a:prstDash val="solid"/>
              <a:miter lim="800000"/>
            </a:ln>
            <a:effectLst/>
          </p:spPr>
        </p:cxnSp>
        <p:sp>
          <p:nvSpPr>
            <p:cNvPr id="382" name="Hexagon 381"/>
            <p:cNvSpPr/>
            <p:nvPr/>
          </p:nvSpPr>
          <p:spPr>
            <a:xfrm>
              <a:off x="9935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3" name="Hexagon 382"/>
            <p:cNvSpPr/>
            <p:nvPr/>
          </p:nvSpPr>
          <p:spPr>
            <a:xfrm>
              <a:off x="12244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4" name="Hexagon 383"/>
            <p:cNvSpPr/>
            <p:nvPr/>
          </p:nvSpPr>
          <p:spPr>
            <a:xfrm>
              <a:off x="9935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5" name="Hexagon 384"/>
            <p:cNvSpPr/>
            <p:nvPr/>
          </p:nvSpPr>
          <p:spPr>
            <a:xfrm>
              <a:off x="12244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86" name="Straight Connector 385"/>
            <p:cNvCxnSpPr/>
            <p:nvPr/>
          </p:nvCxnSpPr>
          <p:spPr>
            <a:xfrm>
              <a:off x="1131013" y="2243771"/>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131013" y="1977045"/>
              <a:ext cx="230937" cy="13563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358193" y="210231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358193" y="2243771"/>
              <a:ext cx="230937" cy="13563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358194" y="2113954"/>
              <a:ext cx="33" cy="268599"/>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127290" y="2108133"/>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358193" y="1966675"/>
              <a:ext cx="230937" cy="147278"/>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130996" y="1997116"/>
              <a:ext cx="33" cy="268599"/>
            </a:xfrm>
            <a:prstGeom prst="line">
              <a:avLst/>
            </a:prstGeom>
            <a:noFill/>
            <a:ln w="6350" cap="flat" cmpd="sng" algn="ctr">
              <a:solidFill>
                <a:srgbClr val="5B9BD5"/>
              </a:solidFill>
              <a:prstDash val="solid"/>
              <a:miter lim="800000"/>
            </a:ln>
            <a:effectLst/>
          </p:spPr>
        </p:cxnSp>
        <p:sp>
          <p:nvSpPr>
            <p:cNvPr id="394" name="Hexagon 393"/>
            <p:cNvSpPr/>
            <p:nvPr/>
          </p:nvSpPr>
          <p:spPr>
            <a:xfrm>
              <a:off x="145506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5" name="Hexagon 394"/>
            <p:cNvSpPr/>
            <p:nvPr/>
          </p:nvSpPr>
          <p:spPr>
            <a:xfrm>
              <a:off x="168599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6" name="Hexagon 395"/>
            <p:cNvSpPr/>
            <p:nvPr/>
          </p:nvSpPr>
          <p:spPr>
            <a:xfrm>
              <a:off x="145506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7" name="Hexagon 396"/>
            <p:cNvSpPr/>
            <p:nvPr/>
          </p:nvSpPr>
          <p:spPr>
            <a:xfrm>
              <a:off x="168599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98" name="Straight Connector 397"/>
            <p:cNvCxnSpPr/>
            <p:nvPr/>
          </p:nvCxnSpPr>
          <p:spPr>
            <a:xfrm>
              <a:off x="1592519" y="2243771"/>
              <a:ext cx="230937" cy="135637"/>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592519" y="1972496"/>
              <a:ext cx="230937" cy="13563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819699" y="210231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819699" y="2243771"/>
              <a:ext cx="230937" cy="135637"/>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819700" y="211395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588796" y="2108133"/>
              <a:ext cx="230903" cy="12981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819699" y="1966675"/>
              <a:ext cx="230937" cy="147278"/>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592502" y="2001665"/>
              <a:ext cx="33" cy="268599"/>
            </a:xfrm>
            <a:prstGeom prst="line">
              <a:avLst/>
            </a:prstGeom>
            <a:noFill/>
            <a:ln w="6350" cap="flat" cmpd="sng" algn="ctr">
              <a:solidFill>
                <a:srgbClr val="5B9BD5"/>
              </a:solidFill>
              <a:prstDash val="solid"/>
              <a:miter lim="800000"/>
            </a:ln>
            <a:effectLst/>
          </p:spPr>
        </p:cxnSp>
        <p:sp>
          <p:nvSpPr>
            <p:cNvPr id="406" name="Hexagon 405"/>
            <p:cNvSpPr/>
            <p:nvPr/>
          </p:nvSpPr>
          <p:spPr>
            <a:xfrm>
              <a:off x="191408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7" name="Hexagon 406"/>
            <p:cNvSpPr/>
            <p:nvPr/>
          </p:nvSpPr>
          <p:spPr>
            <a:xfrm>
              <a:off x="214501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8" name="Hexagon 407"/>
            <p:cNvSpPr/>
            <p:nvPr/>
          </p:nvSpPr>
          <p:spPr>
            <a:xfrm>
              <a:off x="191408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9" name="Hexagon 408"/>
            <p:cNvSpPr/>
            <p:nvPr/>
          </p:nvSpPr>
          <p:spPr>
            <a:xfrm>
              <a:off x="214501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10" name="Straight Connector 409"/>
            <p:cNvCxnSpPr/>
            <p:nvPr/>
          </p:nvCxnSpPr>
          <p:spPr>
            <a:xfrm>
              <a:off x="2051539" y="2243771"/>
              <a:ext cx="230937" cy="135637"/>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051539" y="1972496"/>
              <a:ext cx="230937" cy="13563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278719" y="210231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278719" y="2243771"/>
              <a:ext cx="230937" cy="135637"/>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2278720" y="2109405"/>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047816" y="2108133"/>
              <a:ext cx="230903" cy="12981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278719" y="1966675"/>
              <a:ext cx="230937" cy="147278"/>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051522" y="2001665"/>
              <a:ext cx="33" cy="268599"/>
            </a:xfrm>
            <a:prstGeom prst="line">
              <a:avLst/>
            </a:prstGeom>
            <a:noFill/>
            <a:ln w="6350" cap="flat" cmpd="sng" algn="ctr">
              <a:solidFill>
                <a:srgbClr val="5B9BD5"/>
              </a:solidFill>
              <a:prstDash val="solid"/>
              <a:miter lim="800000"/>
            </a:ln>
            <a:effectLst/>
          </p:spPr>
        </p:cxnSp>
        <p:sp>
          <p:nvSpPr>
            <p:cNvPr id="418" name="Hexagon 417"/>
            <p:cNvSpPr/>
            <p:nvPr/>
          </p:nvSpPr>
          <p:spPr>
            <a:xfrm>
              <a:off x="237310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19" name="Hexagon 418"/>
            <p:cNvSpPr/>
            <p:nvPr/>
          </p:nvSpPr>
          <p:spPr>
            <a:xfrm>
              <a:off x="260036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20" name="Hexagon 419"/>
            <p:cNvSpPr/>
            <p:nvPr/>
          </p:nvSpPr>
          <p:spPr>
            <a:xfrm>
              <a:off x="237310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21" name="Hexagon 420"/>
            <p:cNvSpPr/>
            <p:nvPr/>
          </p:nvSpPr>
          <p:spPr>
            <a:xfrm>
              <a:off x="260036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22" name="Straight Connector 421"/>
            <p:cNvCxnSpPr/>
            <p:nvPr/>
          </p:nvCxnSpPr>
          <p:spPr>
            <a:xfrm>
              <a:off x="2506887" y="224377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506887" y="1972496"/>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734067" y="210231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734067" y="2243771"/>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a:off x="2734068" y="2113954"/>
              <a:ext cx="33" cy="268599"/>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503164" y="2108133"/>
              <a:ext cx="230903" cy="12981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734067" y="1966675"/>
              <a:ext cx="230937" cy="147278"/>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510542" y="1997116"/>
              <a:ext cx="33" cy="268599"/>
            </a:xfrm>
            <a:prstGeom prst="line">
              <a:avLst/>
            </a:prstGeom>
            <a:noFill/>
            <a:ln w="6350" cap="flat" cmpd="sng" algn="ctr">
              <a:solidFill>
                <a:srgbClr val="5B9BD5"/>
              </a:solidFill>
              <a:prstDash val="solid"/>
              <a:miter lim="800000"/>
            </a:ln>
            <a:effectLst/>
          </p:spPr>
        </p:cxnSp>
        <p:sp>
          <p:nvSpPr>
            <p:cNvPr id="430" name="Hexagon 429"/>
            <p:cNvSpPr/>
            <p:nvPr/>
          </p:nvSpPr>
          <p:spPr>
            <a:xfrm>
              <a:off x="2828450"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1" name="Hexagon 430"/>
            <p:cNvSpPr/>
            <p:nvPr/>
          </p:nvSpPr>
          <p:spPr>
            <a:xfrm>
              <a:off x="3059387"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2" name="Hexagon 431"/>
            <p:cNvSpPr/>
            <p:nvPr/>
          </p:nvSpPr>
          <p:spPr>
            <a:xfrm>
              <a:off x="2828450"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3" name="Hexagon 432"/>
            <p:cNvSpPr/>
            <p:nvPr/>
          </p:nvSpPr>
          <p:spPr>
            <a:xfrm>
              <a:off x="3059387"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34" name="Straight Connector 433"/>
            <p:cNvCxnSpPr/>
            <p:nvPr/>
          </p:nvCxnSpPr>
          <p:spPr>
            <a:xfrm>
              <a:off x="2965907" y="2243771"/>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2965907" y="1972496"/>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193087" y="210231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193087" y="2243771"/>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3193088" y="2113954"/>
              <a:ext cx="33" cy="268599"/>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2962184" y="2108133"/>
              <a:ext cx="230903" cy="12981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193087" y="1966675"/>
              <a:ext cx="230937" cy="147278"/>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2965890" y="1997116"/>
              <a:ext cx="33" cy="268599"/>
            </a:xfrm>
            <a:prstGeom prst="line">
              <a:avLst/>
            </a:prstGeom>
            <a:noFill/>
            <a:ln w="6350" cap="flat" cmpd="sng" algn="ctr">
              <a:solidFill>
                <a:srgbClr val="5B9BD5"/>
              </a:solidFill>
              <a:prstDash val="solid"/>
              <a:miter lim="800000"/>
            </a:ln>
            <a:effectLst/>
          </p:spPr>
        </p:cxnSp>
        <p:sp>
          <p:nvSpPr>
            <p:cNvPr id="442" name="Hexagon 441"/>
            <p:cNvSpPr/>
            <p:nvPr/>
          </p:nvSpPr>
          <p:spPr>
            <a:xfrm>
              <a:off x="3289956"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3" name="Hexagon 442"/>
            <p:cNvSpPr/>
            <p:nvPr/>
          </p:nvSpPr>
          <p:spPr>
            <a:xfrm>
              <a:off x="3520893"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4" name="Hexagon 443"/>
            <p:cNvSpPr/>
            <p:nvPr/>
          </p:nvSpPr>
          <p:spPr>
            <a:xfrm>
              <a:off x="3289956"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5" name="Hexagon 444"/>
            <p:cNvSpPr/>
            <p:nvPr/>
          </p:nvSpPr>
          <p:spPr>
            <a:xfrm>
              <a:off x="3520893"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46" name="Straight Connector 445"/>
            <p:cNvCxnSpPr/>
            <p:nvPr/>
          </p:nvCxnSpPr>
          <p:spPr>
            <a:xfrm>
              <a:off x="3427413" y="2243771"/>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427413" y="1972496"/>
              <a:ext cx="230937" cy="13563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654593" y="210231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654593" y="2243771"/>
              <a:ext cx="230937" cy="135637"/>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654594" y="2113954"/>
              <a:ext cx="33" cy="268599"/>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423690" y="2108133"/>
              <a:ext cx="230903" cy="12981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654593" y="1966675"/>
              <a:ext cx="230937" cy="147278"/>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427396" y="1997116"/>
              <a:ext cx="33" cy="268599"/>
            </a:xfrm>
            <a:prstGeom prst="line">
              <a:avLst/>
            </a:prstGeom>
            <a:noFill/>
            <a:ln w="6350" cap="flat" cmpd="sng" algn="ctr">
              <a:solidFill>
                <a:srgbClr val="5B9BD5"/>
              </a:solidFill>
              <a:prstDash val="solid"/>
              <a:miter lim="800000"/>
            </a:ln>
            <a:effectLst/>
          </p:spPr>
        </p:cxnSp>
        <p:sp>
          <p:nvSpPr>
            <p:cNvPr id="454" name="Hexagon 453"/>
            <p:cNvSpPr/>
            <p:nvPr/>
          </p:nvSpPr>
          <p:spPr>
            <a:xfrm>
              <a:off x="3753132" y="185305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5" name="Hexagon 454"/>
            <p:cNvSpPr/>
            <p:nvPr/>
          </p:nvSpPr>
          <p:spPr>
            <a:xfrm>
              <a:off x="3984069" y="198413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6" name="Hexagon 455"/>
            <p:cNvSpPr/>
            <p:nvPr/>
          </p:nvSpPr>
          <p:spPr>
            <a:xfrm>
              <a:off x="3753132" y="211977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7" name="Hexagon 456"/>
            <p:cNvSpPr/>
            <p:nvPr/>
          </p:nvSpPr>
          <p:spPr>
            <a:xfrm>
              <a:off x="3984069" y="225086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58" name="Straight Connector 457"/>
            <p:cNvCxnSpPr/>
            <p:nvPr/>
          </p:nvCxnSpPr>
          <p:spPr>
            <a:xfrm>
              <a:off x="3890589" y="2243771"/>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3890589" y="1972496"/>
              <a:ext cx="230937" cy="13563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108054" y="2107644"/>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H="1">
              <a:off x="4108054" y="2249102"/>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119275" y="2119285"/>
              <a:ext cx="33" cy="268599"/>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3886866" y="2108133"/>
              <a:ext cx="230903" cy="12981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108054" y="1972006"/>
              <a:ext cx="230937" cy="147278"/>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3890572" y="1997116"/>
              <a:ext cx="33" cy="268599"/>
            </a:xfrm>
            <a:prstGeom prst="line">
              <a:avLst/>
            </a:prstGeom>
            <a:noFill/>
            <a:ln w="6350" cap="flat" cmpd="sng" algn="ctr">
              <a:solidFill>
                <a:srgbClr val="5B9BD5"/>
              </a:solidFill>
              <a:prstDash val="solid"/>
              <a:miter lim="800000"/>
            </a:ln>
            <a:effectLst/>
          </p:spPr>
        </p:cxnSp>
        <p:sp>
          <p:nvSpPr>
            <p:cNvPr id="466" name="Hexagon 465"/>
            <p:cNvSpPr/>
            <p:nvPr/>
          </p:nvSpPr>
          <p:spPr>
            <a:xfrm>
              <a:off x="421499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7" name="Hexagon 466"/>
            <p:cNvSpPr/>
            <p:nvPr/>
          </p:nvSpPr>
          <p:spPr>
            <a:xfrm>
              <a:off x="444592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8" name="Hexagon 467"/>
            <p:cNvSpPr/>
            <p:nvPr/>
          </p:nvSpPr>
          <p:spPr>
            <a:xfrm>
              <a:off x="421499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9" name="Hexagon 468"/>
            <p:cNvSpPr/>
            <p:nvPr/>
          </p:nvSpPr>
          <p:spPr>
            <a:xfrm>
              <a:off x="444592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70" name="Straight Connector 469"/>
            <p:cNvCxnSpPr/>
            <p:nvPr/>
          </p:nvCxnSpPr>
          <p:spPr>
            <a:xfrm>
              <a:off x="4352447" y="2245092"/>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352447" y="1973817"/>
              <a:ext cx="230937" cy="13563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579627" y="210363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579627" y="2245092"/>
              <a:ext cx="230937" cy="135637"/>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4579628" y="2115275"/>
              <a:ext cx="33" cy="268599"/>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348724" y="2109454"/>
              <a:ext cx="230903" cy="12981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579627" y="1967996"/>
              <a:ext cx="230937" cy="147278"/>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352430" y="1998437"/>
              <a:ext cx="33" cy="268599"/>
            </a:xfrm>
            <a:prstGeom prst="line">
              <a:avLst/>
            </a:prstGeom>
            <a:noFill/>
            <a:ln w="6350" cap="flat" cmpd="sng" algn="ctr">
              <a:solidFill>
                <a:srgbClr val="5B9BD5"/>
              </a:solidFill>
              <a:prstDash val="solid"/>
              <a:miter lim="800000"/>
            </a:ln>
            <a:effectLst/>
          </p:spPr>
        </p:cxnSp>
        <p:sp>
          <p:nvSpPr>
            <p:cNvPr id="478" name="Hexagon 477"/>
            <p:cNvSpPr/>
            <p:nvPr/>
          </p:nvSpPr>
          <p:spPr>
            <a:xfrm>
              <a:off x="467401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79" name="Hexagon 478"/>
            <p:cNvSpPr/>
            <p:nvPr/>
          </p:nvSpPr>
          <p:spPr>
            <a:xfrm>
              <a:off x="490494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80" name="Hexagon 479"/>
            <p:cNvSpPr/>
            <p:nvPr/>
          </p:nvSpPr>
          <p:spPr>
            <a:xfrm>
              <a:off x="467401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81" name="Hexagon 480"/>
            <p:cNvSpPr/>
            <p:nvPr/>
          </p:nvSpPr>
          <p:spPr>
            <a:xfrm>
              <a:off x="4904947" y="225673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82" name="Straight Connector 481"/>
            <p:cNvCxnSpPr/>
            <p:nvPr/>
          </p:nvCxnSpPr>
          <p:spPr>
            <a:xfrm>
              <a:off x="4811467" y="2245092"/>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811467" y="1973817"/>
              <a:ext cx="230937" cy="13563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038647" y="210363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038647" y="2245092"/>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a:off x="5038648" y="2115275"/>
              <a:ext cx="33" cy="268599"/>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807744" y="2109454"/>
              <a:ext cx="230903" cy="12981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038647" y="1967996"/>
              <a:ext cx="230937" cy="147278"/>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811450" y="1998437"/>
              <a:ext cx="33" cy="268599"/>
            </a:xfrm>
            <a:prstGeom prst="line">
              <a:avLst/>
            </a:prstGeom>
            <a:noFill/>
            <a:ln w="6350" cap="flat" cmpd="sng" algn="ctr">
              <a:solidFill>
                <a:srgbClr val="5B9BD5"/>
              </a:solidFill>
              <a:prstDash val="solid"/>
              <a:miter lim="800000"/>
            </a:ln>
            <a:effectLst/>
          </p:spPr>
        </p:cxnSp>
        <p:sp>
          <p:nvSpPr>
            <p:cNvPr id="490" name="Hexagon 489"/>
            <p:cNvSpPr/>
            <p:nvPr/>
          </p:nvSpPr>
          <p:spPr>
            <a:xfrm>
              <a:off x="51355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1" name="Hexagon 490"/>
            <p:cNvSpPr/>
            <p:nvPr/>
          </p:nvSpPr>
          <p:spPr>
            <a:xfrm>
              <a:off x="53664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2" name="Hexagon 491"/>
            <p:cNvSpPr/>
            <p:nvPr/>
          </p:nvSpPr>
          <p:spPr>
            <a:xfrm>
              <a:off x="51355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3" name="Hexagon 492"/>
            <p:cNvSpPr/>
            <p:nvPr/>
          </p:nvSpPr>
          <p:spPr>
            <a:xfrm>
              <a:off x="53664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94" name="Straight Connector 493"/>
            <p:cNvCxnSpPr/>
            <p:nvPr/>
          </p:nvCxnSpPr>
          <p:spPr>
            <a:xfrm>
              <a:off x="5272973" y="2245092"/>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272973" y="1973817"/>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495997" y="210363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495997" y="2245092"/>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a:off x="5500154" y="2115275"/>
              <a:ext cx="33" cy="268599"/>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269250" y="2109454"/>
              <a:ext cx="230903" cy="12981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495997" y="1967996"/>
              <a:ext cx="230937" cy="147278"/>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272956" y="1998437"/>
              <a:ext cx="33" cy="268599"/>
            </a:xfrm>
            <a:prstGeom prst="line">
              <a:avLst/>
            </a:prstGeom>
            <a:noFill/>
            <a:ln w="6350" cap="flat" cmpd="sng" algn="ctr">
              <a:solidFill>
                <a:srgbClr val="5B9BD5"/>
              </a:solidFill>
              <a:prstDash val="solid"/>
              <a:miter lim="800000"/>
            </a:ln>
            <a:effectLst/>
          </p:spPr>
        </p:cxnSp>
        <p:sp>
          <p:nvSpPr>
            <p:cNvPr id="502" name="Hexagon 501"/>
            <p:cNvSpPr/>
            <p:nvPr/>
          </p:nvSpPr>
          <p:spPr>
            <a:xfrm>
              <a:off x="5595020" y="1849823"/>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3" name="Hexagon 502"/>
            <p:cNvSpPr/>
            <p:nvPr/>
          </p:nvSpPr>
          <p:spPr>
            <a:xfrm>
              <a:off x="582595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4" name="Hexagon 503"/>
            <p:cNvSpPr/>
            <p:nvPr/>
          </p:nvSpPr>
          <p:spPr>
            <a:xfrm>
              <a:off x="559502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5" name="Hexagon 504"/>
            <p:cNvSpPr/>
            <p:nvPr/>
          </p:nvSpPr>
          <p:spPr>
            <a:xfrm>
              <a:off x="582595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06" name="Straight Connector 505"/>
            <p:cNvCxnSpPr/>
            <p:nvPr/>
          </p:nvCxnSpPr>
          <p:spPr>
            <a:xfrm>
              <a:off x="5732477" y="2245092"/>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732477" y="1973817"/>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5959657" y="210363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5959657" y="2245092"/>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5959658" y="2115275"/>
              <a:ext cx="33" cy="268599"/>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728754" y="2109454"/>
              <a:ext cx="230903" cy="12981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5959657" y="1967996"/>
              <a:ext cx="230937" cy="147278"/>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732460" y="1998437"/>
              <a:ext cx="33" cy="268599"/>
            </a:xfrm>
            <a:prstGeom prst="line">
              <a:avLst/>
            </a:prstGeom>
            <a:noFill/>
            <a:ln w="6350" cap="flat" cmpd="sng" algn="ctr">
              <a:solidFill>
                <a:srgbClr val="5B9BD5"/>
              </a:solidFill>
              <a:prstDash val="solid"/>
              <a:miter lim="800000"/>
            </a:ln>
            <a:effectLst/>
          </p:spPr>
        </p:cxnSp>
        <p:sp>
          <p:nvSpPr>
            <p:cNvPr id="514" name="Hexagon 513"/>
            <p:cNvSpPr/>
            <p:nvPr/>
          </p:nvSpPr>
          <p:spPr>
            <a:xfrm>
              <a:off x="6054040"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5" name="Hexagon 514"/>
            <p:cNvSpPr/>
            <p:nvPr/>
          </p:nvSpPr>
          <p:spPr>
            <a:xfrm>
              <a:off x="6284977"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6" name="Hexagon 515"/>
            <p:cNvSpPr/>
            <p:nvPr/>
          </p:nvSpPr>
          <p:spPr>
            <a:xfrm>
              <a:off x="6054040"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7" name="Hexagon 516"/>
            <p:cNvSpPr/>
            <p:nvPr/>
          </p:nvSpPr>
          <p:spPr>
            <a:xfrm>
              <a:off x="6284977"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18" name="Straight Connector 517"/>
            <p:cNvCxnSpPr/>
            <p:nvPr/>
          </p:nvCxnSpPr>
          <p:spPr>
            <a:xfrm>
              <a:off x="6191497" y="2245092"/>
              <a:ext cx="230937" cy="135637"/>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191497" y="1978366"/>
              <a:ext cx="230937" cy="13563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418677" y="210363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418677" y="2245092"/>
              <a:ext cx="230937" cy="135637"/>
            </a:xfrm>
            <a:prstGeom prst="line">
              <a:avLst/>
            </a:prstGeom>
            <a:noFill/>
            <a:ln w="6350" cap="flat" cmpd="sng" algn="ctr">
              <a:solidFill>
                <a:srgbClr val="5B9BD5"/>
              </a:solidFill>
              <a:prstDash val="solid"/>
              <a:miter lim="800000"/>
            </a:ln>
            <a:effectLst/>
          </p:spPr>
        </p:cxnSp>
        <p:cxnSp>
          <p:nvCxnSpPr>
            <p:cNvPr id="522" name="Straight Connector 521"/>
            <p:cNvCxnSpPr/>
            <p:nvPr/>
          </p:nvCxnSpPr>
          <p:spPr>
            <a:xfrm>
              <a:off x="6418678" y="2115275"/>
              <a:ext cx="33" cy="268599"/>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187774" y="2109454"/>
              <a:ext cx="230903" cy="12981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418677" y="1967996"/>
              <a:ext cx="230937" cy="147278"/>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191480" y="1998437"/>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6517216"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7" name="Hexagon 526"/>
            <p:cNvSpPr/>
            <p:nvPr/>
          </p:nvSpPr>
          <p:spPr>
            <a:xfrm>
              <a:off x="6748153"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8" name="Hexagon 527"/>
            <p:cNvSpPr/>
            <p:nvPr/>
          </p:nvSpPr>
          <p:spPr>
            <a:xfrm>
              <a:off x="6517216"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9" name="Hexagon 528"/>
            <p:cNvSpPr/>
            <p:nvPr/>
          </p:nvSpPr>
          <p:spPr>
            <a:xfrm>
              <a:off x="6748153"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30" name="Straight Connector 529"/>
            <p:cNvCxnSpPr/>
            <p:nvPr/>
          </p:nvCxnSpPr>
          <p:spPr>
            <a:xfrm>
              <a:off x="6654673" y="2245092"/>
              <a:ext cx="230937" cy="135637"/>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654673" y="1973817"/>
              <a:ext cx="230937" cy="13563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6881853" y="210363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6881853" y="2245092"/>
              <a:ext cx="230937" cy="135637"/>
            </a:xfrm>
            <a:prstGeom prst="line">
              <a:avLst/>
            </a:prstGeom>
            <a:noFill/>
            <a:ln w="6350" cap="flat" cmpd="sng" algn="ctr">
              <a:solidFill>
                <a:srgbClr val="5B9BD5"/>
              </a:solidFill>
              <a:prstDash val="solid"/>
              <a:miter lim="800000"/>
            </a:ln>
            <a:effectLst/>
          </p:spPr>
        </p:cxnSp>
        <p:cxnSp>
          <p:nvCxnSpPr>
            <p:cNvPr id="534" name="Straight Connector 533"/>
            <p:cNvCxnSpPr/>
            <p:nvPr/>
          </p:nvCxnSpPr>
          <p:spPr>
            <a:xfrm>
              <a:off x="6881854" y="2115275"/>
              <a:ext cx="33" cy="268599"/>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650950" y="2109454"/>
              <a:ext cx="230903" cy="12981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6881853" y="1967996"/>
              <a:ext cx="230937" cy="147278"/>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662968" y="1998437"/>
              <a:ext cx="33" cy="268599"/>
            </a:xfrm>
            <a:prstGeom prst="line">
              <a:avLst/>
            </a:prstGeom>
            <a:noFill/>
            <a:ln w="6350" cap="flat" cmpd="sng" algn="ctr">
              <a:solidFill>
                <a:srgbClr val="5B9BD5"/>
              </a:solidFill>
              <a:prstDash val="solid"/>
              <a:miter lim="800000"/>
            </a:ln>
            <a:effectLst/>
          </p:spPr>
        </p:cxnSp>
        <p:sp>
          <p:nvSpPr>
            <p:cNvPr id="538" name="Hexagon 537"/>
            <p:cNvSpPr/>
            <p:nvPr/>
          </p:nvSpPr>
          <p:spPr>
            <a:xfrm>
              <a:off x="6978722"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39" name="Hexagon 538"/>
            <p:cNvSpPr/>
            <p:nvPr/>
          </p:nvSpPr>
          <p:spPr>
            <a:xfrm>
              <a:off x="7209659"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40" name="Hexagon 539"/>
            <p:cNvSpPr/>
            <p:nvPr/>
          </p:nvSpPr>
          <p:spPr>
            <a:xfrm>
              <a:off x="6978722"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41" name="Hexagon 540"/>
            <p:cNvSpPr/>
            <p:nvPr/>
          </p:nvSpPr>
          <p:spPr>
            <a:xfrm>
              <a:off x="7209659"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42" name="Straight Connector 541"/>
            <p:cNvCxnSpPr/>
            <p:nvPr/>
          </p:nvCxnSpPr>
          <p:spPr>
            <a:xfrm>
              <a:off x="7116179" y="2245092"/>
              <a:ext cx="230937" cy="135637"/>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116179" y="1973817"/>
              <a:ext cx="230937" cy="13563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347031" y="210363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347031" y="2245092"/>
              <a:ext cx="230937" cy="135637"/>
            </a:xfrm>
            <a:prstGeom prst="line">
              <a:avLst/>
            </a:prstGeom>
            <a:noFill/>
            <a:ln w="6350" cap="flat" cmpd="sng" algn="ctr">
              <a:solidFill>
                <a:srgbClr val="5B9BD5"/>
              </a:solidFill>
              <a:prstDash val="solid"/>
              <a:miter lim="800000"/>
            </a:ln>
            <a:effectLst/>
          </p:spPr>
        </p:cxnSp>
        <p:cxnSp>
          <p:nvCxnSpPr>
            <p:cNvPr id="546" name="Straight Connector 545"/>
            <p:cNvCxnSpPr/>
            <p:nvPr/>
          </p:nvCxnSpPr>
          <p:spPr>
            <a:xfrm>
              <a:off x="7343360" y="2115275"/>
              <a:ext cx="33" cy="268599"/>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112456" y="2109454"/>
              <a:ext cx="230903" cy="12981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347031" y="1967996"/>
              <a:ext cx="230937" cy="147278"/>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116162" y="1998437"/>
              <a:ext cx="33" cy="268599"/>
            </a:xfrm>
            <a:prstGeom prst="line">
              <a:avLst/>
            </a:prstGeom>
            <a:noFill/>
            <a:ln w="6350" cap="flat" cmpd="sng" algn="ctr">
              <a:solidFill>
                <a:srgbClr val="5B9BD5"/>
              </a:solidFill>
              <a:prstDash val="solid"/>
              <a:miter lim="800000"/>
            </a:ln>
            <a:effectLst/>
          </p:spPr>
        </p:cxnSp>
        <p:sp>
          <p:nvSpPr>
            <p:cNvPr id="550" name="Hexagon 549"/>
            <p:cNvSpPr/>
            <p:nvPr/>
          </p:nvSpPr>
          <p:spPr>
            <a:xfrm>
              <a:off x="7441414" y="1854372"/>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1" name="Hexagon 550"/>
            <p:cNvSpPr/>
            <p:nvPr/>
          </p:nvSpPr>
          <p:spPr>
            <a:xfrm>
              <a:off x="7672351" y="1985460"/>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2" name="Hexagon 551"/>
            <p:cNvSpPr/>
            <p:nvPr/>
          </p:nvSpPr>
          <p:spPr>
            <a:xfrm>
              <a:off x="7441414" y="2121097"/>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3" name="Hexagon 552"/>
            <p:cNvSpPr/>
            <p:nvPr/>
          </p:nvSpPr>
          <p:spPr>
            <a:xfrm>
              <a:off x="7672351" y="2252185"/>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54" name="Straight Connector 553"/>
            <p:cNvCxnSpPr/>
            <p:nvPr/>
          </p:nvCxnSpPr>
          <p:spPr>
            <a:xfrm>
              <a:off x="7578871" y="2245092"/>
              <a:ext cx="230937" cy="135637"/>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578871" y="1973817"/>
              <a:ext cx="230937" cy="13563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802379" y="210363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802379" y="2245092"/>
              <a:ext cx="230937" cy="135637"/>
            </a:xfrm>
            <a:prstGeom prst="line">
              <a:avLst/>
            </a:prstGeom>
            <a:noFill/>
            <a:ln w="6350" cap="flat" cmpd="sng" algn="ctr">
              <a:solidFill>
                <a:srgbClr val="5B9BD5"/>
              </a:solidFill>
              <a:prstDash val="solid"/>
              <a:miter lim="800000"/>
            </a:ln>
            <a:effectLst/>
          </p:spPr>
        </p:cxnSp>
        <p:cxnSp>
          <p:nvCxnSpPr>
            <p:cNvPr id="558" name="Straight Connector 557"/>
            <p:cNvCxnSpPr/>
            <p:nvPr/>
          </p:nvCxnSpPr>
          <p:spPr>
            <a:xfrm>
              <a:off x="7802380" y="2115275"/>
              <a:ext cx="33" cy="268599"/>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575148" y="2109454"/>
              <a:ext cx="230903" cy="12981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802379" y="1967996"/>
              <a:ext cx="230937" cy="147278"/>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578854" y="1998437"/>
              <a:ext cx="33" cy="268599"/>
            </a:xfrm>
            <a:prstGeom prst="line">
              <a:avLst/>
            </a:prstGeom>
            <a:noFill/>
            <a:ln w="6350" cap="flat" cmpd="sng" algn="ctr">
              <a:solidFill>
                <a:srgbClr val="5B9BD5"/>
              </a:solidFill>
              <a:prstDash val="solid"/>
              <a:miter lim="800000"/>
            </a:ln>
            <a:effectLst/>
          </p:spPr>
        </p:cxnSp>
        <p:sp>
          <p:nvSpPr>
            <p:cNvPr id="562" name="Hexagon 561"/>
            <p:cNvSpPr/>
            <p:nvPr/>
          </p:nvSpPr>
          <p:spPr>
            <a:xfrm>
              <a:off x="79020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3" name="Hexagon 562"/>
            <p:cNvSpPr/>
            <p:nvPr/>
          </p:nvSpPr>
          <p:spPr>
            <a:xfrm>
              <a:off x="81329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4" name="Hexagon 563"/>
            <p:cNvSpPr/>
            <p:nvPr/>
          </p:nvSpPr>
          <p:spPr>
            <a:xfrm>
              <a:off x="79020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5" name="Hexagon 564"/>
            <p:cNvSpPr/>
            <p:nvPr/>
          </p:nvSpPr>
          <p:spPr>
            <a:xfrm>
              <a:off x="81329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66" name="Straight Connector 565"/>
            <p:cNvCxnSpPr/>
            <p:nvPr/>
          </p:nvCxnSpPr>
          <p:spPr>
            <a:xfrm>
              <a:off x="8039497" y="2248636"/>
              <a:ext cx="230937" cy="135637"/>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039497" y="1977361"/>
              <a:ext cx="230937" cy="13563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266677" y="210717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266677" y="2248636"/>
              <a:ext cx="230937" cy="135637"/>
            </a:xfrm>
            <a:prstGeom prst="line">
              <a:avLst/>
            </a:prstGeom>
            <a:noFill/>
            <a:ln w="6350" cap="flat" cmpd="sng" algn="ctr">
              <a:solidFill>
                <a:srgbClr val="5B9BD5"/>
              </a:solidFill>
              <a:prstDash val="solid"/>
              <a:miter lim="800000"/>
            </a:ln>
            <a:effectLst/>
          </p:spPr>
        </p:cxnSp>
        <p:cxnSp>
          <p:nvCxnSpPr>
            <p:cNvPr id="570" name="Straight Connector 569"/>
            <p:cNvCxnSpPr/>
            <p:nvPr/>
          </p:nvCxnSpPr>
          <p:spPr>
            <a:xfrm>
              <a:off x="8266678" y="2118819"/>
              <a:ext cx="33" cy="268599"/>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035774" y="2112998"/>
              <a:ext cx="230903" cy="12981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266677" y="1971540"/>
              <a:ext cx="230937" cy="147278"/>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039480" y="2006530"/>
              <a:ext cx="33" cy="268599"/>
            </a:xfrm>
            <a:prstGeom prst="line">
              <a:avLst/>
            </a:prstGeom>
            <a:noFill/>
            <a:ln w="6350" cap="flat" cmpd="sng" algn="ctr">
              <a:solidFill>
                <a:srgbClr val="5B9BD5"/>
              </a:solidFill>
              <a:prstDash val="solid"/>
              <a:miter lim="800000"/>
            </a:ln>
            <a:effectLst/>
          </p:spPr>
        </p:cxnSp>
        <p:sp>
          <p:nvSpPr>
            <p:cNvPr id="574" name="Hexagon 573"/>
            <p:cNvSpPr/>
            <p:nvPr/>
          </p:nvSpPr>
          <p:spPr>
            <a:xfrm>
              <a:off x="83610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5" name="Hexagon 574"/>
            <p:cNvSpPr/>
            <p:nvPr/>
          </p:nvSpPr>
          <p:spPr>
            <a:xfrm>
              <a:off x="858832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6" name="Hexagon 575"/>
            <p:cNvSpPr/>
            <p:nvPr/>
          </p:nvSpPr>
          <p:spPr>
            <a:xfrm>
              <a:off x="83610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7" name="Hexagon 576"/>
            <p:cNvSpPr/>
            <p:nvPr/>
          </p:nvSpPr>
          <p:spPr>
            <a:xfrm>
              <a:off x="858832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78" name="Straight Connector 577"/>
            <p:cNvCxnSpPr/>
            <p:nvPr/>
          </p:nvCxnSpPr>
          <p:spPr>
            <a:xfrm>
              <a:off x="8498517" y="2248636"/>
              <a:ext cx="230937" cy="135637"/>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498517" y="1977361"/>
              <a:ext cx="230937" cy="13563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722025" y="210717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722025" y="2248636"/>
              <a:ext cx="230937" cy="135637"/>
            </a:xfrm>
            <a:prstGeom prst="line">
              <a:avLst/>
            </a:prstGeom>
            <a:noFill/>
            <a:ln w="6350" cap="flat" cmpd="sng" algn="ctr">
              <a:solidFill>
                <a:srgbClr val="5B9BD5"/>
              </a:solidFill>
              <a:prstDash val="solid"/>
              <a:miter lim="800000"/>
            </a:ln>
            <a:effectLst/>
          </p:spPr>
        </p:cxnSp>
        <p:cxnSp>
          <p:nvCxnSpPr>
            <p:cNvPr id="582" name="Straight Connector 581"/>
            <p:cNvCxnSpPr/>
            <p:nvPr/>
          </p:nvCxnSpPr>
          <p:spPr>
            <a:xfrm>
              <a:off x="8722026" y="2118819"/>
              <a:ext cx="33" cy="268599"/>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494794" y="2112998"/>
              <a:ext cx="230903" cy="12981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722025" y="1971540"/>
              <a:ext cx="230937" cy="147278"/>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498500" y="2001981"/>
              <a:ext cx="33" cy="268599"/>
            </a:xfrm>
            <a:prstGeom prst="line">
              <a:avLst/>
            </a:prstGeom>
            <a:noFill/>
            <a:ln w="6350" cap="flat" cmpd="sng" algn="ctr">
              <a:solidFill>
                <a:srgbClr val="5B9BD5"/>
              </a:solidFill>
              <a:prstDash val="solid"/>
              <a:miter lim="800000"/>
            </a:ln>
            <a:effectLst/>
          </p:spPr>
        </p:cxnSp>
        <p:sp>
          <p:nvSpPr>
            <p:cNvPr id="586" name="Hexagon 585"/>
            <p:cNvSpPr/>
            <p:nvPr/>
          </p:nvSpPr>
          <p:spPr>
            <a:xfrm>
              <a:off x="881889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7" name="Hexagon 586"/>
            <p:cNvSpPr/>
            <p:nvPr/>
          </p:nvSpPr>
          <p:spPr>
            <a:xfrm>
              <a:off x="9046159"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8" name="Hexagon 587"/>
            <p:cNvSpPr/>
            <p:nvPr/>
          </p:nvSpPr>
          <p:spPr>
            <a:xfrm>
              <a:off x="881889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9" name="Hexagon 588"/>
            <p:cNvSpPr/>
            <p:nvPr/>
          </p:nvSpPr>
          <p:spPr>
            <a:xfrm>
              <a:off x="9046159"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90" name="Straight Connector 589"/>
            <p:cNvCxnSpPr/>
            <p:nvPr/>
          </p:nvCxnSpPr>
          <p:spPr>
            <a:xfrm>
              <a:off x="8956351" y="2248636"/>
              <a:ext cx="230937" cy="135637"/>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8956351" y="1977361"/>
              <a:ext cx="230937" cy="13563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167391" y="210717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167391" y="2248636"/>
              <a:ext cx="230937" cy="135637"/>
            </a:xfrm>
            <a:prstGeom prst="line">
              <a:avLst/>
            </a:prstGeom>
            <a:noFill/>
            <a:ln w="6350" cap="flat" cmpd="sng" algn="ctr">
              <a:solidFill>
                <a:srgbClr val="5B9BD5"/>
              </a:solidFill>
              <a:prstDash val="solid"/>
              <a:miter lim="800000"/>
            </a:ln>
            <a:effectLst/>
          </p:spPr>
        </p:cxnSp>
        <p:cxnSp>
          <p:nvCxnSpPr>
            <p:cNvPr id="594" name="Straight Connector 593"/>
            <p:cNvCxnSpPr/>
            <p:nvPr/>
          </p:nvCxnSpPr>
          <p:spPr>
            <a:xfrm>
              <a:off x="9179860" y="2118819"/>
              <a:ext cx="33" cy="268599"/>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8952628" y="2112998"/>
              <a:ext cx="230903" cy="12981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167391" y="1971540"/>
              <a:ext cx="230937" cy="147278"/>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8956334" y="2001981"/>
              <a:ext cx="33" cy="268599"/>
            </a:xfrm>
            <a:prstGeom prst="line">
              <a:avLst/>
            </a:prstGeom>
            <a:noFill/>
            <a:ln w="6350" cap="flat" cmpd="sng" algn="ctr">
              <a:solidFill>
                <a:srgbClr val="5B9BD5"/>
              </a:solidFill>
              <a:prstDash val="solid"/>
              <a:miter lim="800000"/>
            </a:ln>
            <a:effectLst/>
          </p:spPr>
        </p:cxnSp>
        <p:sp>
          <p:nvSpPr>
            <p:cNvPr id="598" name="Hexagon 597"/>
            <p:cNvSpPr/>
            <p:nvPr/>
          </p:nvSpPr>
          <p:spPr>
            <a:xfrm>
              <a:off x="927153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99" name="Hexagon 598"/>
            <p:cNvSpPr/>
            <p:nvPr/>
          </p:nvSpPr>
          <p:spPr>
            <a:xfrm>
              <a:off x="950247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00" name="Hexagon 599"/>
            <p:cNvSpPr/>
            <p:nvPr/>
          </p:nvSpPr>
          <p:spPr>
            <a:xfrm>
              <a:off x="927153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01" name="Hexagon 600"/>
            <p:cNvSpPr/>
            <p:nvPr/>
          </p:nvSpPr>
          <p:spPr>
            <a:xfrm>
              <a:off x="950247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02" name="Straight Connector 601"/>
            <p:cNvCxnSpPr/>
            <p:nvPr/>
          </p:nvCxnSpPr>
          <p:spPr>
            <a:xfrm>
              <a:off x="9408995" y="2248636"/>
              <a:ext cx="230937" cy="135637"/>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408995" y="1977361"/>
              <a:ext cx="230937" cy="13563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636175" y="210717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636175" y="2248636"/>
              <a:ext cx="230937" cy="135637"/>
            </a:xfrm>
            <a:prstGeom prst="line">
              <a:avLst/>
            </a:prstGeom>
            <a:noFill/>
            <a:ln w="6350" cap="flat" cmpd="sng" algn="ctr">
              <a:solidFill>
                <a:srgbClr val="5B9BD5"/>
              </a:solidFill>
              <a:prstDash val="solid"/>
              <a:miter lim="800000"/>
            </a:ln>
            <a:effectLst/>
          </p:spPr>
        </p:cxnSp>
        <p:cxnSp>
          <p:nvCxnSpPr>
            <p:cNvPr id="606" name="Straight Connector 605"/>
            <p:cNvCxnSpPr/>
            <p:nvPr/>
          </p:nvCxnSpPr>
          <p:spPr>
            <a:xfrm>
              <a:off x="9636176" y="2118819"/>
              <a:ext cx="33" cy="268599"/>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405272" y="2112998"/>
              <a:ext cx="230903" cy="12981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636175" y="1971540"/>
              <a:ext cx="230937" cy="147278"/>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408978" y="2001981"/>
              <a:ext cx="33" cy="268599"/>
            </a:xfrm>
            <a:prstGeom prst="line">
              <a:avLst/>
            </a:prstGeom>
            <a:noFill/>
            <a:ln w="6350" cap="flat" cmpd="sng" algn="ctr">
              <a:solidFill>
                <a:srgbClr val="5B9BD5"/>
              </a:solidFill>
              <a:prstDash val="solid"/>
              <a:miter lim="800000"/>
            </a:ln>
            <a:effectLst/>
          </p:spPr>
        </p:cxnSp>
        <p:sp>
          <p:nvSpPr>
            <p:cNvPr id="610" name="Hexagon 609"/>
            <p:cNvSpPr/>
            <p:nvPr/>
          </p:nvSpPr>
          <p:spPr>
            <a:xfrm>
              <a:off x="9730558"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1" name="Hexagon 610"/>
            <p:cNvSpPr/>
            <p:nvPr/>
          </p:nvSpPr>
          <p:spPr>
            <a:xfrm>
              <a:off x="9961495"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2" name="Hexagon 611"/>
            <p:cNvSpPr/>
            <p:nvPr/>
          </p:nvSpPr>
          <p:spPr>
            <a:xfrm>
              <a:off x="9730558"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3" name="Hexagon 612"/>
            <p:cNvSpPr/>
            <p:nvPr/>
          </p:nvSpPr>
          <p:spPr>
            <a:xfrm>
              <a:off x="9961495"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14" name="Straight Connector 613"/>
            <p:cNvCxnSpPr/>
            <p:nvPr/>
          </p:nvCxnSpPr>
          <p:spPr>
            <a:xfrm>
              <a:off x="9868015" y="2248636"/>
              <a:ext cx="230937" cy="135637"/>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9868015" y="1977361"/>
              <a:ext cx="230937" cy="13563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095195" y="210717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095195" y="2248636"/>
              <a:ext cx="230937" cy="135637"/>
            </a:xfrm>
            <a:prstGeom prst="line">
              <a:avLst/>
            </a:prstGeom>
            <a:noFill/>
            <a:ln w="6350" cap="flat" cmpd="sng" algn="ctr">
              <a:solidFill>
                <a:srgbClr val="5B9BD5"/>
              </a:solidFill>
              <a:prstDash val="solid"/>
              <a:miter lim="800000"/>
            </a:ln>
            <a:effectLst/>
          </p:spPr>
        </p:cxnSp>
        <p:cxnSp>
          <p:nvCxnSpPr>
            <p:cNvPr id="618" name="Straight Connector 617"/>
            <p:cNvCxnSpPr/>
            <p:nvPr/>
          </p:nvCxnSpPr>
          <p:spPr>
            <a:xfrm>
              <a:off x="10095196" y="2118819"/>
              <a:ext cx="33" cy="268599"/>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9864292" y="2112998"/>
              <a:ext cx="230903" cy="12981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095195" y="1971540"/>
              <a:ext cx="230937" cy="147278"/>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9867998" y="2006530"/>
              <a:ext cx="33" cy="268599"/>
            </a:xfrm>
            <a:prstGeom prst="line">
              <a:avLst/>
            </a:prstGeom>
            <a:noFill/>
            <a:ln w="6350" cap="flat" cmpd="sng" algn="ctr">
              <a:solidFill>
                <a:srgbClr val="5B9BD5"/>
              </a:solidFill>
              <a:prstDash val="solid"/>
              <a:miter lim="800000"/>
            </a:ln>
            <a:effectLst/>
          </p:spPr>
        </p:cxnSp>
        <p:sp>
          <p:nvSpPr>
            <p:cNvPr id="622" name="Hexagon 621"/>
            <p:cNvSpPr/>
            <p:nvPr/>
          </p:nvSpPr>
          <p:spPr>
            <a:xfrm>
              <a:off x="10193734"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3" name="Hexagon 622"/>
            <p:cNvSpPr/>
            <p:nvPr/>
          </p:nvSpPr>
          <p:spPr>
            <a:xfrm>
              <a:off x="10424671"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4" name="Hexagon 623"/>
            <p:cNvSpPr/>
            <p:nvPr/>
          </p:nvSpPr>
          <p:spPr>
            <a:xfrm>
              <a:off x="10193734"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5" name="Hexagon 624"/>
            <p:cNvSpPr/>
            <p:nvPr/>
          </p:nvSpPr>
          <p:spPr>
            <a:xfrm>
              <a:off x="10424671"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26" name="Straight Connector 625"/>
            <p:cNvCxnSpPr/>
            <p:nvPr/>
          </p:nvCxnSpPr>
          <p:spPr>
            <a:xfrm>
              <a:off x="10331191" y="2248636"/>
              <a:ext cx="230937" cy="135637"/>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331191" y="1977361"/>
              <a:ext cx="230937" cy="13563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558371" y="210717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558371" y="2248636"/>
              <a:ext cx="230937" cy="135637"/>
            </a:xfrm>
            <a:prstGeom prst="line">
              <a:avLst/>
            </a:prstGeom>
            <a:noFill/>
            <a:ln w="6350" cap="flat" cmpd="sng" algn="ctr">
              <a:solidFill>
                <a:srgbClr val="5B9BD5"/>
              </a:solidFill>
              <a:prstDash val="solid"/>
              <a:miter lim="800000"/>
            </a:ln>
            <a:effectLst/>
          </p:spPr>
        </p:cxnSp>
        <p:cxnSp>
          <p:nvCxnSpPr>
            <p:cNvPr id="630" name="Straight Connector 629"/>
            <p:cNvCxnSpPr/>
            <p:nvPr/>
          </p:nvCxnSpPr>
          <p:spPr>
            <a:xfrm>
              <a:off x="10558372" y="2118819"/>
              <a:ext cx="33" cy="268599"/>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327468" y="2112998"/>
              <a:ext cx="230903" cy="12981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558371" y="1971540"/>
              <a:ext cx="230937" cy="147278"/>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331174" y="2006530"/>
              <a:ext cx="33" cy="268599"/>
            </a:xfrm>
            <a:prstGeom prst="line">
              <a:avLst/>
            </a:prstGeom>
            <a:noFill/>
            <a:ln w="6350" cap="flat" cmpd="sng" algn="ctr">
              <a:solidFill>
                <a:srgbClr val="5B9BD5"/>
              </a:solidFill>
              <a:prstDash val="solid"/>
              <a:miter lim="800000"/>
            </a:ln>
            <a:effectLst/>
          </p:spPr>
        </p:cxnSp>
        <p:sp>
          <p:nvSpPr>
            <p:cNvPr id="634" name="Hexagon 633"/>
            <p:cNvSpPr/>
            <p:nvPr/>
          </p:nvSpPr>
          <p:spPr>
            <a:xfrm>
              <a:off x="1065524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5" name="Hexagon 634"/>
            <p:cNvSpPr/>
            <p:nvPr/>
          </p:nvSpPr>
          <p:spPr>
            <a:xfrm>
              <a:off x="1088617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6" name="Hexagon 635"/>
            <p:cNvSpPr/>
            <p:nvPr/>
          </p:nvSpPr>
          <p:spPr>
            <a:xfrm>
              <a:off x="1065524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7" name="Hexagon 636"/>
            <p:cNvSpPr/>
            <p:nvPr/>
          </p:nvSpPr>
          <p:spPr>
            <a:xfrm>
              <a:off x="1088617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38" name="Straight Connector 637"/>
            <p:cNvCxnSpPr/>
            <p:nvPr/>
          </p:nvCxnSpPr>
          <p:spPr>
            <a:xfrm>
              <a:off x="10792697" y="2248636"/>
              <a:ext cx="230937" cy="135637"/>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792697" y="1977361"/>
              <a:ext cx="230937" cy="13563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019877" y="210717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019877" y="2248636"/>
              <a:ext cx="230937" cy="135637"/>
            </a:xfrm>
            <a:prstGeom prst="line">
              <a:avLst/>
            </a:prstGeom>
            <a:noFill/>
            <a:ln w="6350" cap="flat" cmpd="sng" algn="ctr">
              <a:solidFill>
                <a:srgbClr val="5B9BD5"/>
              </a:solidFill>
              <a:prstDash val="solid"/>
              <a:miter lim="800000"/>
            </a:ln>
            <a:effectLst/>
          </p:spPr>
        </p:cxnSp>
        <p:cxnSp>
          <p:nvCxnSpPr>
            <p:cNvPr id="642" name="Straight Connector 641"/>
            <p:cNvCxnSpPr/>
            <p:nvPr/>
          </p:nvCxnSpPr>
          <p:spPr>
            <a:xfrm>
              <a:off x="11019878" y="2118819"/>
              <a:ext cx="33" cy="268599"/>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788974" y="2112998"/>
              <a:ext cx="230903" cy="12981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019877" y="1971540"/>
              <a:ext cx="230937" cy="147278"/>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792680" y="2001981"/>
              <a:ext cx="33" cy="268599"/>
            </a:xfrm>
            <a:prstGeom prst="line">
              <a:avLst/>
            </a:prstGeom>
            <a:noFill/>
            <a:ln w="6350" cap="flat" cmpd="sng" algn="ctr">
              <a:solidFill>
                <a:srgbClr val="5B9BD5"/>
              </a:solidFill>
              <a:prstDash val="solid"/>
              <a:miter lim="800000"/>
            </a:ln>
            <a:effectLst/>
          </p:spPr>
        </p:cxnSp>
        <p:sp>
          <p:nvSpPr>
            <p:cNvPr id="646" name="Hexagon 645"/>
            <p:cNvSpPr/>
            <p:nvPr/>
          </p:nvSpPr>
          <p:spPr>
            <a:xfrm>
              <a:off x="11114260" y="1857916"/>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7" name="Hexagon 646"/>
            <p:cNvSpPr/>
            <p:nvPr/>
          </p:nvSpPr>
          <p:spPr>
            <a:xfrm>
              <a:off x="11345197" y="1989004"/>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8" name="Hexagon 647"/>
            <p:cNvSpPr/>
            <p:nvPr/>
          </p:nvSpPr>
          <p:spPr>
            <a:xfrm>
              <a:off x="11114260" y="2124641"/>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9" name="Hexagon 648"/>
            <p:cNvSpPr/>
            <p:nvPr/>
          </p:nvSpPr>
          <p:spPr>
            <a:xfrm>
              <a:off x="11345197" y="2255729"/>
              <a:ext cx="274914" cy="247991"/>
            </a:xfrm>
            <a:prstGeom prst="hexagon">
              <a:avLst/>
            </a:prstGeom>
            <a:solidFill>
              <a:srgbClr val="5B9BD5"/>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50" name="Straight Connector 649"/>
            <p:cNvCxnSpPr/>
            <p:nvPr/>
          </p:nvCxnSpPr>
          <p:spPr>
            <a:xfrm>
              <a:off x="11251717" y="2248636"/>
              <a:ext cx="230937" cy="135637"/>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251717" y="1977361"/>
              <a:ext cx="230937" cy="135637"/>
            </a:xfrm>
            <a:prstGeom prst="line">
              <a:avLst/>
            </a:prstGeom>
            <a:noFill/>
            <a:ln w="6350" cap="flat" cmpd="sng" algn="ctr">
              <a:solidFill>
                <a:srgbClr val="5B9BD5"/>
              </a:solidFill>
              <a:prstDash val="solid"/>
              <a:miter lim="800000"/>
            </a:ln>
            <a:effectLst/>
          </p:spPr>
        </p:cxnSp>
        <p:cxnSp>
          <p:nvCxnSpPr>
            <p:cNvPr id="652" name="Straight Connector 651"/>
            <p:cNvCxnSpPr/>
            <p:nvPr/>
          </p:nvCxnSpPr>
          <p:spPr>
            <a:xfrm>
              <a:off x="11478898" y="2118819"/>
              <a:ext cx="33" cy="268599"/>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247994" y="2112998"/>
              <a:ext cx="230903" cy="129817"/>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251700" y="2001981"/>
              <a:ext cx="33" cy="268599"/>
            </a:xfrm>
            <a:prstGeom prst="line">
              <a:avLst/>
            </a:prstGeom>
            <a:noFill/>
            <a:ln w="6350" cap="flat" cmpd="sng" algn="ctr">
              <a:solidFill>
                <a:srgbClr val="5B9BD5"/>
              </a:solidFill>
              <a:prstDash val="solid"/>
              <a:miter lim="800000"/>
            </a:ln>
            <a:effectLst/>
          </p:spPr>
        </p:cxnSp>
        <p:sp>
          <p:nvSpPr>
            <p:cNvPr id="693" name="TextBox 692"/>
            <p:cNvSpPr txBox="1"/>
            <p:nvPr/>
          </p:nvSpPr>
          <p:spPr>
            <a:xfrm>
              <a:off x="5018187" y="1896191"/>
              <a:ext cx="2784226" cy="523220"/>
            </a:xfrm>
            <a:prstGeom prst="rect">
              <a:avLst/>
            </a:prstGeom>
            <a:noFill/>
          </p:spPr>
          <p:txBody>
            <a:bodyPr wrap="square" rtlCol="0">
              <a:spAutoFit/>
            </a:bodyPr>
            <a:lstStyle/>
            <a:p>
              <a:pPr defTabSz="896386"/>
              <a:r>
                <a:rPr lang="en-US" sz="2745" dirty="0" err="1">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745" dirty="0">
                <a:latin typeface="Segoe UI Semibold" panose="020B0702040204020203" pitchFamily="34" charset="0"/>
                <a:ea typeface="Segoe UI Black" panose="020B0A02040204020203" pitchFamily="34" charset="0"/>
                <a:cs typeface="Segoe UI Semibold" panose="020B0702040204020203" pitchFamily="34" charset="0"/>
              </a:endParaRPr>
            </a:p>
          </p:txBody>
        </p:sp>
      </p:grpSp>
      <p:sp>
        <p:nvSpPr>
          <p:cNvPr id="694" name="TextBox 693"/>
          <p:cNvSpPr txBox="1"/>
          <p:nvPr/>
        </p:nvSpPr>
        <p:spPr>
          <a:xfrm>
            <a:off x="3879052" y="2906381"/>
            <a:ext cx="1312906" cy="271554"/>
          </a:xfrm>
          <a:prstGeom prst="rect">
            <a:avLst/>
          </a:prstGeom>
          <a:noFill/>
        </p:spPr>
        <p:txBody>
          <a:bodyPr wrap="square" rtlCol="0">
            <a:spAutoFit/>
          </a:bodyPr>
          <a:lstStyle/>
          <a:p>
            <a:pPr defTabSz="896386"/>
            <a:r>
              <a:rPr lang="en-US" sz="1176" b="1" dirty="0">
                <a:solidFill>
                  <a:srgbClr val="FFFFFF"/>
                </a:solidFill>
                <a:latin typeface="Segoe UI Light"/>
              </a:rPr>
              <a:t>Rolling Upgrades</a:t>
            </a:r>
          </a:p>
        </p:txBody>
      </p:sp>
      <p:sp>
        <p:nvSpPr>
          <p:cNvPr id="695" name="TextBox 694"/>
          <p:cNvSpPr txBox="1"/>
          <p:nvPr/>
        </p:nvSpPr>
        <p:spPr>
          <a:xfrm>
            <a:off x="5214920" y="3166341"/>
            <a:ext cx="1312906" cy="271554"/>
          </a:xfrm>
          <a:prstGeom prst="rect">
            <a:avLst/>
          </a:prstGeom>
          <a:noFill/>
        </p:spPr>
        <p:txBody>
          <a:bodyPr wrap="square" rtlCol="0">
            <a:spAutoFit/>
          </a:bodyPr>
          <a:lstStyle/>
          <a:p>
            <a:pPr defTabSz="896386"/>
            <a:r>
              <a:rPr lang="en-US" sz="1176" b="1" dirty="0">
                <a:solidFill>
                  <a:srgbClr val="FFFFFF"/>
                </a:solidFill>
                <a:latin typeface="Segoe UI Light"/>
              </a:rPr>
              <a:t>Stateful Services</a:t>
            </a:r>
          </a:p>
        </p:txBody>
      </p:sp>
      <p:sp>
        <p:nvSpPr>
          <p:cNvPr id="696" name="TextBox 695"/>
          <p:cNvSpPr txBox="1"/>
          <p:nvPr/>
        </p:nvSpPr>
        <p:spPr>
          <a:xfrm>
            <a:off x="5707703" y="2936818"/>
            <a:ext cx="1312906" cy="271554"/>
          </a:xfrm>
          <a:prstGeom prst="rect">
            <a:avLst/>
          </a:prstGeom>
          <a:noFill/>
        </p:spPr>
        <p:txBody>
          <a:bodyPr wrap="square" rtlCol="0">
            <a:spAutoFit/>
          </a:bodyPr>
          <a:lstStyle/>
          <a:p>
            <a:pPr defTabSz="896386"/>
            <a:r>
              <a:rPr lang="en-US" sz="1176" b="1" dirty="0">
                <a:solidFill>
                  <a:srgbClr val="FFFFFF"/>
                </a:solidFill>
                <a:latin typeface="Segoe UI Light"/>
              </a:rPr>
              <a:t>Low Latency</a:t>
            </a:r>
          </a:p>
        </p:txBody>
      </p:sp>
      <p:sp>
        <p:nvSpPr>
          <p:cNvPr id="697" name="TextBox 696"/>
          <p:cNvSpPr txBox="1"/>
          <p:nvPr/>
        </p:nvSpPr>
        <p:spPr>
          <a:xfrm>
            <a:off x="7463733" y="3030635"/>
            <a:ext cx="1312906" cy="452590"/>
          </a:xfrm>
          <a:prstGeom prst="rect">
            <a:avLst/>
          </a:prstGeom>
          <a:noFill/>
        </p:spPr>
        <p:txBody>
          <a:bodyPr wrap="square" rtlCol="0">
            <a:spAutoFit/>
          </a:bodyPr>
          <a:lstStyle/>
          <a:p>
            <a:pPr algn="ctr" defTabSz="896386"/>
            <a:r>
              <a:rPr lang="en-US" sz="1176" b="1" dirty="0">
                <a:solidFill>
                  <a:srgbClr val="FFFFFF"/>
                </a:solidFill>
                <a:latin typeface="Segoe UI Light"/>
              </a:rPr>
              <a:t>Fast Startup &amp; Shutdown</a:t>
            </a:r>
          </a:p>
        </p:txBody>
      </p:sp>
      <p:sp>
        <p:nvSpPr>
          <p:cNvPr id="698" name="TextBox 697"/>
          <p:cNvSpPr txBox="1"/>
          <p:nvPr/>
        </p:nvSpPr>
        <p:spPr>
          <a:xfrm>
            <a:off x="8398943" y="2524845"/>
            <a:ext cx="1707687" cy="452590"/>
          </a:xfrm>
          <a:prstGeom prst="rect">
            <a:avLst/>
          </a:prstGeom>
          <a:noFill/>
        </p:spPr>
        <p:txBody>
          <a:bodyPr wrap="square" rtlCol="0">
            <a:spAutoFit/>
          </a:bodyPr>
          <a:lstStyle/>
          <a:p>
            <a:pPr defTabSz="896386"/>
            <a:r>
              <a:rPr lang="en-US" sz="1176" b="1" dirty="0">
                <a:solidFill>
                  <a:srgbClr val="FFFFFF"/>
                </a:solidFill>
                <a:latin typeface="Segoe UI Light"/>
              </a:rPr>
              <a:t>Code Orchestration &amp; Lifecycle Management</a:t>
            </a:r>
          </a:p>
        </p:txBody>
      </p:sp>
      <p:sp>
        <p:nvSpPr>
          <p:cNvPr id="699" name="TextBox 698"/>
          <p:cNvSpPr txBox="1"/>
          <p:nvPr/>
        </p:nvSpPr>
        <p:spPr>
          <a:xfrm>
            <a:off x="9849819" y="2888522"/>
            <a:ext cx="1526624" cy="454227"/>
          </a:xfrm>
          <a:prstGeom prst="rect">
            <a:avLst/>
          </a:prstGeom>
          <a:noFill/>
        </p:spPr>
        <p:txBody>
          <a:bodyPr wrap="square" rtlCol="0">
            <a:spAutoFit/>
          </a:bodyPr>
          <a:lstStyle/>
          <a:p>
            <a:pPr algn="ctr" defTabSz="896386"/>
            <a:r>
              <a:rPr lang="en-US" sz="1176" b="1" dirty="0">
                <a:solidFill>
                  <a:srgbClr val="FFFFFF"/>
                </a:solidFill>
                <a:latin typeface="Segoe UI Light"/>
              </a:rPr>
              <a:t>Replication &amp; Failover</a:t>
            </a:r>
          </a:p>
        </p:txBody>
      </p:sp>
      <p:sp>
        <p:nvSpPr>
          <p:cNvPr id="700" name="TextBox 699"/>
          <p:cNvSpPr txBox="1"/>
          <p:nvPr/>
        </p:nvSpPr>
        <p:spPr>
          <a:xfrm>
            <a:off x="663809" y="2869607"/>
            <a:ext cx="1160098" cy="633625"/>
          </a:xfrm>
          <a:prstGeom prst="rect">
            <a:avLst/>
          </a:prstGeom>
          <a:noFill/>
        </p:spPr>
        <p:txBody>
          <a:bodyPr wrap="square" rtlCol="0">
            <a:spAutoFit/>
          </a:bodyPr>
          <a:lstStyle/>
          <a:p>
            <a:pPr algn="ctr" defTabSz="896386"/>
            <a:r>
              <a:rPr lang="en-US" sz="1176" b="1" dirty="0">
                <a:solidFill>
                  <a:srgbClr val="FFFFFF"/>
                </a:solidFill>
                <a:latin typeface="Segoe UI Light"/>
              </a:rPr>
              <a:t>Simple programming models</a:t>
            </a:r>
          </a:p>
        </p:txBody>
      </p:sp>
      <p:sp>
        <p:nvSpPr>
          <p:cNvPr id="701" name="TextBox 700"/>
          <p:cNvSpPr txBox="1"/>
          <p:nvPr/>
        </p:nvSpPr>
        <p:spPr>
          <a:xfrm>
            <a:off x="8750616" y="3143149"/>
            <a:ext cx="1669142" cy="271554"/>
          </a:xfrm>
          <a:prstGeom prst="rect">
            <a:avLst/>
          </a:prstGeom>
          <a:noFill/>
        </p:spPr>
        <p:txBody>
          <a:bodyPr wrap="square" rtlCol="0">
            <a:spAutoFit/>
          </a:bodyPr>
          <a:lstStyle/>
          <a:p>
            <a:pPr defTabSz="896386"/>
            <a:r>
              <a:rPr lang="en-US" sz="1176" b="1" dirty="0">
                <a:solidFill>
                  <a:srgbClr val="FFFFFF"/>
                </a:solidFill>
                <a:latin typeface="Segoe UI Light"/>
              </a:rPr>
              <a:t>Resource Management</a:t>
            </a:r>
          </a:p>
        </p:txBody>
      </p:sp>
      <p:sp>
        <p:nvSpPr>
          <p:cNvPr id="702" name="TextBox 701"/>
          <p:cNvSpPr txBox="1"/>
          <p:nvPr/>
        </p:nvSpPr>
        <p:spPr>
          <a:xfrm>
            <a:off x="10214557" y="2641144"/>
            <a:ext cx="1376294" cy="271554"/>
          </a:xfrm>
          <a:prstGeom prst="rect">
            <a:avLst/>
          </a:prstGeom>
          <a:noFill/>
        </p:spPr>
        <p:txBody>
          <a:bodyPr wrap="square" rtlCol="0">
            <a:spAutoFit/>
          </a:bodyPr>
          <a:lstStyle/>
          <a:p>
            <a:pPr defTabSz="896386"/>
            <a:r>
              <a:rPr lang="en-US" sz="1176" b="1" dirty="0">
                <a:solidFill>
                  <a:srgbClr val="FFFFFF"/>
                </a:solidFill>
                <a:latin typeface="Segoe UI Light"/>
              </a:rPr>
              <a:t>Self-healing</a:t>
            </a:r>
          </a:p>
        </p:txBody>
      </p:sp>
      <p:sp>
        <p:nvSpPr>
          <p:cNvPr id="703" name="TextBox 702"/>
          <p:cNvSpPr txBox="1"/>
          <p:nvPr/>
        </p:nvSpPr>
        <p:spPr>
          <a:xfrm>
            <a:off x="3469569" y="2603983"/>
            <a:ext cx="1332950" cy="271554"/>
          </a:xfrm>
          <a:prstGeom prst="rect">
            <a:avLst/>
          </a:prstGeom>
          <a:noFill/>
        </p:spPr>
        <p:txBody>
          <a:bodyPr wrap="square" rtlCol="0">
            <a:spAutoFit/>
          </a:bodyPr>
          <a:lstStyle/>
          <a:p>
            <a:pPr defTabSz="896386"/>
            <a:r>
              <a:rPr lang="en-US" sz="1176" b="1" dirty="0">
                <a:solidFill>
                  <a:srgbClr val="FFFFFF"/>
                </a:solidFill>
                <a:latin typeface="Segoe UI Light"/>
              </a:rPr>
              <a:t>Data Partitioning</a:t>
            </a:r>
          </a:p>
        </p:txBody>
      </p:sp>
      <p:sp>
        <p:nvSpPr>
          <p:cNvPr id="704" name="TextBox 703"/>
          <p:cNvSpPr txBox="1"/>
          <p:nvPr/>
        </p:nvSpPr>
        <p:spPr>
          <a:xfrm>
            <a:off x="3523843" y="3212186"/>
            <a:ext cx="1508221" cy="271554"/>
          </a:xfrm>
          <a:prstGeom prst="rect">
            <a:avLst/>
          </a:prstGeom>
          <a:noFill/>
        </p:spPr>
        <p:txBody>
          <a:bodyPr wrap="square" rtlCol="0">
            <a:spAutoFit/>
          </a:bodyPr>
          <a:lstStyle/>
          <a:p>
            <a:pPr defTabSz="896386"/>
            <a:r>
              <a:rPr lang="en-US" sz="1176" b="1" dirty="0">
                <a:solidFill>
                  <a:srgbClr val="FFFFFF"/>
                </a:solidFill>
                <a:latin typeface="Segoe UI Light"/>
              </a:rPr>
              <a:t>Automated Rollback</a:t>
            </a:r>
          </a:p>
        </p:txBody>
      </p:sp>
      <p:sp>
        <p:nvSpPr>
          <p:cNvPr id="705" name="TextBox 704"/>
          <p:cNvSpPr txBox="1"/>
          <p:nvPr/>
        </p:nvSpPr>
        <p:spPr>
          <a:xfrm>
            <a:off x="7199259" y="2544330"/>
            <a:ext cx="1312906" cy="454227"/>
          </a:xfrm>
          <a:prstGeom prst="rect">
            <a:avLst/>
          </a:prstGeom>
          <a:noFill/>
        </p:spPr>
        <p:txBody>
          <a:bodyPr wrap="square" rtlCol="0">
            <a:spAutoFit/>
          </a:bodyPr>
          <a:lstStyle/>
          <a:p>
            <a:pPr algn="ctr" defTabSz="896386"/>
            <a:r>
              <a:rPr lang="en-US" sz="1176" b="1" dirty="0">
                <a:solidFill>
                  <a:srgbClr val="FFFFFF"/>
                </a:solidFill>
                <a:latin typeface="Segoe UI Light"/>
              </a:rPr>
              <a:t>Health Monitoring</a:t>
            </a:r>
          </a:p>
        </p:txBody>
      </p:sp>
      <p:sp>
        <p:nvSpPr>
          <p:cNvPr id="706" name="TextBox 705"/>
          <p:cNvSpPr txBox="1"/>
          <p:nvPr/>
        </p:nvSpPr>
        <p:spPr>
          <a:xfrm>
            <a:off x="6718636" y="2948642"/>
            <a:ext cx="1332950" cy="452590"/>
          </a:xfrm>
          <a:prstGeom prst="rect">
            <a:avLst/>
          </a:prstGeom>
          <a:noFill/>
        </p:spPr>
        <p:txBody>
          <a:bodyPr wrap="square" rtlCol="0">
            <a:spAutoFit/>
          </a:bodyPr>
          <a:lstStyle/>
          <a:p>
            <a:pPr defTabSz="896386"/>
            <a:r>
              <a:rPr lang="en-US" sz="1176" b="1" dirty="0">
                <a:solidFill>
                  <a:srgbClr val="FFFFFF"/>
                </a:solidFill>
                <a:latin typeface="Segoe UI Light"/>
              </a:rPr>
              <a:t>Placement Constraints</a:t>
            </a:r>
          </a:p>
        </p:txBody>
      </p:sp>
      <p:grpSp>
        <p:nvGrpSpPr>
          <p:cNvPr id="2" name="Group 1"/>
          <p:cNvGrpSpPr/>
          <p:nvPr/>
        </p:nvGrpSpPr>
        <p:grpSpPr>
          <a:xfrm>
            <a:off x="878470" y="4215302"/>
            <a:ext cx="2258181" cy="1800631"/>
            <a:chOff x="896085" y="4299331"/>
            <a:chExt cx="2303462" cy="1836737"/>
          </a:xfrm>
        </p:grpSpPr>
        <p:sp>
          <p:nvSpPr>
            <p:cNvPr id="725" name="TextBox 724"/>
            <p:cNvSpPr txBox="1"/>
            <p:nvPr/>
          </p:nvSpPr>
          <p:spPr bwMode="auto">
            <a:xfrm>
              <a:off x="1405672" y="5509006"/>
              <a:ext cx="1284288" cy="627062"/>
            </a:xfrm>
            <a:prstGeom prst="rect">
              <a:avLst/>
            </a:prstGeom>
            <a:noFill/>
          </p:spPr>
          <p:txBody>
            <a:bodyPr lIns="179285" tIns="143428" rIns="179285" bIns="143428">
              <a:spAutoFit/>
            </a:bodyPr>
            <a:lstStyle/>
            <a:p>
              <a:pPr defTabSz="914367">
                <a:lnSpc>
                  <a:spcPct val="90000"/>
                </a:lnSpc>
                <a:spcAft>
                  <a:spcPts val="588"/>
                </a:spcAft>
                <a:defRPr/>
              </a:pPr>
              <a:r>
                <a:rPr lang="en-US" sz="2353" kern="0" dirty="0">
                  <a:solidFill>
                    <a:prstClr val="black"/>
                  </a:solidFill>
                  <a:latin typeface="Segoe UI"/>
                  <a:ea typeface="MS PGothic" pitchFamily="34" charset="-128"/>
                </a:rPr>
                <a:t>Azure</a:t>
              </a:r>
            </a:p>
          </p:txBody>
        </p:sp>
        <p:sp>
          <p:nvSpPr>
            <p:cNvPr id="726" name="Freeform 725"/>
            <p:cNvSpPr>
              <a:spLocks/>
            </p:cNvSpPr>
            <p:nvPr/>
          </p:nvSpPr>
          <p:spPr bwMode="auto">
            <a:xfrm>
              <a:off x="896085" y="4299331"/>
              <a:ext cx="2303462" cy="1274762"/>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B0F0"/>
            </a:solidFill>
            <a:ln>
              <a:noFill/>
            </a:ln>
          </p:spPr>
          <p:txBody>
            <a:bodyPr/>
            <a:lstStyle/>
            <a:p>
              <a:pPr defTabSz="914367">
                <a:defRPr/>
              </a:pPr>
              <a:endParaRPr lang="en-US" sz="1765" kern="0">
                <a:solidFill>
                  <a:prstClr val="black"/>
                </a:solidFill>
                <a:latin typeface="Segoe UI"/>
                <a:ea typeface="MS PGothic" pitchFamily="34" charset="-128"/>
              </a:endParaRPr>
            </a:p>
          </p:txBody>
        </p:sp>
      </p:grpSp>
      <p:grpSp>
        <p:nvGrpSpPr>
          <p:cNvPr id="729" name="Group 728"/>
          <p:cNvGrpSpPr>
            <a:grpSpLocks/>
          </p:cNvGrpSpPr>
          <p:nvPr/>
        </p:nvGrpSpPr>
        <p:grpSpPr bwMode="auto">
          <a:xfrm>
            <a:off x="4802519" y="4082102"/>
            <a:ext cx="2514970" cy="2004850"/>
            <a:chOff x="4935683" y="4831160"/>
            <a:chExt cx="2564826" cy="2045697"/>
          </a:xfrm>
        </p:grpSpPr>
        <p:sp>
          <p:nvSpPr>
            <p:cNvPr id="730" name="TextBox 729"/>
            <p:cNvSpPr txBox="1"/>
            <p:nvPr/>
          </p:nvSpPr>
          <p:spPr>
            <a:xfrm>
              <a:off x="4935683" y="6249597"/>
              <a:ext cx="2564826" cy="627260"/>
            </a:xfrm>
            <a:prstGeom prst="rect">
              <a:avLst/>
            </a:prstGeom>
            <a:noFill/>
          </p:spPr>
          <p:txBody>
            <a:bodyPr lIns="179285" tIns="143428" rIns="179285" bIns="143428">
              <a:spAutoFit/>
            </a:bodyPr>
            <a:lstStyle/>
            <a:p>
              <a:pPr algn="ctr" defTabSz="914367">
                <a:lnSpc>
                  <a:spcPct val="90000"/>
                </a:lnSpc>
                <a:spcAft>
                  <a:spcPts val="588"/>
                </a:spcAft>
                <a:defRPr/>
              </a:pPr>
              <a:r>
                <a:rPr lang="en-US" sz="2353" kern="0" dirty="0">
                  <a:solidFill>
                    <a:prstClr val="black"/>
                  </a:solidFill>
                  <a:latin typeface="Segoe UI"/>
                  <a:ea typeface="MS PGothic" pitchFamily="34" charset="-128"/>
                </a:rPr>
                <a:t>Private cloud</a:t>
              </a:r>
            </a:p>
          </p:txBody>
        </p:sp>
        <p:grpSp>
          <p:nvGrpSpPr>
            <p:cNvPr id="732" name="Group 8"/>
            <p:cNvGrpSpPr>
              <a:grpSpLocks noChangeAspect="1"/>
            </p:cNvGrpSpPr>
            <p:nvPr/>
          </p:nvGrpSpPr>
          <p:grpSpPr bwMode="auto">
            <a:xfrm>
              <a:off x="5313388" y="4831160"/>
              <a:ext cx="1809416" cy="1808295"/>
              <a:chOff x="4385" y="3099"/>
              <a:chExt cx="1613" cy="1612"/>
            </a:xfrm>
          </p:grpSpPr>
          <p:sp>
            <p:nvSpPr>
              <p:cNvPr id="733"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4" name="Rectangle 9"/>
              <p:cNvSpPr>
                <a:spLocks noChangeArrowheads="1"/>
              </p:cNvSpPr>
              <p:nvPr/>
            </p:nvSpPr>
            <p:spPr bwMode="auto">
              <a:xfrm>
                <a:off x="5494"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5" name="Rectangle 10"/>
              <p:cNvSpPr>
                <a:spLocks noChangeArrowheads="1"/>
              </p:cNvSpPr>
              <p:nvPr/>
            </p:nvSpPr>
            <p:spPr bwMode="auto">
              <a:xfrm>
                <a:off x="4638" y="3463"/>
                <a:ext cx="253" cy="89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6" name="Rectangle 11"/>
              <p:cNvSpPr>
                <a:spLocks noChangeArrowheads="1"/>
              </p:cNvSpPr>
              <p:nvPr/>
            </p:nvSpPr>
            <p:spPr bwMode="auto">
              <a:xfrm>
                <a:off x="4703" y="3531"/>
                <a:ext cx="314" cy="8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7" name="Rectangle 736"/>
              <p:cNvSpPr>
                <a:spLocks noChangeArrowheads="1"/>
              </p:cNvSpPr>
              <p:nvPr/>
            </p:nvSpPr>
            <p:spPr bwMode="auto">
              <a:xfrm>
                <a:off x="5367" y="3653"/>
                <a:ext cx="313" cy="70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8" name="Rectangle 13"/>
              <p:cNvSpPr>
                <a:spLocks noChangeArrowheads="1"/>
              </p:cNvSpPr>
              <p:nvPr/>
            </p:nvSpPr>
            <p:spPr bwMode="auto">
              <a:xfrm>
                <a:off x="4968" y="3779"/>
                <a:ext cx="463" cy="576"/>
              </a:xfrm>
              <a:prstGeom prst="rect">
                <a:avLst/>
              </a:prstGeom>
              <a:solidFill>
                <a:srgbClr val="44546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39" name="Rectangle 14"/>
              <p:cNvSpPr>
                <a:spLocks noChangeArrowheads="1"/>
              </p:cNvSpPr>
              <p:nvPr/>
            </p:nvSpPr>
            <p:spPr bwMode="auto">
              <a:xfrm>
                <a:off x="4945" y="3762"/>
                <a:ext cx="508" cy="17"/>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0" name="Rectangle 15"/>
              <p:cNvSpPr>
                <a:spLocks noChangeArrowheads="1"/>
              </p:cNvSpPr>
              <p:nvPr/>
            </p:nvSpPr>
            <p:spPr bwMode="auto">
              <a:xfrm>
                <a:off x="5223"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1" name="Rectangle 16"/>
              <p:cNvSpPr>
                <a:spLocks noChangeArrowheads="1"/>
              </p:cNvSpPr>
              <p:nvPr/>
            </p:nvSpPr>
            <p:spPr bwMode="auto">
              <a:xfrm>
                <a:off x="5117" y="4239"/>
                <a:ext cx="61" cy="116"/>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2" name="Rectangle 17"/>
              <p:cNvSpPr>
                <a:spLocks noChangeArrowheads="1"/>
              </p:cNvSpPr>
              <p:nvPr/>
            </p:nvSpPr>
            <p:spPr bwMode="auto">
              <a:xfrm>
                <a:off x="5015" y="3831"/>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3" name="Rectangle 18"/>
              <p:cNvSpPr>
                <a:spLocks noChangeArrowheads="1"/>
              </p:cNvSpPr>
              <p:nvPr/>
            </p:nvSpPr>
            <p:spPr bwMode="auto">
              <a:xfrm>
                <a:off x="5015" y="3935"/>
                <a:ext cx="371" cy="59"/>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4" name="Rectangle 19"/>
              <p:cNvSpPr>
                <a:spLocks noChangeArrowheads="1"/>
              </p:cNvSpPr>
              <p:nvPr/>
            </p:nvSpPr>
            <p:spPr bwMode="auto">
              <a:xfrm>
                <a:off x="5015" y="4038"/>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5" name="Rectangle 20"/>
              <p:cNvSpPr>
                <a:spLocks noChangeArrowheads="1"/>
              </p:cNvSpPr>
              <p:nvPr/>
            </p:nvSpPr>
            <p:spPr bwMode="auto">
              <a:xfrm>
                <a:off x="5015" y="4141"/>
                <a:ext cx="371" cy="61"/>
              </a:xfrm>
              <a:prstGeom prst="rect">
                <a:avLst/>
              </a:prstGeom>
              <a:solidFill>
                <a:srgbClr val="ED7D3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sp>
            <p:nvSpPr>
              <p:cNvPr id="746" name="Rectangle 21"/>
              <p:cNvSpPr>
                <a:spLocks noChangeArrowheads="1"/>
              </p:cNvSpPr>
              <p:nvPr/>
            </p:nvSpPr>
            <p:spPr bwMode="auto">
              <a:xfrm>
                <a:off x="5043" y="3690"/>
                <a:ext cx="180"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914367">
                  <a:defRPr/>
                </a:pPr>
                <a:endParaRPr lang="en-US" sz="1765" kern="0">
                  <a:solidFill>
                    <a:prstClr val="black"/>
                  </a:solidFill>
                  <a:latin typeface="Segoe UI"/>
                  <a:ea typeface="MS PGothic" pitchFamily="34" charset="-128"/>
                </a:endParaRPr>
              </a:p>
            </p:txBody>
          </p:sp>
        </p:grpSp>
      </p:grpSp>
      <p:grpSp>
        <p:nvGrpSpPr>
          <p:cNvPr id="4" name="Group 3"/>
          <p:cNvGrpSpPr/>
          <p:nvPr/>
        </p:nvGrpSpPr>
        <p:grpSpPr>
          <a:xfrm>
            <a:off x="8864257" y="4326853"/>
            <a:ext cx="2258181" cy="1786624"/>
            <a:chOff x="9042003" y="4413119"/>
            <a:chExt cx="2303462" cy="1822450"/>
          </a:xfrm>
        </p:grpSpPr>
        <p:sp>
          <p:nvSpPr>
            <p:cNvPr id="747" name="TextBox 746"/>
            <p:cNvSpPr txBox="1"/>
            <p:nvPr/>
          </p:nvSpPr>
          <p:spPr bwMode="auto">
            <a:xfrm>
              <a:off x="9118203" y="5608507"/>
              <a:ext cx="2151062" cy="627062"/>
            </a:xfrm>
            <a:prstGeom prst="rect">
              <a:avLst/>
            </a:prstGeom>
            <a:noFill/>
          </p:spPr>
          <p:txBody>
            <a:bodyPr lIns="179285" tIns="143428" rIns="179285" bIns="143428">
              <a:spAutoFit/>
            </a:bodyPr>
            <a:lstStyle/>
            <a:p>
              <a:pPr defTabSz="914367">
                <a:lnSpc>
                  <a:spcPct val="90000"/>
                </a:lnSpc>
                <a:spcAft>
                  <a:spcPts val="588"/>
                </a:spcAft>
                <a:defRPr/>
              </a:pPr>
              <a:r>
                <a:rPr lang="en-US" sz="2353" kern="0" dirty="0">
                  <a:solidFill>
                    <a:prstClr val="black"/>
                  </a:solidFill>
                  <a:latin typeface="Segoe UI"/>
                  <a:ea typeface="MS PGothic" pitchFamily="34" charset="-128"/>
                </a:rPr>
                <a:t>Other clouds</a:t>
              </a:r>
            </a:p>
          </p:txBody>
        </p:sp>
        <p:sp>
          <p:nvSpPr>
            <p:cNvPr id="748" name="Freeform 747"/>
            <p:cNvSpPr>
              <a:spLocks/>
            </p:cNvSpPr>
            <p:nvPr/>
          </p:nvSpPr>
          <p:spPr bwMode="auto">
            <a:xfrm>
              <a:off x="9042003" y="4413119"/>
              <a:ext cx="2303462" cy="1274763"/>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chemeClr val="tx1"/>
            </a:solidFill>
            <a:ln>
              <a:noFill/>
            </a:ln>
          </p:spPr>
          <p:txBody>
            <a:bodyPr/>
            <a:lstStyle/>
            <a:p>
              <a:pPr defTabSz="914367">
                <a:defRPr/>
              </a:pPr>
              <a:endParaRPr lang="en-US" sz="1765" kern="0">
                <a:solidFill>
                  <a:prstClr val="black"/>
                </a:solidFill>
                <a:latin typeface="Segoe UI"/>
                <a:ea typeface="MS PGothic" pitchFamily="34" charset="-128"/>
              </a:endParaRPr>
            </a:p>
          </p:txBody>
        </p:sp>
      </p:grpSp>
    </p:spTree>
    <p:extLst>
      <p:ext uri="{BB962C8B-B14F-4D97-AF65-F5344CB8AC3E}">
        <p14:creationId xmlns:p14="http://schemas.microsoft.com/office/powerpoint/2010/main" val="1299536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800"/>
                                  </p:stCondLst>
                                  <p:childTnLst>
                                    <p:set>
                                      <p:cBhvr>
                                        <p:cTn id="6" dur="1" fill="hold">
                                          <p:stCondLst>
                                            <p:cond delay="0"/>
                                          </p:stCondLst>
                                        </p:cTn>
                                        <p:tgtEl>
                                          <p:spTgt spid="356"/>
                                        </p:tgtEl>
                                        <p:attrNameLst>
                                          <p:attrName>style.visibility</p:attrName>
                                        </p:attrNameLst>
                                      </p:cBhvr>
                                      <p:to>
                                        <p:strVal val="visible"/>
                                      </p:to>
                                    </p:set>
                                    <p:anim calcmode="lin" valueType="num">
                                      <p:cBhvr additive="base">
                                        <p:cTn id="7" dur="500"/>
                                        <p:tgtEl>
                                          <p:spTgt spid="356"/>
                                        </p:tgtEl>
                                        <p:attrNameLst>
                                          <p:attrName>ppt_y</p:attrName>
                                        </p:attrNameLst>
                                      </p:cBhvr>
                                      <p:tavLst>
                                        <p:tav tm="0">
                                          <p:val>
                                            <p:strVal val="#ppt_y-#ppt_h*1.125000"/>
                                          </p:val>
                                        </p:tav>
                                        <p:tav tm="100000">
                                          <p:val>
                                            <p:strVal val="#ppt_y"/>
                                          </p:val>
                                        </p:tav>
                                      </p:tavLst>
                                    </p:anim>
                                    <p:animEffect transition="in" filter="wipe(down)">
                                      <p:cBhvr>
                                        <p:cTn id="8" dur="500"/>
                                        <p:tgtEl>
                                          <p:spTgt spid="356"/>
                                        </p:tgtEl>
                                      </p:cBhvr>
                                    </p:animEffect>
                                  </p:childTnLst>
                                </p:cTn>
                              </p:par>
                              <p:par>
                                <p:cTn id="9" presetID="12" presetClass="entr" presetSubtype="1" fill="hold" grpId="0" nodeType="withEffect">
                                  <p:stCondLst>
                                    <p:cond delay="800"/>
                                  </p:stCondLst>
                                  <p:childTnLst>
                                    <p:set>
                                      <p:cBhvr>
                                        <p:cTn id="10" dur="1" fill="hold">
                                          <p:stCondLst>
                                            <p:cond delay="0"/>
                                          </p:stCondLst>
                                        </p:cTn>
                                        <p:tgtEl>
                                          <p:spTgt spid="357"/>
                                        </p:tgtEl>
                                        <p:attrNameLst>
                                          <p:attrName>style.visibility</p:attrName>
                                        </p:attrNameLst>
                                      </p:cBhvr>
                                      <p:to>
                                        <p:strVal val="visible"/>
                                      </p:to>
                                    </p:set>
                                    <p:anim calcmode="lin" valueType="num">
                                      <p:cBhvr additive="base">
                                        <p:cTn id="11" dur="500"/>
                                        <p:tgtEl>
                                          <p:spTgt spid="357"/>
                                        </p:tgtEl>
                                        <p:attrNameLst>
                                          <p:attrName>ppt_y</p:attrName>
                                        </p:attrNameLst>
                                      </p:cBhvr>
                                      <p:tavLst>
                                        <p:tav tm="0">
                                          <p:val>
                                            <p:strVal val="#ppt_y-#ppt_h*1.125000"/>
                                          </p:val>
                                        </p:tav>
                                        <p:tav tm="100000">
                                          <p:val>
                                            <p:strVal val="#ppt_y"/>
                                          </p:val>
                                        </p:tav>
                                      </p:tavLst>
                                    </p:anim>
                                    <p:animEffect transition="in" filter="wipe(down)">
                                      <p:cBhvr>
                                        <p:cTn id="12" dur="500"/>
                                        <p:tgtEl>
                                          <p:spTgt spid="357"/>
                                        </p:tgtEl>
                                      </p:cBhvr>
                                    </p:animEffect>
                                  </p:childTnLst>
                                </p:cTn>
                              </p:par>
                              <p:par>
                                <p:cTn id="13" presetID="12" presetClass="entr" presetSubtype="1" fill="hold" grpId="0" nodeType="withEffect">
                                  <p:stCondLst>
                                    <p:cond delay="800"/>
                                  </p:stCondLst>
                                  <p:childTnLst>
                                    <p:set>
                                      <p:cBhvr>
                                        <p:cTn id="14" dur="1" fill="hold">
                                          <p:stCondLst>
                                            <p:cond delay="0"/>
                                          </p:stCondLst>
                                        </p:cTn>
                                        <p:tgtEl>
                                          <p:spTgt spid="358"/>
                                        </p:tgtEl>
                                        <p:attrNameLst>
                                          <p:attrName>style.visibility</p:attrName>
                                        </p:attrNameLst>
                                      </p:cBhvr>
                                      <p:to>
                                        <p:strVal val="visible"/>
                                      </p:to>
                                    </p:set>
                                    <p:anim calcmode="lin" valueType="num">
                                      <p:cBhvr additive="base">
                                        <p:cTn id="15" dur="500"/>
                                        <p:tgtEl>
                                          <p:spTgt spid="358"/>
                                        </p:tgtEl>
                                        <p:attrNameLst>
                                          <p:attrName>ppt_y</p:attrName>
                                        </p:attrNameLst>
                                      </p:cBhvr>
                                      <p:tavLst>
                                        <p:tav tm="0">
                                          <p:val>
                                            <p:strVal val="#ppt_y-#ppt_h*1.125000"/>
                                          </p:val>
                                        </p:tav>
                                        <p:tav tm="100000">
                                          <p:val>
                                            <p:strVal val="#ppt_y"/>
                                          </p:val>
                                        </p:tav>
                                      </p:tavLst>
                                    </p:anim>
                                    <p:animEffect transition="in" filter="wipe(down)">
                                      <p:cBhvr>
                                        <p:cTn id="16" dur="500"/>
                                        <p:tgtEl>
                                          <p:spTgt spid="358"/>
                                        </p:tgtEl>
                                      </p:cBhvr>
                                    </p:animEffect>
                                  </p:childTnLst>
                                </p:cTn>
                              </p:par>
                            </p:childTnLst>
                          </p:cTn>
                        </p:par>
                        <p:par>
                          <p:cTn id="17" fill="hold">
                            <p:stCondLst>
                              <p:cond delay="13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1800"/>
                            </p:stCondLst>
                            <p:childTnLst>
                              <p:par>
                                <p:cTn id="22" presetID="10" presetClass="entr" presetSubtype="0" fill="hold" nodeType="afterEffect">
                                  <p:stCondLst>
                                    <p:cond delay="0"/>
                                  </p:stCondLst>
                                  <p:childTnLst>
                                    <p:set>
                                      <p:cBhvr>
                                        <p:cTn id="23" dur="1" fill="hold">
                                          <p:stCondLst>
                                            <p:cond delay="0"/>
                                          </p:stCondLst>
                                        </p:cTn>
                                        <p:tgtEl>
                                          <p:spTgt spid="729"/>
                                        </p:tgtEl>
                                        <p:attrNameLst>
                                          <p:attrName>style.visibility</p:attrName>
                                        </p:attrNameLst>
                                      </p:cBhvr>
                                      <p:to>
                                        <p:strVal val="visible"/>
                                      </p:to>
                                    </p:set>
                                    <p:animEffect transition="in" filter="fade">
                                      <p:cBhvr>
                                        <p:cTn id="24" dur="500"/>
                                        <p:tgtEl>
                                          <p:spTgt spid="729"/>
                                        </p:tgtEl>
                                      </p:cBhvr>
                                    </p:animEffect>
                                  </p:childTnLst>
                                </p:cTn>
                              </p:par>
                            </p:childTnLst>
                          </p:cTn>
                        </p:par>
                        <p:par>
                          <p:cTn id="25" fill="hold">
                            <p:stCondLst>
                              <p:cond delay="2300"/>
                            </p:stCondLst>
                            <p:childTnLst>
                              <p:par>
                                <p:cTn id="26" presetID="10"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71849" y="2383171"/>
            <a:ext cx="8835645" cy="3959210"/>
            <a:chOff x="304800" y="1347661"/>
            <a:chExt cx="8229600" cy="5357939"/>
          </a:xfrm>
        </p:grpSpPr>
        <p:sp>
          <p:nvSpPr>
            <p:cNvPr id="7" name="Rounded Rectangle 6"/>
            <p:cNvSpPr/>
            <p:nvPr/>
          </p:nvSpPr>
          <p:spPr>
            <a:xfrm>
              <a:off x="609600" y="18748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26" name="Rounded Rectangle 25"/>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Windows OS</a:t>
              </a:r>
            </a:p>
          </p:txBody>
        </p:sp>
        <p:sp>
          <p:nvSpPr>
            <p:cNvPr id="31" name="Rounded Rectangle 30"/>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2" name="Rounded Rectangle 31"/>
            <p:cNvSpPr/>
            <p:nvPr/>
          </p:nvSpPr>
          <p:spPr>
            <a:xfrm>
              <a:off x="3398018" y="1347661"/>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4" name="Rounded Rectangle 33"/>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5" name="Rounded Rectangle 34"/>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endParaRPr lang="en-US" dirty="0">
                <a:solidFill>
                  <a:schemeClr val="bg1"/>
                </a:solidFill>
              </a:endParaRPr>
            </a:p>
            <a:p>
              <a:endParaRPr lang="en-US" dirty="0">
                <a:solidFill>
                  <a:schemeClr val="bg1"/>
                </a:solidFill>
              </a:endParaRPr>
            </a:p>
            <a:p>
              <a:r>
                <a:rPr lang="en-US" dirty="0">
                  <a:solidFill>
                    <a:schemeClr val="bg1"/>
                  </a:solidFill>
                </a:rPr>
                <a:t>Windows OS</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30" name="Oval 29"/>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23" tIns="45711" rIns="91423" bIns="45711" numCol="1" rtlCol="0" anchor="ctr" anchorCtr="0" compatLnSpc="1">
              <a:prstTxWarp prst="textNoShape">
                <a:avLst/>
              </a:prstTxWarp>
            </a:bodyPr>
            <a:lstStyle/>
            <a:p>
              <a:pPr algn="ctr" defTabSz="913924"/>
              <a:endParaRPr lang="en-US" sz="2400" dirty="0">
                <a:solidFill>
                  <a:schemeClr val="tx1"/>
                </a:solidFill>
              </a:endParaRPr>
            </a:p>
          </p:txBody>
        </p:sp>
        <p:sp>
          <p:nvSpPr>
            <p:cNvPr id="8" name="Oval 7"/>
            <p:cNvSpPr/>
            <p:nvPr/>
          </p:nvSpPr>
          <p:spPr>
            <a:xfrm>
              <a:off x="1997109" y="2857936"/>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37" name="Oval 36"/>
            <p:cNvSpPr/>
            <p:nvPr/>
          </p:nvSpPr>
          <p:spPr>
            <a:xfrm>
              <a:off x="1485900" y="5059362"/>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 </a:t>
              </a:r>
            </a:p>
          </p:txBody>
        </p:sp>
        <p:sp>
          <p:nvSpPr>
            <p:cNvPr id="38" name="Oval 37"/>
            <p:cNvSpPr/>
            <p:nvPr/>
          </p:nvSpPr>
          <p:spPr>
            <a:xfrm>
              <a:off x="4114800" y="5795728"/>
              <a:ext cx="762000" cy="685801"/>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39" name="Oval 38"/>
            <p:cNvSpPr/>
            <p:nvPr/>
          </p:nvSpPr>
          <p:spPr>
            <a:xfrm>
              <a:off x="4174100" y="2319786"/>
              <a:ext cx="762000" cy="685801"/>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40" name="Oval 39"/>
            <p:cNvSpPr/>
            <p:nvPr/>
          </p:nvSpPr>
          <p:spPr>
            <a:xfrm>
              <a:off x="6446854" y="3010336"/>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sp>
          <p:nvSpPr>
            <p:cNvPr id="41" name="Oval 40"/>
            <p:cNvSpPr/>
            <p:nvPr/>
          </p:nvSpPr>
          <p:spPr>
            <a:xfrm>
              <a:off x="6446854" y="5220136"/>
              <a:ext cx="762000" cy="685800"/>
            </a:xfrm>
            <a:prstGeom prst="ellipse">
              <a:avLst/>
            </a:prstGeom>
            <a:solidFill>
              <a:srgbClr val="00BCF2"/>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a:solidFill>
                    <a:schemeClr val="tx1"/>
                  </a:solidFill>
                </a:rPr>
                <a:t>Fabric</a:t>
              </a:r>
            </a:p>
            <a:p>
              <a:pPr algn="ctr"/>
              <a:r>
                <a:rPr lang="en-US" sz="900" dirty="0">
                  <a:solidFill>
                    <a:schemeClr val="tx1"/>
                  </a:solidFill>
                </a:rPr>
                <a:t>Node</a:t>
              </a:r>
            </a:p>
          </p:txBody>
        </p:sp>
      </p:grpSp>
      <p:sp>
        <p:nvSpPr>
          <p:cNvPr id="19" name="Content Placeholder 2"/>
          <p:cNvSpPr>
            <a:spLocks noGrp="1"/>
          </p:cNvSpPr>
          <p:nvPr>
            <p:ph type="body" sz="quarter" idx="10"/>
          </p:nvPr>
        </p:nvSpPr>
        <p:spPr>
          <a:xfrm>
            <a:off x="213500" y="953123"/>
            <a:ext cx="12484929" cy="1303458"/>
          </a:xfrm>
          <a:prstGeom prst="rect">
            <a:avLst/>
          </a:prstGeom>
        </p:spPr>
        <p:txBody>
          <a:bodyPr vert="horz" wrap="square" lIns="143428" tIns="89642" rIns="143428" bIns="89642" rtlCol="0">
            <a:spAutoFit/>
          </a:bodyPr>
          <a:lstStyle/>
          <a:p>
            <a:r>
              <a:rPr lang="en-US" sz="2353" dirty="0"/>
              <a:t>Set of OS instances (real or virtual) stitched together to form a pool of resources</a:t>
            </a:r>
          </a:p>
          <a:p>
            <a:r>
              <a:rPr lang="en-US" sz="2353" dirty="0"/>
              <a:t>Cluster can scale to 1000s of machines, is self repairing, and scales-up or down</a:t>
            </a:r>
          </a:p>
          <a:p>
            <a:r>
              <a:rPr lang="en-US" sz="2353" dirty="0"/>
              <a:t>Acts as environment-independent abstraction layer</a:t>
            </a:r>
          </a:p>
        </p:txBody>
      </p:sp>
      <p:sp>
        <p:nvSpPr>
          <p:cNvPr id="20" name="Title 1"/>
          <p:cNvSpPr>
            <a:spLocks noGrp="1"/>
          </p:cNvSpPr>
          <p:nvPr>
            <p:ph type="title"/>
          </p:nvPr>
        </p:nvSpPr>
        <p:spPr>
          <a:xfrm>
            <a:off x="611810" y="177106"/>
            <a:ext cx="10968387" cy="1142838"/>
          </a:xfrm>
        </p:spPr>
        <p:txBody>
          <a:bodyPr>
            <a:normAutofit/>
          </a:bodyPr>
          <a:lstStyle/>
          <a:p>
            <a:pPr lvl="1" algn="ctr" rtl="0">
              <a:spcBef>
                <a:spcPct val="0"/>
              </a:spcBef>
            </a:pPr>
            <a:br>
              <a:rPr lang="en-US" dirty="0"/>
            </a:br>
            <a:endParaRPr lang="en-US" dirty="0"/>
          </a:p>
        </p:txBody>
      </p:sp>
      <p:sp>
        <p:nvSpPr>
          <p:cNvPr id="22" name="Title 1"/>
          <p:cNvSpPr txBox="1">
            <a:spLocks/>
          </p:cNvSpPr>
          <p:nvPr/>
        </p:nvSpPr>
        <p:spPr>
          <a:xfrm>
            <a:off x="418643" y="74134"/>
            <a:ext cx="11655840" cy="899537"/>
          </a:xfrm>
          <a:prstGeom prst="rect">
            <a:avLst/>
          </a:prstGeom>
        </p:spPr>
        <p:txBody>
          <a:bodyPr vert="horz" wrap="square" lIns="143428" tIns="89642" rIns="143428" bIns="89642" rtlCol="0" anchor="t">
            <a:normAutofit fontScale="97500"/>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294" dirty="0"/>
              <a:t>Cluster</a:t>
            </a:r>
          </a:p>
        </p:txBody>
      </p:sp>
    </p:spTree>
    <p:extLst>
      <p:ext uri="{BB962C8B-B14F-4D97-AF65-F5344CB8AC3E}">
        <p14:creationId xmlns:p14="http://schemas.microsoft.com/office/powerpoint/2010/main" val="217012312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type="body" sz="quarter" idx="10"/>
          </p:nvPr>
        </p:nvSpPr>
        <p:spPr>
          <a:xfrm>
            <a:off x="283387" y="924680"/>
            <a:ext cx="11679301" cy="1822427"/>
          </a:xfrm>
          <a:prstGeom prst="rect">
            <a:avLst/>
          </a:prstGeom>
        </p:spPr>
        <p:txBody>
          <a:bodyPr vert="horz" wrap="square" lIns="143428" tIns="89642" rIns="143428" bIns="89642" rtlCol="0">
            <a:spAutoFit/>
          </a:bodyPr>
          <a:lstStyle/>
          <a:p>
            <a:r>
              <a:rPr lang="en-US" sz="2745" dirty="0"/>
              <a:t>Services types are composed of code/</a:t>
            </a:r>
            <a:r>
              <a:rPr lang="en-US" sz="2745" dirty="0" err="1"/>
              <a:t>config</a:t>
            </a:r>
            <a:r>
              <a:rPr lang="en-US" sz="2745" dirty="0"/>
              <a:t>/data packages</a:t>
            </a:r>
          </a:p>
          <a:p>
            <a:pPr lvl="1"/>
            <a:r>
              <a:rPr lang="en-US" sz="1568" dirty="0"/>
              <a:t>Code packages define an entry point (</a:t>
            </a:r>
            <a:r>
              <a:rPr lang="en-US" sz="1568" dirty="0" err="1"/>
              <a:t>dll</a:t>
            </a:r>
            <a:r>
              <a:rPr lang="en-US" sz="1568" dirty="0"/>
              <a:t> or exe) </a:t>
            </a:r>
          </a:p>
          <a:p>
            <a:pPr lvl="1"/>
            <a:r>
              <a:rPr lang="en-US" sz="1568" dirty="0" err="1"/>
              <a:t>Config</a:t>
            </a:r>
            <a:r>
              <a:rPr lang="en-US" sz="1568" dirty="0"/>
              <a:t> packages define service specific </a:t>
            </a:r>
            <a:r>
              <a:rPr lang="en-US" sz="1568" dirty="0" err="1"/>
              <a:t>config</a:t>
            </a:r>
            <a:r>
              <a:rPr lang="en-US" sz="1568" dirty="0"/>
              <a:t> information</a:t>
            </a:r>
          </a:p>
          <a:p>
            <a:pPr lvl="1"/>
            <a:r>
              <a:rPr lang="en-US" sz="1568" dirty="0"/>
              <a:t>Data packages define static resources (</a:t>
            </a:r>
            <a:r>
              <a:rPr lang="en-US" sz="1568" dirty="0" err="1"/>
              <a:t>eg</a:t>
            </a:r>
            <a:r>
              <a:rPr lang="en-US" sz="1568" dirty="0"/>
              <a:t>. images)</a:t>
            </a:r>
          </a:p>
          <a:p>
            <a:r>
              <a:rPr lang="en-US" sz="2745" dirty="0"/>
              <a:t>Packages can be independently versioned</a:t>
            </a:r>
          </a:p>
        </p:txBody>
      </p:sp>
      <p:sp>
        <p:nvSpPr>
          <p:cNvPr id="23" name="Title 1"/>
          <p:cNvSpPr>
            <a:spLocks noGrp="1"/>
          </p:cNvSpPr>
          <p:nvPr>
            <p:ph type="title"/>
          </p:nvPr>
        </p:nvSpPr>
        <p:spPr>
          <a:xfrm>
            <a:off x="283387" y="200858"/>
            <a:ext cx="10968069" cy="747791"/>
          </a:xfrm>
        </p:spPr>
        <p:txBody>
          <a:bodyPr>
            <a:normAutofit fontScale="90000"/>
          </a:bodyPr>
          <a:lstStyle/>
          <a:p>
            <a:r>
              <a:rPr lang="en-US" dirty="0"/>
              <a:t>Service type</a:t>
            </a:r>
          </a:p>
        </p:txBody>
      </p:sp>
      <p:sp>
        <p:nvSpPr>
          <p:cNvPr id="5" name="Rectangle 4"/>
          <p:cNvSpPr/>
          <p:nvPr/>
        </p:nvSpPr>
        <p:spPr>
          <a:xfrm>
            <a:off x="4452555" y="3503702"/>
            <a:ext cx="6723186" cy="2745710"/>
          </a:xfrm>
          <a:prstGeom prst="rect">
            <a:avLst/>
          </a:prstGeom>
          <a:solidFill>
            <a:schemeClr val="tx1"/>
          </a:solidFill>
        </p:spPr>
        <p:txBody>
          <a:bodyPr wrap="square">
            <a:spAutoFit/>
          </a:bodyPr>
          <a:lstStyle/>
          <a:p>
            <a:endParaRPr lang="fr-FR" sz="1078" dirty="0">
              <a:solidFill>
                <a:srgbClr val="0000FF"/>
              </a:solidFill>
              <a:highlight>
                <a:srgbClr val="FFFFFF"/>
              </a:highlight>
              <a:latin typeface="Consolas" panose="020B0609020204030204" pitchFamily="49" charset="0"/>
            </a:endParaRPr>
          </a:p>
          <a:p>
            <a:r>
              <a:rPr lang="fr-FR" sz="1078" dirty="0">
                <a:solidFill>
                  <a:srgbClr val="0000FF"/>
                </a:solidFill>
                <a:highlight>
                  <a:srgbClr val="FFFFFF"/>
                </a:highlight>
                <a:latin typeface="Consolas" panose="020B0609020204030204" pitchFamily="49" charset="0"/>
              </a:rPr>
              <a:t>&lt;</a:t>
            </a:r>
            <a:r>
              <a:rPr lang="fr-FR" sz="1078" dirty="0" err="1">
                <a:solidFill>
                  <a:srgbClr val="A31515"/>
                </a:solidFill>
                <a:highlight>
                  <a:srgbClr val="FFFFFF"/>
                </a:highlight>
                <a:latin typeface="Consolas" panose="020B0609020204030204" pitchFamily="49" charset="0"/>
              </a:rPr>
              <a:t>ServiceManifest</a:t>
            </a:r>
            <a:r>
              <a:rPr lang="fr-FR" sz="1078" dirty="0">
                <a:solidFill>
                  <a:srgbClr val="0000FF"/>
                </a:solidFill>
                <a:highlight>
                  <a:srgbClr val="FFFFFF"/>
                </a:highlight>
                <a:latin typeface="Consolas" panose="020B0609020204030204" pitchFamily="49" charset="0"/>
              </a:rPr>
              <a:t> </a:t>
            </a:r>
            <a:r>
              <a:rPr lang="fr-FR" sz="1078" dirty="0">
                <a:solidFill>
                  <a:srgbClr val="FF0000"/>
                </a:solidFill>
                <a:highlight>
                  <a:srgbClr val="FFFFFF"/>
                </a:highlight>
                <a:latin typeface="Consolas" panose="020B0609020204030204" pitchFamily="49" charset="0"/>
              </a:rPr>
              <a:t>Name</a:t>
            </a:r>
            <a:r>
              <a:rPr lang="fr-FR" sz="1078" dirty="0">
                <a:solidFill>
                  <a:srgbClr val="0000FF"/>
                </a:solidFill>
                <a:highlight>
                  <a:srgbClr val="FFFFFF"/>
                </a:highlight>
                <a:latin typeface="Consolas" panose="020B0609020204030204" pitchFamily="49" charset="0"/>
              </a:rPr>
              <a:t>=</a:t>
            </a:r>
            <a:r>
              <a:rPr lang="fr-FR" sz="1078" dirty="0">
                <a:solidFill>
                  <a:srgbClr val="000000"/>
                </a:solidFill>
                <a:highlight>
                  <a:srgbClr val="FFFFFF"/>
                </a:highlight>
                <a:latin typeface="Consolas" panose="020B0609020204030204" pitchFamily="49" charset="0"/>
              </a:rPr>
              <a:t>"</a:t>
            </a:r>
            <a:r>
              <a:rPr lang="fr-FR" sz="1078" dirty="0" err="1">
                <a:solidFill>
                  <a:srgbClr val="0000FF"/>
                </a:solidFill>
                <a:highlight>
                  <a:srgbClr val="FFFFFF"/>
                </a:highlight>
                <a:latin typeface="Consolas" panose="020B0609020204030204" pitchFamily="49" charset="0"/>
              </a:rPr>
              <a:t>QueueService</a:t>
            </a:r>
            <a:r>
              <a:rPr lang="fr-FR" sz="1078" dirty="0">
                <a:solidFill>
                  <a:srgbClr val="000000"/>
                </a:solidFill>
                <a:highlight>
                  <a:srgbClr val="FFFFFF"/>
                </a:highlight>
                <a:latin typeface="Consolas" panose="020B0609020204030204" pitchFamily="49" charset="0"/>
              </a:rPr>
              <a:t>"</a:t>
            </a:r>
            <a:r>
              <a:rPr lang="fr-FR" sz="1078" dirty="0">
                <a:solidFill>
                  <a:srgbClr val="0000FF"/>
                </a:solidFill>
                <a:highlight>
                  <a:srgbClr val="FFFFFF"/>
                </a:highlight>
                <a:latin typeface="Consolas" panose="020B0609020204030204" pitchFamily="49" charset="0"/>
              </a:rPr>
              <a:t> </a:t>
            </a:r>
            <a:r>
              <a:rPr lang="fr-FR" sz="1078" dirty="0">
                <a:solidFill>
                  <a:srgbClr val="FF0000"/>
                </a:solidFill>
                <a:highlight>
                  <a:srgbClr val="FFFFFF"/>
                </a:highlight>
                <a:latin typeface="Consolas" panose="020B0609020204030204" pitchFamily="49" charset="0"/>
              </a:rPr>
              <a:t>Version</a:t>
            </a:r>
            <a:r>
              <a:rPr lang="fr-FR" sz="1078" dirty="0">
                <a:solidFill>
                  <a:srgbClr val="0000FF"/>
                </a:solidFill>
                <a:highlight>
                  <a:srgbClr val="FFFFFF"/>
                </a:highlight>
                <a:latin typeface="Consolas" panose="020B0609020204030204" pitchFamily="49" charset="0"/>
              </a:rPr>
              <a:t>=</a:t>
            </a:r>
            <a:r>
              <a:rPr lang="fr-FR" sz="1078" dirty="0">
                <a:solidFill>
                  <a:srgbClr val="000000"/>
                </a:solidFill>
                <a:highlight>
                  <a:srgbClr val="FFFFFF"/>
                </a:highlight>
                <a:latin typeface="Consolas" panose="020B0609020204030204" pitchFamily="49" charset="0"/>
              </a:rPr>
              <a:t>"</a:t>
            </a:r>
            <a:r>
              <a:rPr lang="fr-FR" sz="1078" dirty="0">
                <a:solidFill>
                  <a:srgbClr val="0000FF"/>
                </a:solidFill>
                <a:highlight>
                  <a:srgbClr val="FFFFFF"/>
                </a:highlight>
                <a:latin typeface="Consolas" panose="020B0609020204030204" pitchFamily="49" charset="0"/>
              </a:rPr>
              <a:t>1.0"&gt;</a:t>
            </a:r>
            <a:endParaRPr lang="fr-FR"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ServiceTypes</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StatefulServiceType</a:t>
            </a:r>
            <a:r>
              <a:rPr lang="en-US" sz="1078" dirty="0">
                <a:solidFill>
                  <a:srgbClr val="0000FF"/>
                </a:solidFill>
                <a:highlight>
                  <a:srgbClr val="FFFFFF"/>
                </a:highlight>
                <a:latin typeface="Consolas" panose="020B0609020204030204" pitchFamily="49" charset="0"/>
              </a:rPr>
              <a:t> </a:t>
            </a:r>
            <a:r>
              <a:rPr lang="en-US" sz="1078" dirty="0" err="1">
                <a:solidFill>
                  <a:srgbClr val="FF0000"/>
                </a:solidFill>
                <a:highlight>
                  <a:srgbClr val="FFFFFF"/>
                </a:highlight>
                <a:latin typeface="Consolas" panose="020B0609020204030204" pitchFamily="49" charset="0"/>
              </a:rPr>
              <a:t>ServiceTypeName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err="1">
                <a:solidFill>
                  <a:srgbClr val="0000FF"/>
                </a:solidFill>
                <a:highlight>
                  <a:srgbClr val="FFFFFF"/>
                </a:highlight>
                <a:latin typeface="Consolas" panose="020B0609020204030204" pitchFamily="49" charset="0"/>
              </a:rPr>
              <a:t>QueueServiceType</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a:t>
            </a:r>
            <a:r>
              <a:rPr lang="en-US" sz="1078" dirty="0" err="1">
                <a:solidFill>
                  <a:srgbClr val="FF0000"/>
                </a:solidFill>
                <a:highlight>
                  <a:srgbClr val="FFFFFF"/>
                </a:highlight>
                <a:latin typeface="Consolas" panose="020B0609020204030204" pitchFamily="49" charset="0"/>
              </a:rPr>
              <a:t>HasPersistedState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true</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ServiceTypes</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de-DE" sz="1078" dirty="0">
                <a:solidFill>
                  <a:srgbClr val="0000FF"/>
                </a:solidFill>
                <a:highlight>
                  <a:srgbClr val="FFFFFF"/>
                </a:highlight>
                <a:latin typeface="Consolas" panose="020B0609020204030204" pitchFamily="49" charset="0"/>
              </a:rPr>
              <a:t>  &lt;</a:t>
            </a:r>
            <a:r>
              <a:rPr lang="de-DE" sz="1078" dirty="0">
                <a:solidFill>
                  <a:srgbClr val="A31515"/>
                </a:solidFill>
                <a:highlight>
                  <a:srgbClr val="FFFFFF"/>
                </a:highlight>
                <a:latin typeface="Consolas" panose="020B0609020204030204" pitchFamily="49" charset="0"/>
              </a:rPr>
              <a:t>CodePackage</a:t>
            </a:r>
            <a:r>
              <a:rPr lang="de-DE" sz="1078" dirty="0">
                <a:solidFill>
                  <a:srgbClr val="0000FF"/>
                </a:solidFill>
                <a:highlight>
                  <a:srgbClr val="FFFFFF"/>
                </a:highlight>
                <a:latin typeface="Consolas" panose="020B0609020204030204" pitchFamily="49" charset="0"/>
              </a:rPr>
              <a:t> </a:t>
            </a:r>
            <a:r>
              <a:rPr lang="de-DE" sz="1078" dirty="0">
                <a:solidFill>
                  <a:srgbClr val="FF0000"/>
                </a:solidFill>
                <a:highlight>
                  <a:srgbClr val="FFFFFF"/>
                </a:highlight>
                <a:latin typeface="Consolas" panose="020B0609020204030204" pitchFamily="49" charset="0"/>
              </a:rPr>
              <a:t>Name</a:t>
            </a:r>
            <a:r>
              <a:rPr lang="de-DE" sz="1078" dirty="0">
                <a:solidFill>
                  <a:srgbClr val="0000FF"/>
                </a:solidFill>
                <a:highlight>
                  <a:srgbClr val="FFFFFF"/>
                </a:highlight>
                <a:latin typeface="Consolas" panose="020B0609020204030204" pitchFamily="49" charset="0"/>
              </a:rPr>
              <a:t>=</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Code</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 </a:t>
            </a:r>
            <a:r>
              <a:rPr lang="de-DE" sz="1078" dirty="0">
                <a:solidFill>
                  <a:srgbClr val="FF0000"/>
                </a:solidFill>
                <a:highlight>
                  <a:srgbClr val="FFFFFF"/>
                </a:highlight>
                <a:latin typeface="Consolas" panose="020B0609020204030204" pitchFamily="49" charset="0"/>
              </a:rPr>
              <a:t>Version</a:t>
            </a:r>
            <a:r>
              <a:rPr lang="de-DE" sz="1078" dirty="0">
                <a:solidFill>
                  <a:srgbClr val="0000FF"/>
                </a:solidFill>
                <a:highlight>
                  <a:srgbClr val="FFFFFF"/>
                </a:highlight>
                <a:latin typeface="Consolas" panose="020B0609020204030204" pitchFamily="49" charset="0"/>
              </a:rPr>
              <a:t>=</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1.0</a:t>
            </a:r>
            <a:r>
              <a:rPr lang="de-DE" sz="1078" dirty="0">
                <a:solidFill>
                  <a:srgbClr val="000000"/>
                </a:solidFill>
                <a:highlight>
                  <a:srgbClr val="FFFFFF"/>
                </a:highlight>
                <a:latin typeface="Consolas" panose="020B0609020204030204" pitchFamily="49" charset="0"/>
              </a:rPr>
              <a:t>"</a:t>
            </a:r>
            <a:r>
              <a:rPr lang="de-DE" sz="1078" dirty="0">
                <a:solidFill>
                  <a:srgbClr val="0000FF"/>
                </a:solidFill>
                <a:highlight>
                  <a:srgbClr val="FFFFFF"/>
                </a:highlight>
                <a:latin typeface="Consolas" panose="020B0609020204030204" pitchFamily="49" charset="0"/>
              </a:rPr>
              <a:t>&gt;</a:t>
            </a:r>
            <a:endParaRPr lang="de-DE"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EntryPoint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ExeHost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a:solidFill>
                  <a:srgbClr val="A31515"/>
                </a:solidFill>
                <a:highlight>
                  <a:srgbClr val="FFFFFF"/>
                </a:highlight>
                <a:latin typeface="Consolas" panose="020B0609020204030204" pitchFamily="49" charset="0"/>
              </a:rPr>
              <a:t>Program</a:t>
            </a:r>
            <a:r>
              <a:rPr lang="en-US" sz="1078" dirty="0">
                <a:solidFill>
                  <a:srgbClr val="0000FF"/>
                </a:solidFill>
                <a:highlight>
                  <a:srgbClr val="FFFFFF"/>
                </a:highlight>
                <a:latin typeface="Consolas" panose="020B0609020204030204" pitchFamily="49" charset="0"/>
              </a:rPr>
              <a:t>&gt;</a:t>
            </a:r>
            <a:r>
              <a:rPr lang="en-US" sz="1078" dirty="0">
                <a:solidFill>
                  <a:srgbClr val="000000"/>
                </a:solidFill>
                <a:highlight>
                  <a:srgbClr val="FFFFFF"/>
                </a:highlight>
                <a:latin typeface="Consolas" panose="020B0609020204030204" pitchFamily="49" charset="0"/>
              </a:rPr>
              <a:t>ServiceHost.exe</a:t>
            </a:r>
            <a:r>
              <a:rPr lang="en-US" sz="1078" dirty="0">
                <a:solidFill>
                  <a:srgbClr val="0000FF"/>
                </a:solidFill>
                <a:highlight>
                  <a:srgbClr val="FFFFFF"/>
                </a:highlight>
                <a:latin typeface="Consolas" panose="020B0609020204030204" pitchFamily="49" charset="0"/>
              </a:rPr>
              <a:t>&lt;/</a:t>
            </a:r>
            <a:r>
              <a:rPr lang="en-US" sz="1078" dirty="0">
                <a:solidFill>
                  <a:srgbClr val="A31515"/>
                </a:solidFill>
                <a:highlight>
                  <a:srgbClr val="FFFFFF"/>
                </a:highlight>
                <a:latin typeface="Consolas" panose="020B0609020204030204" pitchFamily="49" charset="0"/>
              </a:rPr>
              <a:t>Program</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ExeHost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EntryPoint</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CodePackage</a:t>
            </a:r>
            <a:r>
              <a:rPr lang="en-US" sz="1078" dirty="0">
                <a:solidFill>
                  <a:srgbClr val="0000FF"/>
                </a:solidFill>
                <a:highlight>
                  <a:srgbClr val="FFFFFF"/>
                </a:highlight>
                <a:latin typeface="Consolas" panose="020B0609020204030204" pitchFamily="49" charset="0"/>
              </a:rPr>
              <a:t>&gt;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ConfigPackage</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Name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Config</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Version</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1.0</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  &lt;</a:t>
            </a:r>
            <a:r>
              <a:rPr lang="en-US" sz="1078" dirty="0" err="1">
                <a:solidFill>
                  <a:srgbClr val="A31515"/>
                </a:solidFill>
                <a:highlight>
                  <a:srgbClr val="FFFFFF"/>
                </a:highlight>
                <a:latin typeface="Consolas" panose="020B0609020204030204" pitchFamily="49" charset="0"/>
              </a:rPr>
              <a:t>DataPackage</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Name</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Data</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a:t>
            </a:r>
            <a:r>
              <a:rPr lang="en-US" sz="1078" dirty="0">
                <a:solidFill>
                  <a:srgbClr val="FF0000"/>
                </a:solidFill>
                <a:highlight>
                  <a:srgbClr val="FFFFFF"/>
                </a:highlight>
                <a:latin typeface="Consolas" panose="020B0609020204030204" pitchFamily="49" charset="0"/>
              </a:rPr>
              <a:t>Version</a:t>
            </a:r>
            <a:r>
              <a:rPr lang="en-US" sz="1078" dirty="0">
                <a:solidFill>
                  <a:srgbClr val="0000FF"/>
                </a:solidFill>
                <a:highlight>
                  <a:srgbClr val="FFFFFF"/>
                </a:highlight>
                <a:latin typeface="Consolas" panose="020B0609020204030204" pitchFamily="49" charset="0"/>
              </a:rPr>
              <a:t>=</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1.0</a:t>
            </a:r>
            <a:r>
              <a:rPr lang="en-US" sz="1078" dirty="0">
                <a:solidFill>
                  <a:srgbClr val="000000"/>
                </a:solidFill>
                <a:highlight>
                  <a:srgbClr val="FFFFFF"/>
                </a:highlight>
                <a:latin typeface="Consolas" panose="020B0609020204030204" pitchFamily="49" charset="0"/>
              </a:rPr>
              <a:t>"</a:t>
            </a:r>
            <a:r>
              <a:rPr lang="en-US" sz="1078" dirty="0">
                <a:solidFill>
                  <a:srgbClr val="0000FF"/>
                </a:solidFill>
                <a:highlight>
                  <a:srgbClr val="FFFFFF"/>
                </a:highlight>
                <a:latin typeface="Consolas" panose="020B0609020204030204" pitchFamily="49" charset="0"/>
              </a:rPr>
              <a:t> /&gt;</a:t>
            </a:r>
            <a:endParaRPr lang="en-US" sz="1078" dirty="0">
              <a:solidFill>
                <a:srgbClr val="000000"/>
              </a:solidFill>
              <a:highlight>
                <a:srgbClr val="FFFFFF"/>
              </a:highlight>
              <a:latin typeface="Consolas" panose="020B0609020204030204" pitchFamily="49" charset="0"/>
            </a:endParaRPr>
          </a:p>
          <a:p>
            <a:r>
              <a:rPr lang="en-US" sz="1078" dirty="0">
                <a:solidFill>
                  <a:srgbClr val="0000FF"/>
                </a:solidFill>
                <a:highlight>
                  <a:srgbClr val="FFFFFF"/>
                </a:highlight>
                <a:latin typeface="Consolas" panose="020B0609020204030204" pitchFamily="49" charset="0"/>
              </a:rPr>
              <a:t>&lt;/</a:t>
            </a:r>
            <a:r>
              <a:rPr lang="en-US" sz="1078" dirty="0" err="1">
                <a:solidFill>
                  <a:srgbClr val="A31515"/>
                </a:solidFill>
                <a:highlight>
                  <a:srgbClr val="FFFFFF"/>
                </a:highlight>
                <a:latin typeface="Consolas" panose="020B0609020204030204" pitchFamily="49" charset="0"/>
              </a:rPr>
              <a:t>ServiceManifest</a:t>
            </a:r>
            <a:r>
              <a:rPr lang="en-US" sz="1078" dirty="0">
                <a:solidFill>
                  <a:srgbClr val="0000FF"/>
                </a:solidFill>
                <a:highlight>
                  <a:srgbClr val="FFFFFF"/>
                </a:highlight>
                <a:latin typeface="Consolas" panose="020B0609020204030204" pitchFamily="49" charset="0"/>
              </a:rPr>
              <a:t>&gt;</a:t>
            </a:r>
          </a:p>
          <a:p>
            <a:endParaRPr lang="en-US" sz="1078" dirty="0"/>
          </a:p>
        </p:txBody>
      </p:sp>
      <p:grpSp>
        <p:nvGrpSpPr>
          <p:cNvPr id="17" name="Group 16"/>
          <p:cNvGrpSpPr/>
          <p:nvPr/>
        </p:nvGrpSpPr>
        <p:grpSpPr>
          <a:xfrm>
            <a:off x="717451" y="3802510"/>
            <a:ext cx="3186878" cy="1942254"/>
            <a:chOff x="520752" y="3573462"/>
            <a:chExt cx="3250782" cy="1981200"/>
          </a:xfrm>
        </p:grpSpPr>
        <p:sp>
          <p:nvSpPr>
            <p:cNvPr id="6" name="Rectangle 5"/>
            <p:cNvSpPr/>
            <p:nvPr/>
          </p:nvSpPr>
          <p:spPr bwMode="auto">
            <a:xfrm>
              <a:off x="884237" y="3573462"/>
              <a:ext cx="2514600" cy="6096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1</a:t>
              </a:r>
            </a:p>
          </p:txBody>
        </p:sp>
        <p:sp>
          <p:nvSpPr>
            <p:cNvPr id="7" name="Rectangle 6"/>
            <p:cNvSpPr/>
            <p:nvPr/>
          </p:nvSpPr>
          <p:spPr bwMode="auto">
            <a:xfrm>
              <a:off x="520752" y="4944979"/>
              <a:ext cx="1032794" cy="6096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8" name="Rectangle 7"/>
            <p:cNvSpPr/>
            <p:nvPr/>
          </p:nvSpPr>
          <p:spPr bwMode="auto">
            <a:xfrm>
              <a:off x="1629746" y="4944979"/>
              <a:ext cx="1032794" cy="6096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9" name="Rectangle 8"/>
            <p:cNvSpPr/>
            <p:nvPr/>
          </p:nvSpPr>
          <p:spPr bwMode="auto">
            <a:xfrm>
              <a:off x="2738740" y="4945062"/>
              <a:ext cx="1032794" cy="609600"/>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cxnSp>
          <p:nvCxnSpPr>
            <p:cNvPr id="3" name="Straight Connector 2"/>
            <p:cNvCxnSpPr>
              <a:stCxn id="6" idx="2"/>
            </p:cNvCxnSpPr>
            <p:nvPr/>
          </p:nvCxnSpPr>
          <p:spPr>
            <a:xfrm>
              <a:off x="2141537" y="4183062"/>
              <a:ext cx="0" cy="2977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7149" y="4480853"/>
              <a:ext cx="2217988"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7" idx="0"/>
            </p:cNvCxnSpPr>
            <p:nvPr/>
          </p:nvCxnSpPr>
          <p:spPr>
            <a:xfrm>
              <a:off x="1037149" y="4480853"/>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41537"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238738" y="4469369"/>
              <a:ext cx="0" cy="4641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55319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The Case </a:t>
            </a:r>
            <a:r>
              <a:rPr lang="nl-NL" dirty="0" err="1"/>
              <a:t>for</a:t>
            </a:r>
            <a:r>
              <a:rPr lang="nl-NL" dirty="0"/>
              <a:t> Cloud</a:t>
            </a:r>
          </a:p>
        </p:txBody>
      </p:sp>
      <p:cxnSp>
        <p:nvCxnSpPr>
          <p:cNvPr id="3" name="Gerade Verbindung 59"/>
          <p:cNvCxnSpPr/>
          <p:nvPr/>
        </p:nvCxnSpPr>
        <p:spPr>
          <a:xfrm>
            <a:off x="7253296" y="2483639"/>
            <a:ext cx="1214446" cy="0"/>
          </a:xfrm>
          <a:prstGeom prst="line">
            <a:avLst/>
          </a:prstGeom>
          <a:ln w="12700">
            <a:solidFill>
              <a:srgbClr val="54C2FF"/>
            </a:solidFill>
            <a:prstDash val="dash"/>
          </a:ln>
        </p:spPr>
        <p:style>
          <a:lnRef idx="1">
            <a:schemeClr val="accent1"/>
          </a:lnRef>
          <a:fillRef idx="0">
            <a:schemeClr val="accent1"/>
          </a:fillRef>
          <a:effectRef idx="0">
            <a:schemeClr val="accent1"/>
          </a:effectRef>
          <a:fontRef idx="minor">
            <a:schemeClr val="tx1"/>
          </a:fontRef>
        </p:style>
      </p:cxnSp>
      <p:sp>
        <p:nvSpPr>
          <p:cNvPr id="4" name="Freihandform 49"/>
          <p:cNvSpPr/>
          <p:nvPr/>
        </p:nvSpPr>
        <p:spPr>
          <a:xfrm>
            <a:off x="5850203" y="2963480"/>
            <a:ext cx="355337" cy="548298"/>
          </a:xfrm>
          <a:custGeom>
            <a:avLst/>
            <a:gdLst>
              <a:gd name="connsiteX0" fmla="*/ 343325 w 403945"/>
              <a:gd name="connsiteY0" fmla="*/ 545014 h 643025"/>
              <a:gd name="connsiteX1" fmla="*/ 346724 w 403945"/>
              <a:gd name="connsiteY1" fmla="*/ 1133 h 643025"/>
              <a:gd name="connsiteX2" fmla="*/ 0 w 403945"/>
              <a:gd name="connsiteY2" fmla="*/ 551812 h 643025"/>
              <a:gd name="connsiteX3" fmla="*/ 343325 w 403945"/>
              <a:gd name="connsiteY3" fmla="*/ 545014 h 643025"/>
              <a:gd name="connsiteX0" fmla="*/ 343325 w 403945"/>
              <a:gd name="connsiteY0" fmla="*/ 545014 h 636794"/>
              <a:gd name="connsiteX1" fmla="*/ 346724 w 403945"/>
              <a:gd name="connsiteY1" fmla="*/ 1133 h 636794"/>
              <a:gd name="connsiteX2" fmla="*/ 0 w 403945"/>
              <a:gd name="connsiteY2" fmla="*/ 551812 h 636794"/>
              <a:gd name="connsiteX3" fmla="*/ 343325 w 403945"/>
              <a:gd name="connsiteY3" fmla="*/ 545014 h 636794"/>
              <a:gd name="connsiteX0" fmla="*/ 343325 w 403945"/>
              <a:gd name="connsiteY0" fmla="*/ 545014 h 551812"/>
              <a:gd name="connsiteX1" fmla="*/ 346724 w 403945"/>
              <a:gd name="connsiteY1" fmla="*/ 1133 h 551812"/>
              <a:gd name="connsiteX2" fmla="*/ 0 w 403945"/>
              <a:gd name="connsiteY2" fmla="*/ 551812 h 551812"/>
              <a:gd name="connsiteX3" fmla="*/ 343325 w 403945"/>
              <a:gd name="connsiteY3" fmla="*/ 545014 h 551812"/>
              <a:gd name="connsiteX0" fmla="*/ 343325 w 403945"/>
              <a:gd name="connsiteY0" fmla="*/ 545014 h 551812"/>
              <a:gd name="connsiteX1" fmla="*/ 346724 w 403945"/>
              <a:gd name="connsiteY1" fmla="*/ 1133 h 551812"/>
              <a:gd name="connsiteX2" fmla="*/ 0 w 403945"/>
              <a:gd name="connsiteY2" fmla="*/ 551812 h 551812"/>
              <a:gd name="connsiteX3" fmla="*/ 343325 w 403945"/>
              <a:gd name="connsiteY3" fmla="*/ 545014 h 551812"/>
              <a:gd name="connsiteX0" fmla="*/ 343325 w 356356"/>
              <a:gd name="connsiteY0" fmla="*/ 543881 h 550679"/>
              <a:gd name="connsiteX1" fmla="*/ 346724 w 356356"/>
              <a:gd name="connsiteY1" fmla="*/ 0 h 550679"/>
              <a:gd name="connsiteX2" fmla="*/ 0 w 356356"/>
              <a:gd name="connsiteY2" fmla="*/ 550679 h 550679"/>
              <a:gd name="connsiteX3" fmla="*/ 343325 w 356356"/>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3325 w 352957"/>
              <a:gd name="connsiteY0" fmla="*/ 543881 h 550679"/>
              <a:gd name="connsiteX1" fmla="*/ 346724 w 352957"/>
              <a:gd name="connsiteY1" fmla="*/ 0 h 550679"/>
              <a:gd name="connsiteX2" fmla="*/ 0 w 352957"/>
              <a:gd name="connsiteY2" fmla="*/ 550679 h 550679"/>
              <a:gd name="connsiteX3" fmla="*/ 343325 w 352957"/>
              <a:gd name="connsiteY3" fmla="*/ 543881 h 550679"/>
              <a:gd name="connsiteX0" fmla="*/ 340943 w 350575"/>
              <a:gd name="connsiteY0" fmla="*/ 543881 h 550679"/>
              <a:gd name="connsiteX1" fmla="*/ 344342 w 350575"/>
              <a:gd name="connsiteY1" fmla="*/ 0 h 550679"/>
              <a:gd name="connsiteX2" fmla="*/ 0 w 350575"/>
              <a:gd name="connsiteY2" fmla="*/ 550679 h 550679"/>
              <a:gd name="connsiteX3" fmla="*/ 340943 w 350575"/>
              <a:gd name="connsiteY3" fmla="*/ 543881 h 550679"/>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50575"/>
              <a:gd name="connsiteY0" fmla="*/ 543881 h 551476"/>
              <a:gd name="connsiteX1" fmla="*/ 344342 w 350575"/>
              <a:gd name="connsiteY1" fmla="*/ 0 h 551476"/>
              <a:gd name="connsiteX2" fmla="*/ 0 w 350575"/>
              <a:gd name="connsiteY2" fmla="*/ 548298 h 551476"/>
              <a:gd name="connsiteX3" fmla="*/ 340943 w 350575"/>
              <a:gd name="connsiteY3" fmla="*/ 543881 h 551476"/>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50575"/>
              <a:gd name="connsiteY0" fmla="*/ 543881 h 548298"/>
              <a:gd name="connsiteX1" fmla="*/ 344342 w 350575"/>
              <a:gd name="connsiteY1" fmla="*/ 0 h 548298"/>
              <a:gd name="connsiteX2" fmla="*/ 0 w 350575"/>
              <a:gd name="connsiteY2" fmla="*/ 548298 h 548298"/>
              <a:gd name="connsiteX3" fmla="*/ 340943 w 350575"/>
              <a:gd name="connsiteY3" fmla="*/ 543881 h 548298"/>
              <a:gd name="connsiteX0" fmla="*/ 340943 w 344342"/>
              <a:gd name="connsiteY0" fmla="*/ 543881 h 548298"/>
              <a:gd name="connsiteX1" fmla="*/ 344342 w 344342"/>
              <a:gd name="connsiteY1" fmla="*/ 0 h 548298"/>
              <a:gd name="connsiteX2" fmla="*/ 0 w 344342"/>
              <a:gd name="connsiteY2" fmla="*/ 548298 h 548298"/>
              <a:gd name="connsiteX3" fmla="*/ 340943 w 344342"/>
              <a:gd name="connsiteY3" fmla="*/ 543881 h 548298"/>
            </a:gdLst>
            <a:ahLst/>
            <a:cxnLst>
              <a:cxn ang="0">
                <a:pos x="connsiteX0" y="connsiteY0"/>
              </a:cxn>
              <a:cxn ang="0">
                <a:pos x="connsiteX1" y="connsiteY1"/>
              </a:cxn>
              <a:cxn ang="0">
                <a:pos x="connsiteX2" y="connsiteY2"/>
              </a:cxn>
              <a:cxn ang="0">
                <a:pos x="connsiteX3" y="connsiteY3"/>
              </a:cxn>
            </a:cxnLst>
            <a:rect l="l" t="t" r="r" b="b"/>
            <a:pathLst>
              <a:path w="344342" h="548298">
                <a:moveTo>
                  <a:pt x="340943" y="543881"/>
                </a:moveTo>
                <a:cubicBezTo>
                  <a:pt x="338562" y="398023"/>
                  <a:pt x="343431" y="117841"/>
                  <a:pt x="344342" y="0"/>
                </a:cubicBezTo>
                <a:cubicBezTo>
                  <a:pt x="247693" y="31745"/>
                  <a:pt x="38100" y="299922"/>
                  <a:pt x="0" y="548298"/>
                </a:cubicBezTo>
                <a:lnTo>
                  <a:pt x="340943" y="543881"/>
                </a:lnTo>
                <a:close/>
              </a:path>
            </a:pathLst>
          </a:custGeom>
          <a:solidFill>
            <a:srgbClr val="0098ED">
              <a:alpha val="39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5" name="Freihandform 56"/>
          <p:cNvSpPr/>
          <p:nvPr/>
        </p:nvSpPr>
        <p:spPr>
          <a:xfrm>
            <a:off x="3174640" y="3500438"/>
            <a:ext cx="2649897" cy="2357454"/>
          </a:xfrm>
          <a:custGeom>
            <a:avLst/>
            <a:gdLst>
              <a:gd name="connsiteX0" fmla="*/ 279400 w 2960687"/>
              <a:gd name="connsiteY0" fmla="*/ 2633662 h 2762249"/>
              <a:gd name="connsiteX1" fmla="*/ 317500 w 2960687"/>
              <a:gd name="connsiteY1" fmla="*/ 2547937 h 2762249"/>
              <a:gd name="connsiteX2" fmla="*/ 317500 w 2960687"/>
              <a:gd name="connsiteY2" fmla="*/ 1347787 h 2762249"/>
              <a:gd name="connsiteX3" fmla="*/ 1793875 w 2960687"/>
              <a:gd name="connsiteY3" fmla="*/ 1347787 h 2762249"/>
              <a:gd name="connsiteX4" fmla="*/ 1793875 w 2960687"/>
              <a:gd name="connsiteY4" fmla="*/ 280987 h 2762249"/>
              <a:gd name="connsiteX5" fmla="*/ 2927350 w 2960687"/>
              <a:gd name="connsiteY5" fmla="*/ 280987 h 2762249"/>
              <a:gd name="connsiteX6" fmla="*/ 1993900 w 2960687"/>
              <a:gd name="connsiteY6" fmla="*/ 1966912 h 2762249"/>
              <a:gd name="connsiteX7" fmla="*/ 279400 w 2960687"/>
              <a:gd name="connsiteY7" fmla="*/ 2633662 h 2762249"/>
              <a:gd name="connsiteX0" fmla="*/ 279400 w 2960687"/>
              <a:gd name="connsiteY0" fmla="*/ 2633662 h 2736849"/>
              <a:gd name="connsiteX1" fmla="*/ 317500 w 2960687"/>
              <a:gd name="connsiteY1" fmla="*/ 1347787 h 2736849"/>
              <a:gd name="connsiteX2" fmla="*/ 1793875 w 2960687"/>
              <a:gd name="connsiteY2" fmla="*/ 1347787 h 2736849"/>
              <a:gd name="connsiteX3" fmla="*/ 1793875 w 2960687"/>
              <a:gd name="connsiteY3" fmla="*/ 280987 h 2736849"/>
              <a:gd name="connsiteX4" fmla="*/ 2927350 w 2960687"/>
              <a:gd name="connsiteY4" fmla="*/ 280987 h 2736849"/>
              <a:gd name="connsiteX5" fmla="*/ 1993900 w 2960687"/>
              <a:gd name="connsiteY5" fmla="*/ 1966912 h 2736849"/>
              <a:gd name="connsiteX6" fmla="*/ 279400 w 2960687"/>
              <a:gd name="connsiteY6" fmla="*/ 2633662 h 2736849"/>
              <a:gd name="connsiteX0" fmla="*/ 214313 w 2895600"/>
              <a:gd name="connsiteY0" fmla="*/ 2633662 h 2736849"/>
              <a:gd name="connsiteX1" fmla="*/ 252413 w 2895600"/>
              <a:gd name="connsiteY1" fmla="*/ 1347787 h 2736849"/>
              <a:gd name="connsiteX2" fmla="*/ 1728788 w 2895600"/>
              <a:gd name="connsiteY2" fmla="*/ 1347787 h 2736849"/>
              <a:gd name="connsiteX3" fmla="*/ 1728788 w 2895600"/>
              <a:gd name="connsiteY3" fmla="*/ 280987 h 2736849"/>
              <a:gd name="connsiteX4" fmla="*/ 2862263 w 2895600"/>
              <a:gd name="connsiteY4" fmla="*/ 280987 h 2736849"/>
              <a:gd name="connsiteX5" fmla="*/ 1928813 w 2895600"/>
              <a:gd name="connsiteY5" fmla="*/ 1966912 h 2736849"/>
              <a:gd name="connsiteX6" fmla="*/ 214313 w 2895600"/>
              <a:gd name="connsiteY6" fmla="*/ 2633662 h 2736849"/>
              <a:gd name="connsiteX0" fmla="*/ 252434 w 2933721"/>
              <a:gd name="connsiteY0" fmla="*/ 2633662 h 2736849"/>
              <a:gd name="connsiteX1" fmla="*/ 252413 w 2933721"/>
              <a:gd name="connsiteY1" fmla="*/ 1328745 h 2736849"/>
              <a:gd name="connsiteX2" fmla="*/ 1766909 w 2933721"/>
              <a:gd name="connsiteY2" fmla="*/ 1347787 h 2736849"/>
              <a:gd name="connsiteX3" fmla="*/ 1766909 w 2933721"/>
              <a:gd name="connsiteY3" fmla="*/ 280987 h 2736849"/>
              <a:gd name="connsiteX4" fmla="*/ 2900384 w 2933721"/>
              <a:gd name="connsiteY4" fmla="*/ 280987 h 2736849"/>
              <a:gd name="connsiteX5" fmla="*/ 1966934 w 2933721"/>
              <a:gd name="connsiteY5" fmla="*/ 1966912 h 2736849"/>
              <a:gd name="connsiteX6" fmla="*/ 252434 w 2933721"/>
              <a:gd name="connsiteY6" fmla="*/ 2633662 h 2736849"/>
              <a:gd name="connsiteX0" fmla="*/ 252417 w 2933724"/>
              <a:gd name="connsiteY0" fmla="*/ 2614629 h 2717816"/>
              <a:gd name="connsiteX1" fmla="*/ 252416 w 2933724"/>
              <a:gd name="connsiteY1" fmla="*/ 1328745 h 2717816"/>
              <a:gd name="connsiteX2" fmla="*/ 1766912 w 2933724"/>
              <a:gd name="connsiteY2" fmla="*/ 1347787 h 2717816"/>
              <a:gd name="connsiteX3" fmla="*/ 1766912 w 2933724"/>
              <a:gd name="connsiteY3" fmla="*/ 280987 h 2717816"/>
              <a:gd name="connsiteX4" fmla="*/ 2900387 w 2933724"/>
              <a:gd name="connsiteY4" fmla="*/ 280987 h 2717816"/>
              <a:gd name="connsiteX5" fmla="*/ 1966937 w 2933724"/>
              <a:gd name="connsiteY5" fmla="*/ 1966912 h 2717816"/>
              <a:gd name="connsiteX6" fmla="*/ 252417 w 2933724"/>
              <a:gd name="connsiteY6" fmla="*/ 2614629 h 2717816"/>
              <a:gd name="connsiteX0" fmla="*/ 252417 w 2933724"/>
              <a:gd name="connsiteY0" fmla="*/ 2614629 h 2717816"/>
              <a:gd name="connsiteX1" fmla="*/ 252416 w 2933724"/>
              <a:gd name="connsiteY1" fmla="*/ 1328745 h 2717816"/>
              <a:gd name="connsiteX2" fmla="*/ 1766912 w 2933724"/>
              <a:gd name="connsiteY2" fmla="*/ 1347787 h 2717816"/>
              <a:gd name="connsiteX3" fmla="*/ 1766912 w 2933724"/>
              <a:gd name="connsiteY3" fmla="*/ 280987 h 2717816"/>
              <a:gd name="connsiteX4" fmla="*/ 2900387 w 2933724"/>
              <a:gd name="connsiteY4" fmla="*/ 280987 h 2717816"/>
              <a:gd name="connsiteX5" fmla="*/ 1966937 w 2933724"/>
              <a:gd name="connsiteY5" fmla="*/ 1966912 h 2717816"/>
              <a:gd name="connsiteX6" fmla="*/ 252417 w 2933724"/>
              <a:gd name="connsiteY6" fmla="*/ 2614629 h 2717816"/>
              <a:gd name="connsiteX0" fmla="*/ 6691 w 2687998"/>
              <a:gd name="connsiteY0" fmla="*/ 2614629 h 2717816"/>
              <a:gd name="connsiteX1" fmla="*/ 6690 w 2687998"/>
              <a:gd name="connsiteY1" fmla="*/ 1328745 h 2717816"/>
              <a:gd name="connsiteX2" fmla="*/ 1521186 w 2687998"/>
              <a:gd name="connsiteY2" fmla="*/ 1347787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87998"/>
              <a:gd name="connsiteY0" fmla="*/ 2614629 h 2717816"/>
              <a:gd name="connsiteX1" fmla="*/ 6690 w 2687998"/>
              <a:gd name="connsiteY1" fmla="*/ 1328745 h 2717816"/>
              <a:gd name="connsiteX2" fmla="*/ 1506889 w 2687998"/>
              <a:gd name="connsiteY2" fmla="*/ 1328745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87998"/>
              <a:gd name="connsiteY0" fmla="*/ 2614629 h 2717816"/>
              <a:gd name="connsiteX1" fmla="*/ 6690 w 2687998"/>
              <a:gd name="connsiteY1" fmla="*/ 1328745 h 2717816"/>
              <a:gd name="connsiteX2" fmla="*/ 1506889 w 2687998"/>
              <a:gd name="connsiteY2" fmla="*/ 1328745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87998"/>
              <a:gd name="connsiteY0" fmla="*/ 2614629 h 2717816"/>
              <a:gd name="connsiteX1" fmla="*/ 6690 w 2687998"/>
              <a:gd name="connsiteY1" fmla="*/ 1328745 h 2717816"/>
              <a:gd name="connsiteX2" fmla="*/ 1506889 w 2687998"/>
              <a:gd name="connsiteY2" fmla="*/ 1328745 h 2717816"/>
              <a:gd name="connsiteX3" fmla="*/ 1521186 w 2687998"/>
              <a:gd name="connsiteY3" fmla="*/ 280987 h 2717816"/>
              <a:gd name="connsiteX4" fmla="*/ 2654661 w 2687998"/>
              <a:gd name="connsiteY4" fmla="*/ 280987 h 2717816"/>
              <a:gd name="connsiteX5" fmla="*/ 1721211 w 2687998"/>
              <a:gd name="connsiteY5" fmla="*/ 1966912 h 2717816"/>
              <a:gd name="connsiteX6" fmla="*/ 6691 w 2687998"/>
              <a:gd name="connsiteY6" fmla="*/ 2614629 h 2717816"/>
              <a:gd name="connsiteX0" fmla="*/ 6691 w 2690381"/>
              <a:gd name="connsiteY0" fmla="*/ 2618598 h 2721785"/>
              <a:gd name="connsiteX1" fmla="*/ 6690 w 2690381"/>
              <a:gd name="connsiteY1" fmla="*/ 1332714 h 2721785"/>
              <a:gd name="connsiteX2" fmla="*/ 1506889 w 2690381"/>
              <a:gd name="connsiteY2" fmla="*/ 1332714 h 2721785"/>
              <a:gd name="connsiteX3" fmla="*/ 1506889 w 2690381"/>
              <a:gd name="connsiteY3" fmla="*/ 261144 h 2721785"/>
              <a:gd name="connsiteX4" fmla="*/ 2654661 w 2690381"/>
              <a:gd name="connsiteY4" fmla="*/ 284956 h 2721785"/>
              <a:gd name="connsiteX5" fmla="*/ 1721211 w 2690381"/>
              <a:gd name="connsiteY5" fmla="*/ 1970881 h 2721785"/>
              <a:gd name="connsiteX6" fmla="*/ 6691 w 2690381"/>
              <a:gd name="connsiteY6" fmla="*/ 2618598 h 2721785"/>
              <a:gd name="connsiteX0" fmla="*/ 6691 w 2690381"/>
              <a:gd name="connsiteY0" fmla="*/ 2618598 h 2721785"/>
              <a:gd name="connsiteX1" fmla="*/ 6690 w 2690381"/>
              <a:gd name="connsiteY1" fmla="*/ 1332714 h 2721785"/>
              <a:gd name="connsiteX2" fmla="*/ 1506889 w 2690381"/>
              <a:gd name="connsiteY2" fmla="*/ 1332714 h 2721785"/>
              <a:gd name="connsiteX3" fmla="*/ 1506889 w 2690381"/>
              <a:gd name="connsiteY3" fmla="*/ 261144 h 2721785"/>
              <a:gd name="connsiteX4" fmla="*/ 2654661 w 2690381"/>
              <a:gd name="connsiteY4" fmla="*/ 284956 h 2721785"/>
              <a:gd name="connsiteX5" fmla="*/ 1721211 w 2690381"/>
              <a:gd name="connsiteY5" fmla="*/ 1970881 h 2721785"/>
              <a:gd name="connsiteX6" fmla="*/ 6691 w 2690381"/>
              <a:gd name="connsiteY6" fmla="*/ 2618598 h 2721785"/>
              <a:gd name="connsiteX0" fmla="*/ 6691 w 2690381"/>
              <a:gd name="connsiteY0" fmla="*/ 2618598 h 2721785"/>
              <a:gd name="connsiteX1" fmla="*/ 6690 w 2690381"/>
              <a:gd name="connsiteY1" fmla="*/ 1332714 h 2721785"/>
              <a:gd name="connsiteX2" fmla="*/ 1506889 w 2690381"/>
              <a:gd name="connsiteY2" fmla="*/ 1332714 h 2721785"/>
              <a:gd name="connsiteX3" fmla="*/ 1506889 w 2690381"/>
              <a:gd name="connsiteY3" fmla="*/ 261144 h 2721785"/>
              <a:gd name="connsiteX4" fmla="*/ 2654661 w 2690381"/>
              <a:gd name="connsiteY4" fmla="*/ 284956 h 2721785"/>
              <a:gd name="connsiteX5" fmla="*/ 1721211 w 2690381"/>
              <a:gd name="connsiteY5" fmla="*/ 1970881 h 2721785"/>
              <a:gd name="connsiteX6" fmla="*/ 6691 w 2690381"/>
              <a:gd name="connsiteY6" fmla="*/ 2618598 h 2721785"/>
              <a:gd name="connsiteX0" fmla="*/ 6691 w 2690381"/>
              <a:gd name="connsiteY0" fmla="*/ 2357454 h 2460641"/>
              <a:gd name="connsiteX1" fmla="*/ 6690 w 2690381"/>
              <a:gd name="connsiteY1" fmla="*/ 1071570 h 2460641"/>
              <a:gd name="connsiteX2" fmla="*/ 1506889 w 2690381"/>
              <a:gd name="connsiteY2" fmla="*/ 1071570 h 2460641"/>
              <a:gd name="connsiteX3" fmla="*/ 1506889 w 2690381"/>
              <a:gd name="connsiteY3" fmla="*/ 0 h 2460641"/>
              <a:gd name="connsiteX4" fmla="*/ 2654661 w 2690381"/>
              <a:gd name="connsiteY4" fmla="*/ 23812 h 2460641"/>
              <a:gd name="connsiteX5" fmla="*/ 1721211 w 2690381"/>
              <a:gd name="connsiteY5" fmla="*/ 1709737 h 2460641"/>
              <a:gd name="connsiteX6" fmla="*/ 6691 w 2690381"/>
              <a:gd name="connsiteY6" fmla="*/ 2357454 h 2460641"/>
              <a:gd name="connsiteX0" fmla="*/ 6691 w 2685617"/>
              <a:gd name="connsiteY0" fmla="*/ 2357454 h 2460641"/>
              <a:gd name="connsiteX1" fmla="*/ 6690 w 2685617"/>
              <a:gd name="connsiteY1" fmla="*/ 1071570 h 2460641"/>
              <a:gd name="connsiteX2" fmla="*/ 1506889 w 2685617"/>
              <a:gd name="connsiteY2" fmla="*/ 1071570 h 2460641"/>
              <a:gd name="connsiteX3" fmla="*/ 1506889 w 2685617"/>
              <a:gd name="connsiteY3" fmla="*/ 0 h 2460641"/>
              <a:gd name="connsiteX4" fmla="*/ 2649897 w 2685617"/>
              <a:gd name="connsiteY4" fmla="*/ 1 h 2460641"/>
              <a:gd name="connsiteX5" fmla="*/ 1721211 w 2685617"/>
              <a:gd name="connsiteY5" fmla="*/ 1709737 h 2460641"/>
              <a:gd name="connsiteX6" fmla="*/ 6691 w 2685617"/>
              <a:gd name="connsiteY6" fmla="*/ 2357454 h 2460641"/>
              <a:gd name="connsiteX0" fmla="*/ 6691 w 2649897"/>
              <a:gd name="connsiteY0" fmla="*/ 2357454 h 2460641"/>
              <a:gd name="connsiteX1" fmla="*/ 6690 w 2649897"/>
              <a:gd name="connsiteY1" fmla="*/ 1071570 h 2460641"/>
              <a:gd name="connsiteX2" fmla="*/ 1506889 w 2649897"/>
              <a:gd name="connsiteY2" fmla="*/ 1071570 h 2460641"/>
              <a:gd name="connsiteX3" fmla="*/ 1506889 w 2649897"/>
              <a:gd name="connsiteY3" fmla="*/ 0 h 2460641"/>
              <a:gd name="connsiteX4" fmla="*/ 2649897 w 2649897"/>
              <a:gd name="connsiteY4" fmla="*/ 1 h 2460641"/>
              <a:gd name="connsiteX5" fmla="*/ 1721211 w 2649897"/>
              <a:gd name="connsiteY5" fmla="*/ 1709737 h 2460641"/>
              <a:gd name="connsiteX6" fmla="*/ 6691 w 2649897"/>
              <a:gd name="connsiteY6" fmla="*/ 2357454 h 2460641"/>
              <a:gd name="connsiteX0" fmla="*/ 6691 w 2649897"/>
              <a:gd name="connsiteY0" fmla="*/ 2357454 h 2460641"/>
              <a:gd name="connsiteX1" fmla="*/ 6690 w 2649897"/>
              <a:gd name="connsiteY1" fmla="*/ 1071570 h 2460641"/>
              <a:gd name="connsiteX2" fmla="*/ 1506889 w 2649897"/>
              <a:gd name="connsiteY2" fmla="*/ 1071570 h 2460641"/>
              <a:gd name="connsiteX3" fmla="*/ 1506889 w 2649897"/>
              <a:gd name="connsiteY3" fmla="*/ 0 h 2460641"/>
              <a:gd name="connsiteX4" fmla="*/ 2649897 w 2649897"/>
              <a:gd name="connsiteY4" fmla="*/ 1 h 2460641"/>
              <a:gd name="connsiteX5" fmla="*/ 1721211 w 2649897"/>
              <a:gd name="connsiteY5" fmla="*/ 1709737 h 2460641"/>
              <a:gd name="connsiteX6" fmla="*/ 6691 w 2649897"/>
              <a:gd name="connsiteY6" fmla="*/ 2357454 h 2460641"/>
              <a:gd name="connsiteX0" fmla="*/ 6691 w 2649897"/>
              <a:gd name="connsiteY0" fmla="*/ 2357454 h 2373674"/>
              <a:gd name="connsiteX1" fmla="*/ 6690 w 2649897"/>
              <a:gd name="connsiteY1" fmla="*/ 1071570 h 2373674"/>
              <a:gd name="connsiteX2" fmla="*/ 1506889 w 2649897"/>
              <a:gd name="connsiteY2" fmla="*/ 1071570 h 2373674"/>
              <a:gd name="connsiteX3" fmla="*/ 1506889 w 2649897"/>
              <a:gd name="connsiteY3" fmla="*/ 0 h 2373674"/>
              <a:gd name="connsiteX4" fmla="*/ 2649897 w 2649897"/>
              <a:gd name="connsiteY4" fmla="*/ 1 h 2373674"/>
              <a:gd name="connsiteX5" fmla="*/ 1721211 w 2649897"/>
              <a:gd name="connsiteY5" fmla="*/ 1709737 h 2373674"/>
              <a:gd name="connsiteX6" fmla="*/ 6691 w 2649897"/>
              <a:gd name="connsiteY6" fmla="*/ 2357454 h 237367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21211 w 2649897"/>
              <a:gd name="connsiteY5" fmla="*/ 1709737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649765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641 w 2649897"/>
              <a:gd name="connsiteY5" fmla="*/ 1643075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802438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 name="connsiteX0" fmla="*/ 6691 w 2649897"/>
              <a:gd name="connsiteY0" fmla="*/ 2357454 h 2357454"/>
              <a:gd name="connsiteX1" fmla="*/ 6690 w 2649897"/>
              <a:gd name="connsiteY1" fmla="*/ 1071570 h 2357454"/>
              <a:gd name="connsiteX2" fmla="*/ 1506889 w 2649897"/>
              <a:gd name="connsiteY2" fmla="*/ 1071570 h 2357454"/>
              <a:gd name="connsiteX3" fmla="*/ 1506889 w 2649897"/>
              <a:gd name="connsiteY3" fmla="*/ 0 h 2357454"/>
              <a:gd name="connsiteX4" fmla="*/ 2649897 w 2649897"/>
              <a:gd name="connsiteY4" fmla="*/ 1 h 2357454"/>
              <a:gd name="connsiteX5" fmla="*/ 1792913 w 2649897"/>
              <a:gd name="connsiteY5" fmla="*/ 1633278 h 2357454"/>
              <a:gd name="connsiteX6" fmla="*/ 6691 w 2649897"/>
              <a:gd name="connsiteY6" fmla="*/ 2357454 h 2357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9897" h="2357454">
                <a:moveTo>
                  <a:pt x="6691" y="2357454"/>
                </a:moveTo>
                <a:cubicBezTo>
                  <a:pt x="0" y="1934619"/>
                  <a:pt x="4123" y="1339442"/>
                  <a:pt x="6690" y="1071570"/>
                </a:cubicBezTo>
                <a:lnTo>
                  <a:pt x="1506889" y="1071570"/>
                </a:lnTo>
                <a:cubicBezTo>
                  <a:pt x="1507853" y="605472"/>
                  <a:pt x="1505833" y="345666"/>
                  <a:pt x="1506889" y="0"/>
                </a:cubicBezTo>
                <a:lnTo>
                  <a:pt x="2649897" y="1"/>
                </a:lnTo>
                <a:cubicBezTo>
                  <a:pt x="2518661" y="540221"/>
                  <a:pt x="2259990" y="1256952"/>
                  <a:pt x="1792913" y="1633278"/>
                </a:cubicBezTo>
                <a:cubicBezTo>
                  <a:pt x="1269659" y="2024948"/>
                  <a:pt x="553829" y="2210324"/>
                  <a:pt x="6691" y="2357454"/>
                </a:cubicBezTo>
                <a:close/>
              </a:path>
            </a:pathLst>
          </a:custGeom>
          <a:solidFill>
            <a:schemeClr val="accent1">
              <a:alpha val="19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cxnSp>
        <p:nvCxnSpPr>
          <p:cNvPr id="6" name="Gerade Verbindung 20"/>
          <p:cNvCxnSpPr/>
          <p:nvPr/>
        </p:nvCxnSpPr>
        <p:spPr>
          <a:xfrm rot="5400000" flipH="1" flipV="1">
            <a:off x="2538388" y="5214950"/>
            <a:ext cx="12858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Gerade Verbindung 21"/>
          <p:cNvCxnSpPr/>
          <p:nvPr/>
        </p:nvCxnSpPr>
        <p:spPr>
          <a:xfrm>
            <a:off x="3171807" y="4572008"/>
            <a:ext cx="15001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 Verbindung 23"/>
          <p:cNvCxnSpPr/>
          <p:nvPr/>
        </p:nvCxnSpPr>
        <p:spPr>
          <a:xfrm rot="5400000" flipH="1" flipV="1">
            <a:off x="4136219" y="4045747"/>
            <a:ext cx="10715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 Verbindung 26"/>
          <p:cNvCxnSpPr>
            <a:endCxn id="4" idx="0"/>
          </p:cNvCxnSpPr>
          <p:nvPr/>
        </p:nvCxnSpPr>
        <p:spPr>
          <a:xfrm>
            <a:off x="4662481" y="3500440"/>
            <a:ext cx="1539548" cy="69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 Verbindung 28"/>
          <p:cNvCxnSpPr/>
          <p:nvPr/>
        </p:nvCxnSpPr>
        <p:spPr>
          <a:xfrm rot="5400000" flipH="1" flipV="1">
            <a:off x="5681192" y="2986561"/>
            <a:ext cx="10248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 Verbindung 30"/>
          <p:cNvCxnSpPr/>
          <p:nvPr/>
        </p:nvCxnSpPr>
        <p:spPr>
          <a:xfrm>
            <a:off x="6186487" y="2483637"/>
            <a:ext cx="10972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 Verbindung 37"/>
          <p:cNvCxnSpPr/>
          <p:nvPr/>
        </p:nvCxnSpPr>
        <p:spPr>
          <a:xfrm rot="5400000" flipH="1" flipV="1">
            <a:off x="6908957" y="2125022"/>
            <a:ext cx="731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42"/>
          <p:cNvCxnSpPr/>
          <p:nvPr/>
        </p:nvCxnSpPr>
        <p:spPr>
          <a:xfrm>
            <a:off x="7265201" y="1769259"/>
            <a:ext cx="16430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 Verbindung mit Pfeil 5"/>
          <p:cNvCxnSpPr/>
          <p:nvPr/>
        </p:nvCxnSpPr>
        <p:spPr>
          <a:xfrm>
            <a:off x="3109892" y="5929330"/>
            <a:ext cx="7072362" cy="1588"/>
          </a:xfrm>
          <a:prstGeom prst="straightConnector1">
            <a:avLst/>
          </a:prstGeom>
          <a:ln w="12700">
            <a:solidFill>
              <a:schemeClr val="tx1"/>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5" name="Gerade Verbindung mit Pfeil 7"/>
          <p:cNvCxnSpPr/>
          <p:nvPr/>
        </p:nvCxnSpPr>
        <p:spPr>
          <a:xfrm rot="5400000" flipH="1" flipV="1">
            <a:off x="787362" y="3607597"/>
            <a:ext cx="4643470" cy="1588"/>
          </a:xfrm>
          <a:prstGeom prst="straightConnector1">
            <a:avLst/>
          </a:prstGeom>
          <a:ln w="12700">
            <a:solidFill>
              <a:schemeClr val="tx1"/>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sp>
        <p:nvSpPr>
          <p:cNvPr id="16" name="Textfeld 11"/>
          <p:cNvSpPr txBox="1"/>
          <p:nvPr/>
        </p:nvSpPr>
        <p:spPr>
          <a:xfrm>
            <a:off x="5967413" y="5962650"/>
            <a:ext cx="1357322" cy="369332"/>
          </a:xfrm>
          <a:prstGeom prst="rect">
            <a:avLst/>
          </a:prstGeom>
          <a:noFill/>
        </p:spPr>
        <p:txBody>
          <a:bodyPr wrap="none" rtlCol="0">
            <a:noAutofit/>
          </a:bodyPr>
          <a:lstStyle/>
          <a:p>
            <a:pPr algn="ctr"/>
            <a:r>
              <a:rPr lang="de-DE" b="1" dirty="0"/>
              <a:t>TIME</a:t>
            </a:r>
          </a:p>
        </p:txBody>
      </p:sp>
      <p:sp>
        <p:nvSpPr>
          <p:cNvPr id="17" name="Textfeld 12"/>
          <p:cNvSpPr txBox="1"/>
          <p:nvPr/>
        </p:nvSpPr>
        <p:spPr>
          <a:xfrm rot="16200000">
            <a:off x="2257636" y="3421107"/>
            <a:ext cx="1204474" cy="374571"/>
          </a:xfrm>
          <a:prstGeom prst="rect">
            <a:avLst/>
          </a:prstGeom>
          <a:noFill/>
        </p:spPr>
        <p:txBody>
          <a:bodyPr wrap="none" rtlCol="0">
            <a:noAutofit/>
          </a:bodyPr>
          <a:lstStyle/>
          <a:p>
            <a:pPr algn="ctr"/>
            <a:r>
              <a:rPr lang="de-DE" b="1" dirty="0"/>
              <a:t>IT CAPACITY</a:t>
            </a:r>
          </a:p>
        </p:txBody>
      </p:sp>
      <p:cxnSp>
        <p:nvCxnSpPr>
          <p:cNvPr id="18" name="Gerade Verbindung mit Pfeil 15"/>
          <p:cNvCxnSpPr/>
          <p:nvPr/>
        </p:nvCxnSpPr>
        <p:spPr>
          <a:xfrm flipV="1">
            <a:off x="3181330" y="1714488"/>
            <a:ext cx="6000792" cy="4143404"/>
          </a:xfrm>
          <a:prstGeom prst="straightConnector1">
            <a:avLst/>
          </a:prstGeom>
          <a:ln w="127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Geschweifte Klammer links 54"/>
          <p:cNvSpPr/>
          <p:nvPr/>
        </p:nvSpPr>
        <p:spPr>
          <a:xfrm>
            <a:off x="2834277" y="4572008"/>
            <a:ext cx="236306" cy="1285884"/>
          </a:xfrm>
          <a:prstGeom prst="leftBrace">
            <a:avLst>
              <a:gd name="adj1" fmla="val 55395"/>
              <a:gd name="adj2" fmla="val 50000"/>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0" name="Freihandform 50"/>
          <p:cNvSpPr/>
          <p:nvPr/>
        </p:nvSpPr>
        <p:spPr>
          <a:xfrm>
            <a:off x="6856913" y="2683118"/>
            <a:ext cx="1032695" cy="1755723"/>
          </a:xfrm>
          <a:custGeom>
            <a:avLst/>
            <a:gdLst>
              <a:gd name="connsiteX0" fmla="*/ 0 w 1133475"/>
              <a:gd name="connsiteY0" fmla="*/ 30162 h 2239962"/>
              <a:gd name="connsiteX1" fmla="*/ 600075 w 1133475"/>
              <a:gd name="connsiteY1" fmla="*/ 153987 h 2239962"/>
              <a:gd name="connsiteX2" fmla="*/ 914400 w 1133475"/>
              <a:gd name="connsiteY2" fmla="*/ 954087 h 2239962"/>
              <a:gd name="connsiteX3" fmla="*/ 1133475 w 1133475"/>
              <a:gd name="connsiteY3" fmla="*/ 2239962 h 2239962"/>
              <a:gd name="connsiteX4" fmla="*/ 1133475 w 1133475"/>
              <a:gd name="connsiteY4" fmla="*/ 2239962 h 2239962"/>
              <a:gd name="connsiteX0" fmla="*/ 0 w 1188730"/>
              <a:gd name="connsiteY0" fmla="*/ 30162 h 2429694"/>
              <a:gd name="connsiteX1" fmla="*/ 600075 w 1188730"/>
              <a:gd name="connsiteY1" fmla="*/ 153987 h 2429694"/>
              <a:gd name="connsiteX2" fmla="*/ 914400 w 1188730"/>
              <a:gd name="connsiteY2" fmla="*/ 954087 h 2429694"/>
              <a:gd name="connsiteX3" fmla="*/ 1133475 w 1188730"/>
              <a:gd name="connsiteY3" fmla="*/ 2239962 h 2429694"/>
              <a:gd name="connsiteX4" fmla="*/ 582869 w 1188730"/>
              <a:gd name="connsiteY4" fmla="*/ 2092478 h 2429694"/>
              <a:gd name="connsiteX0" fmla="*/ 0 w 1087950"/>
              <a:gd name="connsiteY0" fmla="*/ 30162 h 2141639"/>
              <a:gd name="connsiteX1" fmla="*/ 600075 w 1087950"/>
              <a:gd name="connsiteY1" fmla="*/ 153987 h 2141639"/>
              <a:gd name="connsiteX2" fmla="*/ 914400 w 1087950"/>
              <a:gd name="connsiteY2" fmla="*/ 954087 h 2141639"/>
              <a:gd name="connsiteX3" fmla="*/ 1032695 w 1087950"/>
              <a:gd name="connsiteY3" fmla="*/ 1755723 h 2141639"/>
              <a:gd name="connsiteX4" fmla="*/ 582869 w 1087950"/>
              <a:gd name="connsiteY4" fmla="*/ 2092478 h 2141639"/>
              <a:gd name="connsiteX0" fmla="*/ 0 w 1087950"/>
              <a:gd name="connsiteY0" fmla="*/ 30162 h 2092478"/>
              <a:gd name="connsiteX1" fmla="*/ 600075 w 1087950"/>
              <a:gd name="connsiteY1" fmla="*/ 153987 h 2092478"/>
              <a:gd name="connsiteX2" fmla="*/ 914400 w 1087950"/>
              <a:gd name="connsiteY2" fmla="*/ 954087 h 2092478"/>
              <a:gd name="connsiteX3" fmla="*/ 1032695 w 1087950"/>
              <a:gd name="connsiteY3" fmla="*/ 1755723 h 2092478"/>
              <a:gd name="connsiteX4" fmla="*/ 582869 w 1087950"/>
              <a:gd name="connsiteY4" fmla="*/ 2092478 h 2092478"/>
              <a:gd name="connsiteX0" fmla="*/ 0 w 1140030"/>
              <a:gd name="connsiteY0" fmla="*/ 30162 h 2185884"/>
              <a:gd name="connsiteX1" fmla="*/ 600075 w 1140030"/>
              <a:gd name="connsiteY1" fmla="*/ 153987 h 2185884"/>
              <a:gd name="connsiteX2" fmla="*/ 914400 w 1140030"/>
              <a:gd name="connsiteY2" fmla="*/ 954087 h 2185884"/>
              <a:gd name="connsiteX3" fmla="*/ 1032695 w 1140030"/>
              <a:gd name="connsiteY3" fmla="*/ 1755723 h 2185884"/>
              <a:gd name="connsiteX4" fmla="*/ 1072024 w 1140030"/>
              <a:gd name="connsiteY4" fmla="*/ 2185884 h 2185884"/>
              <a:gd name="connsiteX0" fmla="*/ 0 w 1072024"/>
              <a:gd name="connsiteY0" fmla="*/ 30162 h 2185884"/>
              <a:gd name="connsiteX1" fmla="*/ 600075 w 1072024"/>
              <a:gd name="connsiteY1" fmla="*/ 153987 h 2185884"/>
              <a:gd name="connsiteX2" fmla="*/ 914400 w 1072024"/>
              <a:gd name="connsiteY2" fmla="*/ 954087 h 2185884"/>
              <a:gd name="connsiteX3" fmla="*/ 1032695 w 1072024"/>
              <a:gd name="connsiteY3" fmla="*/ 1755723 h 2185884"/>
              <a:gd name="connsiteX4" fmla="*/ 1072024 w 1072024"/>
              <a:gd name="connsiteY4" fmla="*/ 2185884 h 2185884"/>
              <a:gd name="connsiteX0" fmla="*/ 0 w 1054459"/>
              <a:gd name="connsiteY0" fmla="*/ 30162 h 1906945"/>
              <a:gd name="connsiteX1" fmla="*/ 600075 w 1054459"/>
              <a:gd name="connsiteY1" fmla="*/ 153987 h 1906945"/>
              <a:gd name="connsiteX2" fmla="*/ 914400 w 1054459"/>
              <a:gd name="connsiteY2" fmla="*/ 954087 h 1906945"/>
              <a:gd name="connsiteX3" fmla="*/ 1032695 w 1054459"/>
              <a:gd name="connsiteY3" fmla="*/ 1755723 h 1906945"/>
              <a:gd name="connsiteX4" fmla="*/ 1044985 w 1054459"/>
              <a:gd name="connsiteY4" fmla="*/ 1861420 h 1906945"/>
              <a:gd name="connsiteX0" fmla="*/ 0 w 1032695"/>
              <a:gd name="connsiteY0" fmla="*/ 30162 h 1755723"/>
              <a:gd name="connsiteX1" fmla="*/ 600075 w 1032695"/>
              <a:gd name="connsiteY1" fmla="*/ 153987 h 1755723"/>
              <a:gd name="connsiteX2" fmla="*/ 914400 w 1032695"/>
              <a:gd name="connsiteY2" fmla="*/ 954087 h 1755723"/>
              <a:gd name="connsiteX3" fmla="*/ 1032695 w 1032695"/>
              <a:gd name="connsiteY3" fmla="*/ 1755723 h 1755723"/>
            </a:gdLst>
            <a:ahLst/>
            <a:cxnLst>
              <a:cxn ang="0">
                <a:pos x="connsiteX0" y="connsiteY0"/>
              </a:cxn>
              <a:cxn ang="0">
                <a:pos x="connsiteX1" y="connsiteY1"/>
              </a:cxn>
              <a:cxn ang="0">
                <a:pos x="connsiteX2" y="connsiteY2"/>
              </a:cxn>
              <a:cxn ang="0">
                <a:pos x="connsiteX3" y="connsiteY3"/>
              </a:cxn>
            </a:cxnLst>
            <a:rect l="l" t="t" r="r" b="b"/>
            <a:pathLst>
              <a:path w="1032695" h="1755723">
                <a:moveTo>
                  <a:pt x="0" y="30162"/>
                </a:moveTo>
                <a:cubicBezTo>
                  <a:pt x="223837" y="15081"/>
                  <a:pt x="447675" y="0"/>
                  <a:pt x="600075" y="153987"/>
                </a:cubicBezTo>
                <a:cubicBezTo>
                  <a:pt x="752475" y="307975"/>
                  <a:pt x="842297" y="687131"/>
                  <a:pt x="914400" y="954087"/>
                </a:cubicBezTo>
                <a:cubicBezTo>
                  <a:pt x="986503" y="1221043"/>
                  <a:pt x="1010931" y="1604501"/>
                  <a:pt x="1032695" y="1755723"/>
                </a:cubicBezTo>
              </a:path>
            </a:pathLst>
          </a:custGeom>
          <a:ln w="254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baseline="-25000"/>
          </a:p>
        </p:txBody>
      </p:sp>
      <p:sp>
        <p:nvSpPr>
          <p:cNvPr id="21" name="Freihandform 52"/>
          <p:cNvSpPr/>
          <p:nvPr/>
        </p:nvSpPr>
        <p:spPr>
          <a:xfrm>
            <a:off x="7887149" y="1972532"/>
            <a:ext cx="798564" cy="2754108"/>
          </a:xfrm>
          <a:custGeom>
            <a:avLst/>
            <a:gdLst>
              <a:gd name="connsiteX0" fmla="*/ 0 w 695325"/>
              <a:gd name="connsiteY0" fmla="*/ 2924175 h 3319463"/>
              <a:gd name="connsiteX1" fmla="*/ 180975 w 695325"/>
              <a:gd name="connsiteY1" fmla="*/ 3105150 h 3319463"/>
              <a:gd name="connsiteX2" fmla="*/ 457200 w 695325"/>
              <a:gd name="connsiteY2" fmla="*/ 1638300 h 3319463"/>
              <a:gd name="connsiteX3" fmla="*/ 695325 w 695325"/>
              <a:gd name="connsiteY3" fmla="*/ 0 h 331946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2755336"/>
              <a:gd name="connsiteX1" fmla="*/ 279297 w 793647"/>
              <a:gd name="connsiteY1" fmla="*/ 2618453 h 2755336"/>
              <a:gd name="connsiteX2" fmla="*/ 555522 w 793647"/>
              <a:gd name="connsiteY2" fmla="*/ 1638300 h 2755336"/>
              <a:gd name="connsiteX3" fmla="*/ 793647 w 793647"/>
              <a:gd name="connsiteY3" fmla="*/ 0 h 275533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Lst>
            <a:ahLst/>
            <a:cxnLst>
              <a:cxn ang="0">
                <a:pos x="connsiteX0" y="connsiteY0"/>
              </a:cxn>
              <a:cxn ang="0">
                <a:pos x="connsiteX1" y="connsiteY1"/>
              </a:cxn>
              <a:cxn ang="0">
                <a:pos x="connsiteX2" y="connsiteY2"/>
              </a:cxn>
              <a:cxn ang="0">
                <a:pos x="connsiteX3" y="connsiteY3"/>
              </a:cxn>
            </a:cxnLst>
            <a:rect l="l" t="t" r="r" b="b"/>
            <a:pathLst>
              <a:path w="798564" h="2754108">
                <a:moveTo>
                  <a:pt x="0" y="2452227"/>
                </a:moveTo>
                <a:cubicBezTo>
                  <a:pt x="40097" y="2627749"/>
                  <a:pt x="190807" y="2754108"/>
                  <a:pt x="284214" y="2618453"/>
                </a:cubicBezTo>
                <a:cubicBezTo>
                  <a:pt x="377621" y="2482798"/>
                  <a:pt x="474714" y="2074709"/>
                  <a:pt x="560439" y="1638300"/>
                </a:cubicBezTo>
                <a:cubicBezTo>
                  <a:pt x="646164" y="1201891"/>
                  <a:pt x="722364" y="560387"/>
                  <a:pt x="798564" y="0"/>
                </a:cubicBezTo>
              </a:path>
            </a:pathLst>
          </a:custGeom>
          <a:ln w="254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baseline="-25000"/>
          </a:p>
        </p:txBody>
      </p:sp>
      <p:sp>
        <p:nvSpPr>
          <p:cNvPr id="22" name="Freihandform 47"/>
          <p:cNvSpPr/>
          <p:nvPr/>
        </p:nvSpPr>
        <p:spPr>
          <a:xfrm>
            <a:off x="3173654" y="3550203"/>
            <a:ext cx="2650733" cy="2321960"/>
          </a:xfrm>
          <a:custGeom>
            <a:avLst/>
            <a:gdLst>
              <a:gd name="connsiteX0" fmla="*/ 0 w 2650733"/>
              <a:gd name="connsiteY0" fmla="*/ 2321960 h 2321960"/>
              <a:gd name="connsiteX1" fmla="*/ 1849348 w 2650733"/>
              <a:gd name="connsiteY1" fmla="*/ 1541124 h 2321960"/>
              <a:gd name="connsiteX2" fmla="*/ 2650733 w 2650733"/>
              <a:gd name="connsiteY2" fmla="*/ 0 h 2321960"/>
            </a:gdLst>
            <a:ahLst/>
            <a:cxnLst>
              <a:cxn ang="0">
                <a:pos x="connsiteX0" y="connsiteY0"/>
              </a:cxn>
              <a:cxn ang="0">
                <a:pos x="connsiteX1" y="connsiteY1"/>
              </a:cxn>
              <a:cxn ang="0">
                <a:pos x="connsiteX2" y="connsiteY2"/>
              </a:cxn>
            </a:cxnLst>
            <a:rect l="l" t="t" r="r" b="b"/>
            <a:pathLst>
              <a:path w="2650733" h="2321960">
                <a:moveTo>
                  <a:pt x="0" y="2321960"/>
                </a:moveTo>
                <a:cubicBezTo>
                  <a:pt x="703779" y="2125038"/>
                  <a:pt x="1407559" y="1928117"/>
                  <a:pt x="1849348" y="1541124"/>
                </a:cubicBezTo>
                <a:cubicBezTo>
                  <a:pt x="2291137" y="1154131"/>
                  <a:pt x="2470935" y="577065"/>
                  <a:pt x="2650733" y="0"/>
                </a:cubicBezTo>
              </a:path>
            </a:pathLst>
          </a:custGeom>
          <a:ln w="254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baseline="-25000"/>
          </a:p>
        </p:txBody>
      </p:sp>
      <p:sp>
        <p:nvSpPr>
          <p:cNvPr id="23" name="Freihandform 48"/>
          <p:cNvSpPr/>
          <p:nvPr/>
        </p:nvSpPr>
        <p:spPr>
          <a:xfrm>
            <a:off x="5823910" y="2710506"/>
            <a:ext cx="1040814" cy="839698"/>
          </a:xfrm>
          <a:custGeom>
            <a:avLst/>
            <a:gdLst>
              <a:gd name="connsiteX0" fmla="*/ 0 w 1900719"/>
              <a:gd name="connsiteY0" fmla="*/ 934948 h 934948"/>
              <a:gd name="connsiteX1" fmla="*/ 462337 w 1900719"/>
              <a:gd name="connsiteY1" fmla="*/ 277402 h 934948"/>
              <a:gd name="connsiteX2" fmla="*/ 1900719 w 1900719"/>
              <a:gd name="connsiteY2" fmla="*/ 0 h 934948"/>
              <a:gd name="connsiteX0" fmla="*/ 0 w 1373550"/>
              <a:gd name="connsiteY0" fmla="*/ 868273 h 868273"/>
              <a:gd name="connsiteX1" fmla="*/ 462337 w 1373550"/>
              <a:gd name="connsiteY1" fmla="*/ 210727 h 868273"/>
              <a:gd name="connsiteX2" fmla="*/ 1373550 w 1373550"/>
              <a:gd name="connsiteY2" fmla="*/ 0 h 868273"/>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35295"/>
              <a:gd name="connsiteY0" fmla="*/ 792995 h 792995"/>
              <a:gd name="connsiteX1" fmla="*/ 348555 w 1035295"/>
              <a:gd name="connsiteY1" fmla="*/ 241145 h 792995"/>
              <a:gd name="connsiteX2" fmla="*/ 1035295 w 1035295"/>
              <a:gd name="connsiteY2" fmla="*/ 0 h 792995"/>
              <a:gd name="connsiteX0" fmla="*/ 0 w 1052610"/>
              <a:gd name="connsiteY0" fmla="*/ 839698 h 839698"/>
              <a:gd name="connsiteX1" fmla="*/ 365870 w 1052610"/>
              <a:gd name="connsiteY1" fmla="*/ 241145 h 839698"/>
              <a:gd name="connsiteX2" fmla="*/ 1052610 w 1052610"/>
              <a:gd name="connsiteY2" fmla="*/ 0 h 839698"/>
            </a:gdLst>
            <a:ahLst/>
            <a:cxnLst>
              <a:cxn ang="0">
                <a:pos x="connsiteX0" y="connsiteY0"/>
              </a:cxn>
              <a:cxn ang="0">
                <a:pos x="connsiteX1" y="connsiteY1"/>
              </a:cxn>
              <a:cxn ang="0">
                <a:pos x="connsiteX2" y="connsiteY2"/>
              </a:cxn>
            </a:cxnLst>
            <a:rect l="l" t="t" r="r" b="b"/>
            <a:pathLst>
              <a:path w="1052610" h="839698">
                <a:moveTo>
                  <a:pt x="0" y="839698"/>
                </a:moveTo>
                <a:cubicBezTo>
                  <a:pt x="72775" y="588837"/>
                  <a:pt x="191260" y="381095"/>
                  <a:pt x="365870" y="241145"/>
                </a:cubicBezTo>
                <a:cubicBezTo>
                  <a:pt x="534606" y="123932"/>
                  <a:pt x="760190" y="32213"/>
                  <a:pt x="1052610" y="0"/>
                </a:cubicBezTo>
              </a:path>
            </a:pathLst>
          </a:custGeom>
          <a:ln w="254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baseline="-25000"/>
          </a:p>
        </p:txBody>
      </p:sp>
      <p:sp>
        <p:nvSpPr>
          <p:cNvPr id="24" name="Textfeld 60"/>
          <p:cNvSpPr txBox="1"/>
          <p:nvPr/>
        </p:nvSpPr>
        <p:spPr>
          <a:xfrm>
            <a:off x="4967283" y="5143517"/>
            <a:ext cx="1185869" cy="374571"/>
          </a:xfrm>
          <a:prstGeom prst="roundRect">
            <a:avLst/>
          </a:prstGeom>
          <a:noFill/>
          <a:ln w="6350">
            <a:noFill/>
          </a:ln>
        </p:spPr>
        <p:txBody>
          <a:bodyPr wrap="square" lIns="0" rIns="0" rtlCol="0">
            <a:spAutoFit/>
          </a:bodyPr>
          <a:lstStyle/>
          <a:p>
            <a:pPr algn="ctr"/>
            <a:r>
              <a:rPr lang="de-DE" sz="1600" dirty="0" err="1">
                <a:latin typeface="+mj-lt"/>
              </a:rPr>
              <a:t>Actual</a:t>
            </a:r>
            <a:r>
              <a:rPr lang="de-DE" sz="1600" dirty="0">
                <a:latin typeface="+mj-lt"/>
              </a:rPr>
              <a:t> </a:t>
            </a:r>
            <a:r>
              <a:rPr lang="de-DE" sz="1600" dirty="0" err="1">
                <a:latin typeface="+mj-lt"/>
              </a:rPr>
              <a:t>Load</a:t>
            </a:r>
            <a:endParaRPr lang="de-DE" sz="1600" dirty="0">
              <a:latin typeface="+mj-lt"/>
            </a:endParaRPr>
          </a:p>
        </p:txBody>
      </p:sp>
      <p:sp>
        <p:nvSpPr>
          <p:cNvPr id="25" name="Textfeld 61"/>
          <p:cNvSpPr txBox="1"/>
          <p:nvPr/>
        </p:nvSpPr>
        <p:spPr>
          <a:xfrm>
            <a:off x="5895977" y="1571616"/>
            <a:ext cx="1304925" cy="584557"/>
          </a:xfrm>
          <a:prstGeom prst="roundRect">
            <a:avLst/>
          </a:prstGeom>
          <a:noFill/>
          <a:ln w="6350">
            <a:noFill/>
          </a:ln>
        </p:spPr>
        <p:txBody>
          <a:bodyPr wrap="square" lIns="0" rIns="0" rtlCol="0">
            <a:spAutoFit/>
          </a:bodyPr>
          <a:lstStyle/>
          <a:p>
            <a:pPr algn="ctr">
              <a:lnSpc>
                <a:spcPts val="1700"/>
              </a:lnSpc>
            </a:pPr>
            <a:r>
              <a:rPr lang="de-DE" sz="1600" dirty="0">
                <a:latin typeface="+mj-lt"/>
              </a:rPr>
              <a:t>Allocated </a:t>
            </a:r>
            <a:br>
              <a:rPr lang="de-DE" sz="1600" dirty="0">
                <a:latin typeface="+mj-lt"/>
              </a:rPr>
            </a:br>
            <a:r>
              <a:rPr lang="de-DE" sz="1600" dirty="0">
                <a:latin typeface="+mj-lt"/>
              </a:rPr>
              <a:t>IT-capacities</a:t>
            </a:r>
          </a:p>
        </p:txBody>
      </p:sp>
      <p:cxnSp>
        <p:nvCxnSpPr>
          <p:cNvPr id="26" name="Gerade Verbindung mit Pfeil 68"/>
          <p:cNvCxnSpPr>
            <a:stCxn id="29" idx="1"/>
          </p:cNvCxnSpPr>
          <p:nvPr/>
        </p:nvCxnSpPr>
        <p:spPr>
          <a:xfrm rot="10800000">
            <a:off x="8210563" y="2514614"/>
            <a:ext cx="542933" cy="635167"/>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7" name="Textfeld 62"/>
          <p:cNvSpPr txBox="1"/>
          <p:nvPr/>
        </p:nvSpPr>
        <p:spPr>
          <a:xfrm>
            <a:off x="3409934" y="2857501"/>
            <a:ext cx="1228743" cy="584557"/>
          </a:xfrm>
          <a:prstGeom prst="roundRect">
            <a:avLst/>
          </a:prstGeom>
          <a:noFill/>
          <a:ln w="6350">
            <a:noFill/>
          </a:ln>
        </p:spPr>
        <p:txBody>
          <a:bodyPr wrap="square" lIns="0" rIns="0" rtlCol="0">
            <a:spAutoFit/>
          </a:bodyPr>
          <a:lstStyle/>
          <a:p>
            <a:pPr algn="ctr">
              <a:lnSpc>
                <a:spcPts val="1700"/>
              </a:lnSpc>
            </a:pPr>
            <a:r>
              <a:rPr lang="de-DE" sz="1600" dirty="0">
                <a:latin typeface="+mj-lt"/>
              </a:rPr>
              <a:t>“Waste“ of capacities</a:t>
            </a:r>
          </a:p>
        </p:txBody>
      </p:sp>
      <p:sp>
        <p:nvSpPr>
          <p:cNvPr id="28" name="Textfeld 65"/>
          <p:cNvSpPr txBox="1"/>
          <p:nvPr/>
        </p:nvSpPr>
        <p:spPr>
          <a:xfrm>
            <a:off x="4029060" y="1985959"/>
            <a:ext cx="1485914" cy="584557"/>
          </a:xfrm>
          <a:prstGeom prst="roundRect">
            <a:avLst/>
          </a:prstGeom>
          <a:noFill/>
          <a:ln w="6350">
            <a:noFill/>
          </a:ln>
        </p:spPr>
        <p:txBody>
          <a:bodyPr wrap="square" lIns="0" rIns="0" rtlCol="0">
            <a:spAutoFit/>
          </a:bodyPr>
          <a:lstStyle/>
          <a:p>
            <a:pPr algn="ctr">
              <a:lnSpc>
                <a:spcPts val="1700"/>
              </a:lnSpc>
            </a:pPr>
            <a:r>
              <a:rPr lang="de-DE" sz="1600" dirty="0">
                <a:latin typeface="+mj-lt"/>
              </a:rPr>
              <a:t>“Under-supply“ of capacities</a:t>
            </a:r>
          </a:p>
        </p:txBody>
      </p:sp>
      <p:sp>
        <p:nvSpPr>
          <p:cNvPr id="29" name="Textfeld 67"/>
          <p:cNvSpPr txBox="1"/>
          <p:nvPr/>
        </p:nvSpPr>
        <p:spPr>
          <a:xfrm>
            <a:off x="8753494" y="2857501"/>
            <a:ext cx="1371580" cy="584557"/>
          </a:xfrm>
          <a:prstGeom prst="roundRect">
            <a:avLst/>
          </a:prstGeom>
          <a:noFill/>
          <a:ln w="6350">
            <a:noFill/>
          </a:ln>
        </p:spPr>
        <p:txBody>
          <a:bodyPr wrap="square" lIns="0" rIns="0" rtlCol="0">
            <a:spAutoFit/>
          </a:bodyPr>
          <a:lstStyle/>
          <a:p>
            <a:pPr algn="ctr">
              <a:lnSpc>
                <a:spcPts val="1700"/>
              </a:lnSpc>
            </a:pPr>
            <a:r>
              <a:rPr lang="de-DE" sz="1600" dirty="0">
                <a:latin typeface="+mj-lt"/>
              </a:rPr>
              <a:t>Fixed cost of IT-capacities</a:t>
            </a:r>
          </a:p>
        </p:txBody>
      </p:sp>
      <p:cxnSp>
        <p:nvCxnSpPr>
          <p:cNvPr id="30" name="Gerade Verbindung mit Pfeil 66"/>
          <p:cNvCxnSpPr>
            <a:stCxn id="28" idx="2"/>
          </p:cNvCxnSpPr>
          <p:nvPr/>
        </p:nvCxnSpPr>
        <p:spPr>
          <a:xfrm rot="16200000" flipH="1">
            <a:off x="5011911" y="2330622"/>
            <a:ext cx="787051" cy="1266832"/>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1" name="Gerade Verbindung mit Pfeil 64"/>
          <p:cNvCxnSpPr>
            <a:stCxn id="27" idx="2"/>
          </p:cNvCxnSpPr>
          <p:nvPr/>
        </p:nvCxnSpPr>
        <p:spPr>
          <a:xfrm rot="16200000" flipH="1">
            <a:off x="4180854" y="3285505"/>
            <a:ext cx="558445" cy="87154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274367" y="1612316"/>
            <a:ext cx="1371600" cy="528350"/>
          </a:xfrm>
          <a:prstGeom prst="rect">
            <a:avLst/>
          </a:prstGeom>
          <a:noFill/>
        </p:spPr>
        <p:txBody>
          <a:bodyPr wrap="square" rtlCol="0">
            <a:spAutoFit/>
          </a:bodyPr>
          <a:lstStyle/>
          <a:p>
            <a:pPr algn="ctr">
              <a:lnSpc>
                <a:spcPts val="1700"/>
              </a:lnSpc>
            </a:pPr>
            <a:r>
              <a:rPr lang="de-DE" sz="1600" dirty="0">
                <a:latin typeface="+mj-lt"/>
              </a:rPr>
              <a:t>Load Forecast</a:t>
            </a:r>
          </a:p>
          <a:p>
            <a:pPr algn="ctr">
              <a:lnSpc>
                <a:spcPts val="1700"/>
              </a:lnSpc>
            </a:pPr>
            <a:endParaRPr lang="en-US" sz="1600" dirty="0">
              <a:latin typeface="+mj-lt"/>
            </a:endParaRPr>
          </a:p>
        </p:txBody>
      </p:sp>
      <p:sp>
        <p:nvSpPr>
          <p:cNvPr id="33" name="TextBox 32"/>
          <p:cNvSpPr txBox="1"/>
          <p:nvPr/>
        </p:nvSpPr>
        <p:spPr>
          <a:xfrm>
            <a:off x="1600200" y="4977100"/>
            <a:ext cx="1371600" cy="528350"/>
          </a:xfrm>
          <a:prstGeom prst="rect">
            <a:avLst/>
          </a:prstGeom>
          <a:noFill/>
        </p:spPr>
        <p:txBody>
          <a:bodyPr wrap="square" rtlCol="0">
            <a:spAutoFit/>
          </a:bodyPr>
          <a:lstStyle/>
          <a:p>
            <a:pPr algn="ctr">
              <a:lnSpc>
                <a:spcPts val="1700"/>
              </a:lnSpc>
            </a:pPr>
            <a:r>
              <a:rPr lang="de-DE" sz="1600" dirty="0">
                <a:latin typeface="+mj-lt"/>
              </a:rPr>
              <a:t>Barrier for</a:t>
            </a:r>
          </a:p>
          <a:p>
            <a:pPr algn="ctr">
              <a:lnSpc>
                <a:spcPts val="1700"/>
              </a:lnSpc>
            </a:pPr>
            <a:r>
              <a:rPr lang="de-DE" sz="1600" dirty="0">
                <a:latin typeface="+mj-lt"/>
              </a:rPr>
              <a:t>innovations</a:t>
            </a:r>
            <a:endParaRPr lang="en-US" sz="1600" dirty="0">
              <a:latin typeface="+mj-lt"/>
            </a:endParaRPr>
          </a:p>
        </p:txBody>
      </p:sp>
    </p:spTree>
    <p:extLst>
      <p:ext uri="{BB962C8B-B14F-4D97-AF65-F5344CB8AC3E}">
        <p14:creationId xmlns:p14="http://schemas.microsoft.com/office/powerpoint/2010/main" val="115470062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6"/>
            <a:ext cx="11653523" cy="1677599"/>
          </a:xfrm>
        </p:spPr>
        <p:txBody>
          <a:bodyPr/>
          <a:lstStyle/>
          <a:p>
            <a:r>
              <a:rPr lang="en-US" sz="3137" dirty="0"/>
              <a:t>Declarative template for creating an application</a:t>
            </a:r>
          </a:p>
          <a:p>
            <a:r>
              <a:rPr lang="en-US" sz="3137" dirty="0"/>
              <a:t>Based on a set of service types</a:t>
            </a:r>
          </a:p>
          <a:p>
            <a:r>
              <a:rPr lang="en-US" sz="3137" dirty="0"/>
              <a:t>Used for packaging, deployment, and versioning</a:t>
            </a:r>
          </a:p>
        </p:txBody>
      </p:sp>
      <p:sp>
        <p:nvSpPr>
          <p:cNvPr id="3" name="Title 2"/>
          <p:cNvSpPr>
            <a:spLocks noGrp="1"/>
          </p:cNvSpPr>
          <p:nvPr>
            <p:ph type="title"/>
          </p:nvPr>
        </p:nvSpPr>
        <p:spPr/>
        <p:txBody>
          <a:bodyPr/>
          <a:lstStyle/>
          <a:p>
            <a:r>
              <a:rPr lang="en-US" dirty="0"/>
              <a:t>Application type</a:t>
            </a:r>
          </a:p>
        </p:txBody>
      </p:sp>
      <p:sp>
        <p:nvSpPr>
          <p:cNvPr id="4" name="Rectangle 3"/>
          <p:cNvSpPr/>
          <p:nvPr/>
        </p:nvSpPr>
        <p:spPr bwMode="auto">
          <a:xfrm>
            <a:off x="4021011" y="3300274"/>
            <a:ext cx="3809805" cy="597617"/>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Application Type A</a:t>
            </a:r>
          </a:p>
        </p:txBody>
      </p:sp>
      <p:sp>
        <p:nvSpPr>
          <p:cNvPr id="6" name="Rectangle 5"/>
          <p:cNvSpPr/>
          <p:nvPr/>
        </p:nvSpPr>
        <p:spPr bwMode="auto">
          <a:xfrm>
            <a:off x="982922" y="4698935"/>
            <a:ext cx="2465168"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1</a:t>
            </a:r>
          </a:p>
        </p:txBody>
      </p:sp>
      <p:sp>
        <p:nvSpPr>
          <p:cNvPr id="7" name="Rectangle 6"/>
          <p:cNvSpPr/>
          <p:nvPr/>
        </p:nvSpPr>
        <p:spPr bwMode="auto">
          <a:xfrm>
            <a:off x="4697343" y="4698935"/>
            <a:ext cx="2465168" cy="597617"/>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2</a:t>
            </a:r>
          </a:p>
        </p:txBody>
      </p:sp>
      <p:sp>
        <p:nvSpPr>
          <p:cNvPr id="8" name="Rectangle 7"/>
          <p:cNvSpPr/>
          <p:nvPr/>
        </p:nvSpPr>
        <p:spPr bwMode="auto">
          <a:xfrm>
            <a:off x="8411764" y="4698935"/>
            <a:ext cx="2465168" cy="597617"/>
          </a:xfrm>
          <a:prstGeom prst="rect">
            <a:avLst/>
          </a:prstGeom>
          <a:solidFill>
            <a:srgbClr val="00C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Service Type 3</a:t>
            </a:r>
          </a:p>
        </p:txBody>
      </p:sp>
      <p:sp>
        <p:nvSpPr>
          <p:cNvPr id="9" name="Rectangle 8"/>
          <p:cNvSpPr/>
          <p:nvPr/>
        </p:nvSpPr>
        <p:spPr bwMode="auto">
          <a:xfrm>
            <a:off x="651391" y="5410245"/>
            <a:ext cx="1012491"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10" name="Rectangle 9"/>
          <p:cNvSpPr/>
          <p:nvPr/>
        </p:nvSpPr>
        <p:spPr bwMode="auto">
          <a:xfrm>
            <a:off x="1738584" y="5410245"/>
            <a:ext cx="1012491"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11" name="Rectangle 10"/>
          <p:cNvSpPr/>
          <p:nvPr/>
        </p:nvSpPr>
        <p:spPr bwMode="auto">
          <a:xfrm>
            <a:off x="2825778" y="5410326"/>
            <a:ext cx="1012491" cy="597617"/>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sp>
        <p:nvSpPr>
          <p:cNvPr id="12" name="Rectangle 11"/>
          <p:cNvSpPr/>
          <p:nvPr/>
        </p:nvSpPr>
        <p:spPr bwMode="auto">
          <a:xfrm>
            <a:off x="4369826" y="5410163"/>
            <a:ext cx="1012491" cy="597617"/>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13" name="Rectangle 12"/>
          <p:cNvSpPr/>
          <p:nvPr/>
        </p:nvSpPr>
        <p:spPr bwMode="auto">
          <a:xfrm>
            <a:off x="5457019" y="5410163"/>
            <a:ext cx="1012491" cy="597617"/>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14" name="Rectangle 13"/>
          <p:cNvSpPr/>
          <p:nvPr/>
        </p:nvSpPr>
        <p:spPr bwMode="auto">
          <a:xfrm>
            <a:off x="6544213" y="5410245"/>
            <a:ext cx="1012491" cy="597617"/>
          </a:xfrm>
          <a:prstGeom prst="rect">
            <a:avLst/>
          </a:prstGeom>
          <a:solidFill>
            <a:srgbClr val="7030A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sp>
        <p:nvSpPr>
          <p:cNvPr id="15" name="Rectangle 14"/>
          <p:cNvSpPr/>
          <p:nvPr/>
        </p:nvSpPr>
        <p:spPr bwMode="auto">
          <a:xfrm>
            <a:off x="8088260" y="5405440"/>
            <a:ext cx="1012491" cy="597617"/>
          </a:xfrm>
          <a:prstGeom prst="rect">
            <a:avLst/>
          </a:prstGeom>
          <a:solidFill>
            <a:srgbClr val="00C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Code</a:t>
            </a:r>
          </a:p>
        </p:txBody>
      </p:sp>
      <p:sp>
        <p:nvSpPr>
          <p:cNvPr id="16" name="Rectangle 15"/>
          <p:cNvSpPr/>
          <p:nvPr/>
        </p:nvSpPr>
        <p:spPr bwMode="auto">
          <a:xfrm>
            <a:off x="9175454" y="5405440"/>
            <a:ext cx="1012491" cy="597617"/>
          </a:xfrm>
          <a:prstGeom prst="rect">
            <a:avLst/>
          </a:prstGeom>
          <a:solidFill>
            <a:srgbClr val="00C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err="1">
                <a:gradFill>
                  <a:gsLst>
                    <a:gs pos="0">
                      <a:srgbClr val="FFFFFF"/>
                    </a:gs>
                    <a:gs pos="100000">
                      <a:srgbClr val="FFFFFF"/>
                    </a:gs>
                  </a:gsLst>
                  <a:lin ang="5400000" scaled="0"/>
                </a:gradFill>
              </a:rPr>
              <a:t>Config</a:t>
            </a:r>
            <a:endParaRPr lang="en-US" sz="1961" dirty="0">
              <a:gradFill>
                <a:gsLst>
                  <a:gs pos="0">
                    <a:srgbClr val="FFFFFF"/>
                  </a:gs>
                  <a:gs pos="100000">
                    <a:srgbClr val="FFFFFF"/>
                  </a:gs>
                </a:gsLst>
                <a:lin ang="5400000" scaled="0"/>
              </a:gradFill>
            </a:endParaRPr>
          </a:p>
        </p:txBody>
      </p:sp>
      <p:sp>
        <p:nvSpPr>
          <p:cNvPr id="17" name="Rectangle 16"/>
          <p:cNvSpPr/>
          <p:nvPr/>
        </p:nvSpPr>
        <p:spPr bwMode="auto">
          <a:xfrm>
            <a:off x="10262647" y="5405521"/>
            <a:ext cx="1012491" cy="597617"/>
          </a:xfrm>
          <a:prstGeom prst="rect">
            <a:avLst/>
          </a:prstGeom>
          <a:solidFill>
            <a:srgbClr val="00C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Data</a:t>
            </a:r>
          </a:p>
        </p:txBody>
      </p:sp>
      <p:cxnSp>
        <p:nvCxnSpPr>
          <p:cNvPr id="18" name="Straight Connector 17"/>
          <p:cNvCxnSpPr/>
          <p:nvPr/>
        </p:nvCxnSpPr>
        <p:spPr>
          <a:xfrm>
            <a:off x="2207480" y="4176021"/>
            <a:ext cx="7660976"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2"/>
            <a:endCxn id="7" idx="0"/>
          </p:cNvCxnSpPr>
          <p:nvPr/>
        </p:nvCxnSpPr>
        <p:spPr>
          <a:xfrm>
            <a:off x="5925913" y="3897891"/>
            <a:ext cx="4014" cy="8010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0"/>
          </p:cNvCxnSpPr>
          <p:nvPr/>
        </p:nvCxnSpPr>
        <p:spPr>
          <a:xfrm>
            <a:off x="2215506" y="4176021"/>
            <a:ext cx="0" cy="522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25914" y="4176021"/>
            <a:ext cx="0" cy="522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861574" y="4176021"/>
            <a:ext cx="0" cy="52291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85069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8586" y="1456887"/>
            <a:ext cx="3137453" cy="1344623"/>
          </a:xfrm>
          <a:prstGeom prst="rect">
            <a:avLst/>
          </a:prstGeom>
          <a:noFill/>
        </p:spPr>
        <p:txBody>
          <a:bodyPr wrap="square" lIns="179285" tIns="143428" rIns="179285" bIns="143428" rtlCol="0">
            <a:noAutofit/>
          </a:bodyPr>
          <a:lstStyle/>
          <a:p>
            <a:pPr>
              <a:lnSpc>
                <a:spcPct val="90000"/>
              </a:lnSpc>
              <a:spcAft>
                <a:spcPts val="588"/>
              </a:spcAft>
            </a:pPr>
            <a:endParaRPr lang="en-US" sz="2353" dirty="0">
              <a:gradFill>
                <a:gsLst>
                  <a:gs pos="2917">
                    <a:schemeClr val="tx1"/>
                  </a:gs>
                  <a:gs pos="30000">
                    <a:schemeClr val="tx1"/>
                  </a:gs>
                </a:gsLst>
                <a:lin ang="5400000" scaled="0"/>
              </a:gradFill>
            </a:endParaRPr>
          </a:p>
        </p:txBody>
      </p:sp>
      <p:sp>
        <p:nvSpPr>
          <p:cNvPr id="5" name="Rectangle 4"/>
          <p:cNvSpPr/>
          <p:nvPr/>
        </p:nvSpPr>
        <p:spPr bwMode="auto">
          <a:xfrm>
            <a:off x="269241" y="1456887"/>
            <a:ext cx="3742594" cy="4809002"/>
          </a:xfrm>
          <a:prstGeom prst="rect">
            <a:avLst/>
          </a:prstGeom>
          <a:solidFill>
            <a:srgbClr val="00206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b="1" u="sng" dirty="0">
                <a:solidFill>
                  <a:schemeClr val="tx1"/>
                </a:solidFill>
                <a:latin typeface="+mj-lt"/>
                <a:ea typeface="Segoe UI" pitchFamily="34" charset="0"/>
                <a:cs typeface="Segoe UI" pitchFamily="34" charset="0"/>
              </a:rPr>
              <a:t>Guest Executables</a:t>
            </a:r>
          </a:p>
          <a:p>
            <a:pPr algn="ctr" defTabSz="914102" fontAlgn="base">
              <a:lnSpc>
                <a:spcPct val="90000"/>
              </a:lnSpc>
              <a:spcBef>
                <a:spcPct val="0"/>
              </a:spcBef>
              <a:spcAft>
                <a:spcPct val="0"/>
              </a:spcAft>
            </a:pPr>
            <a:endParaRPr lang="en-US" sz="2000" b="1" dirty="0">
              <a:solidFill>
                <a:schemeClr val="tx1"/>
              </a:solidFill>
              <a:latin typeface="+mj-lt"/>
              <a:ea typeface="Segoe UI" pitchFamily="34" charset="0"/>
              <a:cs typeface="Segoe UI" pitchFamily="34" charset="0"/>
            </a:endParaRPr>
          </a:p>
          <a:p>
            <a:pPr marL="336145" indent="-336145" defTabSz="914102" fontAlgn="base">
              <a:lnSpc>
                <a:spcPct val="150000"/>
              </a:lnSpc>
              <a:spcBef>
                <a:spcPct val="0"/>
              </a:spcBef>
              <a:spcAft>
                <a:spcPct val="0"/>
              </a:spcAft>
              <a:buFont typeface="Arial" panose="020B0604020202020204" pitchFamily="34" charset="0"/>
              <a:buChar char="•"/>
            </a:pPr>
            <a:r>
              <a:rPr lang="en-US" sz="2000" b="1" dirty="0">
                <a:solidFill>
                  <a:schemeClr val="tx1"/>
                </a:solidFill>
                <a:latin typeface="+mj-lt"/>
                <a:ea typeface="Segoe UI" pitchFamily="34" charset="0"/>
                <a:cs typeface="Segoe UI" pitchFamily="34" charset="0"/>
              </a:rPr>
              <a:t>Bring any exe</a:t>
            </a:r>
          </a:p>
          <a:p>
            <a:pPr marL="336145" indent="-336145" defTabSz="914102" fontAlgn="base">
              <a:lnSpc>
                <a:spcPct val="150000"/>
              </a:lnSpc>
              <a:spcBef>
                <a:spcPct val="0"/>
              </a:spcBef>
              <a:spcAft>
                <a:spcPct val="0"/>
              </a:spcAft>
              <a:buFont typeface="Arial" panose="020B0604020202020204" pitchFamily="34" charset="0"/>
              <a:buChar char="•"/>
            </a:pPr>
            <a:r>
              <a:rPr lang="en-US" sz="2000" dirty="0">
                <a:solidFill>
                  <a:schemeClr val="tx1"/>
                </a:solidFill>
                <a:ea typeface="Segoe UI" pitchFamily="34" charset="0"/>
                <a:cs typeface="Segoe UI" pitchFamily="34" charset="0"/>
              </a:rPr>
              <a:t>Any language</a:t>
            </a:r>
          </a:p>
          <a:p>
            <a:pPr marL="336145" indent="-336145" defTabSz="914102" fontAlgn="base">
              <a:lnSpc>
                <a:spcPct val="150000"/>
              </a:lnSpc>
              <a:spcBef>
                <a:spcPct val="0"/>
              </a:spcBef>
              <a:spcAft>
                <a:spcPct val="0"/>
              </a:spcAft>
              <a:buFont typeface="Arial" panose="020B0604020202020204" pitchFamily="34" charset="0"/>
              <a:buChar char="•"/>
            </a:pPr>
            <a:r>
              <a:rPr lang="en-US" sz="2000" b="1" dirty="0">
                <a:solidFill>
                  <a:schemeClr val="tx1"/>
                </a:solidFill>
                <a:latin typeface="+mj-lt"/>
                <a:ea typeface="Segoe UI" pitchFamily="34" charset="0"/>
                <a:cs typeface="Segoe UI" pitchFamily="34" charset="0"/>
              </a:rPr>
              <a:t>Any programming model</a:t>
            </a:r>
          </a:p>
          <a:p>
            <a:pPr marL="336145" indent="-336145" defTabSz="914102" fontAlgn="base">
              <a:lnSpc>
                <a:spcPct val="150000"/>
              </a:lnSpc>
              <a:spcBef>
                <a:spcPct val="0"/>
              </a:spcBef>
              <a:spcAft>
                <a:spcPct val="0"/>
              </a:spcAft>
              <a:buFont typeface="Arial" panose="020B0604020202020204" pitchFamily="34" charset="0"/>
              <a:buChar char="•"/>
            </a:pPr>
            <a:r>
              <a:rPr lang="en-US" sz="2000" b="1" dirty="0">
                <a:solidFill>
                  <a:schemeClr val="tx1"/>
                </a:solidFill>
                <a:latin typeface="+mj-lt"/>
                <a:ea typeface="Segoe UI" pitchFamily="34" charset="0"/>
                <a:cs typeface="Segoe UI" pitchFamily="34" charset="0"/>
              </a:rPr>
              <a:t>Packaged as Application</a:t>
            </a:r>
          </a:p>
          <a:p>
            <a:pPr marL="336145" indent="-336145" defTabSz="914102" fontAlgn="base">
              <a:lnSpc>
                <a:spcPct val="150000"/>
              </a:lnSpc>
              <a:spcBef>
                <a:spcPct val="0"/>
              </a:spcBef>
              <a:spcAft>
                <a:spcPct val="0"/>
              </a:spcAft>
              <a:buFont typeface="Arial" panose="020B0604020202020204" pitchFamily="34" charset="0"/>
              <a:buChar char="•"/>
            </a:pPr>
            <a:r>
              <a:rPr lang="en-US" sz="2000" b="1" dirty="0">
                <a:solidFill>
                  <a:schemeClr val="tx1"/>
                </a:solidFill>
                <a:latin typeface="+mj-lt"/>
                <a:ea typeface="Segoe UI" pitchFamily="34" charset="0"/>
                <a:cs typeface="Segoe UI" pitchFamily="34" charset="0"/>
              </a:rPr>
              <a:t>Gets versioning, upgrade, monitoring, health, etc.</a:t>
            </a:r>
          </a:p>
        </p:txBody>
      </p:sp>
      <p:sp>
        <p:nvSpPr>
          <p:cNvPr id="6" name="Rectangle 5"/>
          <p:cNvSpPr/>
          <p:nvPr/>
        </p:nvSpPr>
        <p:spPr bwMode="auto">
          <a:xfrm>
            <a:off x="4197840" y="1456887"/>
            <a:ext cx="3796318" cy="4809002"/>
          </a:xfrm>
          <a:prstGeom prst="rect">
            <a:avLst/>
          </a:prstGeom>
          <a:solidFill>
            <a:srgbClr val="00B0F0"/>
          </a:solidFill>
          <a:ln>
            <a:noFill/>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b="1" u="sng" dirty="0">
                <a:solidFill>
                  <a:schemeClr val="tx1"/>
                </a:solidFill>
                <a:latin typeface="+mj-lt"/>
                <a:ea typeface="Segoe UI" pitchFamily="34" charset="0"/>
                <a:cs typeface="Segoe UI" pitchFamily="34" charset="0"/>
              </a:rPr>
              <a:t>Reliable Services</a:t>
            </a:r>
          </a:p>
          <a:p>
            <a:pPr algn="ctr" defTabSz="914102" fontAlgn="base">
              <a:lnSpc>
                <a:spcPct val="90000"/>
              </a:lnSpc>
              <a:spcBef>
                <a:spcPct val="0"/>
              </a:spcBef>
              <a:spcAft>
                <a:spcPct val="0"/>
              </a:spcAft>
            </a:pPr>
            <a:endParaRPr lang="en-US" sz="2000" b="1" u="sng" dirty="0">
              <a:solidFill>
                <a:schemeClr val="tx1"/>
              </a:solidFill>
              <a:latin typeface="+mj-lt"/>
              <a:ea typeface="Segoe UI" pitchFamily="34" charset="0"/>
              <a:cs typeface="Segoe UI" pitchFamily="34" charset="0"/>
            </a:endParaRPr>
          </a:p>
          <a:p>
            <a:pPr marL="336145" indent="-336145" defTabSz="914102" fontAlgn="base">
              <a:lnSpc>
                <a:spcPct val="150000"/>
              </a:lnSpc>
              <a:spcBef>
                <a:spcPct val="0"/>
              </a:spcBef>
              <a:spcAft>
                <a:spcPct val="0"/>
              </a:spcAft>
              <a:buFont typeface="Arial" panose="020B0604020202020204" pitchFamily="34" charset="0"/>
              <a:buChar char="•"/>
            </a:pPr>
            <a:r>
              <a:rPr lang="en-US" sz="2000" b="1" dirty="0">
                <a:solidFill>
                  <a:schemeClr val="tx1"/>
                </a:solidFill>
                <a:latin typeface="+mj-lt"/>
                <a:ea typeface="Segoe UI" pitchFamily="34" charset="0"/>
                <a:cs typeface="Segoe UI" pitchFamily="34" charset="0"/>
              </a:rPr>
              <a:t>Stateless &amp; stateful services</a:t>
            </a:r>
          </a:p>
          <a:p>
            <a:pPr marL="336145" indent="-336145" defTabSz="914102" fontAlgn="base">
              <a:lnSpc>
                <a:spcPct val="150000"/>
              </a:lnSpc>
              <a:spcBef>
                <a:spcPct val="0"/>
              </a:spcBef>
              <a:spcAft>
                <a:spcPct val="0"/>
              </a:spcAft>
              <a:buFont typeface="Arial" panose="020B0604020202020204" pitchFamily="34" charset="0"/>
              <a:buChar char="•"/>
            </a:pPr>
            <a:r>
              <a:rPr lang="en-US" sz="2000" b="1" dirty="0">
                <a:solidFill>
                  <a:schemeClr val="tx1"/>
                </a:solidFill>
                <a:latin typeface="+mj-lt"/>
                <a:ea typeface="Segoe UI" pitchFamily="34" charset="0"/>
                <a:cs typeface="Segoe UI" pitchFamily="34" charset="0"/>
              </a:rPr>
              <a:t>Concurrent, granular state changes</a:t>
            </a:r>
          </a:p>
          <a:p>
            <a:pPr marL="336145" indent="-336145" defTabSz="914102" fontAlgn="base">
              <a:lnSpc>
                <a:spcPct val="150000"/>
              </a:lnSpc>
              <a:spcBef>
                <a:spcPct val="0"/>
              </a:spcBef>
              <a:spcAft>
                <a:spcPct val="0"/>
              </a:spcAft>
              <a:buFont typeface="Arial" panose="020B0604020202020204" pitchFamily="34" charset="0"/>
              <a:buChar char="•"/>
            </a:pPr>
            <a:r>
              <a:rPr lang="en-US" sz="2000" b="1" dirty="0">
                <a:solidFill>
                  <a:schemeClr val="tx1"/>
                </a:solidFill>
                <a:latin typeface="+mj-lt"/>
                <a:ea typeface="Segoe UI" pitchFamily="34" charset="0"/>
                <a:cs typeface="Segoe UI" pitchFamily="34" charset="0"/>
              </a:rPr>
              <a:t>Use of the Reliable Collections</a:t>
            </a:r>
          </a:p>
          <a:p>
            <a:pPr marL="336145" indent="-336145" defTabSz="914102" fontAlgn="base">
              <a:lnSpc>
                <a:spcPct val="150000"/>
              </a:lnSpc>
              <a:spcBef>
                <a:spcPct val="0"/>
              </a:spcBef>
              <a:spcAft>
                <a:spcPct val="0"/>
              </a:spcAft>
              <a:buFont typeface="Arial" panose="020B0604020202020204" pitchFamily="34" charset="0"/>
              <a:buChar char="•"/>
            </a:pPr>
            <a:r>
              <a:rPr lang="en-US" sz="2000" b="1" dirty="0">
                <a:solidFill>
                  <a:schemeClr val="tx1"/>
                </a:solidFill>
                <a:latin typeface="+mj-lt"/>
                <a:ea typeface="Segoe UI" pitchFamily="34" charset="0"/>
                <a:cs typeface="Segoe UI" pitchFamily="34" charset="0"/>
              </a:rPr>
              <a:t>Transactions across collections</a:t>
            </a:r>
          </a:p>
          <a:p>
            <a:pPr marL="336145" indent="-336145" defTabSz="914102" fontAlgn="base">
              <a:lnSpc>
                <a:spcPct val="150000"/>
              </a:lnSpc>
              <a:spcBef>
                <a:spcPct val="0"/>
              </a:spcBef>
              <a:spcAft>
                <a:spcPct val="0"/>
              </a:spcAft>
              <a:buFont typeface="Arial" panose="020B0604020202020204" pitchFamily="34" charset="0"/>
              <a:buChar char="•"/>
            </a:pPr>
            <a:r>
              <a:rPr lang="en-US" sz="2000" b="1" dirty="0">
                <a:solidFill>
                  <a:schemeClr val="tx1"/>
                </a:solidFill>
                <a:latin typeface="+mj-lt"/>
                <a:ea typeface="Segoe UI" pitchFamily="34" charset="0"/>
                <a:cs typeface="Segoe UI" pitchFamily="34" charset="0"/>
              </a:rPr>
              <a:t>Full platform integration </a:t>
            </a:r>
          </a:p>
        </p:txBody>
      </p:sp>
      <p:sp>
        <p:nvSpPr>
          <p:cNvPr id="7" name="Rectangle 6"/>
          <p:cNvSpPr/>
          <p:nvPr/>
        </p:nvSpPr>
        <p:spPr bwMode="auto">
          <a:xfrm>
            <a:off x="8180163" y="1456887"/>
            <a:ext cx="3796318" cy="4809002"/>
          </a:xfrm>
          <a:prstGeom prst="rect">
            <a:avLst/>
          </a:prstGeom>
          <a:solidFill>
            <a:schemeClr val="accent4">
              <a:lumMod val="75000"/>
            </a:schemeClr>
          </a:solidFill>
          <a:ln>
            <a:noFill/>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000" b="1" u="sng" dirty="0">
                <a:solidFill>
                  <a:schemeClr val="tx1"/>
                </a:solidFill>
                <a:latin typeface="+mj-lt"/>
                <a:ea typeface="Segoe UI" pitchFamily="34" charset="0"/>
                <a:cs typeface="Segoe UI" pitchFamily="34" charset="0"/>
              </a:rPr>
              <a:t>Reliable Actors</a:t>
            </a:r>
          </a:p>
          <a:p>
            <a:pPr algn="ctr" defTabSz="914102" fontAlgn="base">
              <a:lnSpc>
                <a:spcPct val="90000"/>
              </a:lnSpc>
              <a:spcBef>
                <a:spcPct val="0"/>
              </a:spcBef>
              <a:spcAft>
                <a:spcPct val="0"/>
              </a:spcAft>
            </a:pPr>
            <a:endParaRPr lang="en-US" sz="2000" b="1" u="sng" dirty="0">
              <a:solidFill>
                <a:schemeClr val="tx1"/>
              </a:solidFill>
              <a:latin typeface="+mj-lt"/>
              <a:ea typeface="Segoe UI" pitchFamily="34" charset="0"/>
              <a:cs typeface="Segoe UI" pitchFamily="34" charset="0"/>
            </a:endParaRPr>
          </a:p>
          <a:p>
            <a:pPr marL="336145" indent="-336145" defTabSz="914102" fontAlgn="base">
              <a:lnSpc>
                <a:spcPct val="150000"/>
              </a:lnSpc>
              <a:spcBef>
                <a:spcPct val="0"/>
              </a:spcBef>
              <a:spcAft>
                <a:spcPct val="0"/>
              </a:spcAft>
              <a:buFont typeface="Arial" panose="020B0604020202020204" pitchFamily="34" charset="0"/>
              <a:buChar char="•"/>
            </a:pPr>
            <a:r>
              <a:rPr lang="en-US" sz="2000" b="1" dirty="0">
                <a:solidFill>
                  <a:schemeClr val="tx1"/>
                </a:solidFill>
                <a:latin typeface="+mj-lt"/>
                <a:ea typeface="Segoe UI" pitchFamily="34" charset="0"/>
                <a:cs typeface="Segoe UI" pitchFamily="34" charset="0"/>
              </a:rPr>
              <a:t>Stateless &amp; stateful actor objects</a:t>
            </a:r>
          </a:p>
          <a:p>
            <a:pPr marL="336145" indent="-336145" defTabSz="914102" fontAlgn="base">
              <a:lnSpc>
                <a:spcPct val="150000"/>
              </a:lnSpc>
              <a:spcBef>
                <a:spcPct val="0"/>
              </a:spcBef>
              <a:spcAft>
                <a:spcPct val="0"/>
              </a:spcAft>
              <a:buFont typeface="Arial" panose="020B0604020202020204" pitchFamily="34" charset="0"/>
              <a:buChar char="•"/>
            </a:pPr>
            <a:r>
              <a:rPr lang="en-US" sz="2000" b="1" dirty="0">
                <a:solidFill>
                  <a:schemeClr val="tx1"/>
                </a:solidFill>
                <a:latin typeface="+mj-lt"/>
                <a:ea typeface="Segoe UI" pitchFamily="34" charset="0"/>
                <a:cs typeface="Segoe UI" pitchFamily="34" charset="0"/>
              </a:rPr>
              <a:t>Simplified programming model</a:t>
            </a:r>
          </a:p>
          <a:p>
            <a:pPr marL="336145" indent="-336145" defTabSz="914102" fontAlgn="base">
              <a:lnSpc>
                <a:spcPct val="150000"/>
              </a:lnSpc>
              <a:spcBef>
                <a:spcPct val="0"/>
              </a:spcBef>
              <a:spcAft>
                <a:spcPct val="0"/>
              </a:spcAft>
              <a:buFont typeface="Arial" panose="020B0604020202020204" pitchFamily="34" charset="0"/>
              <a:buChar char="•"/>
            </a:pPr>
            <a:r>
              <a:rPr lang="en-US" sz="2000" b="1" dirty="0">
                <a:solidFill>
                  <a:schemeClr val="tx1"/>
                </a:solidFill>
                <a:latin typeface="+mj-lt"/>
                <a:ea typeface="Segoe UI" pitchFamily="34" charset="0"/>
                <a:cs typeface="Segoe UI" pitchFamily="34" charset="0"/>
              </a:rPr>
              <a:t>Single Threaded model</a:t>
            </a:r>
          </a:p>
          <a:p>
            <a:pPr marL="336145" indent="-336145" defTabSz="914102" fontAlgn="base">
              <a:lnSpc>
                <a:spcPct val="150000"/>
              </a:lnSpc>
              <a:spcBef>
                <a:spcPct val="0"/>
              </a:spcBef>
              <a:spcAft>
                <a:spcPct val="0"/>
              </a:spcAft>
              <a:buFont typeface="Arial" panose="020B0604020202020204" pitchFamily="34" charset="0"/>
              <a:buChar char="•"/>
            </a:pPr>
            <a:r>
              <a:rPr lang="en-US" sz="2000" b="1" dirty="0">
                <a:solidFill>
                  <a:schemeClr val="tx1"/>
                </a:solidFill>
                <a:latin typeface="+mj-lt"/>
                <a:ea typeface="Segoe UI" pitchFamily="34" charset="0"/>
                <a:cs typeface="Segoe UI" pitchFamily="34" charset="0"/>
              </a:rPr>
              <a:t>Great for scaled out compute and state</a:t>
            </a:r>
          </a:p>
          <a:p>
            <a:pPr marL="336145" indent="-336145" defTabSz="914102" fontAlgn="base">
              <a:lnSpc>
                <a:spcPct val="150000"/>
              </a:lnSpc>
              <a:spcBef>
                <a:spcPct val="0"/>
              </a:spcBef>
              <a:spcAft>
                <a:spcPct val="0"/>
              </a:spcAft>
              <a:buFont typeface="Arial" panose="020B0604020202020204" pitchFamily="34" charset="0"/>
              <a:buChar char="•"/>
            </a:pPr>
            <a:endParaRPr lang="en-US" sz="2000" b="1" dirty="0">
              <a:solidFill>
                <a:schemeClr val="tx1"/>
              </a:solidFill>
              <a:latin typeface="+mj-lt"/>
              <a:ea typeface="Segoe UI" pitchFamily="34" charset="0"/>
              <a:cs typeface="Segoe UI" pitchFamily="34" charset="0"/>
            </a:endParaRPr>
          </a:p>
          <a:p>
            <a:pPr algn="ctr" defTabSz="914102" fontAlgn="base">
              <a:lnSpc>
                <a:spcPct val="90000"/>
              </a:lnSpc>
              <a:spcBef>
                <a:spcPct val="0"/>
              </a:spcBef>
              <a:spcAft>
                <a:spcPct val="0"/>
              </a:spcAft>
            </a:pPr>
            <a:endParaRPr lang="en-US" sz="2000" b="1" u="sng" dirty="0">
              <a:solidFill>
                <a:schemeClr val="tx1"/>
              </a:solidFill>
              <a:latin typeface="+mj-lt"/>
              <a:ea typeface="Segoe UI" pitchFamily="34" charset="0"/>
              <a:cs typeface="Segoe UI" pitchFamily="34" charset="0"/>
            </a:endParaRPr>
          </a:p>
        </p:txBody>
      </p:sp>
      <p:sp>
        <p:nvSpPr>
          <p:cNvPr id="9" name="Title 8"/>
          <p:cNvSpPr>
            <a:spLocks noGrp="1"/>
          </p:cNvSpPr>
          <p:nvPr>
            <p:ph type="title"/>
          </p:nvPr>
        </p:nvSpPr>
        <p:spPr/>
        <p:txBody>
          <a:bodyPr/>
          <a:lstStyle/>
          <a:p>
            <a:r>
              <a:rPr lang="en-US" dirty="0"/>
              <a:t>Service Fabric Programming Models</a:t>
            </a:r>
            <a:br>
              <a:rPr lang="en-US" dirty="0"/>
            </a:br>
            <a:endParaRPr lang="en-US" dirty="0"/>
          </a:p>
        </p:txBody>
      </p:sp>
    </p:spTree>
    <p:extLst>
      <p:ext uri="{BB962C8B-B14F-4D97-AF65-F5344CB8AC3E}">
        <p14:creationId xmlns:p14="http://schemas.microsoft.com/office/powerpoint/2010/main" val="112286679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562435" y="255172"/>
            <a:ext cx="11539546" cy="1054734"/>
          </a:xfrm>
          <a:prstGeom prst="rect">
            <a:avLst/>
          </a:prstGeom>
        </p:spPr>
        <p:txBody>
          <a:bodyPr/>
          <a:lstStyle>
            <a:lvl1pPr algn="l" defTabSz="930275" rtl="0" eaLnBrk="0" fontAlgn="base" hangingPunct="0">
              <a:lnSpc>
                <a:spcPct val="90000"/>
              </a:lnSpc>
              <a:spcBef>
                <a:spcPct val="0"/>
              </a:spcBef>
              <a:spcAft>
                <a:spcPct val="0"/>
              </a:spcAft>
              <a:defRPr lang="en-US" sz="5300" kern="1200" spc="-102" dirty="0">
                <a:ln w="3175">
                  <a:noFill/>
                </a:ln>
                <a:solidFill>
                  <a:schemeClr val="tx2"/>
                </a:solidFill>
                <a:latin typeface="+mj-lt"/>
                <a:ea typeface="MS PGothic" panose="020B0600070205080204" pitchFamily="34" charset="-128"/>
                <a:cs typeface="Segoe UI" pitchFamily="34" charset="0"/>
              </a:defRPr>
            </a:lvl1pPr>
            <a:lvl2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2pPr>
            <a:lvl3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3pPr>
            <a:lvl4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4pPr>
            <a:lvl5pPr algn="l" defTabSz="930275" rtl="0" eaLnBrk="0" fontAlgn="base" hangingPunct="0">
              <a:lnSpc>
                <a:spcPct val="90000"/>
              </a:lnSpc>
              <a:spcBef>
                <a:spcPct val="0"/>
              </a:spcBef>
              <a:spcAft>
                <a:spcPct val="0"/>
              </a:spcAft>
              <a:defRPr sz="5300">
                <a:solidFill>
                  <a:schemeClr val="tx2"/>
                </a:solidFill>
                <a:latin typeface="Segoe UI Light" charset="0"/>
                <a:ea typeface="MS PGothic" panose="020B0600070205080204" pitchFamily="34" charset="-128"/>
                <a:cs typeface="Segoe UI" charset="0"/>
              </a:defRPr>
            </a:lvl5pPr>
            <a:lvl6pPr marL="457117"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6pPr>
            <a:lvl7pPr marL="914235"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7pPr>
            <a:lvl8pPr marL="1371352"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8pPr>
            <a:lvl9pPr marL="1828471" algn="l" defTabSz="931695" rtl="0" fontAlgn="base">
              <a:lnSpc>
                <a:spcPct val="90000"/>
              </a:lnSpc>
              <a:spcBef>
                <a:spcPct val="0"/>
              </a:spcBef>
              <a:spcAft>
                <a:spcPct val="0"/>
              </a:spcAft>
              <a:defRPr sz="5399">
                <a:solidFill>
                  <a:schemeClr val="tx2"/>
                </a:solidFill>
                <a:latin typeface="Segoe UI Light" charset="0"/>
                <a:ea typeface="ＭＳ Ｐゴシック" charset="0"/>
                <a:cs typeface="Segoe UI" charset="0"/>
              </a:defRPr>
            </a:lvl9pPr>
          </a:lstStyle>
          <a:p>
            <a:r>
              <a:rPr lang="en-US" sz="5196" dirty="0">
                <a:solidFill>
                  <a:schemeClr val="tx1"/>
                </a:solidFill>
              </a:rPr>
              <a:t>Programming models: Reliable Actors</a:t>
            </a:r>
          </a:p>
        </p:txBody>
      </p:sp>
      <p:sp>
        <p:nvSpPr>
          <p:cNvPr id="5" name="Text Placeholder 5"/>
          <p:cNvSpPr txBox="1">
            <a:spLocks/>
          </p:cNvSpPr>
          <p:nvPr/>
        </p:nvSpPr>
        <p:spPr bwMode="auto">
          <a:xfrm>
            <a:off x="412150" y="1391491"/>
            <a:ext cx="11331265" cy="49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43428" rIns="179285" bIns="143428" numCol="1" anchor="t" anchorCtr="0" compatLnSpc="1">
            <a:prstTxWarp prst="textNoShape">
              <a:avLst/>
            </a:prstTxWarp>
          </a:bodyPr>
          <a:lstStyle>
            <a:lvl1pPr marL="341313" indent="-341313" algn="l" defTabSz="930275" rtl="0" eaLnBrk="0" fontAlgn="base" hangingPunct="0">
              <a:lnSpc>
                <a:spcPct val="90000"/>
              </a:lnSpc>
              <a:spcBef>
                <a:spcPct val="20000"/>
              </a:spcBef>
              <a:spcAft>
                <a:spcPct val="0"/>
              </a:spcAft>
              <a:buSzPct val="90000"/>
              <a:buFont typeface="Arial" panose="020B0604020202020204" pitchFamily="34" charset="0"/>
              <a:buChar char="•"/>
              <a:defRPr sz="3900" kern="1200">
                <a:solidFill>
                  <a:schemeClr val="tx2"/>
                </a:solidFill>
                <a:latin typeface="+mj-lt"/>
                <a:ea typeface="MS PGothic" panose="020B0600070205080204" pitchFamily="34" charset="-128"/>
                <a:cs typeface="MS PGothic"/>
              </a:defRPr>
            </a:lvl1pPr>
            <a:lvl2pPr marL="582613" indent="-239713" algn="l" defTabSz="930275" rtl="0" eaLnBrk="0" fontAlgn="base" hangingPunct="0">
              <a:lnSpc>
                <a:spcPct val="90000"/>
              </a:lnSpc>
              <a:spcBef>
                <a:spcPct val="20000"/>
              </a:spcBef>
              <a:spcAft>
                <a:spcPct val="0"/>
              </a:spcAft>
              <a:buSzPct val="90000"/>
              <a:buFont typeface="Arial" panose="020B0604020202020204" pitchFamily="34" charset="0"/>
              <a:buChar char="•"/>
              <a:defRPr sz="2400" kern="1200">
                <a:solidFill>
                  <a:schemeClr val="tx2"/>
                </a:solidFill>
                <a:latin typeface="+mn-lt"/>
                <a:ea typeface="MS PGothic" panose="020B0600070205080204" pitchFamily="34" charset="-128"/>
                <a:cs typeface="MS PGothic"/>
              </a:defRPr>
            </a:lvl2pPr>
            <a:lvl3pPr marL="798513" indent="-227013" algn="l" defTabSz="930275" rtl="0" eaLnBrk="0" fontAlgn="base" hangingPunct="0">
              <a:lnSpc>
                <a:spcPct val="90000"/>
              </a:lnSpc>
              <a:spcBef>
                <a:spcPct val="20000"/>
              </a:spcBef>
              <a:spcAft>
                <a:spcPct val="0"/>
              </a:spcAft>
              <a:buSzPct val="90000"/>
              <a:buFont typeface="Arial" panose="020B0604020202020204" pitchFamily="34" charset="0"/>
              <a:buChar char="•"/>
              <a:defRPr sz="2000" kern="1200">
                <a:solidFill>
                  <a:schemeClr val="tx2"/>
                </a:solidFill>
                <a:latin typeface="+mn-lt"/>
                <a:ea typeface="MS PGothic" panose="020B0600070205080204" pitchFamily="34" charset="-128"/>
                <a:cs typeface="MS PGothic"/>
              </a:defRPr>
            </a:lvl3pPr>
            <a:lvl4pPr marL="1027113" indent="-227013" algn="l" defTabSz="930275" rtl="0" eaLnBrk="0" fontAlgn="base" hangingPunct="0">
              <a:lnSpc>
                <a:spcPct val="90000"/>
              </a:lnSpc>
              <a:spcBef>
                <a:spcPct val="20000"/>
              </a:spcBef>
              <a:spcAft>
                <a:spcPct val="0"/>
              </a:spcAft>
              <a:buSzPct val="90000"/>
              <a:buFont typeface="Arial" panose="020B0604020202020204" pitchFamily="34" charset="0"/>
              <a:buChar char="•"/>
              <a:defRPr kern="1200">
                <a:solidFill>
                  <a:schemeClr val="tx2"/>
                </a:solidFill>
                <a:latin typeface="+mn-lt"/>
                <a:ea typeface="MS PGothic" panose="020B0600070205080204" pitchFamily="34" charset="-128"/>
                <a:cs typeface="MS PGothic"/>
              </a:defRPr>
            </a:lvl4pPr>
            <a:lvl5pPr marL="1255713" indent="-227013" algn="l" defTabSz="930275" rtl="0" eaLnBrk="0" fontAlgn="base" hangingPunct="0">
              <a:lnSpc>
                <a:spcPct val="90000"/>
              </a:lnSpc>
              <a:spcBef>
                <a:spcPct val="20000"/>
              </a:spcBef>
              <a:spcAft>
                <a:spcPct val="0"/>
              </a:spcAft>
              <a:buSzPct val="90000"/>
              <a:buFont typeface="Arial" panose="020B0604020202020204" pitchFamily="34" charset="0"/>
              <a:buChar char="•"/>
              <a:defRPr kern="1200">
                <a:solidFill>
                  <a:schemeClr val="tx2"/>
                </a:solidFill>
                <a:latin typeface="+mn-lt"/>
                <a:ea typeface="MS PGothic" panose="020B0600070205080204" pitchFamily="34" charset="-128"/>
                <a:cs typeface="MS PGothic"/>
              </a:defRPr>
            </a:lvl5pPr>
            <a:lvl6pPr marL="2564578"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66"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53"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442" indent="-233144" algn="l" defTabSz="9325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37" dirty="0">
                <a:solidFill>
                  <a:schemeClr val="tx1"/>
                </a:solidFill>
              </a:rPr>
              <a:t>Independent units of compute and state</a:t>
            </a:r>
          </a:p>
          <a:p>
            <a:r>
              <a:rPr lang="en-US" sz="3137" dirty="0">
                <a:solidFill>
                  <a:schemeClr val="tx1"/>
                </a:solidFill>
              </a:rPr>
              <a:t>Large number of them executing in parallel</a:t>
            </a:r>
          </a:p>
          <a:p>
            <a:r>
              <a:rPr lang="en-US" sz="3137" dirty="0">
                <a:solidFill>
                  <a:schemeClr val="tx1"/>
                </a:solidFill>
              </a:rPr>
              <a:t>Communicates using asynchronous messaging</a:t>
            </a:r>
          </a:p>
          <a:p>
            <a:r>
              <a:rPr lang="en-US" sz="3137" dirty="0">
                <a:solidFill>
                  <a:schemeClr val="tx1"/>
                </a:solidFill>
              </a:rPr>
              <a:t>Single threaded execution</a:t>
            </a:r>
          </a:p>
          <a:p>
            <a:r>
              <a:rPr lang="en-US" sz="3137" dirty="0">
                <a:solidFill>
                  <a:schemeClr val="tx1"/>
                </a:solidFill>
              </a:rPr>
              <a:t>Automatically created and dehydrated as necessary</a:t>
            </a:r>
          </a:p>
        </p:txBody>
      </p:sp>
      <p:grpSp>
        <p:nvGrpSpPr>
          <p:cNvPr id="6" name="Group 5"/>
          <p:cNvGrpSpPr/>
          <p:nvPr/>
        </p:nvGrpSpPr>
        <p:grpSpPr>
          <a:xfrm>
            <a:off x="4841019" y="4325415"/>
            <a:ext cx="673556" cy="696382"/>
            <a:chOff x="4604545" y="1640238"/>
            <a:chExt cx="392110" cy="392110"/>
          </a:xfrm>
          <a:solidFill>
            <a:schemeClr val="tx1"/>
          </a:solidFill>
        </p:grpSpPr>
        <p:grpSp>
          <p:nvGrpSpPr>
            <p:cNvPr id="7" name="Group 36"/>
            <p:cNvGrpSpPr/>
            <p:nvPr/>
          </p:nvGrpSpPr>
          <p:grpSpPr bwMode="black">
            <a:xfrm>
              <a:off x="4673640" y="1736214"/>
              <a:ext cx="253920" cy="200159"/>
              <a:chOff x="3358790" y="376388"/>
              <a:chExt cx="1516063" cy="1195388"/>
            </a:xfrm>
            <a:grpFill/>
          </p:grpSpPr>
          <p:sp>
            <p:nvSpPr>
              <p:cNvPr id="9"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0"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1"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2"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3" name="Oval 30"/>
              <p:cNvSpPr>
                <a:spLocks noChangeArrowheads="1"/>
              </p:cNvSpPr>
              <p:nvPr/>
            </p:nvSpPr>
            <p:spPr bwMode="black">
              <a:xfrm>
                <a:off x="3647715" y="930426"/>
                <a:ext cx="239713" cy="239713"/>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14" name="Oval 31"/>
              <p:cNvSpPr>
                <a:spLocks noChangeArrowheads="1"/>
              </p:cNvSpPr>
              <p:nvPr/>
            </p:nvSpPr>
            <p:spPr bwMode="black">
              <a:xfrm>
                <a:off x="3933465" y="1020913"/>
                <a:ext cx="182563" cy="179388"/>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grpSp>
        <p:sp>
          <p:nvSpPr>
            <p:cNvPr id="8" name="Donut 7"/>
            <p:cNvSpPr>
              <a:spLocks noChangeAspect="1"/>
            </p:cNvSpPr>
            <p:nvPr/>
          </p:nvSpPr>
          <p:spPr bwMode="auto">
            <a:xfrm>
              <a:off x="4604545" y="164023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15" name="Group 14"/>
          <p:cNvGrpSpPr/>
          <p:nvPr/>
        </p:nvGrpSpPr>
        <p:grpSpPr>
          <a:xfrm>
            <a:off x="7086197" y="5415949"/>
            <a:ext cx="673556" cy="696382"/>
            <a:chOff x="4046256" y="2408118"/>
            <a:chExt cx="392110" cy="392110"/>
          </a:xfrm>
          <a:solidFill>
            <a:schemeClr val="tx1"/>
          </a:solidFill>
        </p:grpSpPr>
        <p:grpSp>
          <p:nvGrpSpPr>
            <p:cNvPr id="16" name="Group 142"/>
            <p:cNvGrpSpPr/>
            <p:nvPr/>
          </p:nvGrpSpPr>
          <p:grpSpPr bwMode="black">
            <a:xfrm>
              <a:off x="4134994" y="2521400"/>
              <a:ext cx="214635" cy="165546"/>
              <a:chOff x="6673850" y="4338638"/>
              <a:chExt cx="1403351" cy="1082675"/>
            </a:xfrm>
            <a:grpFill/>
          </p:grpSpPr>
          <p:sp>
            <p:nvSpPr>
              <p:cNvPr id="18"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19"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0"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1" name="Oval 250"/>
              <p:cNvSpPr>
                <a:spLocks noChangeArrowheads="1"/>
              </p:cNvSpPr>
              <p:nvPr/>
            </p:nvSpPr>
            <p:spPr bwMode="black">
              <a:xfrm>
                <a:off x="7351713" y="4338638"/>
                <a:ext cx="209550" cy="214313"/>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2"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3"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4"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5" name="Oval 254"/>
              <p:cNvSpPr>
                <a:spLocks noChangeArrowheads="1"/>
              </p:cNvSpPr>
              <p:nvPr/>
            </p:nvSpPr>
            <p:spPr bwMode="black">
              <a:xfrm>
                <a:off x="6888163" y="4386263"/>
                <a:ext cx="274638" cy="269875"/>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6"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7"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28"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grpSp>
        <p:sp>
          <p:nvSpPr>
            <p:cNvPr id="17" name="Donut 16"/>
            <p:cNvSpPr>
              <a:spLocks noChangeAspect="1"/>
            </p:cNvSpPr>
            <p:nvPr/>
          </p:nvSpPr>
          <p:spPr bwMode="auto">
            <a:xfrm>
              <a:off x="4046256" y="240811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29" name="Freeform 14"/>
          <p:cNvSpPr>
            <a:spLocks noEditPoints="1"/>
          </p:cNvSpPr>
          <p:nvPr/>
        </p:nvSpPr>
        <p:spPr bwMode="black">
          <a:xfrm>
            <a:off x="7140391" y="4425370"/>
            <a:ext cx="676287" cy="696384"/>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30" name="Group 29"/>
          <p:cNvGrpSpPr/>
          <p:nvPr/>
        </p:nvGrpSpPr>
        <p:grpSpPr>
          <a:xfrm>
            <a:off x="3080225" y="4312433"/>
            <a:ext cx="673556" cy="696382"/>
            <a:chOff x="4179295" y="3183652"/>
            <a:chExt cx="392110" cy="392110"/>
          </a:xfrm>
          <a:solidFill>
            <a:schemeClr val="tx1"/>
          </a:solidFill>
        </p:grpSpPr>
        <p:sp>
          <p:nvSpPr>
            <p:cNvPr id="31" name="Freeform 15"/>
            <p:cNvSpPr>
              <a:spLocks noEditPoints="1"/>
            </p:cNvSpPr>
            <p:nvPr/>
          </p:nvSpPr>
          <p:spPr bwMode="black">
            <a:xfrm>
              <a:off x="4254000" y="3269045"/>
              <a:ext cx="242700" cy="221324"/>
            </a:xfrm>
            <a:custGeom>
              <a:avLst/>
              <a:gdLst>
                <a:gd name="T0" fmla="*/ 436 w 2416"/>
                <a:gd name="T1" fmla="*/ 708 h 2209"/>
                <a:gd name="T2" fmla="*/ 524 w 2416"/>
                <a:gd name="T3" fmla="*/ 768 h 2209"/>
                <a:gd name="T4" fmla="*/ 883 w 2416"/>
                <a:gd name="T5" fmla="*/ 698 h 2209"/>
                <a:gd name="T6" fmla="*/ 1293 w 2416"/>
                <a:gd name="T7" fmla="*/ 707 h 2209"/>
                <a:gd name="T8" fmla="*/ 1449 w 2416"/>
                <a:gd name="T9" fmla="*/ 702 h 2209"/>
                <a:gd name="T10" fmla="*/ 1429 w 2416"/>
                <a:gd name="T11" fmla="*/ 399 h 2209"/>
                <a:gd name="T12" fmla="*/ 1317 w 2416"/>
                <a:gd name="T13" fmla="*/ 124 h 2209"/>
                <a:gd name="T14" fmla="*/ 1101 w 2416"/>
                <a:gd name="T15" fmla="*/ 21 h 2209"/>
                <a:gd name="T16" fmla="*/ 536 w 2416"/>
                <a:gd name="T17" fmla="*/ 250 h 2209"/>
                <a:gd name="T18" fmla="*/ 353 w 2416"/>
                <a:gd name="T19" fmla="*/ 433 h 2209"/>
                <a:gd name="T20" fmla="*/ 387 w 2416"/>
                <a:gd name="T21" fmla="*/ 530 h 2209"/>
                <a:gd name="T22" fmla="*/ 450 w 2416"/>
                <a:gd name="T23" fmla="*/ 1207 h 2209"/>
                <a:gd name="T24" fmla="*/ 617 w 2416"/>
                <a:gd name="T25" fmla="*/ 1272 h 2209"/>
                <a:gd name="T26" fmla="*/ 689 w 2416"/>
                <a:gd name="T27" fmla="*/ 1270 h 2209"/>
                <a:gd name="T28" fmla="*/ 653 w 2416"/>
                <a:gd name="T29" fmla="*/ 1190 h 2209"/>
                <a:gd name="T30" fmla="*/ 626 w 2416"/>
                <a:gd name="T31" fmla="*/ 1126 h 2209"/>
                <a:gd name="T32" fmla="*/ 553 w 2416"/>
                <a:gd name="T33" fmla="*/ 1010 h 2209"/>
                <a:gd name="T34" fmla="*/ 386 w 2416"/>
                <a:gd name="T35" fmla="*/ 755 h 2209"/>
                <a:gd name="T36" fmla="*/ 209 w 2416"/>
                <a:gd name="T37" fmla="*/ 573 h 2209"/>
                <a:gd name="T38" fmla="*/ 48 w 2416"/>
                <a:gd name="T39" fmla="*/ 787 h 2209"/>
                <a:gd name="T40" fmla="*/ 121 w 2416"/>
                <a:gd name="T41" fmla="*/ 1190 h 2209"/>
                <a:gd name="T42" fmla="*/ 355 w 2416"/>
                <a:gd name="T43" fmla="*/ 1178 h 2209"/>
                <a:gd name="T44" fmla="*/ 2011 w 2416"/>
                <a:gd name="T45" fmla="*/ 189 h 2209"/>
                <a:gd name="T46" fmla="*/ 1470 w 2416"/>
                <a:gd name="T47" fmla="*/ 25 h 2209"/>
                <a:gd name="T48" fmla="*/ 1383 w 2416"/>
                <a:gd name="T49" fmla="*/ 196 h 2209"/>
                <a:gd name="T50" fmla="*/ 1533 w 2416"/>
                <a:gd name="T51" fmla="*/ 610 h 2209"/>
                <a:gd name="T52" fmla="*/ 1588 w 2416"/>
                <a:gd name="T53" fmla="*/ 803 h 2209"/>
                <a:gd name="T54" fmla="*/ 1722 w 2416"/>
                <a:gd name="T55" fmla="*/ 938 h 2209"/>
                <a:gd name="T56" fmla="*/ 1907 w 2416"/>
                <a:gd name="T57" fmla="*/ 1240 h 2209"/>
                <a:gd name="T58" fmla="*/ 2277 w 2416"/>
                <a:gd name="T59" fmla="*/ 1135 h 2209"/>
                <a:gd name="T60" fmla="*/ 2323 w 2416"/>
                <a:gd name="T61" fmla="*/ 506 h 2209"/>
                <a:gd name="T62" fmla="*/ 1781 w 2416"/>
                <a:gd name="T63" fmla="*/ 1200 h 2209"/>
                <a:gd name="T64" fmla="*/ 1773 w 2416"/>
                <a:gd name="T65" fmla="*/ 1172 h 2209"/>
                <a:gd name="T66" fmla="*/ 1585 w 2416"/>
                <a:gd name="T67" fmla="*/ 862 h 2209"/>
                <a:gd name="T68" fmla="*/ 1317 w 2416"/>
                <a:gd name="T69" fmla="*/ 747 h 2209"/>
                <a:gd name="T70" fmla="*/ 907 w 2416"/>
                <a:gd name="T71" fmla="*/ 739 h 2209"/>
                <a:gd name="T72" fmla="*/ 489 w 2416"/>
                <a:gd name="T73" fmla="*/ 831 h 2209"/>
                <a:gd name="T74" fmla="*/ 627 w 2416"/>
                <a:gd name="T75" fmla="*/ 1004 h 2209"/>
                <a:gd name="T76" fmla="*/ 704 w 2416"/>
                <a:gd name="T77" fmla="*/ 1182 h 2209"/>
                <a:gd name="T78" fmla="*/ 704 w 2416"/>
                <a:gd name="T79" fmla="*/ 1183 h 2209"/>
                <a:gd name="T80" fmla="*/ 871 w 2416"/>
                <a:gd name="T81" fmla="*/ 1334 h 2209"/>
                <a:gd name="T82" fmla="*/ 1184 w 2416"/>
                <a:gd name="T83" fmla="*/ 1421 h 2209"/>
                <a:gd name="T84" fmla="*/ 1422 w 2416"/>
                <a:gd name="T85" fmla="*/ 1539 h 2209"/>
                <a:gd name="T86" fmla="*/ 1716 w 2416"/>
                <a:gd name="T87" fmla="*/ 1526 h 2209"/>
                <a:gd name="T88" fmla="*/ 1811 w 2416"/>
                <a:gd name="T89" fmla="*/ 1387 h 2209"/>
                <a:gd name="T90" fmla="*/ 1809 w 2416"/>
                <a:gd name="T91" fmla="*/ 1295 h 2209"/>
                <a:gd name="T92" fmla="*/ 1173 w 2416"/>
                <a:gd name="T93" fmla="*/ 1486 h 2209"/>
                <a:gd name="T94" fmla="*/ 1044 w 2416"/>
                <a:gd name="T95" fmla="*/ 1466 h 2209"/>
                <a:gd name="T96" fmla="*/ 984 w 2416"/>
                <a:gd name="T97" fmla="*/ 1573 h 2209"/>
                <a:gd name="T98" fmla="*/ 809 w 2416"/>
                <a:gd name="T99" fmla="*/ 1794 h 2209"/>
                <a:gd name="T100" fmla="*/ 752 w 2416"/>
                <a:gd name="T101" fmla="*/ 2011 h 2209"/>
                <a:gd name="T102" fmla="*/ 778 w 2416"/>
                <a:gd name="T103" fmla="*/ 2150 h 2209"/>
                <a:gd name="T104" fmla="*/ 880 w 2416"/>
                <a:gd name="T105" fmla="*/ 2177 h 2209"/>
                <a:gd name="T106" fmla="*/ 1012 w 2416"/>
                <a:gd name="T107" fmla="*/ 2005 h 2209"/>
                <a:gd name="T108" fmla="*/ 1226 w 2416"/>
                <a:gd name="T109" fmla="*/ 1733 h 2209"/>
                <a:gd name="T110" fmla="*/ 1245 w 2416"/>
                <a:gd name="T111" fmla="*/ 1541 h 2209"/>
                <a:gd name="T112" fmla="*/ 797 w 2416"/>
                <a:gd name="T113" fmla="*/ 1718 h 2209"/>
                <a:gd name="T114" fmla="*/ 977 w 2416"/>
                <a:gd name="T115" fmla="*/ 1520 h 2209"/>
                <a:gd name="T116" fmla="*/ 831 w 2416"/>
                <a:gd name="T117" fmla="*/ 1386 h 2209"/>
                <a:gd name="T118" fmla="*/ 584 w 2416"/>
                <a:gd name="T119" fmla="*/ 1299 h 2209"/>
                <a:gd name="T120" fmla="*/ 222 w 2416"/>
                <a:gd name="T121" fmla="*/ 1510 h 2209"/>
                <a:gd name="T122" fmla="*/ 569 w 2416"/>
                <a:gd name="T123" fmla="*/ 1809 h 2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6" h="2209">
                  <a:moveTo>
                    <a:pt x="387" y="530"/>
                  </a:moveTo>
                  <a:cubicBezTo>
                    <a:pt x="412" y="587"/>
                    <a:pt x="412" y="651"/>
                    <a:pt x="436" y="708"/>
                  </a:cubicBezTo>
                  <a:cubicBezTo>
                    <a:pt x="445" y="729"/>
                    <a:pt x="445" y="729"/>
                    <a:pt x="445" y="729"/>
                  </a:cubicBezTo>
                  <a:cubicBezTo>
                    <a:pt x="454" y="752"/>
                    <a:pt x="490" y="770"/>
                    <a:pt x="524" y="768"/>
                  </a:cubicBezTo>
                  <a:cubicBezTo>
                    <a:pt x="524" y="768"/>
                    <a:pt x="524" y="768"/>
                    <a:pt x="553" y="767"/>
                  </a:cubicBezTo>
                  <a:cubicBezTo>
                    <a:pt x="666" y="760"/>
                    <a:pt x="772" y="718"/>
                    <a:pt x="883" y="698"/>
                  </a:cubicBezTo>
                  <a:cubicBezTo>
                    <a:pt x="954" y="685"/>
                    <a:pt x="1003" y="722"/>
                    <a:pt x="1070" y="733"/>
                  </a:cubicBezTo>
                  <a:cubicBezTo>
                    <a:pt x="1146" y="746"/>
                    <a:pt x="1215" y="702"/>
                    <a:pt x="1293" y="707"/>
                  </a:cubicBezTo>
                  <a:cubicBezTo>
                    <a:pt x="1348" y="710"/>
                    <a:pt x="1362" y="715"/>
                    <a:pt x="1362" y="715"/>
                  </a:cubicBezTo>
                  <a:cubicBezTo>
                    <a:pt x="1391" y="726"/>
                    <a:pt x="1424" y="722"/>
                    <a:pt x="1449" y="702"/>
                  </a:cubicBezTo>
                  <a:cubicBezTo>
                    <a:pt x="1478" y="678"/>
                    <a:pt x="1478" y="646"/>
                    <a:pt x="1477" y="611"/>
                  </a:cubicBezTo>
                  <a:cubicBezTo>
                    <a:pt x="1474" y="540"/>
                    <a:pt x="1468" y="462"/>
                    <a:pt x="1429" y="399"/>
                  </a:cubicBezTo>
                  <a:cubicBezTo>
                    <a:pt x="1401" y="353"/>
                    <a:pt x="1374" y="306"/>
                    <a:pt x="1351" y="256"/>
                  </a:cubicBezTo>
                  <a:cubicBezTo>
                    <a:pt x="1332" y="215"/>
                    <a:pt x="1322" y="170"/>
                    <a:pt x="1317" y="124"/>
                  </a:cubicBezTo>
                  <a:cubicBezTo>
                    <a:pt x="1312" y="92"/>
                    <a:pt x="1317" y="40"/>
                    <a:pt x="1281" y="23"/>
                  </a:cubicBezTo>
                  <a:cubicBezTo>
                    <a:pt x="1229" y="0"/>
                    <a:pt x="1155" y="13"/>
                    <a:pt x="1101" y="21"/>
                  </a:cubicBezTo>
                  <a:cubicBezTo>
                    <a:pt x="972" y="38"/>
                    <a:pt x="844" y="76"/>
                    <a:pt x="727" y="134"/>
                  </a:cubicBezTo>
                  <a:cubicBezTo>
                    <a:pt x="660" y="167"/>
                    <a:pt x="596" y="206"/>
                    <a:pt x="536" y="250"/>
                  </a:cubicBezTo>
                  <a:cubicBezTo>
                    <a:pt x="488" y="285"/>
                    <a:pt x="440" y="319"/>
                    <a:pt x="399" y="362"/>
                  </a:cubicBezTo>
                  <a:cubicBezTo>
                    <a:pt x="380" y="382"/>
                    <a:pt x="359" y="405"/>
                    <a:pt x="353" y="433"/>
                  </a:cubicBezTo>
                  <a:cubicBezTo>
                    <a:pt x="346" y="467"/>
                    <a:pt x="367" y="492"/>
                    <a:pt x="381" y="520"/>
                  </a:cubicBezTo>
                  <a:cubicBezTo>
                    <a:pt x="383" y="523"/>
                    <a:pt x="385" y="527"/>
                    <a:pt x="387" y="530"/>
                  </a:cubicBezTo>
                  <a:close/>
                  <a:moveTo>
                    <a:pt x="355" y="1178"/>
                  </a:moveTo>
                  <a:cubicBezTo>
                    <a:pt x="385" y="1181"/>
                    <a:pt x="417" y="1193"/>
                    <a:pt x="450" y="1207"/>
                  </a:cubicBezTo>
                  <a:cubicBezTo>
                    <a:pt x="487" y="1223"/>
                    <a:pt x="524" y="1242"/>
                    <a:pt x="558" y="1255"/>
                  </a:cubicBezTo>
                  <a:cubicBezTo>
                    <a:pt x="577" y="1263"/>
                    <a:pt x="598" y="1267"/>
                    <a:pt x="617" y="1272"/>
                  </a:cubicBezTo>
                  <a:cubicBezTo>
                    <a:pt x="635" y="1276"/>
                    <a:pt x="647" y="1281"/>
                    <a:pt x="665" y="1278"/>
                  </a:cubicBezTo>
                  <a:cubicBezTo>
                    <a:pt x="673" y="1276"/>
                    <a:pt x="684" y="1277"/>
                    <a:pt x="689" y="1270"/>
                  </a:cubicBezTo>
                  <a:cubicBezTo>
                    <a:pt x="701" y="1256"/>
                    <a:pt x="690" y="1228"/>
                    <a:pt x="680" y="1218"/>
                  </a:cubicBezTo>
                  <a:cubicBezTo>
                    <a:pt x="670" y="1209"/>
                    <a:pt x="661" y="1200"/>
                    <a:pt x="653" y="1190"/>
                  </a:cubicBezTo>
                  <a:cubicBezTo>
                    <a:pt x="648" y="1184"/>
                    <a:pt x="643" y="1177"/>
                    <a:pt x="640" y="1169"/>
                  </a:cubicBezTo>
                  <a:cubicBezTo>
                    <a:pt x="634" y="1156"/>
                    <a:pt x="627" y="1141"/>
                    <a:pt x="626" y="1126"/>
                  </a:cubicBezTo>
                  <a:cubicBezTo>
                    <a:pt x="625" y="1110"/>
                    <a:pt x="624" y="1097"/>
                    <a:pt x="619" y="1082"/>
                  </a:cubicBezTo>
                  <a:cubicBezTo>
                    <a:pt x="607" y="1051"/>
                    <a:pt x="583" y="1023"/>
                    <a:pt x="553" y="1010"/>
                  </a:cubicBezTo>
                  <a:cubicBezTo>
                    <a:pt x="553" y="1010"/>
                    <a:pt x="521" y="997"/>
                    <a:pt x="479" y="944"/>
                  </a:cubicBezTo>
                  <a:cubicBezTo>
                    <a:pt x="450" y="907"/>
                    <a:pt x="395" y="775"/>
                    <a:pt x="386" y="755"/>
                  </a:cubicBezTo>
                  <a:cubicBezTo>
                    <a:pt x="364" y="704"/>
                    <a:pt x="374" y="643"/>
                    <a:pt x="356" y="592"/>
                  </a:cubicBezTo>
                  <a:cubicBezTo>
                    <a:pt x="333" y="526"/>
                    <a:pt x="256" y="534"/>
                    <a:pt x="209" y="573"/>
                  </a:cubicBezTo>
                  <a:cubicBezTo>
                    <a:pt x="209" y="573"/>
                    <a:pt x="194" y="586"/>
                    <a:pt x="138" y="637"/>
                  </a:cubicBezTo>
                  <a:cubicBezTo>
                    <a:pt x="94" y="677"/>
                    <a:pt x="73" y="735"/>
                    <a:pt x="48" y="787"/>
                  </a:cubicBezTo>
                  <a:cubicBezTo>
                    <a:pt x="6" y="879"/>
                    <a:pt x="0" y="959"/>
                    <a:pt x="1" y="1058"/>
                  </a:cubicBezTo>
                  <a:cubicBezTo>
                    <a:pt x="2" y="1136"/>
                    <a:pt x="54" y="1160"/>
                    <a:pt x="121" y="1190"/>
                  </a:cubicBezTo>
                  <a:cubicBezTo>
                    <a:pt x="121" y="1190"/>
                    <a:pt x="132" y="1194"/>
                    <a:pt x="176" y="1197"/>
                  </a:cubicBezTo>
                  <a:cubicBezTo>
                    <a:pt x="235" y="1201"/>
                    <a:pt x="297" y="1172"/>
                    <a:pt x="355" y="1178"/>
                  </a:cubicBezTo>
                  <a:close/>
                  <a:moveTo>
                    <a:pt x="2323" y="506"/>
                  </a:moveTo>
                  <a:cubicBezTo>
                    <a:pt x="2249" y="371"/>
                    <a:pt x="2134" y="255"/>
                    <a:pt x="2011" y="189"/>
                  </a:cubicBezTo>
                  <a:cubicBezTo>
                    <a:pt x="1900" y="130"/>
                    <a:pt x="1747" y="56"/>
                    <a:pt x="1622" y="40"/>
                  </a:cubicBezTo>
                  <a:cubicBezTo>
                    <a:pt x="1540" y="30"/>
                    <a:pt x="1470" y="25"/>
                    <a:pt x="1470" y="25"/>
                  </a:cubicBezTo>
                  <a:cubicBezTo>
                    <a:pt x="1417" y="21"/>
                    <a:pt x="1369" y="61"/>
                    <a:pt x="1364" y="114"/>
                  </a:cubicBezTo>
                  <a:cubicBezTo>
                    <a:pt x="1364" y="114"/>
                    <a:pt x="1362" y="137"/>
                    <a:pt x="1383" y="196"/>
                  </a:cubicBezTo>
                  <a:cubicBezTo>
                    <a:pt x="1409" y="267"/>
                    <a:pt x="1445" y="333"/>
                    <a:pt x="1485" y="398"/>
                  </a:cubicBezTo>
                  <a:cubicBezTo>
                    <a:pt x="1524" y="460"/>
                    <a:pt x="1530" y="538"/>
                    <a:pt x="1533" y="610"/>
                  </a:cubicBezTo>
                  <a:cubicBezTo>
                    <a:pt x="1535" y="657"/>
                    <a:pt x="1535" y="657"/>
                    <a:pt x="1535" y="657"/>
                  </a:cubicBezTo>
                  <a:cubicBezTo>
                    <a:pt x="1520" y="707"/>
                    <a:pt x="1544" y="773"/>
                    <a:pt x="1588" y="803"/>
                  </a:cubicBezTo>
                  <a:cubicBezTo>
                    <a:pt x="1588" y="803"/>
                    <a:pt x="1613" y="820"/>
                    <a:pt x="1644" y="848"/>
                  </a:cubicBezTo>
                  <a:cubicBezTo>
                    <a:pt x="1669" y="872"/>
                    <a:pt x="1698" y="902"/>
                    <a:pt x="1722" y="938"/>
                  </a:cubicBezTo>
                  <a:cubicBezTo>
                    <a:pt x="1755" y="989"/>
                    <a:pt x="1775" y="1050"/>
                    <a:pt x="1797" y="1107"/>
                  </a:cubicBezTo>
                  <a:cubicBezTo>
                    <a:pt x="1822" y="1173"/>
                    <a:pt x="1827" y="1230"/>
                    <a:pt x="1907" y="1240"/>
                  </a:cubicBezTo>
                  <a:cubicBezTo>
                    <a:pt x="1980" y="1250"/>
                    <a:pt x="2041" y="1287"/>
                    <a:pt x="2115" y="1256"/>
                  </a:cubicBezTo>
                  <a:cubicBezTo>
                    <a:pt x="2175" y="1230"/>
                    <a:pt x="2231" y="1180"/>
                    <a:pt x="2277" y="1135"/>
                  </a:cubicBezTo>
                  <a:cubicBezTo>
                    <a:pt x="2362" y="1050"/>
                    <a:pt x="2402" y="950"/>
                    <a:pt x="2409" y="847"/>
                  </a:cubicBezTo>
                  <a:cubicBezTo>
                    <a:pt x="2416" y="732"/>
                    <a:pt x="2383" y="613"/>
                    <a:pt x="2323" y="506"/>
                  </a:cubicBezTo>
                  <a:close/>
                  <a:moveTo>
                    <a:pt x="1809" y="1295"/>
                  </a:moveTo>
                  <a:cubicBezTo>
                    <a:pt x="1803" y="1263"/>
                    <a:pt x="1789" y="1231"/>
                    <a:pt x="1781" y="1200"/>
                  </a:cubicBezTo>
                  <a:cubicBezTo>
                    <a:pt x="1781" y="1200"/>
                    <a:pt x="1781" y="1200"/>
                    <a:pt x="1774" y="1177"/>
                  </a:cubicBezTo>
                  <a:cubicBezTo>
                    <a:pt x="1774" y="1176"/>
                    <a:pt x="1773" y="1174"/>
                    <a:pt x="1773" y="1172"/>
                  </a:cubicBezTo>
                  <a:cubicBezTo>
                    <a:pt x="1752" y="1100"/>
                    <a:pt x="1731" y="1044"/>
                    <a:pt x="1689" y="980"/>
                  </a:cubicBezTo>
                  <a:cubicBezTo>
                    <a:pt x="1661" y="936"/>
                    <a:pt x="1625" y="896"/>
                    <a:pt x="1585" y="862"/>
                  </a:cubicBezTo>
                  <a:cubicBezTo>
                    <a:pt x="1552" y="833"/>
                    <a:pt x="1515" y="809"/>
                    <a:pt x="1476" y="790"/>
                  </a:cubicBezTo>
                  <a:cubicBezTo>
                    <a:pt x="1426" y="766"/>
                    <a:pt x="1372" y="751"/>
                    <a:pt x="1317" y="747"/>
                  </a:cubicBezTo>
                  <a:cubicBezTo>
                    <a:pt x="1239" y="743"/>
                    <a:pt x="1170" y="787"/>
                    <a:pt x="1094" y="774"/>
                  </a:cubicBezTo>
                  <a:cubicBezTo>
                    <a:pt x="1027" y="762"/>
                    <a:pt x="978" y="726"/>
                    <a:pt x="907" y="739"/>
                  </a:cubicBezTo>
                  <a:cubicBezTo>
                    <a:pt x="796" y="758"/>
                    <a:pt x="690" y="801"/>
                    <a:pt x="577" y="807"/>
                  </a:cubicBezTo>
                  <a:cubicBezTo>
                    <a:pt x="548" y="809"/>
                    <a:pt x="488" y="788"/>
                    <a:pt x="489" y="831"/>
                  </a:cubicBezTo>
                  <a:cubicBezTo>
                    <a:pt x="489" y="859"/>
                    <a:pt x="535" y="915"/>
                    <a:pt x="553" y="938"/>
                  </a:cubicBezTo>
                  <a:cubicBezTo>
                    <a:pt x="595" y="991"/>
                    <a:pt x="627" y="1004"/>
                    <a:pt x="627" y="1004"/>
                  </a:cubicBezTo>
                  <a:cubicBezTo>
                    <a:pt x="676" y="1025"/>
                    <a:pt x="709" y="1085"/>
                    <a:pt x="700" y="1137"/>
                  </a:cubicBezTo>
                  <a:cubicBezTo>
                    <a:pt x="700" y="1137"/>
                    <a:pt x="699" y="1143"/>
                    <a:pt x="704" y="1182"/>
                  </a:cubicBezTo>
                  <a:cubicBezTo>
                    <a:pt x="704" y="1182"/>
                    <a:pt x="704" y="1183"/>
                    <a:pt x="704" y="1183"/>
                  </a:cubicBezTo>
                  <a:cubicBezTo>
                    <a:pt x="704" y="1183"/>
                    <a:pt x="704" y="1183"/>
                    <a:pt x="704" y="1183"/>
                  </a:cubicBezTo>
                  <a:cubicBezTo>
                    <a:pt x="707" y="1209"/>
                    <a:pt x="734" y="1224"/>
                    <a:pt x="753" y="1238"/>
                  </a:cubicBezTo>
                  <a:cubicBezTo>
                    <a:pt x="796" y="1269"/>
                    <a:pt x="821" y="1312"/>
                    <a:pt x="871" y="1334"/>
                  </a:cubicBezTo>
                  <a:cubicBezTo>
                    <a:pt x="921" y="1356"/>
                    <a:pt x="975" y="1374"/>
                    <a:pt x="1030" y="1384"/>
                  </a:cubicBezTo>
                  <a:cubicBezTo>
                    <a:pt x="1079" y="1393"/>
                    <a:pt x="1143" y="1388"/>
                    <a:pt x="1184" y="1421"/>
                  </a:cubicBezTo>
                  <a:cubicBezTo>
                    <a:pt x="1223" y="1453"/>
                    <a:pt x="1247" y="1484"/>
                    <a:pt x="1295" y="1503"/>
                  </a:cubicBezTo>
                  <a:cubicBezTo>
                    <a:pt x="1335" y="1518"/>
                    <a:pt x="1380" y="1527"/>
                    <a:pt x="1422" y="1539"/>
                  </a:cubicBezTo>
                  <a:cubicBezTo>
                    <a:pt x="1463" y="1552"/>
                    <a:pt x="1502" y="1574"/>
                    <a:pt x="1545" y="1579"/>
                  </a:cubicBezTo>
                  <a:cubicBezTo>
                    <a:pt x="1608" y="1586"/>
                    <a:pt x="1668" y="1566"/>
                    <a:pt x="1716" y="1526"/>
                  </a:cubicBezTo>
                  <a:cubicBezTo>
                    <a:pt x="1739" y="1506"/>
                    <a:pt x="1759" y="1483"/>
                    <a:pt x="1775" y="1458"/>
                  </a:cubicBezTo>
                  <a:cubicBezTo>
                    <a:pt x="1790" y="1436"/>
                    <a:pt x="1806" y="1413"/>
                    <a:pt x="1811" y="1387"/>
                  </a:cubicBezTo>
                  <a:cubicBezTo>
                    <a:pt x="1816" y="1367"/>
                    <a:pt x="1814" y="1341"/>
                    <a:pt x="1812" y="1320"/>
                  </a:cubicBezTo>
                  <a:cubicBezTo>
                    <a:pt x="1812" y="1312"/>
                    <a:pt x="1810" y="1304"/>
                    <a:pt x="1809" y="1295"/>
                  </a:cubicBezTo>
                  <a:close/>
                  <a:moveTo>
                    <a:pt x="1174" y="1487"/>
                  </a:moveTo>
                  <a:cubicBezTo>
                    <a:pt x="1173" y="1486"/>
                    <a:pt x="1173" y="1486"/>
                    <a:pt x="1173" y="1486"/>
                  </a:cubicBezTo>
                  <a:cubicBezTo>
                    <a:pt x="1149" y="1474"/>
                    <a:pt x="1132" y="1463"/>
                    <a:pt x="1105" y="1460"/>
                  </a:cubicBezTo>
                  <a:cubicBezTo>
                    <a:pt x="1086" y="1457"/>
                    <a:pt x="1058" y="1447"/>
                    <a:pt x="1044" y="1466"/>
                  </a:cubicBezTo>
                  <a:cubicBezTo>
                    <a:pt x="1035" y="1479"/>
                    <a:pt x="1028" y="1493"/>
                    <a:pt x="1021" y="1506"/>
                  </a:cubicBezTo>
                  <a:cubicBezTo>
                    <a:pt x="1009" y="1528"/>
                    <a:pt x="998" y="1552"/>
                    <a:pt x="984" y="1573"/>
                  </a:cubicBezTo>
                  <a:cubicBezTo>
                    <a:pt x="956" y="1616"/>
                    <a:pt x="925" y="1656"/>
                    <a:pt x="892" y="1695"/>
                  </a:cubicBezTo>
                  <a:cubicBezTo>
                    <a:pt x="866" y="1726"/>
                    <a:pt x="825" y="1756"/>
                    <a:pt x="809" y="1794"/>
                  </a:cubicBezTo>
                  <a:cubicBezTo>
                    <a:pt x="793" y="1830"/>
                    <a:pt x="802" y="1871"/>
                    <a:pt x="789" y="1907"/>
                  </a:cubicBezTo>
                  <a:cubicBezTo>
                    <a:pt x="776" y="1941"/>
                    <a:pt x="762" y="1975"/>
                    <a:pt x="752" y="2011"/>
                  </a:cubicBezTo>
                  <a:cubicBezTo>
                    <a:pt x="743" y="2043"/>
                    <a:pt x="720" y="2102"/>
                    <a:pt x="735" y="2135"/>
                  </a:cubicBezTo>
                  <a:cubicBezTo>
                    <a:pt x="746" y="2160"/>
                    <a:pt x="754" y="2153"/>
                    <a:pt x="778" y="2150"/>
                  </a:cubicBezTo>
                  <a:cubicBezTo>
                    <a:pt x="811" y="2145"/>
                    <a:pt x="847" y="2145"/>
                    <a:pt x="872" y="2170"/>
                  </a:cubicBezTo>
                  <a:cubicBezTo>
                    <a:pt x="880" y="2177"/>
                    <a:pt x="880" y="2177"/>
                    <a:pt x="880" y="2177"/>
                  </a:cubicBezTo>
                  <a:cubicBezTo>
                    <a:pt x="895" y="2209"/>
                    <a:pt x="926" y="2196"/>
                    <a:pt x="948" y="2148"/>
                  </a:cubicBezTo>
                  <a:cubicBezTo>
                    <a:pt x="948" y="2148"/>
                    <a:pt x="979" y="2082"/>
                    <a:pt x="1012" y="2005"/>
                  </a:cubicBezTo>
                  <a:cubicBezTo>
                    <a:pt x="1044" y="1930"/>
                    <a:pt x="1099" y="1861"/>
                    <a:pt x="1154" y="1801"/>
                  </a:cubicBezTo>
                  <a:cubicBezTo>
                    <a:pt x="1177" y="1776"/>
                    <a:pt x="1206" y="1761"/>
                    <a:pt x="1226" y="1733"/>
                  </a:cubicBezTo>
                  <a:cubicBezTo>
                    <a:pt x="1248" y="1702"/>
                    <a:pt x="1265" y="1664"/>
                    <a:pt x="1267" y="1625"/>
                  </a:cubicBezTo>
                  <a:cubicBezTo>
                    <a:pt x="1269" y="1596"/>
                    <a:pt x="1263" y="1564"/>
                    <a:pt x="1245" y="1541"/>
                  </a:cubicBezTo>
                  <a:cubicBezTo>
                    <a:pt x="1226" y="1515"/>
                    <a:pt x="1202" y="1501"/>
                    <a:pt x="1174" y="1487"/>
                  </a:cubicBezTo>
                  <a:close/>
                  <a:moveTo>
                    <a:pt x="797" y="1718"/>
                  </a:moveTo>
                  <a:cubicBezTo>
                    <a:pt x="838" y="1673"/>
                    <a:pt x="878" y="1628"/>
                    <a:pt x="919" y="1583"/>
                  </a:cubicBezTo>
                  <a:cubicBezTo>
                    <a:pt x="935" y="1566"/>
                    <a:pt x="962" y="1543"/>
                    <a:pt x="977" y="1520"/>
                  </a:cubicBezTo>
                  <a:cubicBezTo>
                    <a:pt x="981" y="1515"/>
                    <a:pt x="984" y="1510"/>
                    <a:pt x="986" y="1504"/>
                  </a:cubicBezTo>
                  <a:cubicBezTo>
                    <a:pt x="1012" y="1431"/>
                    <a:pt x="881" y="1406"/>
                    <a:pt x="831" y="1386"/>
                  </a:cubicBezTo>
                  <a:cubicBezTo>
                    <a:pt x="782" y="1366"/>
                    <a:pt x="699" y="1338"/>
                    <a:pt x="649" y="1322"/>
                  </a:cubicBezTo>
                  <a:cubicBezTo>
                    <a:pt x="649" y="1322"/>
                    <a:pt x="623" y="1314"/>
                    <a:pt x="584" y="1299"/>
                  </a:cubicBezTo>
                  <a:cubicBezTo>
                    <a:pt x="473" y="1257"/>
                    <a:pt x="194" y="1132"/>
                    <a:pt x="183" y="1346"/>
                  </a:cubicBezTo>
                  <a:cubicBezTo>
                    <a:pt x="180" y="1402"/>
                    <a:pt x="206" y="1458"/>
                    <a:pt x="222" y="1510"/>
                  </a:cubicBezTo>
                  <a:cubicBezTo>
                    <a:pt x="253" y="1611"/>
                    <a:pt x="320" y="1720"/>
                    <a:pt x="409" y="1779"/>
                  </a:cubicBezTo>
                  <a:cubicBezTo>
                    <a:pt x="458" y="1811"/>
                    <a:pt x="512" y="1813"/>
                    <a:pt x="569" y="1809"/>
                  </a:cubicBezTo>
                  <a:cubicBezTo>
                    <a:pt x="666" y="1800"/>
                    <a:pt x="729" y="1795"/>
                    <a:pt x="797" y="1718"/>
                  </a:cubicBezTo>
                  <a:close/>
                </a:path>
              </a:pathLst>
            </a:custGeom>
            <a:grpFill/>
            <a:ln>
              <a:solidFill>
                <a:schemeClr val="bg1"/>
              </a:solidFill>
            </a:ln>
          </p:spPr>
          <p:style>
            <a:lnRef idx="2">
              <a:schemeClr val="dk1"/>
            </a:lnRef>
            <a:fillRef idx="1">
              <a:schemeClr val="lt1"/>
            </a:fillRef>
            <a:effectRef idx="0">
              <a:schemeClr val="dk1"/>
            </a:effectRef>
            <a:fontRef idx="minor">
              <a:schemeClr val="dk1"/>
            </a:fontRef>
          </p:style>
          <p:txBody>
            <a:bodyPr vert="horz" wrap="square" lIns="80680" tIns="40341" rIns="80680" bIns="40341"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32" name="Donut 31"/>
            <p:cNvSpPr>
              <a:spLocks noChangeAspect="1"/>
            </p:cNvSpPr>
            <p:nvPr/>
          </p:nvSpPr>
          <p:spPr bwMode="auto">
            <a:xfrm>
              <a:off x="4179295" y="3183652"/>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33" name="Freeform 46"/>
          <p:cNvSpPr>
            <a:spLocks noEditPoints="1"/>
          </p:cNvSpPr>
          <p:nvPr/>
        </p:nvSpPr>
        <p:spPr bwMode="black">
          <a:xfrm>
            <a:off x="8124019" y="4813900"/>
            <a:ext cx="689925" cy="673835"/>
          </a:xfrm>
          <a:custGeom>
            <a:avLst/>
            <a:gdLst>
              <a:gd name="T0" fmla="*/ 76 w 153"/>
              <a:gd name="T1" fmla="*/ 9 h 144"/>
              <a:gd name="T2" fmla="*/ 76 w 153"/>
              <a:gd name="T3" fmla="*/ 9 h 144"/>
              <a:gd name="T4" fmla="*/ 76 w 153"/>
              <a:gd name="T5" fmla="*/ 9 h 144"/>
              <a:gd name="T6" fmla="*/ 14 w 153"/>
              <a:gd name="T7" fmla="*/ 64 h 144"/>
              <a:gd name="T8" fmla="*/ 27 w 153"/>
              <a:gd name="T9" fmla="*/ 110 h 144"/>
              <a:gd name="T10" fmla="*/ 68 w 153"/>
              <a:gd name="T11" fmla="*/ 134 h 144"/>
              <a:gd name="T12" fmla="*/ 76 w 153"/>
              <a:gd name="T13" fmla="*/ 134 h 144"/>
              <a:gd name="T14" fmla="*/ 138 w 153"/>
              <a:gd name="T15" fmla="*/ 80 h 144"/>
              <a:gd name="T16" fmla="*/ 126 w 153"/>
              <a:gd name="T17" fmla="*/ 34 h 144"/>
              <a:gd name="T18" fmla="*/ 85 w 153"/>
              <a:gd name="T19" fmla="*/ 10 h 144"/>
              <a:gd name="T20" fmla="*/ 76 w 153"/>
              <a:gd name="T21" fmla="*/ 9 h 144"/>
              <a:gd name="T22" fmla="*/ 76 w 153"/>
              <a:gd name="T23" fmla="*/ 0 h 144"/>
              <a:gd name="T24" fmla="*/ 86 w 153"/>
              <a:gd name="T25" fmla="*/ 1 h 144"/>
              <a:gd name="T26" fmla="*/ 148 w 153"/>
              <a:gd name="T27" fmla="*/ 81 h 144"/>
              <a:gd name="T28" fmla="*/ 76 w 153"/>
              <a:gd name="T29" fmla="*/ 144 h 144"/>
              <a:gd name="T30" fmla="*/ 67 w 153"/>
              <a:gd name="T31" fmla="*/ 143 h 144"/>
              <a:gd name="T32" fmla="*/ 5 w 153"/>
              <a:gd name="T33" fmla="*/ 62 h 144"/>
              <a:gd name="T34" fmla="*/ 76 w 153"/>
              <a:gd name="T35" fmla="*/ 0 h 144"/>
              <a:gd name="T36" fmla="*/ 89 w 153"/>
              <a:gd name="T37" fmla="*/ 34 h 144"/>
              <a:gd name="T38" fmla="*/ 82 w 153"/>
              <a:gd name="T39" fmla="*/ 41 h 144"/>
              <a:gd name="T40" fmla="*/ 76 w 153"/>
              <a:gd name="T41" fmla="*/ 34 h 144"/>
              <a:gd name="T42" fmla="*/ 82 w 153"/>
              <a:gd name="T43" fmla="*/ 27 h 144"/>
              <a:gd name="T44" fmla="*/ 89 w 153"/>
              <a:gd name="T45" fmla="*/ 34 h 144"/>
              <a:gd name="T46" fmla="*/ 73 w 153"/>
              <a:gd name="T47" fmla="*/ 39 h 144"/>
              <a:gd name="T48" fmla="*/ 55 w 153"/>
              <a:gd name="T49" fmla="*/ 49 h 144"/>
              <a:gd name="T50" fmla="*/ 54 w 153"/>
              <a:gd name="T51" fmla="*/ 68 h 144"/>
              <a:gd name="T52" fmla="*/ 60 w 153"/>
              <a:gd name="T53" fmla="*/ 68 h 144"/>
              <a:gd name="T54" fmla="*/ 61 w 153"/>
              <a:gd name="T55" fmla="*/ 53 h 144"/>
              <a:gd name="T56" fmla="*/ 68 w 153"/>
              <a:gd name="T57" fmla="*/ 49 h 144"/>
              <a:gd name="T58" fmla="*/ 63 w 153"/>
              <a:gd name="T59" fmla="*/ 64 h 144"/>
              <a:gd name="T60" fmla="*/ 65 w 153"/>
              <a:gd name="T61" fmla="*/ 72 h 144"/>
              <a:gd name="T62" fmla="*/ 53 w 153"/>
              <a:gd name="T63" fmla="*/ 109 h 144"/>
              <a:gd name="T64" fmla="*/ 61 w 153"/>
              <a:gd name="T65" fmla="*/ 111 h 144"/>
              <a:gd name="T66" fmla="*/ 71 w 153"/>
              <a:gd name="T67" fmla="*/ 84 h 144"/>
              <a:gd name="T68" fmla="*/ 74 w 153"/>
              <a:gd name="T69" fmla="*/ 89 h 144"/>
              <a:gd name="T70" fmla="*/ 81 w 153"/>
              <a:gd name="T71" fmla="*/ 111 h 144"/>
              <a:gd name="T72" fmla="*/ 89 w 153"/>
              <a:gd name="T73" fmla="*/ 108 h 144"/>
              <a:gd name="T74" fmla="*/ 82 w 153"/>
              <a:gd name="T75" fmla="*/ 83 h 144"/>
              <a:gd name="T76" fmla="*/ 75 w 153"/>
              <a:gd name="T77" fmla="*/ 72 h 144"/>
              <a:gd name="T78" fmla="*/ 81 w 153"/>
              <a:gd name="T79" fmla="*/ 56 h 144"/>
              <a:gd name="T80" fmla="*/ 83 w 153"/>
              <a:gd name="T81" fmla="*/ 62 h 144"/>
              <a:gd name="T82" fmla="*/ 98 w 153"/>
              <a:gd name="T83" fmla="*/ 68 h 144"/>
              <a:gd name="T84" fmla="*/ 100 w 153"/>
              <a:gd name="T85" fmla="*/ 62 h 144"/>
              <a:gd name="T86" fmla="*/ 88 w 153"/>
              <a:gd name="T87" fmla="*/ 57 h 144"/>
              <a:gd name="T88" fmla="*/ 85 w 153"/>
              <a:gd name="T89" fmla="*/ 44 h 144"/>
              <a:gd name="T90" fmla="*/ 73 w 153"/>
              <a:gd name="T91"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144">
                <a:moveTo>
                  <a:pt x="76" y="9"/>
                </a:moveTo>
                <a:cubicBezTo>
                  <a:pt x="76" y="9"/>
                  <a:pt x="76" y="9"/>
                  <a:pt x="76" y="9"/>
                </a:cubicBezTo>
                <a:cubicBezTo>
                  <a:pt x="76" y="9"/>
                  <a:pt x="76" y="9"/>
                  <a:pt x="76" y="9"/>
                </a:cubicBezTo>
                <a:cubicBezTo>
                  <a:pt x="45" y="9"/>
                  <a:pt x="19" y="33"/>
                  <a:pt x="14" y="64"/>
                </a:cubicBezTo>
                <a:cubicBezTo>
                  <a:pt x="12" y="80"/>
                  <a:pt x="16" y="97"/>
                  <a:pt x="27" y="110"/>
                </a:cubicBezTo>
                <a:cubicBezTo>
                  <a:pt x="37" y="123"/>
                  <a:pt x="51" y="132"/>
                  <a:pt x="68" y="134"/>
                </a:cubicBezTo>
                <a:cubicBezTo>
                  <a:pt x="71" y="134"/>
                  <a:pt x="74" y="134"/>
                  <a:pt x="76" y="134"/>
                </a:cubicBezTo>
                <a:cubicBezTo>
                  <a:pt x="107" y="134"/>
                  <a:pt x="134" y="111"/>
                  <a:pt x="138" y="80"/>
                </a:cubicBezTo>
                <a:cubicBezTo>
                  <a:pt x="140" y="64"/>
                  <a:pt x="136" y="47"/>
                  <a:pt x="126" y="34"/>
                </a:cubicBezTo>
                <a:cubicBezTo>
                  <a:pt x="116" y="21"/>
                  <a:pt x="101" y="12"/>
                  <a:pt x="85" y="10"/>
                </a:cubicBezTo>
                <a:cubicBezTo>
                  <a:pt x="82" y="10"/>
                  <a:pt x="79" y="9"/>
                  <a:pt x="76" y="9"/>
                </a:cubicBezTo>
                <a:moveTo>
                  <a:pt x="76" y="0"/>
                </a:moveTo>
                <a:cubicBezTo>
                  <a:pt x="79" y="0"/>
                  <a:pt x="83" y="0"/>
                  <a:pt x="86" y="1"/>
                </a:cubicBezTo>
                <a:cubicBezTo>
                  <a:pt x="125" y="6"/>
                  <a:pt x="153" y="42"/>
                  <a:pt x="148" y="81"/>
                </a:cubicBezTo>
                <a:cubicBezTo>
                  <a:pt x="143" y="118"/>
                  <a:pt x="112" y="144"/>
                  <a:pt x="76" y="144"/>
                </a:cubicBezTo>
                <a:cubicBezTo>
                  <a:pt x="73" y="144"/>
                  <a:pt x="70" y="144"/>
                  <a:pt x="67" y="143"/>
                </a:cubicBezTo>
                <a:cubicBezTo>
                  <a:pt x="27" y="138"/>
                  <a:pt x="0" y="102"/>
                  <a:pt x="5" y="62"/>
                </a:cubicBezTo>
                <a:cubicBezTo>
                  <a:pt x="10" y="26"/>
                  <a:pt x="41" y="0"/>
                  <a:pt x="76" y="0"/>
                </a:cubicBezTo>
                <a:moveTo>
                  <a:pt x="89" y="34"/>
                </a:moveTo>
                <a:cubicBezTo>
                  <a:pt x="89" y="38"/>
                  <a:pt x="86" y="41"/>
                  <a:pt x="82" y="41"/>
                </a:cubicBezTo>
                <a:cubicBezTo>
                  <a:pt x="79" y="41"/>
                  <a:pt x="76" y="38"/>
                  <a:pt x="76" y="34"/>
                </a:cubicBezTo>
                <a:cubicBezTo>
                  <a:pt x="76" y="30"/>
                  <a:pt x="79" y="27"/>
                  <a:pt x="82" y="27"/>
                </a:cubicBezTo>
                <a:cubicBezTo>
                  <a:pt x="86" y="27"/>
                  <a:pt x="89" y="30"/>
                  <a:pt x="89" y="34"/>
                </a:cubicBezTo>
                <a:moveTo>
                  <a:pt x="73" y="39"/>
                </a:moveTo>
                <a:cubicBezTo>
                  <a:pt x="55" y="49"/>
                  <a:pt x="55" y="49"/>
                  <a:pt x="55" y="49"/>
                </a:cubicBezTo>
                <a:cubicBezTo>
                  <a:pt x="54" y="68"/>
                  <a:pt x="54" y="68"/>
                  <a:pt x="54" y="68"/>
                </a:cubicBezTo>
                <a:cubicBezTo>
                  <a:pt x="60" y="68"/>
                  <a:pt x="60" y="68"/>
                  <a:pt x="60" y="68"/>
                </a:cubicBezTo>
                <a:cubicBezTo>
                  <a:pt x="61" y="53"/>
                  <a:pt x="61" y="53"/>
                  <a:pt x="61" y="53"/>
                </a:cubicBezTo>
                <a:cubicBezTo>
                  <a:pt x="68" y="49"/>
                  <a:pt x="68" y="49"/>
                  <a:pt x="68" y="49"/>
                </a:cubicBezTo>
                <a:cubicBezTo>
                  <a:pt x="68" y="49"/>
                  <a:pt x="64" y="62"/>
                  <a:pt x="63" y="64"/>
                </a:cubicBezTo>
                <a:cubicBezTo>
                  <a:pt x="63" y="66"/>
                  <a:pt x="64" y="70"/>
                  <a:pt x="65" y="72"/>
                </a:cubicBezTo>
                <a:cubicBezTo>
                  <a:pt x="53" y="109"/>
                  <a:pt x="53" y="109"/>
                  <a:pt x="53" y="109"/>
                </a:cubicBezTo>
                <a:cubicBezTo>
                  <a:pt x="61" y="111"/>
                  <a:pt x="61" y="111"/>
                  <a:pt x="61" y="111"/>
                </a:cubicBezTo>
                <a:cubicBezTo>
                  <a:pt x="71" y="84"/>
                  <a:pt x="71" y="84"/>
                  <a:pt x="71" y="84"/>
                </a:cubicBezTo>
                <a:cubicBezTo>
                  <a:pt x="74" y="89"/>
                  <a:pt x="74" y="89"/>
                  <a:pt x="74" y="89"/>
                </a:cubicBezTo>
                <a:cubicBezTo>
                  <a:pt x="81" y="111"/>
                  <a:pt x="81" y="111"/>
                  <a:pt x="81" y="111"/>
                </a:cubicBezTo>
                <a:cubicBezTo>
                  <a:pt x="89" y="108"/>
                  <a:pt x="89" y="108"/>
                  <a:pt x="89" y="108"/>
                </a:cubicBezTo>
                <a:cubicBezTo>
                  <a:pt x="82" y="83"/>
                  <a:pt x="82" y="83"/>
                  <a:pt x="82" y="83"/>
                </a:cubicBezTo>
                <a:cubicBezTo>
                  <a:pt x="75" y="72"/>
                  <a:pt x="75" y="72"/>
                  <a:pt x="75" y="72"/>
                </a:cubicBezTo>
                <a:cubicBezTo>
                  <a:pt x="81" y="56"/>
                  <a:pt x="81" y="56"/>
                  <a:pt x="81" y="56"/>
                </a:cubicBezTo>
                <a:cubicBezTo>
                  <a:pt x="83" y="62"/>
                  <a:pt x="83" y="62"/>
                  <a:pt x="83" y="62"/>
                </a:cubicBezTo>
                <a:cubicBezTo>
                  <a:pt x="98" y="68"/>
                  <a:pt x="98" y="68"/>
                  <a:pt x="98" y="68"/>
                </a:cubicBezTo>
                <a:cubicBezTo>
                  <a:pt x="100" y="62"/>
                  <a:pt x="100" y="62"/>
                  <a:pt x="100" y="62"/>
                </a:cubicBezTo>
                <a:cubicBezTo>
                  <a:pt x="88" y="57"/>
                  <a:pt x="88" y="57"/>
                  <a:pt x="88" y="57"/>
                </a:cubicBezTo>
                <a:cubicBezTo>
                  <a:pt x="85" y="44"/>
                  <a:pt x="85" y="44"/>
                  <a:pt x="85" y="44"/>
                </a:cubicBezTo>
                <a:lnTo>
                  <a:pt x="73" y="39"/>
                </a:lnTo>
                <a:close/>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sp>
        <p:nvSpPr>
          <p:cNvPr id="34" name="Freeform 22"/>
          <p:cNvSpPr>
            <a:spLocks noEditPoints="1"/>
          </p:cNvSpPr>
          <p:nvPr/>
        </p:nvSpPr>
        <p:spPr bwMode="black">
          <a:xfrm>
            <a:off x="6132302" y="5793250"/>
            <a:ext cx="676287" cy="702022"/>
          </a:xfrm>
          <a:custGeom>
            <a:avLst/>
            <a:gdLst>
              <a:gd name="T0" fmla="*/ 89 w 150"/>
              <a:gd name="T1" fmla="*/ 78 h 150"/>
              <a:gd name="T2" fmla="*/ 75 w 150"/>
              <a:gd name="T3" fmla="*/ 64 h 150"/>
              <a:gd name="T4" fmla="*/ 61 w 150"/>
              <a:gd name="T5" fmla="*/ 78 h 150"/>
              <a:gd name="T6" fmla="*/ 75 w 150"/>
              <a:gd name="T7" fmla="*/ 92 h 150"/>
              <a:gd name="T8" fmla="*/ 89 w 150"/>
              <a:gd name="T9" fmla="*/ 78 h 150"/>
              <a:gd name="T10" fmla="*/ 54 w 150"/>
              <a:gd name="T11" fmla="*/ 63 h 150"/>
              <a:gd name="T12" fmla="*/ 51 w 150"/>
              <a:gd name="T13" fmla="*/ 60 h 150"/>
              <a:gd name="T14" fmla="*/ 48 w 150"/>
              <a:gd name="T15" fmla="*/ 63 h 150"/>
              <a:gd name="T16" fmla="*/ 51 w 150"/>
              <a:gd name="T17" fmla="*/ 66 h 150"/>
              <a:gd name="T18" fmla="*/ 54 w 150"/>
              <a:gd name="T19" fmla="*/ 63 h 150"/>
              <a:gd name="T20" fmla="*/ 111 w 150"/>
              <a:gd name="T21" fmla="*/ 61 h 150"/>
              <a:gd name="T22" fmla="*/ 111 w 150"/>
              <a:gd name="T23" fmla="*/ 92 h 150"/>
              <a:gd name="T24" fmla="*/ 102 w 150"/>
              <a:gd name="T25" fmla="*/ 100 h 150"/>
              <a:gd name="T26" fmla="*/ 48 w 150"/>
              <a:gd name="T27" fmla="*/ 100 h 150"/>
              <a:gd name="T28" fmla="*/ 39 w 150"/>
              <a:gd name="T29" fmla="*/ 92 h 150"/>
              <a:gd name="T30" fmla="*/ 39 w 150"/>
              <a:gd name="T31" fmla="*/ 61 h 150"/>
              <a:gd name="T32" fmla="*/ 48 w 150"/>
              <a:gd name="T33" fmla="*/ 52 h 150"/>
              <a:gd name="T34" fmla="*/ 60 w 150"/>
              <a:gd name="T35" fmla="*/ 52 h 150"/>
              <a:gd name="T36" fmla="*/ 62 w 150"/>
              <a:gd name="T37" fmla="*/ 48 h 150"/>
              <a:gd name="T38" fmla="*/ 69 w 150"/>
              <a:gd name="T39" fmla="*/ 43 h 150"/>
              <a:gd name="T40" fmla="*/ 81 w 150"/>
              <a:gd name="T41" fmla="*/ 43 h 150"/>
              <a:gd name="T42" fmla="*/ 88 w 150"/>
              <a:gd name="T43" fmla="*/ 48 h 150"/>
              <a:gd name="T44" fmla="*/ 90 w 150"/>
              <a:gd name="T45" fmla="*/ 52 h 150"/>
              <a:gd name="T46" fmla="*/ 102 w 150"/>
              <a:gd name="T47" fmla="*/ 52 h 150"/>
              <a:gd name="T48" fmla="*/ 111 w 150"/>
              <a:gd name="T49" fmla="*/ 61 h 150"/>
              <a:gd name="T50" fmla="*/ 84 w 150"/>
              <a:gd name="T51" fmla="*/ 78 h 150"/>
              <a:gd name="T52" fmla="*/ 75 w 150"/>
              <a:gd name="T53" fmla="*/ 87 h 150"/>
              <a:gd name="T54" fmla="*/ 66 w 150"/>
              <a:gd name="T55" fmla="*/ 78 h 150"/>
              <a:gd name="T56" fmla="*/ 75 w 150"/>
              <a:gd name="T57" fmla="*/ 69 h 150"/>
              <a:gd name="T58" fmla="*/ 84 w 150"/>
              <a:gd name="T59" fmla="*/ 78 h 150"/>
              <a:gd name="T60" fmla="*/ 75 w 150"/>
              <a:gd name="T61" fmla="*/ 10 h 150"/>
              <a:gd name="T62" fmla="*/ 10 w 150"/>
              <a:gd name="T63" fmla="*/ 75 h 150"/>
              <a:gd name="T64" fmla="*/ 75 w 150"/>
              <a:gd name="T65" fmla="*/ 140 h 150"/>
              <a:gd name="T66" fmla="*/ 140 w 150"/>
              <a:gd name="T67" fmla="*/ 75 h 150"/>
              <a:gd name="T68" fmla="*/ 75 w 150"/>
              <a:gd name="T69" fmla="*/ 10 h 150"/>
              <a:gd name="T70" fmla="*/ 75 w 150"/>
              <a:gd name="T71" fmla="*/ 0 h 150"/>
              <a:gd name="T72" fmla="*/ 150 w 150"/>
              <a:gd name="T73" fmla="*/ 75 h 150"/>
              <a:gd name="T74" fmla="*/ 75 w 150"/>
              <a:gd name="T75" fmla="*/ 150 h 150"/>
              <a:gd name="T76" fmla="*/ 0 w 150"/>
              <a:gd name="T77" fmla="*/ 75 h 150"/>
              <a:gd name="T78" fmla="*/ 75 w 150"/>
              <a:gd name="T7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150">
                <a:moveTo>
                  <a:pt x="89" y="78"/>
                </a:moveTo>
                <a:cubicBezTo>
                  <a:pt x="89" y="71"/>
                  <a:pt x="83" y="64"/>
                  <a:pt x="75" y="64"/>
                </a:cubicBezTo>
                <a:cubicBezTo>
                  <a:pt x="67" y="64"/>
                  <a:pt x="61" y="71"/>
                  <a:pt x="61" y="78"/>
                </a:cubicBezTo>
                <a:cubicBezTo>
                  <a:pt x="61" y="86"/>
                  <a:pt x="67" y="92"/>
                  <a:pt x="75" y="92"/>
                </a:cubicBezTo>
                <a:cubicBezTo>
                  <a:pt x="83" y="92"/>
                  <a:pt x="89" y="86"/>
                  <a:pt x="89" y="78"/>
                </a:cubicBezTo>
                <a:moveTo>
                  <a:pt x="54" y="63"/>
                </a:moveTo>
                <a:cubicBezTo>
                  <a:pt x="54" y="61"/>
                  <a:pt x="52" y="60"/>
                  <a:pt x="51" y="60"/>
                </a:cubicBezTo>
                <a:cubicBezTo>
                  <a:pt x="49" y="60"/>
                  <a:pt x="48" y="61"/>
                  <a:pt x="48" y="63"/>
                </a:cubicBezTo>
                <a:cubicBezTo>
                  <a:pt x="48" y="65"/>
                  <a:pt x="49" y="66"/>
                  <a:pt x="51" y="66"/>
                </a:cubicBezTo>
                <a:cubicBezTo>
                  <a:pt x="52" y="66"/>
                  <a:pt x="54" y="65"/>
                  <a:pt x="54" y="63"/>
                </a:cubicBezTo>
                <a:moveTo>
                  <a:pt x="111" y="61"/>
                </a:moveTo>
                <a:cubicBezTo>
                  <a:pt x="111" y="92"/>
                  <a:pt x="111" y="92"/>
                  <a:pt x="111" y="92"/>
                </a:cubicBezTo>
                <a:cubicBezTo>
                  <a:pt x="111" y="96"/>
                  <a:pt x="107" y="100"/>
                  <a:pt x="102" y="100"/>
                </a:cubicBezTo>
                <a:cubicBezTo>
                  <a:pt x="48" y="100"/>
                  <a:pt x="48" y="100"/>
                  <a:pt x="48" y="100"/>
                </a:cubicBezTo>
                <a:cubicBezTo>
                  <a:pt x="43" y="100"/>
                  <a:pt x="39" y="96"/>
                  <a:pt x="39" y="92"/>
                </a:cubicBezTo>
                <a:cubicBezTo>
                  <a:pt x="39" y="61"/>
                  <a:pt x="39" y="61"/>
                  <a:pt x="39" y="61"/>
                </a:cubicBezTo>
                <a:cubicBezTo>
                  <a:pt x="39" y="56"/>
                  <a:pt x="43" y="52"/>
                  <a:pt x="48" y="52"/>
                </a:cubicBezTo>
                <a:cubicBezTo>
                  <a:pt x="60" y="52"/>
                  <a:pt x="60" y="52"/>
                  <a:pt x="60" y="52"/>
                </a:cubicBezTo>
                <a:cubicBezTo>
                  <a:pt x="62" y="48"/>
                  <a:pt x="62" y="48"/>
                  <a:pt x="62" y="48"/>
                </a:cubicBezTo>
                <a:cubicBezTo>
                  <a:pt x="63" y="45"/>
                  <a:pt x="66" y="43"/>
                  <a:pt x="69" y="43"/>
                </a:cubicBezTo>
                <a:cubicBezTo>
                  <a:pt x="81" y="43"/>
                  <a:pt x="81" y="43"/>
                  <a:pt x="81" y="43"/>
                </a:cubicBezTo>
                <a:cubicBezTo>
                  <a:pt x="84" y="43"/>
                  <a:pt x="87" y="45"/>
                  <a:pt x="88" y="48"/>
                </a:cubicBezTo>
                <a:cubicBezTo>
                  <a:pt x="90" y="52"/>
                  <a:pt x="90" y="52"/>
                  <a:pt x="90" y="52"/>
                </a:cubicBezTo>
                <a:cubicBezTo>
                  <a:pt x="102" y="52"/>
                  <a:pt x="102" y="52"/>
                  <a:pt x="102" y="52"/>
                </a:cubicBezTo>
                <a:cubicBezTo>
                  <a:pt x="107" y="52"/>
                  <a:pt x="111" y="56"/>
                  <a:pt x="111" y="61"/>
                </a:cubicBezTo>
                <a:moveTo>
                  <a:pt x="84" y="78"/>
                </a:moveTo>
                <a:cubicBezTo>
                  <a:pt x="84" y="83"/>
                  <a:pt x="80" y="87"/>
                  <a:pt x="75" y="87"/>
                </a:cubicBezTo>
                <a:cubicBezTo>
                  <a:pt x="70" y="87"/>
                  <a:pt x="66" y="83"/>
                  <a:pt x="66" y="78"/>
                </a:cubicBezTo>
                <a:cubicBezTo>
                  <a:pt x="66" y="73"/>
                  <a:pt x="70" y="69"/>
                  <a:pt x="75" y="69"/>
                </a:cubicBezTo>
                <a:cubicBezTo>
                  <a:pt x="80" y="69"/>
                  <a:pt x="84" y="73"/>
                  <a:pt x="84" y="78"/>
                </a:cubicBezTo>
                <a:moveTo>
                  <a:pt x="75" y="10"/>
                </a:moveTo>
                <a:cubicBezTo>
                  <a:pt x="39" y="10"/>
                  <a:pt x="10" y="39"/>
                  <a:pt x="10" y="75"/>
                </a:cubicBezTo>
                <a:cubicBezTo>
                  <a:pt x="10" y="111"/>
                  <a:pt x="39" y="140"/>
                  <a:pt x="75" y="140"/>
                </a:cubicBezTo>
                <a:cubicBezTo>
                  <a:pt x="111" y="140"/>
                  <a:pt x="140" y="111"/>
                  <a:pt x="140" y="75"/>
                </a:cubicBezTo>
                <a:cubicBezTo>
                  <a:pt x="140" y="39"/>
                  <a:pt x="111" y="10"/>
                  <a:pt x="75" y="10"/>
                </a:cubicBezTo>
                <a:moveTo>
                  <a:pt x="75" y="0"/>
                </a:moveTo>
                <a:cubicBezTo>
                  <a:pt x="116" y="0"/>
                  <a:pt x="150" y="34"/>
                  <a:pt x="150" y="75"/>
                </a:cubicBezTo>
                <a:cubicBezTo>
                  <a:pt x="150" y="116"/>
                  <a:pt x="116" y="150"/>
                  <a:pt x="75" y="150"/>
                </a:cubicBezTo>
                <a:cubicBezTo>
                  <a:pt x="34" y="150"/>
                  <a:pt x="0" y="116"/>
                  <a:pt x="0" y="75"/>
                </a:cubicBezTo>
                <a:cubicBezTo>
                  <a:pt x="0" y="34"/>
                  <a:pt x="34" y="0"/>
                  <a:pt x="75"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35" name="Group 34"/>
          <p:cNvGrpSpPr/>
          <p:nvPr/>
        </p:nvGrpSpPr>
        <p:grpSpPr>
          <a:xfrm>
            <a:off x="8090355" y="5922265"/>
            <a:ext cx="673556" cy="696382"/>
            <a:chOff x="4604545" y="1640238"/>
            <a:chExt cx="392110" cy="392110"/>
          </a:xfrm>
          <a:solidFill>
            <a:schemeClr val="tx1"/>
          </a:solidFill>
        </p:grpSpPr>
        <p:grpSp>
          <p:nvGrpSpPr>
            <p:cNvPr id="36" name="Group 36"/>
            <p:cNvGrpSpPr/>
            <p:nvPr/>
          </p:nvGrpSpPr>
          <p:grpSpPr bwMode="black">
            <a:xfrm>
              <a:off x="4673640" y="1736214"/>
              <a:ext cx="253920" cy="200159"/>
              <a:chOff x="3358790" y="376388"/>
              <a:chExt cx="1516063" cy="1195388"/>
            </a:xfrm>
            <a:grpFill/>
          </p:grpSpPr>
          <p:sp>
            <p:nvSpPr>
              <p:cNvPr id="38"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39"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0"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1"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2" name="Oval 30"/>
              <p:cNvSpPr>
                <a:spLocks noChangeArrowheads="1"/>
              </p:cNvSpPr>
              <p:nvPr/>
            </p:nvSpPr>
            <p:spPr bwMode="black">
              <a:xfrm>
                <a:off x="3647715" y="930426"/>
                <a:ext cx="239713" cy="239713"/>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43" name="Oval 31"/>
              <p:cNvSpPr>
                <a:spLocks noChangeArrowheads="1"/>
              </p:cNvSpPr>
              <p:nvPr/>
            </p:nvSpPr>
            <p:spPr bwMode="black">
              <a:xfrm>
                <a:off x="3933465" y="1020913"/>
                <a:ext cx="182563" cy="179388"/>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grpSp>
        <p:sp>
          <p:nvSpPr>
            <p:cNvPr id="37" name="Donut 36"/>
            <p:cNvSpPr>
              <a:spLocks noChangeAspect="1"/>
            </p:cNvSpPr>
            <p:nvPr/>
          </p:nvSpPr>
          <p:spPr bwMode="auto">
            <a:xfrm>
              <a:off x="4604545" y="164023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44" name="Group 43"/>
          <p:cNvGrpSpPr/>
          <p:nvPr/>
        </p:nvGrpSpPr>
        <p:grpSpPr>
          <a:xfrm>
            <a:off x="9038720" y="4525817"/>
            <a:ext cx="673556" cy="696382"/>
            <a:chOff x="4046256" y="2408118"/>
            <a:chExt cx="392110" cy="392110"/>
          </a:xfrm>
          <a:solidFill>
            <a:schemeClr val="tx1"/>
          </a:solidFill>
        </p:grpSpPr>
        <p:grpSp>
          <p:nvGrpSpPr>
            <p:cNvPr id="45" name="Group 142"/>
            <p:cNvGrpSpPr/>
            <p:nvPr/>
          </p:nvGrpSpPr>
          <p:grpSpPr bwMode="black">
            <a:xfrm>
              <a:off x="4134994" y="2521400"/>
              <a:ext cx="214635" cy="165546"/>
              <a:chOff x="6673850" y="4338638"/>
              <a:chExt cx="1403351" cy="1082675"/>
            </a:xfrm>
            <a:grpFill/>
          </p:grpSpPr>
          <p:sp>
            <p:nvSpPr>
              <p:cNvPr id="47" name="Freeform 247"/>
              <p:cNvSpPr>
                <a:spLocks/>
              </p:cNvSpPr>
              <p:nvPr/>
            </p:nvSpPr>
            <p:spPr bwMode="black">
              <a:xfrm>
                <a:off x="7572375" y="4525963"/>
                <a:ext cx="160338" cy="249238"/>
              </a:xfrm>
              <a:custGeom>
                <a:avLst/>
                <a:gdLst>
                  <a:gd name="T0" fmla="*/ 14 w 30"/>
                  <a:gd name="T1" fmla="*/ 29 h 46"/>
                  <a:gd name="T2" fmla="*/ 14 w 30"/>
                  <a:gd name="T3" fmla="*/ 45 h 46"/>
                  <a:gd name="T4" fmla="*/ 22 w 30"/>
                  <a:gd name="T5" fmla="*/ 22 h 46"/>
                  <a:gd name="T6" fmla="*/ 0 w 30"/>
                  <a:gd name="T7" fmla="*/ 0 h 46"/>
                  <a:gd name="T8" fmla="*/ 0 w 30"/>
                  <a:gd name="T9" fmla="*/ 0 h 46"/>
                  <a:gd name="T10" fmla="*/ 14 w 30"/>
                  <a:gd name="T11" fmla="*/ 29 h 46"/>
                </a:gdLst>
                <a:ahLst/>
                <a:cxnLst>
                  <a:cxn ang="0">
                    <a:pos x="T0" y="T1"/>
                  </a:cxn>
                  <a:cxn ang="0">
                    <a:pos x="T2" y="T3"/>
                  </a:cxn>
                  <a:cxn ang="0">
                    <a:pos x="T4" y="T5"/>
                  </a:cxn>
                  <a:cxn ang="0">
                    <a:pos x="T6" y="T7"/>
                  </a:cxn>
                  <a:cxn ang="0">
                    <a:pos x="T8" y="T9"/>
                  </a:cxn>
                  <a:cxn ang="0">
                    <a:pos x="T10" y="T11"/>
                  </a:cxn>
                </a:cxnLst>
                <a:rect l="0" t="0" r="r" b="b"/>
                <a:pathLst>
                  <a:path w="30" h="46">
                    <a:moveTo>
                      <a:pt x="14" y="29"/>
                    </a:moveTo>
                    <a:cubicBezTo>
                      <a:pt x="14" y="45"/>
                      <a:pt x="14" y="45"/>
                      <a:pt x="14" y="45"/>
                    </a:cubicBezTo>
                    <a:cubicBezTo>
                      <a:pt x="21" y="46"/>
                      <a:pt x="30" y="39"/>
                      <a:pt x="22" y="22"/>
                    </a:cubicBezTo>
                    <a:cubicBezTo>
                      <a:pt x="15" y="6"/>
                      <a:pt x="5" y="1"/>
                      <a:pt x="0" y="0"/>
                    </a:cubicBezTo>
                    <a:cubicBezTo>
                      <a:pt x="0" y="0"/>
                      <a:pt x="0" y="0"/>
                      <a:pt x="0" y="0"/>
                    </a:cubicBezTo>
                    <a:cubicBezTo>
                      <a:pt x="9" y="6"/>
                      <a:pt x="14" y="17"/>
                      <a:pt x="14" y="2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48" name="Freeform 248"/>
              <p:cNvSpPr>
                <a:spLocks/>
              </p:cNvSpPr>
              <p:nvPr/>
            </p:nvSpPr>
            <p:spPr bwMode="black">
              <a:xfrm>
                <a:off x="7239000" y="4525963"/>
                <a:ext cx="101600" cy="103188"/>
              </a:xfrm>
              <a:custGeom>
                <a:avLst/>
                <a:gdLst>
                  <a:gd name="T0" fmla="*/ 19 w 19"/>
                  <a:gd name="T1" fmla="*/ 0 h 19"/>
                  <a:gd name="T2" fmla="*/ 19 w 19"/>
                  <a:gd name="T3" fmla="*/ 0 h 19"/>
                  <a:gd name="T4" fmla="*/ 0 w 19"/>
                  <a:gd name="T5" fmla="*/ 15 h 19"/>
                  <a:gd name="T6" fmla="*/ 6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0"/>
                      <a:pt x="19" y="0"/>
                      <a:pt x="19" y="0"/>
                    </a:cubicBezTo>
                    <a:cubicBezTo>
                      <a:pt x="15" y="1"/>
                      <a:pt x="7" y="5"/>
                      <a:pt x="0" y="15"/>
                    </a:cubicBezTo>
                    <a:cubicBezTo>
                      <a:pt x="2" y="16"/>
                      <a:pt x="4" y="18"/>
                      <a:pt x="6" y="19"/>
                    </a:cubicBezTo>
                    <a:cubicBezTo>
                      <a:pt x="8" y="11"/>
                      <a:pt x="13" y="4"/>
                      <a:pt x="19"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49" name="Freeform 249"/>
              <p:cNvSpPr>
                <a:spLocks/>
              </p:cNvSpPr>
              <p:nvPr/>
            </p:nvSpPr>
            <p:spPr bwMode="black">
              <a:xfrm>
                <a:off x="7297738" y="4537075"/>
                <a:ext cx="317500" cy="227013"/>
              </a:xfrm>
              <a:custGeom>
                <a:avLst/>
                <a:gdLst>
                  <a:gd name="T0" fmla="*/ 13 w 59"/>
                  <a:gd name="T1" fmla="*/ 42 h 42"/>
                  <a:gd name="T2" fmla="*/ 59 w 59"/>
                  <a:gd name="T3" fmla="*/ 42 h 42"/>
                  <a:gd name="T4" fmla="*/ 59 w 59"/>
                  <a:gd name="T5" fmla="*/ 26 h 42"/>
                  <a:gd name="T6" fmla="*/ 49 w 59"/>
                  <a:gd name="T7" fmla="*/ 0 h 42"/>
                  <a:gd name="T8" fmla="*/ 29 w 59"/>
                  <a:gd name="T9" fmla="*/ 9 h 42"/>
                  <a:gd name="T10" fmla="*/ 10 w 59"/>
                  <a:gd name="T11" fmla="*/ 0 h 42"/>
                  <a:gd name="T12" fmla="*/ 0 w 59"/>
                  <a:gd name="T13" fmla="*/ 22 h 42"/>
                  <a:gd name="T14" fmla="*/ 12 w 59"/>
                  <a:gd name="T15" fmla="*/ 41 h 42"/>
                  <a:gd name="T16" fmla="*/ 12 w 59"/>
                  <a:gd name="T17" fmla="*/ 41 h 42"/>
                  <a:gd name="T18" fmla="*/ 13 w 59"/>
                  <a:gd name="T1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13" y="42"/>
                    </a:moveTo>
                    <a:cubicBezTo>
                      <a:pt x="27" y="36"/>
                      <a:pt x="44" y="36"/>
                      <a:pt x="59" y="42"/>
                    </a:cubicBezTo>
                    <a:cubicBezTo>
                      <a:pt x="59" y="26"/>
                      <a:pt x="59" y="26"/>
                      <a:pt x="59" y="26"/>
                    </a:cubicBezTo>
                    <a:cubicBezTo>
                      <a:pt x="59" y="16"/>
                      <a:pt x="55" y="7"/>
                      <a:pt x="49" y="0"/>
                    </a:cubicBezTo>
                    <a:cubicBezTo>
                      <a:pt x="44" y="6"/>
                      <a:pt x="37" y="9"/>
                      <a:pt x="29" y="9"/>
                    </a:cubicBezTo>
                    <a:cubicBezTo>
                      <a:pt x="21" y="9"/>
                      <a:pt x="14" y="6"/>
                      <a:pt x="10" y="0"/>
                    </a:cubicBezTo>
                    <a:cubicBezTo>
                      <a:pt x="4" y="6"/>
                      <a:pt x="1" y="13"/>
                      <a:pt x="0" y="22"/>
                    </a:cubicBezTo>
                    <a:cubicBezTo>
                      <a:pt x="4" y="26"/>
                      <a:pt x="9" y="33"/>
                      <a:pt x="12" y="41"/>
                    </a:cubicBezTo>
                    <a:cubicBezTo>
                      <a:pt x="12" y="41"/>
                      <a:pt x="12" y="41"/>
                      <a:pt x="12" y="41"/>
                    </a:cubicBezTo>
                    <a:cubicBezTo>
                      <a:pt x="13" y="41"/>
                      <a:pt x="13" y="42"/>
                      <a:pt x="13" y="42"/>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0" name="Oval 250"/>
              <p:cNvSpPr>
                <a:spLocks noChangeArrowheads="1"/>
              </p:cNvSpPr>
              <p:nvPr/>
            </p:nvSpPr>
            <p:spPr bwMode="black">
              <a:xfrm>
                <a:off x="7351713" y="4338638"/>
                <a:ext cx="209550" cy="214313"/>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1" name="Freeform 251"/>
              <p:cNvSpPr>
                <a:spLocks/>
              </p:cNvSpPr>
              <p:nvPr/>
            </p:nvSpPr>
            <p:spPr bwMode="black">
              <a:xfrm>
                <a:off x="7173913" y="4624388"/>
                <a:ext cx="155575" cy="198438"/>
              </a:xfrm>
              <a:custGeom>
                <a:avLst/>
                <a:gdLst>
                  <a:gd name="T0" fmla="*/ 18 w 29"/>
                  <a:gd name="T1" fmla="*/ 37 h 37"/>
                  <a:gd name="T2" fmla="*/ 29 w 29"/>
                  <a:gd name="T3" fmla="*/ 29 h 37"/>
                  <a:gd name="T4" fmla="*/ 28 w 29"/>
                  <a:gd name="T5" fmla="*/ 28 h 37"/>
                  <a:gd name="T6" fmla="*/ 0 w 29"/>
                  <a:gd name="T7" fmla="*/ 0 h 37"/>
                  <a:gd name="T8" fmla="*/ 0 w 29"/>
                  <a:gd name="T9" fmla="*/ 0 h 37"/>
                  <a:gd name="T10" fmla="*/ 18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18" y="37"/>
                    </a:moveTo>
                    <a:cubicBezTo>
                      <a:pt x="21" y="34"/>
                      <a:pt x="25" y="31"/>
                      <a:pt x="29" y="29"/>
                    </a:cubicBezTo>
                    <a:cubicBezTo>
                      <a:pt x="29" y="29"/>
                      <a:pt x="29" y="28"/>
                      <a:pt x="28" y="28"/>
                    </a:cubicBezTo>
                    <a:cubicBezTo>
                      <a:pt x="19" y="8"/>
                      <a:pt x="6" y="2"/>
                      <a:pt x="0" y="0"/>
                    </a:cubicBezTo>
                    <a:cubicBezTo>
                      <a:pt x="0" y="0"/>
                      <a:pt x="0" y="0"/>
                      <a:pt x="0" y="0"/>
                    </a:cubicBezTo>
                    <a:cubicBezTo>
                      <a:pt x="11" y="8"/>
                      <a:pt x="18" y="21"/>
                      <a:pt x="18" y="3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2" name="Freeform 252"/>
              <p:cNvSpPr>
                <a:spLocks/>
              </p:cNvSpPr>
              <p:nvPr/>
            </p:nvSpPr>
            <p:spPr bwMode="black">
              <a:xfrm>
                <a:off x="6673850" y="4624388"/>
                <a:ext cx="204788" cy="317500"/>
              </a:xfrm>
              <a:custGeom>
                <a:avLst/>
                <a:gdLst>
                  <a:gd name="T0" fmla="*/ 38 w 38"/>
                  <a:gd name="T1" fmla="*/ 0 h 59"/>
                  <a:gd name="T2" fmla="*/ 38 w 38"/>
                  <a:gd name="T3" fmla="*/ 0 h 59"/>
                  <a:gd name="T4" fmla="*/ 10 w 38"/>
                  <a:gd name="T5" fmla="*/ 28 h 59"/>
                  <a:gd name="T6" fmla="*/ 20 w 38"/>
                  <a:gd name="T7" fmla="*/ 58 h 59"/>
                  <a:gd name="T8" fmla="*/ 20 w 38"/>
                  <a:gd name="T9" fmla="*/ 37 h 59"/>
                  <a:gd name="T10" fmla="*/ 38 w 38"/>
                  <a:gd name="T11" fmla="*/ 0 h 59"/>
                </a:gdLst>
                <a:ahLst/>
                <a:cxnLst>
                  <a:cxn ang="0">
                    <a:pos x="T0" y="T1"/>
                  </a:cxn>
                  <a:cxn ang="0">
                    <a:pos x="T2" y="T3"/>
                  </a:cxn>
                  <a:cxn ang="0">
                    <a:pos x="T4" y="T5"/>
                  </a:cxn>
                  <a:cxn ang="0">
                    <a:pos x="T6" y="T7"/>
                  </a:cxn>
                  <a:cxn ang="0">
                    <a:pos x="T8" y="T9"/>
                  </a:cxn>
                  <a:cxn ang="0">
                    <a:pos x="T10" y="T11"/>
                  </a:cxn>
                </a:cxnLst>
                <a:rect l="0" t="0" r="r" b="b"/>
                <a:pathLst>
                  <a:path w="38" h="59">
                    <a:moveTo>
                      <a:pt x="38" y="0"/>
                    </a:moveTo>
                    <a:cubicBezTo>
                      <a:pt x="38" y="0"/>
                      <a:pt x="38" y="0"/>
                      <a:pt x="38" y="0"/>
                    </a:cubicBezTo>
                    <a:cubicBezTo>
                      <a:pt x="32" y="2"/>
                      <a:pt x="18" y="8"/>
                      <a:pt x="10" y="28"/>
                    </a:cubicBezTo>
                    <a:cubicBezTo>
                      <a:pt x="0" y="49"/>
                      <a:pt x="11" y="59"/>
                      <a:pt x="20" y="58"/>
                    </a:cubicBezTo>
                    <a:cubicBezTo>
                      <a:pt x="20" y="37"/>
                      <a:pt x="20" y="37"/>
                      <a:pt x="20" y="37"/>
                    </a:cubicBezTo>
                    <a:cubicBezTo>
                      <a:pt x="20" y="22"/>
                      <a:pt x="27" y="8"/>
                      <a:pt x="38" y="0"/>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3" name="Freeform 253"/>
              <p:cNvSpPr>
                <a:spLocks/>
              </p:cNvSpPr>
              <p:nvPr/>
            </p:nvSpPr>
            <p:spPr bwMode="black">
              <a:xfrm>
                <a:off x="6818313" y="4640263"/>
                <a:ext cx="409575" cy="446088"/>
              </a:xfrm>
              <a:custGeom>
                <a:avLst/>
                <a:gdLst>
                  <a:gd name="T0" fmla="*/ 76 w 76"/>
                  <a:gd name="T1" fmla="*/ 33 h 83"/>
                  <a:gd name="T2" fmla="*/ 63 w 76"/>
                  <a:gd name="T3" fmla="*/ 0 h 83"/>
                  <a:gd name="T4" fmla="*/ 38 w 76"/>
                  <a:gd name="T5" fmla="*/ 12 h 83"/>
                  <a:gd name="T6" fmla="*/ 14 w 76"/>
                  <a:gd name="T7" fmla="*/ 0 h 83"/>
                  <a:gd name="T8" fmla="*/ 0 w 76"/>
                  <a:gd name="T9" fmla="*/ 33 h 83"/>
                  <a:gd name="T10" fmla="*/ 0 w 76"/>
                  <a:gd name="T11" fmla="*/ 66 h 83"/>
                  <a:gd name="T12" fmla="*/ 15 w 76"/>
                  <a:gd name="T13" fmla="*/ 83 h 83"/>
                  <a:gd name="T14" fmla="*/ 62 w 76"/>
                  <a:gd name="T15" fmla="*/ 83 h 83"/>
                  <a:gd name="T16" fmla="*/ 62 w 76"/>
                  <a:gd name="T17" fmla="*/ 83 h 83"/>
                  <a:gd name="T18" fmla="*/ 68 w 76"/>
                  <a:gd name="T19" fmla="*/ 55 h 83"/>
                  <a:gd name="T20" fmla="*/ 76 w 76"/>
                  <a:gd name="T21" fmla="*/ 41 h 83"/>
                  <a:gd name="T22" fmla="*/ 76 w 76"/>
                  <a:gd name="T23"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83">
                    <a:moveTo>
                      <a:pt x="76" y="33"/>
                    </a:moveTo>
                    <a:cubicBezTo>
                      <a:pt x="76" y="20"/>
                      <a:pt x="71" y="8"/>
                      <a:pt x="63" y="0"/>
                    </a:cubicBezTo>
                    <a:cubicBezTo>
                      <a:pt x="57" y="7"/>
                      <a:pt x="48" y="12"/>
                      <a:pt x="38" y="12"/>
                    </a:cubicBezTo>
                    <a:cubicBezTo>
                      <a:pt x="28" y="12"/>
                      <a:pt x="20" y="7"/>
                      <a:pt x="14" y="0"/>
                    </a:cubicBezTo>
                    <a:cubicBezTo>
                      <a:pt x="5" y="8"/>
                      <a:pt x="0" y="20"/>
                      <a:pt x="0" y="33"/>
                    </a:cubicBezTo>
                    <a:cubicBezTo>
                      <a:pt x="0" y="66"/>
                      <a:pt x="0" y="66"/>
                      <a:pt x="0" y="66"/>
                    </a:cubicBezTo>
                    <a:cubicBezTo>
                      <a:pt x="0" y="76"/>
                      <a:pt x="7" y="83"/>
                      <a:pt x="15" y="83"/>
                    </a:cubicBezTo>
                    <a:cubicBezTo>
                      <a:pt x="62" y="83"/>
                      <a:pt x="62" y="83"/>
                      <a:pt x="62" y="83"/>
                    </a:cubicBezTo>
                    <a:cubicBezTo>
                      <a:pt x="62" y="83"/>
                      <a:pt x="62" y="83"/>
                      <a:pt x="62" y="83"/>
                    </a:cubicBezTo>
                    <a:cubicBezTo>
                      <a:pt x="62" y="74"/>
                      <a:pt x="63" y="64"/>
                      <a:pt x="68" y="55"/>
                    </a:cubicBezTo>
                    <a:cubicBezTo>
                      <a:pt x="70" y="50"/>
                      <a:pt x="73" y="45"/>
                      <a:pt x="76" y="41"/>
                    </a:cubicBezTo>
                    <a:lnTo>
                      <a:pt x="76" y="33"/>
                    </a:ln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4" name="Oval 254"/>
              <p:cNvSpPr>
                <a:spLocks noChangeArrowheads="1"/>
              </p:cNvSpPr>
              <p:nvPr/>
            </p:nvSpPr>
            <p:spPr bwMode="black">
              <a:xfrm>
                <a:off x="6888163" y="4386263"/>
                <a:ext cx="274638" cy="269875"/>
              </a:xfrm>
              <a:prstGeom prst="ellipse">
                <a:avLst/>
              </a:pr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5" name="Freeform 255"/>
              <p:cNvSpPr>
                <a:spLocks/>
              </p:cNvSpPr>
              <p:nvPr/>
            </p:nvSpPr>
            <p:spPr bwMode="black">
              <a:xfrm>
                <a:off x="7732713" y="5108575"/>
                <a:ext cx="344488" cy="312738"/>
              </a:xfrm>
              <a:custGeom>
                <a:avLst/>
                <a:gdLst>
                  <a:gd name="T0" fmla="*/ 56 w 64"/>
                  <a:gd name="T1" fmla="*/ 24 h 58"/>
                  <a:gd name="T2" fmla="*/ 34 w 64"/>
                  <a:gd name="T3" fmla="*/ 14 h 58"/>
                  <a:gd name="T4" fmla="*/ 31 w 64"/>
                  <a:gd name="T5" fmla="*/ 6 h 58"/>
                  <a:gd name="T6" fmla="*/ 20 w 64"/>
                  <a:gd name="T7" fmla="*/ 0 h 58"/>
                  <a:gd name="T8" fmla="*/ 14 w 64"/>
                  <a:gd name="T9" fmla="*/ 23 h 58"/>
                  <a:gd name="T10" fmla="*/ 0 w 64"/>
                  <a:gd name="T11" fmla="*/ 42 h 58"/>
                  <a:gd name="T12" fmla="*/ 11 w 64"/>
                  <a:gd name="T13" fmla="*/ 47 h 58"/>
                  <a:gd name="T14" fmla="*/ 19 w 64"/>
                  <a:gd name="T15" fmla="*/ 44 h 58"/>
                  <a:gd name="T16" fmla="*/ 41 w 64"/>
                  <a:gd name="T17" fmla="*/ 55 h 58"/>
                  <a:gd name="T18" fmla="*/ 58 w 64"/>
                  <a:gd name="T19" fmla="*/ 47 h 58"/>
                  <a:gd name="T20" fmla="*/ 60 w 64"/>
                  <a:gd name="T21" fmla="*/ 42 h 58"/>
                  <a:gd name="T22" fmla="*/ 56 w 64"/>
                  <a:gd name="T23" fmla="*/ 2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8">
                    <a:moveTo>
                      <a:pt x="56" y="24"/>
                    </a:moveTo>
                    <a:cubicBezTo>
                      <a:pt x="34" y="14"/>
                      <a:pt x="34" y="14"/>
                      <a:pt x="34" y="14"/>
                    </a:cubicBezTo>
                    <a:cubicBezTo>
                      <a:pt x="35" y="11"/>
                      <a:pt x="34" y="7"/>
                      <a:pt x="31" y="6"/>
                    </a:cubicBezTo>
                    <a:cubicBezTo>
                      <a:pt x="20" y="0"/>
                      <a:pt x="20" y="0"/>
                      <a:pt x="20" y="0"/>
                    </a:cubicBezTo>
                    <a:cubicBezTo>
                      <a:pt x="19" y="8"/>
                      <a:pt x="17" y="16"/>
                      <a:pt x="14" y="23"/>
                    </a:cubicBezTo>
                    <a:cubicBezTo>
                      <a:pt x="10" y="30"/>
                      <a:pt x="5" y="37"/>
                      <a:pt x="0" y="42"/>
                    </a:cubicBezTo>
                    <a:cubicBezTo>
                      <a:pt x="11" y="47"/>
                      <a:pt x="11" y="47"/>
                      <a:pt x="11" y="47"/>
                    </a:cubicBezTo>
                    <a:cubicBezTo>
                      <a:pt x="14" y="49"/>
                      <a:pt x="18" y="47"/>
                      <a:pt x="19" y="44"/>
                    </a:cubicBezTo>
                    <a:cubicBezTo>
                      <a:pt x="41" y="55"/>
                      <a:pt x="41" y="55"/>
                      <a:pt x="41" y="55"/>
                    </a:cubicBezTo>
                    <a:cubicBezTo>
                      <a:pt x="47" y="58"/>
                      <a:pt x="54" y="54"/>
                      <a:pt x="58" y="47"/>
                    </a:cubicBezTo>
                    <a:cubicBezTo>
                      <a:pt x="60" y="42"/>
                      <a:pt x="60" y="42"/>
                      <a:pt x="60" y="42"/>
                    </a:cubicBezTo>
                    <a:cubicBezTo>
                      <a:pt x="64" y="35"/>
                      <a:pt x="62" y="27"/>
                      <a:pt x="56" y="24"/>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6" name="Freeform 256"/>
              <p:cNvSpPr>
                <a:spLocks noEditPoints="1"/>
              </p:cNvSpPr>
              <p:nvPr/>
            </p:nvSpPr>
            <p:spPr bwMode="black">
              <a:xfrm>
                <a:off x="7158038" y="4748213"/>
                <a:ext cx="671513" cy="673100"/>
              </a:xfrm>
              <a:custGeom>
                <a:avLst/>
                <a:gdLst>
                  <a:gd name="T0" fmla="*/ 86 w 125"/>
                  <a:gd name="T1" fmla="*/ 13 h 125"/>
                  <a:gd name="T2" fmla="*/ 13 w 125"/>
                  <a:gd name="T3" fmla="*/ 39 h 125"/>
                  <a:gd name="T4" fmla="*/ 39 w 125"/>
                  <a:gd name="T5" fmla="*/ 112 h 125"/>
                  <a:gd name="T6" fmla="*/ 112 w 125"/>
                  <a:gd name="T7" fmla="*/ 86 h 125"/>
                  <a:gd name="T8" fmla="*/ 86 w 125"/>
                  <a:gd name="T9" fmla="*/ 13 h 125"/>
                  <a:gd name="T10" fmla="*/ 97 w 125"/>
                  <a:gd name="T11" fmla="*/ 79 h 125"/>
                  <a:gd name="T12" fmla="*/ 47 w 125"/>
                  <a:gd name="T13" fmla="*/ 96 h 125"/>
                  <a:gd name="T14" fmla="*/ 29 w 125"/>
                  <a:gd name="T15" fmla="*/ 46 h 125"/>
                  <a:gd name="T16" fmla="*/ 79 w 125"/>
                  <a:gd name="T17" fmla="*/ 28 h 125"/>
                  <a:gd name="T18" fmla="*/ 97 w 125"/>
                  <a:gd name="T19"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86" y="13"/>
                    </a:moveTo>
                    <a:cubicBezTo>
                      <a:pt x="59" y="0"/>
                      <a:pt x="26" y="12"/>
                      <a:pt x="13" y="39"/>
                    </a:cubicBezTo>
                    <a:cubicBezTo>
                      <a:pt x="0" y="66"/>
                      <a:pt x="12" y="99"/>
                      <a:pt x="39" y="112"/>
                    </a:cubicBezTo>
                    <a:cubicBezTo>
                      <a:pt x="66" y="125"/>
                      <a:pt x="99" y="113"/>
                      <a:pt x="112" y="86"/>
                    </a:cubicBezTo>
                    <a:cubicBezTo>
                      <a:pt x="125" y="59"/>
                      <a:pt x="114" y="26"/>
                      <a:pt x="86" y="13"/>
                    </a:cubicBezTo>
                    <a:close/>
                    <a:moveTo>
                      <a:pt x="97" y="79"/>
                    </a:moveTo>
                    <a:cubicBezTo>
                      <a:pt x="88" y="97"/>
                      <a:pt x="65" y="105"/>
                      <a:pt x="47" y="96"/>
                    </a:cubicBezTo>
                    <a:cubicBezTo>
                      <a:pt x="28" y="87"/>
                      <a:pt x="20" y="65"/>
                      <a:pt x="29" y="46"/>
                    </a:cubicBezTo>
                    <a:cubicBezTo>
                      <a:pt x="38" y="27"/>
                      <a:pt x="60" y="19"/>
                      <a:pt x="79" y="28"/>
                    </a:cubicBezTo>
                    <a:cubicBezTo>
                      <a:pt x="98" y="37"/>
                      <a:pt x="106" y="60"/>
                      <a:pt x="97" y="79"/>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sp>
            <p:nvSpPr>
              <p:cNvPr id="57" name="Freeform 257"/>
              <p:cNvSpPr>
                <a:spLocks/>
              </p:cNvSpPr>
              <p:nvPr/>
            </p:nvSpPr>
            <p:spPr bwMode="black">
              <a:xfrm>
                <a:off x="7351713" y="4908550"/>
                <a:ext cx="225425" cy="150813"/>
              </a:xfrm>
              <a:custGeom>
                <a:avLst/>
                <a:gdLst>
                  <a:gd name="T0" fmla="*/ 39 w 42"/>
                  <a:gd name="T1" fmla="*/ 7 h 28"/>
                  <a:gd name="T2" fmla="*/ 39 w 42"/>
                  <a:gd name="T3" fmla="*/ 7 h 28"/>
                  <a:gd name="T4" fmla="*/ 1 w 42"/>
                  <a:gd name="T5" fmla="*/ 20 h 28"/>
                  <a:gd name="T6" fmla="*/ 3 w 42"/>
                  <a:gd name="T7" fmla="*/ 27 h 28"/>
                  <a:gd name="T8" fmla="*/ 10 w 42"/>
                  <a:gd name="T9" fmla="*/ 24 h 28"/>
                  <a:gd name="T10" fmla="*/ 35 w 42"/>
                  <a:gd name="T11" fmla="*/ 15 h 28"/>
                  <a:gd name="T12" fmla="*/ 41 w 42"/>
                  <a:gd name="T13" fmla="*/ 13 h 28"/>
                  <a:gd name="T14" fmla="*/ 39 w 4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8">
                    <a:moveTo>
                      <a:pt x="39" y="7"/>
                    </a:moveTo>
                    <a:cubicBezTo>
                      <a:pt x="39" y="7"/>
                      <a:pt x="39" y="7"/>
                      <a:pt x="39" y="7"/>
                    </a:cubicBezTo>
                    <a:cubicBezTo>
                      <a:pt x="25" y="0"/>
                      <a:pt x="8" y="6"/>
                      <a:pt x="1" y="20"/>
                    </a:cubicBezTo>
                    <a:cubicBezTo>
                      <a:pt x="0" y="23"/>
                      <a:pt x="1" y="25"/>
                      <a:pt x="3" y="27"/>
                    </a:cubicBezTo>
                    <a:cubicBezTo>
                      <a:pt x="6" y="28"/>
                      <a:pt x="8" y="27"/>
                      <a:pt x="10" y="24"/>
                    </a:cubicBezTo>
                    <a:cubicBezTo>
                      <a:pt x="14" y="15"/>
                      <a:pt x="25" y="11"/>
                      <a:pt x="35" y="15"/>
                    </a:cubicBezTo>
                    <a:cubicBezTo>
                      <a:pt x="37" y="16"/>
                      <a:pt x="40" y="15"/>
                      <a:pt x="41" y="13"/>
                    </a:cubicBezTo>
                    <a:cubicBezTo>
                      <a:pt x="42" y="11"/>
                      <a:pt x="41" y="8"/>
                      <a:pt x="39" y="7"/>
                    </a:cubicBezTo>
                    <a:close/>
                  </a:path>
                </a:pathLst>
              </a:custGeom>
              <a:grp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568" kern="0" dirty="0">
                  <a:solidFill>
                    <a:schemeClr val="tx1"/>
                  </a:solidFill>
                  <a:latin typeface="Blender Pro Book"/>
                </a:endParaRPr>
              </a:p>
            </p:txBody>
          </p:sp>
        </p:grpSp>
        <p:sp>
          <p:nvSpPr>
            <p:cNvPr id="46" name="Donut 45"/>
            <p:cNvSpPr>
              <a:spLocks noChangeAspect="1"/>
            </p:cNvSpPr>
            <p:nvPr/>
          </p:nvSpPr>
          <p:spPr bwMode="auto">
            <a:xfrm>
              <a:off x="4046256" y="240811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58" name="Group 57"/>
          <p:cNvGrpSpPr/>
          <p:nvPr/>
        </p:nvGrpSpPr>
        <p:grpSpPr>
          <a:xfrm>
            <a:off x="4034274" y="5906463"/>
            <a:ext cx="673556" cy="696382"/>
            <a:chOff x="3233165" y="1874357"/>
            <a:chExt cx="392110" cy="392110"/>
          </a:xfrm>
          <a:solidFill>
            <a:schemeClr val="tx1"/>
          </a:solidFill>
        </p:grpSpPr>
        <p:sp>
          <p:nvSpPr>
            <p:cNvPr id="59"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0677" tIns="40338" rIns="80677" bIns="40338"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0" name="Donut 59"/>
            <p:cNvSpPr>
              <a:spLocks noChangeAspect="1"/>
            </p:cNvSpPr>
            <p:nvPr/>
          </p:nvSpPr>
          <p:spPr bwMode="auto">
            <a:xfrm>
              <a:off x="3233165" y="1874357"/>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grpSp>
        <p:nvGrpSpPr>
          <p:cNvPr id="61" name="Group 60"/>
          <p:cNvGrpSpPr/>
          <p:nvPr/>
        </p:nvGrpSpPr>
        <p:grpSpPr>
          <a:xfrm>
            <a:off x="6044488" y="4746843"/>
            <a:ext cx="673556" cy="696382"/>
            <a:chOff x="4604545" y="1640238"/>
            <a:chExt cx="392110" cy="392110"/>
          </a:xfrm>
          <a:solidFill>
            <a:schemeClr val="tx1"/>
          </a:solidFill>
        </p:grpSpPr>
        <p:grpSp>
          <p:nvGrpSpPr>
            <p:cNvPr id="62" name="Group 36"/>
            <p:cNvGrpSpPr/>
            <p:nvPr/>
          </p:nvGrpSpPr>
          <p:grpSpPr bwMode="black">
            <a:xfrm>
              <a:off x="4673640" y="1736214"/>
              <a:ext cx="253920" cy="200159"/>
              <a:chOff x="3358790" y="376388"/>
              <a:chExt cx="1516063" cy="1195388"/>
            </a:xfrm>
            <a:grpFill/>
          </p:grpSpPr>
          <p:sp>
            <p:nvSpPr>
              <p:cNvPr id="64" name="Freeform 26"/>
              <p:cNvSpPr>
                <a:spLocks/>
              </p:cNvSpPr>
              <p:nvPr/>
            </p:nvSpPr>
            <p:spPr bwMode="black">
              <a:xfrm>
                <a:off x="3703278" y="376388"/>
                <a:ext cx="1171575" cy="1128713"/>
              </a:xfrm>
              <a:custGeom>
                <a:avLst/>
                <a:gdLst>
                  <a:gd name="T0" fmla="*/ 36 w 312"/>
                  <a:gd name="T1" fmla="*/ 0 h 301"/>
                  <a:gd name="T2" fmla="*/ 0 w 312"/>
                  <a:gd name="T3" fmla="*/ 94 h 301"/>
                  <a:gd name="T4" fmla="*/ 32 w 312"/>
                  <a:gd name="T5" fmla="*/ 94 h 301"/>
                  <a:gd name="T6" fmla="*/ 54 w 312"/>
                  <a:gd name="T7" fmla="*/ 39 h 301"/>
                  <a:gd name="T8" fmla="*/ 272 w 312"/>
                  <a:gd name="T9" fmla="*/ 124 h 301"/>
                  <a:gd name="T10" fmla="*/ 219 w 312"/>
                  <a:gd name="T11" fmla="*/ 262 h 301"/>
                  <a:gd name="T12" fmla="*/ 219 w 312"/>
                  <a:gd name="T13" fmla="*/ 295 h 301"/>
                  <a:gd name="T14" fmla="*/ 237 w 312"/>
                  <a:gd name="T15" fmla="*/ 301 h 301"/>
                  <a:gd name="T16" fmla="*/ 312 w 312"/>
                  <a:gd name="T17" fmla="*/ 106 h 301"/>
                  <a:gd name="T18" fmla="*/ 36 w 312"/>
                  <a:gd name="T1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01">
                    <a:moveTo>
                      <a:pt x="36" y="0"/>
                    </a:moveTo>
                    <a:cubicBezTo>
                      <a:pt x="0" y="94"/>
                      <a:pt x="0" y="94"/>
                      <a:pt x="0" y="94"/>
                    </a:cubicBezTo>
                    <a:cubicBezTo>
                      <a:pt x="32" y="94"/>
                      <a:pt x="32" y="94"/>
                      <a:pt x="32" y="94"/>
                    </a:cubicBezTo>
                    <a:cubicBezTo>
                      <a:pt x="41" y="73"/>
                      <a:pt x="54" y="39"/>
                      <a:pt x="54" y="39"/>
                    </a:cubicBezTo>
                    <a:cubicBezTo>
                      <a:pt x="272" y="124"/>
                      <a:pt x="272" y="124"/>
                      <a:pt x="272" y="124"/>
                    </a:cubicBezTo>
                    <a:cubicBezTo>
                      <a:pt x="219" y="262"/>
                      <a:pt x="219" y="262"/>
                      <a:pt x="219" y="262"/>
                    </a:cubicBezTo>
                    <a:cubicBezTo>
                      <a:pt x="219" y="295"/>
                      <a:pt x="219" y="295"/>
                      <a:pt x="219" y="295"/>
                    </a:cubicBezTo>
                    <a:cubicBezTo>
                      <a:pt x="237" y="301"/>
                      <a:pt x="237" y="301"/>
                      <a:pt x="237" y="301"/>
                    </a:cubicBezTo>
                    <a:cubicBezTo>
                      <a:pt x="312" y="106"/>
                      <a:pt x="312" y="106"/>
                      <a:pt x="312" y="106"/>
                    </a:cubicBezTo>
                    <a:lnTo>
                      <a:pt x="36" y="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5" name="Freeform 27"/>
              <p:cNvSpPr>
                <a:spLocks noEditPoints="1"/>
              </p:cNvSpPr>
              <p:nvPr/>
            </p:nvSpPr>
            <p:spPr bwMode="black">
              <a:xfrm>
                <a:off x="3358790" y="789138"/>
                <a:ext cx="1106488" cy="782638"/>
              </a:xfrm>
              <a:custGeom>
                <a:avLst/>
                <a:gdLst>
                  <a:gd name="T0" fmla="*/ 0 w 697"/>
                  <a:gd name="T1" fmla="*/ 0 h 493"/>
                  <a:gd name="T2" fmla="*/ 0 w 697"/>
                  <a:gd name="T3" fmla="*/ 493 h 493"/>
                  <a:gd name="T4" fmla="*/ 697 w 697"/>
                  <a:gd name="T5" fmla="*/ 493 h 493"/>
                  <a:gd name="T6" fmla="*/ 697 w 697"/>
                  <a:gd name="T7" fmla="*/ 0 h 493"/>
                  <a:gd name="T8" fmla="*/ 0 w 697"/>
                  <a:gd name="T9" fmla="*/ 0 h 493"/>
                  <a:gd name="T10" fmla="*/ 626 w 697"/>
                  <a:gd name="T11" fmla="*/ 422 h 493"/>
                  <a:gd name="T12" fmla="*/ 71 w 697"/>
                  <a:gd name="T13" fmla="*/ 422 h 493"/>
                  <a:gd name="T14" fmla="*/ 71 w 697"/>
                  <a:gd name="T15" fmla="*/ 73 h 493"/>
                  <a:gd name="T16" fmla="*/ 626 w 697"/>
                  <a:gd name="T17" fmla="*/ 73 h 493"/>
                  <a:gd name="T18" fmla="*/ 626 w 697"/>
                  <a:gd name="T19" fmla="*/ 42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7" h="493">
                    <a:moveTo>
                      <a:pt x="0" y="0"/>
                    </a:moveTo>
                    <a:lnTo>
                      <a:pt x="0" y="493"/>
                    </a:lnTo>
                    <a:lnTo>
                      <a:pt x="697" y="493"/>
                    </a:lnTo>
                    <a:lnTo>
                      <a:pt x="697" y="0"/>
                    </a:lnTo>
                    <a:lnTo>
                      <a:pt x="0" y="0"/>
                    </a:lnTo>
                    <a:close/>
                    <a:moveTo>
                      <a:pt x="626" y="422"/>
                    </a:moveTo>
                    <a:lnTo>
                      <a:pt x="71" y="422"/>
                    </a:lnTo>
                    <a:lnTo>
                      <a:pt x="71" y="73"/>
                    </a:lnTo>
                    <a:lnTo>
                      <a:pt x="626" y="73"/>
                    </a:lnTo>
                    <a:lnTo>
                      <a:pt x="626" y="422"/>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6" name="Freeform 28"/>
              <p:cNvSpPr>
                <a:spLocks/>
              </p:cNvSpPr>
              <p:nvPr/>
            </p:nvSpPr>
            <p:spPr bwMode="black">
              <a:xfrm>
                <a:off x="3565165" y="1189188"/>
                <a:ext cx="401638" cy="338138"/>
              </a:xfrm>
              <a:custGeom>
                <a:avLst/>
                <a:gdLst>
                  <a:gd name="T0" fmla="*/ 0 w 107"/>
                  <a:gd name="T1" fmla="*/ 90 h 90"/>
                  <a:gd name="T2" fmla="*/ 54 w 107"/>
                  <a:gd name="T3" fmla="*/ 0 h 90"/>
                  <a:gd name="T4" fmla="*/ 107 w 107"/>
                  <a:gd name="T5" fmla="*/ 90 h 90"/>
                  <a:gd name="T6" fmla="*/ 0 w 107"/>
                  <a:gd name="T7" fmla="*/ 90 h 90"/>
                </a:gdLst>
                <a:ahLst/>
                <a:cxnLst>
                  <a:cxn ang="0">
                    <a:pos x="T0" y="T1"/>
                  </a:cxn>
                  <a:cxn ang="0">
                    <a:pos x="T2" y="T3"/>
                  </a:cxn>
                  <a:cxn ang="0">
                    <a:pos x="T4" y="T5"/>
                  </a:cxn>
                  <a:cxn ang="0">
                    <a:pos x="T6" y="T7"/>
                  </a:cxn>
                </a:cxnLst>
                <a:rect l="0" t="0" r="r" b="b"/>
                <a:pathLst>
                  <a:path w="107" h="90">
                    <a:moveTo>
                      <a:pt x="0" y="90"/>
                    </a:moveTo>
                    <a:cubicBezTo>
                      <a:pt x="0" y="40"/>
                      <a:pt x="8" y="0"/>
                      <a:pt x="54" y="0"/>
                    </a:cubicBezTo>
                    <a:cubicBezTo>
                      <a:pt x="99" y="0"/>
                      <a:pt x="107" y="40"/>
                      <a:pt x="107" y="90"/>
                    </a:cubicBezTo>
                    <a:lnTo>
                      <a:pt x="0" y="90"/>
                    </a:ln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7" name="Freeform 29"/>
              <p:cNvSpPr>
                <a:spLocks/>
              </p:cNvSpPr>
              <p:nvPr/>
            </p:nvSpPr>
            <p:spPr bwMode="black">
              <a:xfrm>
                <a:off x="3958865" y="1230463"/>
                <a:ext cx="225425" cy="244475"/>
              </a:xfrm>
              <a:custGeom>
                <a:avLst/>
                <a:gdLst>
                  <a:gd name="T0" fmla="*/ 0 w 60"/>
                  <a:gd name="T1" fmla="*/ 4 h 65"/>
                  <a:gd name="T2" fmla="*/ 14 w 60"/>
                  <a:gd name="T3" fmla="*/ 65 h 65"/>
                  <a:gd name="T4" fmla="*/ 60 w 60"/>
                  <a:gd name="T5" fmla="*/ 65 h 65"/>
                  <a:gd name="T6" fmla="*/ 18 w 60"/>
                  <a:gd name="T7" fmla="*/ 0 h 65"/>
                  <a:gd name="T8" fmla="*/ 0 w 60"/>
                  <a:gd name="T9" fmla="*/ 4 h 65"/>
                </a:gdLst>
                <a:ahLst/>
                <a:cxnLst>
                  <a:cxn ang="0">
                    <a:pos x="T0" y="T1"/>
                  </a:cxn>
                  <a:cxn ang="0">
                    <a:pos x="T2" y="T3"/>
                  </a:cxn>
                  <a:cxn ang="0">
                    <a:pos x="T4" y="T5"/>
                  </a:cxn>
                  <a:cxn ang="0">
                    <a:pos x="T6" y="T7"/>
                  </a:cxn>
                  <a:cxn ang="0">
                    <a:pos x="T8" y="T9"/>
                  </a:cxn>
                </a:cxnLst>
                <a:rect l="0" t="0" r="r" b="b"/>
                <a:pathLst>
                  <a:path w="60" h="65">
                    <a:moveTo>
                      <a:pt x="0" y="4"/>
                    </a:moveTo>
                    <a:cubicBezTo>
                      <a:pt x="11" y="22"/>
                      <a:pt x="14" y="46"/>
                      <a:pt x="14" y="65"/>
                    </a:cubicBezTo>
                    <a:cubicBezTo>
                      <a:pt x="20" y="65"/>
                      <a:pt x="53" y="65"/>
                      <a:pt x="60" y="65"/>
                    </a:cubicBezTo>
                    <a:cubicBezTo>
                      <a:pt x="59" y="19"/>
                      <a:pt x="46" y="0"/>
                      <a:pt x="18" y="0"/>
                    </a:cubicBezTo>
                    <a:cubicBezTo>
                      <a:pt x="11" y="0"/>
                      <a:pt x="5" y="1"/>
                      <a:pt x="0" y="4"/>
                    </a:cubicBezTo>
                    <a:close/>
                  </a:path>
                </a:pathLst>
              </a:cu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8" name="Oval 30"/>
              <p:cNvSpPr>
                <a:spLocks noChangeArrowheads="1"/>
              </p:cNvSpPr>
              <p:nvPr/>
            </p:nvSpPr>
            <p:spPr bwMode="black">
              <a:xfrm>
                <a:off x="3647715" y="930426"/>
                <a:ext cx="239713" cy="239713"/>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69" name="Oval 31"/>
              <p:cNvSpPr>
                <a:spLocks noChangeArrowheads="1"/>
              </p:cNvSpPr>
              <p:nvPr/>
            </p:nvSpPr>
            <p:spPr bwMode="black">
              <a:xfrm>
                <a:off x="3933465" y="1020913"/>
                <a:ext cx="182563" cy="179388"/>
              </a:xfrm>
              <a:prstGeom prst="ellipse">
                <a:avLst/>
              </a:prstGeom>
              <a:grpFill/>
              <a:ln>
                <a:solidFill>
                  <a:schemeClr val="bg1"/>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89631" tIns="44815" rIns="89631" bIns="44815"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grpSp>
        <p:sp>
          <p:nvSpPr>
            <p:cNvPr id="63" name="Donut 62"/>
            <p:cNvSpPr>
              <a:spLocks noChangeAspect="1"/>
            </p:cNvSpPr>
            <p:nvPr/>
          </p:nvSpPr>
          <p:spPr bwMode="auto">
            <a:xfrm>
              <a:off x="4604545" y="1640238"/>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70" name="Freeform 14"/>
          <p:cNvSpPr>
            <a:spLocks noEditPoints="1"/>
          </p:cNvSpPr>
          <p:nvPr/>
        </p:nvSpPr>
        <p:spPr bwMode="black">
          <a:xfrm>
            <a:off x="3795344" y="4911786"/>
            <a:ext cx="676287" cy="696384"/>
          </a:xfrm>
          <a:custGeom>
            <a:avLst/>
            <a:gdLst>
              <a:gd name="T0" fmla="*/ 109 w 150"/>
              <a:gd name="T1" fmla="*/ 58 h 149"/>
              <a:gd name="T2" fmla="*/ 115 w 150"/>
              <a:gd name="T3" fmla="*/ 58 h 149"/>
              <a:gd name="T4" fmla="*/ 104 w 150"/>
              <a:gd name="T5" fmla="*/ 54 h 149"/>
              <a:gd name="T6" fmla="*/ 104 w 150"/>
              <a:gd name="T7" fmla="*/ 48 h 149"/>
              <a:gd name="T8" fmla="*/ 104 w 150"/>
              <a:gd name="T9" fmla="*/ 54 h 149"/>
              <a:gd name="T10" fmla="*/ 101 w 150"/>
              <a:gd name="T11" fmla="*/ 66 h 149"/>
              <a:gd name="T12" fmla="*/ 107 w 150"/>
              <a:gd name="T13" fmla="*/ 66 h 149"/>
              <a:gd name="T14" fmla="*/ 96 w 150"/>
              <a:gd name="T15" fmla="*/ 61 h 149"/>
              <a:gd name="T16" fmla="*/ 96 w 150"/>
              <a:gd name="T17" fmla="*/ 55 h 149"/>
              <a:gd name="T18" fmla="*/ 96 w 150"/>
              <a:gd name="T19" fmla="*/ 61 h 149"/>
              <a:gd name="T20" fmla="*/ 83 w 150"/>
              <a:gd name="T21" fmla="*/ 76 h 149"/>
              <a:gd name="T22" fmla="*/ 96 w 150"/>
              <a:gd name="T23" fmla="*/ 76 h 149"/>
              <a:gd name="T24" fmla="*/ 75 w 150"/>
              <a:gd name="T25" fmla="*/ 65 h 149"/>
              <a:gd name="T26" fmla="*/ 75 w 150"/>
              <a:gd name="T27" fmla="*/ 53 h 149"/>
              <a:gd name="T28" fmla="*/ 75 w 150"/>
              <a:gd name="T29" fmla="*/ 65 h 149"/>
              <a:gd name="T30" fmla="*/ 52 w 150"/>
              <a:gd name="T31" fmla="*/ 76 h 149"/>
              <a:gd name="T32" fmla="*/ 69 w 150"/>
              <a:gd name="T33" fmla="*/ 76 h 149"/>
              <a:gd name="T34" fmla="*/ 46 w 150"/>
              <a:gd name="T35" fmla="*/ 65 h 149"/>
              <a:gd name="T36" fmla="*/ 46 w 150"/>
              <a:gd name="T37" fmla="*/ 51 h 149"/>
              <a:gd name="T38" fmla="*/ 46 w 150"/>
              <a:gd name="T39" fmla="*/ 65 h 149"/>
              <a:gd name="T40" fmla="*/ 109 w 150"/>
              <a:gd name="T41" fmla="*/ 45 h 149"/>
              <a:gd name="T42" fmla="*/ 97 w 150"/>
              <a:gd name="T43" fmla="*/ 41 h 149"/>
              <a:gd name="T44" fmla="*/ 75 w 150"/>
              <a:gd name="T45" fmla="*/ 49 h 149"/>
              <a:gd name="T46" fmla="*/ 54 w 150"/>
              <a:gd name="T47" fmla="*/ 41 h 149"/>
              <a:gd name="T48" fmla="*/ 41 w 150"/>
              <a:gd name="T49" fmla="*/ 45 h 149"/>
              <a:gd name="T50" fmla="*/ 28 w 150"/>
              <a:gd name="T51" fmla="*/ 94 h 149"/>
              <a:gd name="T52" fmla="*/ 55 w 150"/>
              <a:gd name="T53" fmla="*/ 93 h 149"/>
              <a:gd name="T54" fmla="*/ 114 w 150"/>
              <a:gd name="T55" fmla="*/ 107 h 149"/>
              <a:gd name="T56" fmla="*/ 116 w 150"/>
              <a:gd name="T57" fmla="*/ 54 h 149"/>
              <a:gd name="T58" fmla="*/ 10 w 150"/>
              <a:gd name="T59" fmla="*/ 75 h 149"/>
              <a:gd name="T60" fmla="*/ 141 w 150"/>
              <a:gd name="T61" fmla="*/ 75 h 149"/>
              <a:gd name="T62" fmla="*/ 75 w 150"/>
              <a:gd name="T63" fmla="*/ 0 h 149"/>
              <a:gd name="T64" fmla="*/ 75 w 150"/>
              <a:gd name="T65" fmla="*/ 149 h 149"/>
              <a:gd name="T66" fmla="*/ 75 w 150"/>
              <a:gd name="T6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149">
                <a:moveTo>
                  <a:pt x="112" y="61"/>
                </a:moveTo>
                <a:cubicBezTo>
                  <a:pt x="110" y="61"/>
                  <a:pt x="109" y="60"/>
                  <a:pt x="109" y="58"/>
                </a:cubicBezTo>
                <a:cubicBezTo>
                  <a:pt x="109" y="57"/>
                  <a:pt x="110" y="55"/>
                  <a:pt x="112" y="55"/>
                </a:cubicBezTo>
                <a:cubicBezTo>
                  <a:pt x="114" y="55"/>
                  <a:pt x="115" y="57"/>
                  <a:pt x="115" y="58"/>
                </a:cubicBezTo>
                <a:cubicBezTo>
                  <a:pt x="115" y="60"/>
                  <a:pt x="114" y="61"/>
                  <a:pt x="112" y="61"/>
                </a:cubicBezTo>
                <a:moveTo>
                  <a:pt x="104" y="54"/>
                </a:moveTo>
                <a:cubicBezTo>
                  <a:pt x="103" y="54"/>
                  <a:pt x="101" y="52"/>
                  <a:pt x="101" y="51"/>
                </a:cubicBezTo>
                <a:cubicBezTo>
                  <a:pt x="101" y="49"/>
                  <a:pt x="103" y="48"/>
                  <a:pt x="104" y="48"/>
                </a:cubicBezTo>
                <a:cubicBezTo>
                  <a:pt x="106" y="48"/>
                  <a:pt x="107" y="49"/>
                  <a:pt x="107" y="51"/>
                </a:cubicBezTo>
                <a:cubicBezTo>
                  <a:pt x="107" y="52"/>
                  <a:pt x="106" y="54"/>
                  <a:pt x="104" y="54"/>
                </a:cubicBezTo>
                <a:moveTo>
                  <a:pt x="104" y="69"/>
                </a:moveTo>
                <a:cubicBezTo>
                  <a:pt x="102" y="69"/>
                  <a:pt x="101" y="68"/>
                  <a:pt x="101" y="66"/>
                </a:cubicBezTo>
                <a:cubicBezTo>
                  <a:pt x="101" y="64"/>
                  <a:pt x="102" y="63"/>
                  <a:pt x="104" y="63"/>
                </a:cubicBezTo>
                <a:cubicBezTo>
                  <a:pt x="106" y="63"/>
                  <a:pt x="107" y="64"/>
                  <a:pt x="107" y="66"/>
                </a:cubicBezTo>
                <a:cubicBezTo>
                  <a:pt x="107" y="68"/>
                  <a:pt x="106" y="69"/>
                  <a:pt x="104" y="69"/>
                </a:cubicBezTo>
                <a:moveTo>
                  <a:pt x="96" y="61"/>
                </a:moveTo>
                <a:cubicBezTo>
                  <a:pt x="95" y="61"/>
                  <a:pt x="93" y="60"/>
                  <a:pt x="93" y="58"/>
                </a:cubicBezTo>
                <a:cubicBezTo>
                  <a:pt x="93" y="57"/>
                  <a:pt x="95" y="55"/>
                  <a:pt x="96" y="55"/>
                </a:cubicBezTo>
                <a:cubicBezTo>
                  <a:pt x="98" y="55"/>
                  <a:pt x="99" y="57"/>
                  <a:pt x="99" y="58"/>
                </a:cubicBezTo>
                <a:cubicBezTo>
                  <a:pt x="99" y="60"/>
                  <a:pt x="98" y="61"/>
                  <a:pt x="96" y="61"/>
                </a:cubicBezTo>
                <a:moveTo>
                  <a:pt x="89" y="82"/>
                </a:moveTo>
                <a:cubicBezTo>
                  <a:pt x="85" y="82"/>
                  <a:pt x="83" y="79"/>
                  <a:pt x="83" y="76"/>
                </a:cubicBezTo>
                <a:cubicBezTo>
                  <a:pt x="83" y="72"/>
                  <a:pt x="85" y="69"/>
                  <a:pt x="89" y="69"/>
                </a:cubicBezTo>
                <a:cubicBezTo>
                  <a:pt x="93" y="69"/>
                  <a:pt x="96" y="72"/>
                  <a:pt x="96" y="76"/>
                </a:cubicBezTo>
                <a:cubicBezTo>
                  <a:pt x="96" y="79"/>
                  <a:pt x="93" y="82"/>
                  <a:pt x="89" y="82"/>
                </a:cubicBezTo>
                <a:moveTo>
                  <a:pt x="75" y="65"/>
                </a:moveTo>
                <a:cubicBezTo>
                  <a:pt x="72" y="65"/>
                  <a:pt x="69" y="62"/>
                  <a:pt x="69" y="59"/>
                </a:cubicBezTo>
                <a:cubicBezTo>
                  <a:pt x="69" y="55"/>
                  <a:pt x="72" y="53"/>
                  <a:pt x="75" y="53"/>
                </a:cubicBezTo>
                <a:cubicBezTo>
                  <a:pt x="79" y="53"/>
                  <a:pt x="82" y="55"/>
                  <a:pt x="82" y="59"/>
                </a:cubicBezTo>
                <a:cubicBezTo>
                  <a:pt x="82" y="62"/>
                  <a:pt x="79" y="65"/>
                  <a:pt x="75" y="65"/>
                </a:cubicBezTo>
                <a:moveTo>
                  <a:pt x="60" y="84"/>
                </a:moveTo>
                <a:cubicBezTo>
                  <a:pt x="56" y="84"/>
                  <a:pt x="52" y="80"/>
                  <a:pt x="52" y="76"/>
                </a:cubicBezTo>
                <a:cubicBezTo>
                  <a:pt x="52" y="71"/>
                  <a:pt x="56" y="67"/>
                  <a:pt x="60" y="67"/>
                </a:cubicBezTo>
                <a:cubicBezTo>
                  <a:pt x="65" y="67"/>
                  <a:pt x="69" y="71"/>
                  <a:pt x="69" y="76"/>
                </a:cubicBezTo>
                <a:cubicBezTo>
                  <a:pt x="69" y="80"/>
                  <a:pt x="65" y="84"/>
                  <a:pt x="60" y="84"/>
                </a:cubicBezTo>
                <a:moveTo>
                  <a:pt x="46" y="65"/>
                </a:moveTo>
                <a:cubicBezTo>
                  <a:pt x="42" y="65"/>
                  <a:pt x="39" y="62"/>
                  <a:pt x="39" y="58"/>
                </a:cubicBezTo>
                <a:cubicBezTo>
                  <a:pt x="39" y="54"/>
                  <a:pt x="42" y="51"/>
                  <a:pt x="46" y="51"/>
                </a:cubicBezTo>
                <a:cubicBezTo>
                  <a:pt x="50" y="51"/>
                  <a:pt x="53" y="54"/>
                  <a:pt x="53" y="58"/>
                </a:cubicBezTo>
                <a:cubicBezTo>
                  <a:pt x="53" y="62"/>
                  <a:pt x="50" y="65"/>
                  <a:pt x="46" y="65"/>
                </a:cubicBezTo>
                <a:moveTo>
                  <a:pt x="116" y="54"/>
                </a:moveTo>
                <a:cubicBezTo>
                  <a:pt x="114" y="51"/>
                  <a:pt x="112" y="47"/>
                  <a:pt x="109" y="45"/>
                </a:cubicBezTo>
                <a:cubicBezTo>
                  <a:pt x="110" y="44"/>
                  <a:pt x="110" y="44"/>
                  <a:pt x="110" y="44"/>
                </a:cubicBezTo>
                <a:cubicBezTo>
                  <a:pt x="105" y="40"/>
                  <a:pt x="97" y="41"/>
                  <a:pt x="97" y="41"/>
                </a:cubicBezTo>
                <a:cubicBezTo>
                  <a:pt x="96" y="42"/>
                  <a:pt x="96" y="42"/>
                  <a:pt x="96" y="42"/>
                </a:cubicBezTo>
                <a:cubicBezTo>
                  <a:pt x="90" y="44"/>
                  <a:pt x="90" y="49"/>
                  <a:pt x="75" y="49"/>
                </a:cubicBezTo>
                <a:cubicBezTo>
                  <a:pt x="60" y="49"/>
                  <a:pt x="61" y="44"/>
                  <a:pt x="55" y="42"/>
                </a:cubicBezTo>
                <a:cubicBezTo>
                  <a:pt x="54" y="41"/>
                  <a:pt x="54" y="41"/>
                  <a:pt x="54" y="41"/>
                </a:cubicBezTo>
                <a:cubicBezTo>
                  <a:pt x="54" y="41"/>
                  <a:pt x="46" y="40"/>
                  <a:pt x="41" y="44"/>
                </a:cubicBezTo>
                <a:cubicBezTo>
                  <a:pt x="41" y="45"/>
                  <a:pt x="41" y="45"/>
                  <a:pt x="41" y="45"/>
                </a:cubicBezTo>
                <a:cubicBezTo>
                  <a:pt x="38" y="47"/>
                  <a:pt x="37" y="51"/>
                  <a:pt x="35" y="54"/>
                </a:cubicBezTo>
                <a:cubicBezTo>
                  <a:pt x="32" y="61"/>
                  <a:pt x="27" y="80"/>
                  <a:pt x="28" y="94"/>
                </a:cubicBezTo>
                <a:cubicBezTo>
                  <a:pt x="29" y="105"/>
                  <a:pt x="31" y="107"/>
                  <a:pt x="36" y="107"/>
                </a:cubicBezTo>
                <a:cubicBezTo>
                  <a:pt x="41" y="108"/>
                  <a:pt x="49" y="98"/>
                  <a:pt x="55" y="93"/>
                </a:cubicBezTo>
                <a:cubicBezTo>
                  <a:pt x="62" y="88"/>
                  <a:pt x="89" y="88"/>
                  <a:pt x="96" y="93"/>
                </a:cubicBezTo>
                <a:cubicBezTo>
                  <a:pt x="102" y="98"/>
                  <a:pt x="109" y="108"/>
                  <a:pt x="114" y="107"/>
                </a:cubicBezTo>
                <a:cubicBezTo>
                  <a:pt x="120" y="107"/>
                  <a:pt x="121" y="105"/>
                  <a:pt x="122" y="94"/>
                </a:cubicBezTo>
                <a:cubicBezTo>
                  <a:pt x="124" y="80"/>
                  <a:pt x="119" y="61"/>
                  <a:pt x="116" y="54"/>
                </a:cubicBezTo>
                <a:moveTo>
                  <a:pt x="75" y="140"/>
                </a:moveTo>
                <a:cubicBezTo>
                  <a:pt x="39" y="140"/>
                  <a:pt x="10" y="111"/>
                  <a:pt x="10" y="75"/>
                </a:cubicBezTo>
                <a:cubicBezTo>
                  <a:pt x="10" y="39"/>
                  <a:pt x="39" y="9"/>
                  <a:pt x="75" y="9"/>
                </a:cubicBezTo>
                <a:cubicBezTo>
                  <a:pt x="111" y="9"/>
                  <a:pt x="141" y="39"/>
                  <a:pt x="141" y="75"/>
                </a:cubicBezTo>
                <a:cubicBezTo>
                  <a:pt x="141" y="111"/>
                  <a:pt x="111" y="140"/>
                  <a:pt x="75" y="140"/>
                </a:cubicBezTo>
                <a:moveTo>
                  <a:pt x="75" y="0"/>
                </a:moveTo>
                <a:cubicBezTo>
                  <a:pt x="34" y="0"/>
                  <a:pt x="0" y="33"/>
                  <a:pt x="0" y="75"/>
                </a:cubicBezTo>
                <a:cubicBezTo>
                  <a:pt x="0" y="116"/>
                  <a:pt x="34" y="149"/>
                  <a:pt x="75" y="149"/>
                </a:cubicBezTo>
                <a:cubicBezTo>
                  <a:pt x="117" y="149"/>
                  <a:pt x="150" y="116"/>
                  <a:pt x="150" y="75"/>
                </a:cubicBezTo>
                <a:cubicBezTo>
                  <a:pt x="150" y="33"/>
                  <a:pt x="117" y="0"/>
                  <a:pt x="75"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71" name="Group 70"/>
          <p:cNvGrpSpPr/>
          <p:nvPr/>
        </p:nvGrpSpPr>
        <p:grpSpPr>
          <a:xfrm>
            <a:off x="4961627" y="5362881"/>
            <a:ext cx="673556" cy="696382"/>
            <a:chOff x="3233165" y="1874357"/>
            <a:chExt cx="392110" cy="392110"/>
          </a:xfrm>
          <a:solidFill>
            <a:schemeClr val="tx1"/>
          </a:solidFill>
        </p:grpSpPr>
        <p:sp>
          <p:nvSpPr>
            <p:cNvPr id="72"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0677" tIns="40338" rIns="80677" bIns="40338"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73" name="Donut 72"/>
            <p:cNvSpPr>
              <a:spLocks noChangeAspect="1"/>
            </p:cNvSpPr>
            <p:nvPr/>
          </p:nvSpPr>
          <p:spPr bwMode="auto">
            <a:xfrm>
              <a:off x="3233165" y="1874357"/>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
        <p:nvSpPr>
          <p:cNvPr id="74" name="Freeform 73"/>
          <p:cNvSpPr>
            <a:spLocks noEditPoints="1"/>
          </p:cNvSpPr>
          <p:nvPr/>
        </p:nvSpPr>
        <p:spPr bwMode="black">
          <a:xfrm>
            <a:off x="2708786" y="5230690"/>
            <a:ext cx="673562" cy="696388"/>
          </a:xfrm>
          <a:custGeom>
            <a:avLst/>
            <a:gdLst>
              <a:gd name="T0" fmla="*/ 81 w 149"/>
              <a:gd name="T1" fmla="*/ 87 h 149"/>
              <a:gd name="T2" fmla="*/ 62 w 149"/>
              <a:gd name="T3" fmla="*/ 81 h 149"/>
              <a:gd name="T4" fmla="*/ 68 w 149"/>
              <a:gd name="T5" fmla="*/ 62 h 149"/>
              <a:gd name="T6" fmla="*/ 87 w 149"/>
              <a:gd name="T7" fmla="*/ 68 h 149"/>
              <a:gd name="T8" fmla="*/ 81 w 149"/>
              <a:gd name="T9" fmla="*/ 87 h 149"/>
              <a:gd name="T10" fmla="*/ 105 w 149"/>
              <a:gd name="T11" fmla="*/ 72 h 149"/>
              <a:gd name="T12" fmla="*/ 102 w 149"/>
              <a:gd name="T13" fmla="*/ 62 h 149"/>
              <a:gd name="T14" fmla="*/ 94 w 149"/>
              <a:gd name="T15" fmla="*/ 63 h 149"/>
              <a:gd name="T16" fmla="*/ 91 w 149"/>
              <a:gd name="T17" fmla="*/ 59 h 149"/>
              <a:gd name="T18" fmla="*/ 94 w 149"/>
              <a:gd name="T19" fmla="*/ 51 h 149"/>
              <a:gd name="T20" fmla="*/ 85 w 149"/>
              <a:gd name="T21" fmla="*/ 46 h 149"/>
              <a:gd name="T22" fmla="*/ 80 w 149"/>
              <a:gd name="T23" fmla="*/ 53 h 149"/>
              <a:gd name="T24" fmla="*/ 74 w 149"/>
              <a:gd name="T25" fmla="*/ 52 h 149"/>
              <a:gd name="T26" fmla="*/ 71 w 149"/>
              <a:gd name="T27" fmla="*/ 44 h 149"/>
              <a:gd name="T28" fmla="*/ 61 w 149"/>
              <a:gd name="T29" fmla="*/ 47 h 149"/>
              <a:gd name="T30" fmla="*/ 62 w 149"/>
              <a:gd name="T31" fmla="*/ 55 h 149"/>
              <a:gd name="T32" fmla="*/ 59 w 149"/>
              <a:gd name="T33" fmla="*/ 58 h 149"/>
              <a:gd name="T34" fmla="*/ 51 w 149"/>
              <a:gd name="T35" fmla="*/ 55 h 149"/>
              <a:gd name="T36" fmla="*/ 46 w 149"/>
              <a:gd name="T37" fmla="*/ 64 h 149"/>
              <a:gd name="T38" fmla="*/ 52 w 149"/>
              <a:gd name="T39" fmla="*/ 69 h 149"/>
              <a:gd name="T40" fmla="*/ 51 w 149"/>
              <a:gd name="T41" fmla="*/ 74 h 149"/>
              <a:gd name="T42" fmla="*/ 44 w 149"/>
              <a:gd name="T43" fmla="*/ 77 h 149"/>
              <a:gd name="T44" fmla="*/ 47 w 149"/>
              <a:gd name="T45" fmla="*/ 87 h 149"/>
              <a:gd name="T46" fmla="*/ 55 w 149"/>
              <a:gd name="T47" fmla="*/ 86 h 149"/>
              <a:gd name="T48" fmla="*/ 58 w 149"/>
              <a:gd name="T49" fmla="*/ 91 h 149"/>
              <a:gd name="T50" fmla="*/ 55 w 149"/>
              <a:gd name="T51" fmla="*/ 98 h 149"/>
              <a:gd name="T52" fmla="*/ 64 w 149"/>
              <a:gd name="T53" fmla="*/ 103 h 149"/>
              <a:gd name="T54" fmla="*/ 69 w 149"/>
              <a:gd name="T55" fmla="*/ 97 h 149"/>
              <a:gd name="T56" fmla="*/ 74 w 149"/>
              <a:gd name="T57" fmla="*/ 97 h 149"/>
              <a:gd name="T58" fmla="*/ 77 w 149"/>
              <a:gd name="T59" fmla="*/ 105 h 149"/>
              <a:gd name="T60" fmla="*/ 87 w 149"/>
              <a:gd name="T61" fmla="*/ 102 h 149"/>
              <a:gd name="T62" fmla="*/ 86 w 149"/>
              <a:gd name="T63" fmla="*/ 94 h 149"/>
              <a:gd name="T64" fmla="*/ 90 w 149"/>
              <a:gd name="T65" fmla="*/ 91 h 149"/>
              <a:gd name="T66" fmla="*/ 98 w 149"/>
              <a:gd name="T67" fmla="*/ 94 h 149"/>
              <a:gd name="T68" fmla="*/ 103 w 149"/>
              <a:gd name="T69" fmla="*/ 85 h 149"/>
              <a:gd name="T70" fmla="*/ 96 w 149"/>
              <a:gd name="T71" fmla="*/ 80 h 149"/>
              <a:gd name="T72" fmla="*/ 97 w 149"/>
              <a:gd name="T73" fmla="*/ 75 h 149"/>
              <a:gd name="T74" fmla="*/ 105 w 149"/>
              <a:gd name="T75" fmla="*/ 72 h 149"/>
              <a:gd name="T76" fmla="*/ 79 w 149"/>
              <a:gd name="T77" fmla="*/ 72 h 149"/>
              <a:gd name="T78" fmla="*/ 72 w 149"/>
              <a:gd name="T79" fmla="*/ 70 h 149"/>
              <a:gd name="T80" fmla="*/ 70 w 149"/>
              <a:gd name="T81" fmla="*/ 77 h 149"/>
              <a:gd name="T82" fmla="*/ 77 w 149"/>
              <a:gd name="T83" fmla="*/ 79 h 149"/>
              <a:gd name="T84" fmla="*/ 79 w 149"/>
              <a:gd name="T85" fmla="*/ 72 h 149"/>
              <a:gd name="T86" fmla="*/ 74 w 149"/>
              <a:gd name="T87" fmla="*/ 9 h 149"/>
              <a:gd name="T88" fmla="*/ 9 w 149"/>
              <a:gd name="T89" fmla="*/ 75 h 149"/>
              <a:gd name="T90" fmla="*/ 74 w 149"/>
              <a:gd name="T91" fmla="*/ 140 h 149"/>
              <a:gd name="T92" fmla="*/ 140 w 149"/>
              <a:gd name="T93" fmla="*/ 75 h 149"/>
              <a:gd name="T94" fmla="*/ 74 w 149"/>
              <a:gd name="T95" fmla="*/ 9 h 149"/>
              <a:gd name="T96" fmla="*/ 74 w 149"/>
              <a:gd name="T97" fmla="*/ 0 h 149"/>
              <a:gd name="T98" fmla="*/ 149 w 149"/>
              <a:gd name="T99" fmla="*/ 75 h 149"/>
              <a:gd name="T100" fmla="*/ 74 w 149"/>
              <a:gd name="T101" fmla="*/ 149 h 149"/>
              <a:gd name="T102" fmla="*/ 0 w 149"/>
              <a:gd name="T103" fmla="*/ 75 h 149"/>
              <a:gd name="T104" fmla="*/ 74 w 149"/>
              <a:gd name="T105"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49">
                <a:moveTo>
                  <a:pt x="81" y="87"/>
                </a:moveTo>
                <a:cubicBezTo>
                  <a:pt x="74" y="91"/>
                  <a:pt x="65" y="88"/>
                  <a:pt x="62" y="81"/>
                </a:cubicBezTo>
                <a:cubicBezTo>
                  <a:pt x="58" y="74"/>
                  <a:pt x="61" y="66"/>
                  <a:pt x="68" y="62"/>
                </a:cubicBezTo>
                <a:cubicBezTo>
                  <a:pt x="75" y="58"/>
                  <a:pt x="83" y="61"/>
                  <a:pt x="87" y="68"/>
                </a:cubicBezTo>
                <a:cubicBezTo>
                  <a:pt x="91" y="75"/>
                  <a:pt x="88" y="84"/>
                  <a:pt x="81" y="87"/>
                </a:cubicBezTo>
                <a:moveTo>
                  <a:pt x="105" y="72"/>
                </a:moveTo>
                <a:cubicBezTo>
                  <a:pt x="102" y="62"/>
                  <a:pt x="102" y="62"/>
                  <a:pt x="102" y="62"/>
                </a:cubicBezTo>
                <a:cubicBezTo>
                  <a:pt x="94" y="63"/>
                  <a:pt x="94" y="63"/>
                  <a:pt x="94" y="63"/>
                </a:cubicBezTo>
                <a:cubicBezTo>
                  <a:pt x="93" y="62"/>
                  <a:pt x="92" y="60"/>
                  <a:pt x="91" y="59"/>
                </a:cubicBezTo>
                <a:cubicBezTo>
                  <a:pt x="94" y="51"/>
                  <a:pt x="94" y="51"/>
                  <a:pt x="94" y="51"/>
                </a:cubicBezTo>
                <a:cubicBezTo>
                  <a:pt x="85" y="46"/>
                  <a:pt x="85" y="46"/>
                  <a:pt x="85" y="46"/>
                </a:cubicBezTo>
                <a:cubicBezTo>
                  <a:pt x="80" y="53"/>
                  <a:pt x="80" y="53"/>
                  <a:pt x="80" y="53"/>
                </a:cubicBezTo>
                <a:cubicBezTo>
                  <a:pt x="78" y="52"/>
                  <a:pt x="76" y="52"/>
                  <a:pt x="74" y="52"/>
                </a:cubicBezTo>
                <a:cubicBezTo>
                  <a:pt x="71" y="44"/>
                  <a:pt x="71" y="44"/>
                  <a:pt x="71" y="44"/>
                </a:cubicBezTo>
                <a:cubicBezTo>
                  <a:pt x="61" y="47"/>
                  <a:pt x="61" y="47"/>
                  <a:pt x="61" y="47"/>
                </a:cubicBezTo>
                <a:cubicBezTo>
                  <a:pt x="62" y="55"/>
                  <a:pt x="62" y="55"/>
                  <a:pt x="62" y="55"/>
                </a:cubicBezTo>
                <a:cubicBezTo>
                  <a:pt x="61" y="56"/>
                  <a:pt x="60" y="57"/>
                  <a:pt x="59" y="58"/>
                </a:cubicBezTo>
                <a:cubicBezTo>
                  <a:pt x="51" y="55"/>
                  <a:pt x="51" y="55"/>
                  <a:pt x="51" y="55"/>
                </a:cubicBezTo>
                <a:cubicBezTo>
                  <a:pt x="46" y="64"/>
                  <a:pt x="46" y="64"/>
                  <a:pt x="46" y="64"/>
                </a:cubicBezTo>
                <a:cubicBezTo>
                  <a:pt x="52" y="69"/>
                  <a:pt x="52" y="69"/>
                  <a:pt x="52" y="69"/>
                </a:cubicBezTo>
                <a:cubicBezTo>
                  <a:pt x="52" y="71"/>
                  <a:pt x="51" y="72"/>
                  <a:pt x="51" y="74"/>
                </a:cubicBezTo>
                <a:cubicBezTo>
                  <a:pt x="44" y="77"/>
                  <a:pt x="44" y="77"/>
                  <a:pt x="44" y="77"/>
                </a:cubicBezTo>
                <a:cubicBezTo>
                  <a:pt x="47" y="87"/>
                  <a:pt x="47" y="87"/>
                  <a:pt x="47" y="87"/>
                </a:cubicBezTo>
                <a:cubicBezTo>
                  <a:pt x="55" y="86"/>
                  <a:pt x="55" y="86"/>
                  <a:pt x="55" y="86"/>
                </a:cubicBezTo>
                <a:cubicBezTo>
                  <a:pt x="56" y="88"/>
                  <a:pt x="57" y="89"/>
                  <a:pt x="58" y="91"/>
                </a:cubicBezTo>
                <a:cubicBezTo>
                  <a:pt x="55" y="98"/>
                  <a:pt x="55" y="98"/>
                  <a:pt x="55" y="98"/>
                </a:cubicBezTo>
                <a:cubicBezTo>
                  <a:pt x="64" y="103"/>
                  <a:pt x="64" y="103"/>
                  <a:pt x="64" y="103"/>
                </a:cubicBezTo>
                <a:cubicBezTo>
                  <a:pt x="69" y="97"/>
                  <a:pt x="69" y="97"/>
                  <a:pt x="69" y="97"/>
                </a:cubicBezTo>
                <a:cubicBezTo>
                  <a:pt x="70" y="97"/>
                  <a:pt x="72" y="97"/>
                  <a:pt x="74" y="97"/>
                </a:cubicBezTo>
                <a:cubicBezTo>
                  <a:pt x="77" y="105"/>
                  <a:pt x="77" y="105"/>
                  <a:pt x="77" y="105"/>
                </a:cubicBezTo>
                <a:cubicBezTo>
                  <a:pt x="87" y="102"/>
                  <a:pt x="87" y="102"/>
                  <a:pt x="87" y="102"/>
                </a:cubicBezTo>
                <a:cubicBezTo>
                  <a:pt x="86" y="94"/>
                  <a:pt x="86" y="94"/>
                  <a:pt x="86" y="94"/>
                </a:cubicBezTo>
                <a:cubicBezTo>
                  <a:pt x="88" y="93"/>
                  <a:pt x="89" y="92"/>
                  <a:pt x="90" y="91"/>
                </a:cubicBezTo>
                <a:cubicBezTo>
                  <a:pt x="98" y="94"/>
                  <a:pt x="98" y="94"/>
                  <a:pt x="98" y="94"/>
                </a:cubicBezTo>
                <a:cubicBezTo>
                  <a:pt x="103" y="85"/>
                  <a:pt x="103" y="85"/>
                  <a:pt x="103" y="85"/>
                </a:cubicBezTo>
                <a:cubicBezTo>
                  <a:pt x="96" y="80"/>
                  <a:pt x="96" y="80"/>
                  <a:pt x="96" y="80"/>
                </a:cubicBezTo>
                <a:cubicBezTo>
                  <a:pt x="97" y="78"/>
                  <a:pt x="97" y="77"/>
                  <a:pt x="97" y="75"/>
                </a:cubicBezTo>
                <a:lnTo>
                  <a:pt x="105" y="72"/>
                </a:lnTo>
                <a:close/>
                <a:moveTo>
                  <a:pt x="79" y="72"/>
                </a:moveTo>
                <a:cubicBezTo>
                  <a:pt x="78" y="70"/>
                  <a:pt x="75" y="69"/>
                  <a:pt x="72" y="70"/>
                </a:cubicBezTo>
                <a:cubicBezTo>
                  <a:pt x="70" y="71"/>
                  <a:pt x="69" y="74"/>
                  <a:pt x="70" y="77"/>
                </a:cubicBezTo>
                <a:cubicBezTo>
                  <a:pt x="71" y="80"/>
                  <a:pt x="74" y="81"/>
                  <a:pt x="77" y="79"/>
                </a:cubicBezTo>
                <a:cubicBezTo>
                  <a:pt x="79" y="78"/>
                  <a:pt x="80" y="75"/>
                  <a:pt x="79" y="72"/>
                </a:cubicBezTo>
                <a:moveTo>
                  <a:pt x="74" y="9"/>
                </a:moveTo>
                <a:cubicBezTo>
                  <a:pt x="38" y="9"/>
                  <a:pt x="9" y="39"/>
                  <a:pt x="9" y="75"/>
                </a:cubicBezTo>
                <a:cubicBezTo>
                  <a:pt x="9" y="111"/>
                  <a:pt x="38" y="140"/>
                  <a:pt x="74" y="140"/>
                </a:cubicBezTo>
                <a:cubicBezTo>
                  <a:pt x="110" y="140"/>
                  <a:pt x="140" y="111"/>
                  <a:pt x="140" y="75"/>
                </a:cubicBezTo>
                <a:cubicBezTo>
                  <a:pt x="140" y="39"/>
                  <a:pt x="110" y="9"/>
                  <a:pt x="74" y="9"/>
                </a:cubicBezTo>
                <a:moveTo>
                  <a:pt x="74" y="0"/>
                </a:moveTo>
                <a:cubicBezTo>
                  <a:pt x="116" y="0"/>
                  <a:pt x="149" y="33"/>
                  <a:pt x="149" y="75"/>
                </a:cubicBezTo>
                <a:cubicBezTo>
                  <a:pt x="149" y="116"/>
                  <a:pt x="116" y="149"/>
                  <a:pt x="74" y="149"/>
                </a:cubicBezTo>
                <a:cubicBezTo>
                  <a:pt x="33" y="149"/>
                  <a:pt x="0" y="116"/>
                  <a:pt x="0" y="75"/>
                </a:cubicBezTo>
                <a:cubicBezTo>
                  <a:pt x="0" y="33"/>
                  <a:pt x="33" y="0"/>
                  <a:pt x="74" y="0"/>
                </a:cubicBezTo>
              </a:path>
            </a:pathLst>
          </a:custGeom>
          <a:solidFill>
            <a:schemeClr val="tx1"/>
          </a:solidFill>
          <a:ln>
            <a:solidFill>
              <a:schemeClr val="bg1"/>
            </a:solidFill>
          </a:ln>
          <a:extLst/>
        </p:spPr>
        <p:style>
          <a:lnRef idx="2">
            <a:schemeClr val="dk1"/>
          </a:lnRef>
          <a:fillRef idx="1">
            <a:schemeClr val="lt1"/>
          </a:fillRef>
          <a:effectRef idx="0">
            <a:schemeClr val="dk1"/>
          </a:effectRef>
          <a:fontRef idx="minor">
            <a:schemeClr val="dk1"/>
          </a:fontRef>
        </p:style>
        <p:txBody>
          <a:bodyPr vert="horz" wrap="square" lIns="89635" tIns="44817" rIns="89635" bIns="44817" numCol="1" anchor="t" anchorCtr="0" compatLnSpc="1">
            <a:prstTxWarp prst="textNoShape">
              <a:avLst/>
            </a:prstTxWarp>
          </a:bodyPr>
          <a:lstStyle/>
          <a:p>
            <a:pPr defTabSz="672201">
              <a:defRPr/>
            </a:pPr>
            <a:endParaRPr lang="en-US" sz="1765" kern="0" dirty="0">
              <a:solidFill>
                <a:schemeClr val="tx1"/>
              </a:solidFill>
              <a:latin typeface="Blender Pro Book"/>
            </a:endParaRPr>
          </a:p>
        </p:txBody>
      </p:sp>
      <p:grpSp>
        <p:nvGrpSpPr>
          <p:cNvPr id="75" name="Group 74"/>
          <p:cNvGrpSpPr/>
          <p:nvPr/>
        </p:nvGrpSpPr>
        <p:grpSpPr>
          <a:xfrm>
            <a:off x="9038720" y="5490772"/>
            <a:ext cx="673556" cy="696382"/>
            <a:chOff x="3233165" y="1874357"/>
            <a:chExt cx="392110" cy="392110"/>
          </a:xfrm>
          <a:solidFill>
            <a:schemeClr val="tx1"/>
          </a:solidFill>
        </p:grpSpPr>
        <p:sp>
          <p:nvSpPr>
            <p:cNvPr id="76" name="Freeform 7"/>
            <p:cNvSpPr>
              <a:spLocks noEditPoints="1"/>
            </p:cNvSpPr>
            <p:nvPr/>
          </p:nvSpPr>
          <p:spPr bwMode="black">
            <a:xfrm>
              <a:off x="3349320" y="1989867"/>
              <a:ext cx="159800" cy="161090"/>
            </a:xfrm>
            <a:custGeom>
              <a:avLst/>
              <a:gdLst>
                <a:gd name="T0" fmla="*/ 278 w 306"/>
                <a:gd name="T1" fmla="*/ 15 h 329"/>
                <a:gd name="T2" fmla="*/ 256 w 306"/>
                <a:gd name="T3" fmla="*/ 22 h 329"/>
                <a:gd name="T4" fmla="*/ 248 w 306"/>
                <a:gd name="T5" fmla="*/ 0 h 329"/>
                <a:gd name="T6" fmla="*/ 56 w 306"/>
                <a:gd name="T7" fmla="*/ 15 h 329"/>
                <a:gd name="T8" fmla="*/ 34 w 306"/>
                <a:gd name="T9" fmla="*/ 22 h 329"/>
                <a:gd name="T10" fmla="*/ 26 w 306"/>
                <a:gd name="T11" fmla="*/ 0 h 329"/>
                <a:gd name="T12" fmla="*/ 0 w 306"/>
                <a:gd name="T13" fmla="*/ 329 h 329"/>
                <a:gd name="T14" fmla="*/ 25 w 306"/>
                <a:gd name="T15" fmla="*/ 314 h 329"/>
                <a:gd name="T16" fmla="*/ 48 w 306"/>
                <a:gd name="T17" fmla="*/ 306 h 329"/>
                <a:gd name="T18" fmla="*/ 55 w 306"/>
                <a:gd name="T19" fmla="*/ 329 h 329"/>
                <a:gd name="T20" fmla="*/ 249 w 306"/>
                <a:gd name="T21" fmla="*/ 314 h 329"/>
                <a:gd name="T22" fmla="*/ 271 w 306"/>
                <a:gd name="T23" fmla="*/ 306 h 329"/>
                <a:gd name="T24" fmla="*/ 279 w 306"/>
                <a:gd name="T25" fmla="*/ 329 h 329"/>
                <a:gd name="T26" fmla="*/ 306 w 306"/>
                <a:gd name="T27" fmla="*/ 0 h 329"/>
                <a:gd name="T28" fmla="*/ 56 w 306"/>
                <a:gd name="T29" fmla="*/ 250 h 329"/>
                <a:gd name="T30" fmla="*/ 34 w 306"/>
                <a:gd name="T31" fmla="*/ 258 h 329"/>
                <a:gd name="T32" fmla="*/ 26 w 306"/>
                <a:gd name="T33" fmla="*/ 236 h 329"/>
                <a:gd name="T34" fmla="*/ 49 w 306"/>
                <a:gd name="T35" fmla="*/ 228 h 329"/>
                <a:gd name="T36" fmla="*/ 56 w 306"/>
                <a:gd name="T37" fmla="*/ 250 h 329"/>
                <a:gd name="T38" fmla="*/ 49 w 306"/>
                <a:gd name="T39" fmla="*/ 179 h 329"/>
                <a:gd name="T40" fmla="*/ 26 w 306"/>
                <a:gd name="T41" fmla="*/ 172 h 329"/>
                <a:gd name="T42" fmla="*/ 34 w 306"/>
                <a:gd name="T43" fmla="*/ 150 h 329"/>
                <a:gd name="T44" fmla="*/ 56 w 306"/>
                <a:gd name="T45" fmla="*/ 157 h 329"/>
                <a:gd name="T46" fmla="*/ 56 w 306"/>
                <a:gd name="T47" fmla="*/ 93 h 329"/>
                <a:gd name="T48" fmla="*/ 34 w 306"/>
                <a:gd name="T49" fmla="*/ 101 h 329"/>
                <a:gd name="T50" fmla="*/ 26 w 306"/>
                <a:gd name="T51" fmla="*/ 79 h 329"/>
                <a:gd name="T52" fmla="*/ 49 w 306"/>
                <a:gd name="T53" fmla="*/ 71 h 329"/>
                <a:gd name="T54" fmla="*/ 56 w 306"/>
                <a:gd name="T55" fmla="*/ 93 h 329"/>
                <a:gd name="T56" fmla="*/ 83 w 306"/>
                <a:gd name="T57" fmla="*/ 295 h 329"/>
                <a:gd name="T58" fmla="*/ 222 w 306"/>
                <a:gd name="T59" fmla="*/ 183 h 329"/>
                <a:gd name="T60" fmla="*/ 222 w 306"/>
                <a:gd name="T61" fmla="*/ 146 h 329"/>
                <a:gd name="T62" fmla="*/ 83 w 306"/>
                <a:gd name="T63" fmla="*/ 34 h 329"/>
                <a:gd name="T64" fmla="*/ 222 w 306"/>
                <a:gd name="T65" fmla="*/ 146 h 329"/>
                <a:gd name="T66" fmla="*/ 270 w 306"/>
                <a:gd name="T67" fmla="*/ 258 h 329"/>
                <a:gd name="T68" fmla="*/ 248 w 306"/>
                <a:gd name="T69" fmla="*/ 250 h 329"/>
                <a:gd name="T70" fmla="*/ 256 w 306"/>
                <a:gd name="T71" fmla="*/ 228 h 329"/>
                <a:gd name="T72" fmla="*/ 278 w 306"/>
                <a:gd name="T73" fmla="*/ 236 h 329"/>
                <a:gd name="T74" fmla="*/ 278 w 306"/>
                <a:gd name="T75" fmla="*/ 172 h 329"/>
                <a:gd name="T76" fmla="*/ 256 w 306"/>
                <a:gd name="T77" fmla="*/ 179 h 329"/>
                <a:gd name="T78" fmla="*/ 248 w 306"/>
                <a:gd name="T79" fmla="*/ 157 h 329"/>
                <a:gd name="T80" fmla="*/ 270 w 306"/>
                <a:gd name="T81" fmla="*/ 150 h 329"/>
                <a:gd name="T82" fmla="*/ 278 w 306"/>
                <a:gd name="T83" fmla="*/ 172 h 329"/>
                <a:gd name="T84" fmla="*/ 270 w 306"/>
                <a:gd name="T85" fmla="*/ 101 h 329"/>
                <a:gd name="T86" fmla="*/ 248 w 306"/>
                <a:gd name="T87" fmla="*/ 93 h 329"/>
                <a:gd name="T88" fmla="*/ 256 w 306"/>
                <a:gd name="T89" fmla="*/ 71 h 329"/>
                <a:gd name="T90" fmla="*/ 278 w 306"/>
                <a:gd name="T91" fmla="*/ 7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6" h="329">
                  <a:moveTo>
                    <a:pt x="278" y="0"/>
                  </a:moveTo>
                  <a:cubicBezTo>
                    <a:pt x="278" y="15"/>
                    <a:pt x="278" y="15"/>
                    <a:pt x="278" y="15"/>
                  </a:cubicBezTo>
                  <a:cubicBezTo>
                    <a:pt x="278" y="19"/>
                    <a:pt x="275" y="22"/>
                    <a:pt x="270" y="22"/>
                  </a:cubicBezTo>
                  <a:cubicBezTo>
                    <a:pt x="256" y="22"/>
                    <a:pt x="256" y="22"/>
                    <a:pt x="256" y="22"/>
                  </a:cubicBezTo>
                  <a:cubicBezTo>
                    <a:pt x="252" y="22"/>
                    <a:pt x="248" y="19"/>
                    <a:pt x="248" y="15"/>
                  </a:cubicBezTo>
                  <a:cubicBezTo>
                    <a:pt x="248" y="0"/>
                    <a:pt x="248" y="0"/>
                    <a:pt x="248" y="0"/>
                  </a:cubicBezTo>
                  <a:cubicBezTo>
                    <a:pt x="56" y="0"/>
                    <a:pt x="56" y="0"/>
                    <a:pt x="56" y="0"/>
                  </a:cubicBezTo>
                  <a:cubicBezTo>
                    <a:pt x="56" y="15"/>
                    <a:pt x="56" y="15"/>
                    <a:pt x="56" y="15"/>
                  </a:cubicBezTo>
                  <a:cubicBezTo>
                    <a:pt x="56" y="19"/>
                    <a:pt x="53" y="22"/>
                    <a:pt x="49" y="22"/>
                  </a:cubicBezTo>
                  <a:cubicBezTo>
                    <a:pt x="34" y="22"/>
                    <a:pt x="34" y="22"/>
                    <a:pt x="34" y="22"/>
                  </a:cubicBezTo>
                  <a:cubicBezTo>
                    <a:pt x="30" y="22"/>
                    <a:pt x="26" y="19"/>
                    <a:pt x="26" y="15"/>
                  </a:cubicBezTo>
                  <a:cubicBezTo>
                    <a:pt x="26" y="0"/>
                    <a:pt x="26" y="0"/>
                    <a:pt x="26" y="0"/>
                  </a:cubicBezTo>
                  <a:cubicBezTo>
                    <a:pt x="0" y="0"/>
                    <a:pt x="0" y="0"/>
                    <a:pt x="0" y="0"/>
                  </a:cubicBezTo>
                  <a:cubicBezTo>
                    <a:pt x="0" y="329"/>
                    <a:pt x="0" y="329"/>
                    <a:pt x="0" y="329"/>
                  </a:cubicBezTo>
                  <a:cubicBezTo>
                    <a:pt x="25" y="329"/>
                    <a:pt x="25" y="329"/>
                    <a:pt x="25" y="329"/>
                  </a:cubicBezTo>
                  <a:cubicBezTo>
                    <a:pt x="25" y="314"/>
                    <a:pt x="25" y="314"/>
                    <a:pt x="25" y="314"/>
                  </a:cubicBezTo>
                  <a:cubicBezTo>
                    <a:pt x="25" y="310"/>
                    <a:pt x="29" y="306"/>
                    <a:pt x="33" y="306"/>
                  </a:cubicBezTo>
                  <a:cubicBezTo>
                    <a:pt x="48" y="306"/>
                    <a:pt x="48" y="306"/>
                    <a:pt x="48" y="306"/>
                  </a:cubicBezTo>
                  <a:cubicBezTo>
                    <a:pt x="52" y="306"/>
                    <a:pt x="55" y="310"/>
                    <a:pt x="55" y="314"/>
                  </a:cubicBezTo>
                  <a:cubicBezTo>
                    <a:pt x="55" y="329"/>
                    <a:pt x="55" y="329"/>
                    <a:pt x="55" y="329"/>
                  </a:cubicBezTo>
                  <a:cubicBezTo>
                    <a:pt x="249" y="329"/>
                    <a:pt x="249" y="329"/>
                    <a:pt x="249" y="329"/>
                  </a:cubicBezTo>
                  <a:cubicBezTo>
                    <a:pt x="249" y="314"/>
                    <a:pt x="249" y="314"/>
                    <a:pt x="249" y="314"/>
                  </a:cubicBezTo>
                  <a:cubicBezTo>
                    <a:pt x="249" y="310"/>
                    <a:pt x="253" y="306"/>
                    <a:pt x="257" y="306"/>
                  </a:cubicBezTo>
                  <a:cubicBezTo>
                    <a:pt x="271" y="306"/>
                    <a:pt x="271" y="306"/>
                    <a:pt x="271" y="306"/>
                  </a:cubicBezTo>
                  <a:cubicBezTo>
                    <a:pt x="276" y="306"/>
                    <a:pt x="279" y="310"/>
                    <a:pt x="279" y="314"/>
                  </a:cubicBezTo>
                  <a:cubicBezTo>
                    <a:pt x="279" y="329"/>
                    <a:pt x="279" y="329"/>
                    <a:pt x="279" y="329"/>
                  </a:cubicBezTo>
                  <a:cubicBezTo>
                    <a:pt x="306" y="329"/>
                    <a:pt x="306" y="329"/>
                    <a:pt x="306" y="329"/>
                  </a:cubicBezTo>
                  <a:cubicBezTo>
                    <a:pt x="306" y="0"/>
                    <a:pt x="306" y="0"/>
                    <a:pt x="306" y="0"/>
                  </a:cubicBezTo>
                  <a:lnTo>
                    <a:pt x="278" y="0"/>
                  </a:lnTo>
                  <a:close/>
                  <a:moveTo>
                    <a:pt x="56" y="250"/>
                  </a:moveTo>
                  <a:cubicBezTo>
                    <a:pt x="56" y="254"/>
                    <a:pt x="53" y="258"/>
                    <a:pt x="49" y="258"/>
                  </a:cubicBezTo>
                  <a:cubicBezTo>
                    <a:pt x="34" y="258"/>
                    <a:pt x="34" y="258"/>
                    <a:pt x="34" y="258"/>
                  </a:cubicBezTo>
                  <a:cubicBezTo>
                    <a:pt x="30" y="258"/>
                    <a:pt x="26" y="254"/>
                    <a:pt x="26" y="250"/>
                  </a:cubicBezTo>
                  <a:cubicBezTo>
                    <a:pt x="26" y="236"/>
                    <a:pt x="26" y="236"/>
                    <a:pt x="26" y="236"/>
                  </a:cubicBezTo>
                  <a:cubicBezTo>
                    <a:pt x="26" y="231"/>
                    <a:pt x="30" y="228"/>
                    <a:pt x="34" y="228"/>
                  </a:cubicBezTo>
                  <a:cubicBezTo>
                    <a:pt x="49" y="228"/>
                    <a:pt x="49" y="228"/>
                    <a:pt x="49" y="228"/>
                  </a:cubicBezTo>
                  <a:cubicBezTo>
                    <a:pt x="53" y="228"/>
                    <a:pt x="56" y="231"/>
                    <a:pt x="56" y="236"/>
                  </a:cubicBezTo>
                  <a:lnTo>
                    <a:pt x="56" y="250"/>
                  </a:lnTo>
                  <a:close/>
                  <a:moveTo>
                    <a:pt x="56" y="172"/>
                  </a:moveTo>
                  <a:cubicBezTo>
                    <a:pt x="56" y="176"/>
                    <a:pt x="53" y="179"/>
                    <a:pt x="49" y="179"/>
                  </a:cubicBezTo>
                  <a:cubicBezTo>
                    <a:pt x="34" y="179"/>
                    <a:pt x="34" y="179"/>
                    <a:pt x="34" y="179"/>
                  </a:cubicBezTo>
                  <a:cubicBezTo>
                    <a:pt x="30" y="179"/>
                    <a:pt x="26" y="176"/>
                    <a:pt x="26" y="172"/>
                  </a:cubicBezTo>
                  <a:cubicBezTo>
                    <a:pt x="26" y="157"/>
                    <a:pt x="26" y="157"/>
                    <a:pt x="26" y="157"/>
                  </a:cubicBezTo>
                  <a:cubicBezTo>
                    <a:pt x="26" y="153"/>
                    <a:pt x="30" y="150"/>
                    <a:pt x="34" y="150"/>
                  </a:cubicBezTo>
                  <a:cubicBezTo>
                    <a:pt x="49" y="150"/>
                    <a:pt x="49" y="150"/>
                    <a:pt x="49" y="150"/>
                  </a:cubicBezTo>
                  <a:cubicBezTo>
                    <a:pt x="53" y="150"/>
                    <a:pt x="56" y="153"/>
                    <a:pt x="56" y="157"/>
                  </a:cubicBezTo>
                  <a:lnTo>
                    <a:pt x="56" y="172"/>
                  </a:lnTo>
                  <a:close/>
                  <a:moveTo>
                    <a:pt x="56" y="93"/>
                  </a:moveTo>
                  <a:cubicBezTo>
                    <a:pt x="56" y="97"/>
                    <a:pt x="53" y="101"/>
                    <a:pt x="49" y="101"/>
                  </a:cubicBezTo>
                  <a:cubicBezTo>
                    <a:pt x="34" y="101"/>
                    <a:pt x="34" y="101"/>
                    <a:pt x="34" y="101"/>
                  </a:cubicBezTo>
                  <a:cubicBezTo>
                    <a:pt x="30" y="101"/>
                    <a:pt x="26" y="97"/>
                    <a:pt x="26" y="93"/>
                  </a:cubicBezTo>
                  <a:cubicBezTo>
                    <a:pt x="26" y="79"/>
                    <a:pt x="26" y="79"/>
                    <a:pt x="26" y="79"/>
                  </a:cubicBezTo>
                  <a:cubicBezTo>
                    <a:pt x="26" y="74"/>
                    <a:pt x="30" y="71"/>
                    <a:pt x="34" y="71"/>
                  </a:cubicBezTo>
                  <a:cubicBezTo>
                    <a:pt x="49" y="71"/>
                    <a:pt x="49" y="71"/>
                    <a:pt x="49" y="71"/>
                  </a:cubicBezTo>
                  <a:cubicBezTo>
                    <a:pt x="53" y="71"/>
                    <a:pt x="56" y="74"/>
                    <a:pt x="56" y="79"/>
                  </a:cubicBezTo>
                  <a:lnTo>
                    <a:pt x="56" y="93"/>
                  </a:lnTo>
                  <a:close/>
                  <a:moveTo>
                    <a:pt x="222" y="295"/>
                  </a:moveTo>
                  <a:cubicBezTo>
                    <a:pt x="83" y="295"/>
                    <a:pt x="83" y="295"/>
                    <a:pt x="83" y="295"/>
                  </a:cubicBezTo>
                  <a:cubicBezTo>
                    <a:pt x="83" y="183"/>
                    <a:pt x="83" y="183"/>
                    <a:pt x="83" y="183"/>
                  </a:cubicBezTo>
                  <a:cubicBezTo>
                    <a:pt x="222" y="183"/>
                    <a:pt x="222" y="183"/>
                    <a:pt x="222" y="183"/>
                  </a:cubicBezTo>
                  <a:lnTo>
                    <a:pt x="222" y="295"/>
                  </a:lnTo>
                  <a:close/>
                  <a:moveTo>
                    <a:pt x="222" y="146"/>
                  </a:moveTo>
                  <a:cubicBezTo>
                    <a:pt x="83" y="146"/>
                    <a:pt x="83" y="146"/>
                    <a:pt x="83" y="146"/>
                  </a:cubicBezTo>
                  <a:cubicBezTo>
                    <a:pt x="83" y="34"/>
                    <a:pt x="83" y="34"/>
                    <a:pt x="83" y="34"/>
                  </a:cubicBezTo>
                  <a:cubicBezTo>
                    <a:pt x="222" y="34"/>
                    <a:pt x="222" y="34"/>
                    <a:pt x="222" y="34"/>
                  </a:cubicBezTo>
                  <a:lnTo>
                    <a:pt x="222" y="146"/>
                  </a:lnTo>
                  <a:close/>
                  <a:moveTo>
                    <a:pt x="278" y="250"/>
                  </a:moveTo>
                  <a:cubicBezTo>
                    <a:pt x="278" y="254"/>
                    <a:pt x="275" y="258"/>
                    <a:pt x="270" y="258"/>
                  </a:cubicBezTo>
                  <a:cubicBezTo>
                    <a:pt x="256" y="258"/>
                    <a:pt x="256" y="258"/>
                    <a:pt x="256" y="258"/>
                  </a:cubicBezTo>
                  <a:cubicBezTo>
                    <a:pt x="252" y="258"/>
                    <a:pt x="248" y="254"/>
                    <a:pt x="248" y="250"/>
                  </a:cubicBezTo>
                  <a:cubicBezTo>
                    <a:pt x="248" y="236"/>
                    <a:pt x="248" y="236"/>
                    <a:pt x="248" y="236"/>
                  </a:cubicBezTo>
                  <a:cubicBezTo>
                    <a:pt x="248" y="231"/>
                    <a:pt x="252" y="228"/>
                    <a:pt x="256" y="228"/>
                  </a:cubicBezTo>
                  <a:cubicBezTo>
                    <a:pt x="270" y="228"/>
                    <a:pt x="270" y="228"/>
                    <a:pt x="270" y="228"/>
                  </a:cubicBezTo>
                  <a:cubicBezTo>
                    <a:pt x="275" y="228"/>
                    <a:pt x="278" y="231"/>
                    <a:pt x="278" y="236"/>
                  </a:cubicBezTo>
                  <a:lnTo>
                    <a:pt x="278" y="250"/>
                  </a:lnTo>
                  <a:close/>
                  <a:moveTo>
                    <a:pt x="278" y="172"/>
                  </a:moveTo>
                  <a:cubicBezTo>
                    <a:pt x="278" y="176"/>
                    <a:pt x="275" y="179"/>
                    <a:pt x="270" y="179"/>
                  </a:cubicBezTo>
                  <a:cubicBezTo>
                    <a:pt x="256" y="179"/>
                    <a:pt x="256" y="179"/>
                    <a:pt x="256" y="179"/>
                  </a:cubicBezTo>
                  <a:cubicBezTo>
                    <a:pt x="252" y="179"/>
                    <a:pt x="248" y="176"/>
                    <a:pt x="248" y="172"/>
                  </a:cubicBezTo>
                  <a:cubicBezTo>
                    <a:pt x="248" y="157"/>
                    <a:pt x="248" y="157"/>
                    <a:pt x="248" y="157"/>
                  </a:cubicBezTo>
                  <a:cubicBezTo>
                    <a:pt x="248" y="153"/>
                    <a:pt x="252" y="150"/>
                    <a:pt x="256" y="150"/>
                  </a:cubicBezTo>
                  <a:cubicBezTo>
                    <a:pt x="270" y="150"/>
                    <a:pt x="270" y="150"/>
                    <a:pt x="270" y="150"/>
                  </a:cubicBezTo>
                  <a:cubicBezTo>
                    <a:pt x="275" y="150"/>
                    <a:pt x="278" y="153"/>
                    <a:pt x="278" y="157"/>
                  </a:cubicBezTo>
                  <a:lnTo>
                    <a:pt x="278" y="172"/>
                  </a:lnTo>
                  <a:close/>
                  <a:moveTo>
                    <a:pt x="278" y="93"/>
                  </a:moveTo>
                  <a:cubicBezTo>
                    <a:pt x="278" y="97"/>
                    <a:pt x="275" y="101"/>
                    <a:pt x="270" y="101"/>
                  </a:cubicBezTo>
                  <a:cubicBezTo>
                    <a:pt x="256" y="101"/>
                    <a:pt x="256" y="101"/>
                    <a:pt x="256" y="101"/>
                  </a:cubicBezTo>
                  <a:cubicBezTo>
                    <a:pt x="252" y="101"/>
                    <a:pt x="248" y="97"/>
                    <a:pt x="248" y="93"/>
                  </a:cubicBezTo>
                  <a:cubicBezTo>
                    <a:pt x="248" y="79"/>
                    <a:pt x="248" y="79"/>
                    <a:pt x="248" y="79"/>
                  </a:cubicBezTo>
                  <a:cubicBezTo>
                    <a:pt x="248" y="74"/>
                    <a:pt x="252" y="71"/>
                    <a:pt x="256" y="71"/>
                  </a:cubicBezTo>
                  <a:cubicBezTo>
                    <a:pt x="270" y="71"/>
                    <a:pt x="270" y="71"/>
                    <a:pt x="270" y="71"/>
                  </a:cubicBezTo>
                  <a:cubicBezTo>
                    <a:pt x="275" y="71"/>
                    <a:pt x="278" y="74"/>
                    <a:pt x="278" y="79"/>
                  </a:cubicBezTo>
                  <a:lnTo>
                    <a:pt x="278" y="93"/>
                  </a:lnTo>
                  <a:close/>
                </a:path>
              </a:pathLst>
            </a:cu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80677" tIns="40338" rIns="80677" bIns="40338" numCol="1" rtlCol="0" anchor="ctr" anchorCtr="0" compatLnSpc="1">
              <a:prstTxWarp prst="textNoShape">
                <a:avLst/>
              </a:prstTxWarp>
            </a:bodyPr>
            <a:lstStyle/>
            <a:p>
              <a:pPr defTabSz="726033">
                <a:defRPr/>
              </a:pPr>
              <a:endParaRPr lang="en-US" sz="1765" kern="0" spc="-120" dirty="0">
                <a:solidFill>
                  <a:schemeClr val="tx1"/>
                </a:solidFill>
                <a:latin typeface="KodchiangUPC" panose="02020603050405020304" pitchFamily="18" charset="-34"/>
              </a:endParaRPr>
            </a:p>
          </p:txBody>
        </p:sp>
        <p:sp>
          <p:nvSpPr>
            <p:cNvPr id="77" name="Donut 76"/>
            <p:cNvSpPr>
              <a:spLocks noChangeAspect="1"/>
            </p:cNvSpPr>
            <p:nvPr/>
          </p:nvSpPr>
          <p:spPr bwMode="auto">
            <a:xfrm>
              <a:off x="3233165" y="1874357"/>
              <a:ext cx="392110" cy="392110"/>
            </a:xfrm>
            <a:prstGeom prst="donut">
              <a:avLst>
                <a:gd name="adj" fmla="val 6317"/>
              </a:avLst>
            </a:prstGeom>
            <a:grpFill/>
            <a:ln>
              <a:solidFill>
                <a:schemeClr val="bg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9635" tIns="44817" rIns="44817" bIns="89635" numCol="1" spcCol="0" rtlCol="0" fromWordArt="0" anchor="b" anchorCtr="0" forceAA="0" compatLnSpc="1">
              <a:prstTxWarp prst="textNoShape">
                <a:avLst/>
              </a:prstTxWarp>
              <a:noAutofit/>
            </a:bodyPr>
            <a:lstStyle/>
            <a:p>
              <a:pPr algn="ctr" defTabSz="895949" fontAlgn="base">
                <a:spcBef>
                  <a:spcPct val="0"/>
                </a:spcBef>
                <a:spcAft>
                  <a:spcPct val="0"/>
                </a:spcAft>
                <a:defRPr/>
              </a:pPr>
              <a:endParaRPr lang="en-US" sz="1765" kern="0" spc="-49" dirty="0">
                <a:solidFill>
                  <a:schemeClr val="tx1"/>
                </a:solidFill>
                <a:latin typeface="Blender Pro Book" panose="02000506030000020004" pitchFamily="50" charset="0"/>
                <a:ea typeface="Segoe UI" pitchFamily="34" charset="0"/>
                <a:cs typeface="Segoe UI" pitchFamily="34" charset="0"/>
              </a:endParaRPr>
            </a:p>
          </p:txBody>
        </p:sp>
      </p:grpSp>
    </p:spTree>
    <p:extLst>
      <p:ext uri="{BB962C8B-B14F-4D97-AF65-F5344CB8AC3E}">
        <p14:creationId xmlns:p14="http://schemas.microsoft.com/office/powerpoint/2010/main" val="40312295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070779" y="3593338"/>
            <a:ext cx="1502308" cy="2850539"/>
          </a:xfrm>
          <a:prstGeom prst="roundRect">
            <a:avLst/>
          </a:prstGeom>
          <a:solidFill>
            <a:schemeClr val="bg1">
              <a:lumMod val="60000"/>
              <a:lumOff val="40000"/>
            </a:schemeClr>
          </a:solidFill>
          <a:ln w="9525" cap="flat" cmpd="sng" algn="ctr">
            <a:noFill/>
            <a:prstDash val="solid"/>
          </a:ln>
          <a:effectLst>
            <a:outerShdw blurRad="38100" dist="25400" dir="5400000" rotWithShape="0">
              <a:srgbClr val="000000">
                <a:alpha val="40000"/>
              </a:srgbClr>
            </a:outerShdw>
          </a:effectLst>
        </p:spPr>
        <p:txBody>
          <a:bodyPr rtlCol="0" anchor="t"/>
          <a:lstStyle/>
          <a:p>
            <a:pPr algn="ctr" defTabSz="1218996">
              <a:defRPr/>
            </a:pPr>
            <a:r>
              <a:rPr lang="en-US" sz="1961" kern="0" dirty="0">
                <a:solidFill>
                  <a:srgbClr val="FFFFFF"/>
                </a:solidFill>
                <a:latin typeface="Segoe UI Light"/>
              </a:rPr>
              <a:t>Node 5</a:t>
            </a:r>
          </a:p>
        </p:txBody>
      </p:sp>
      <p:sp>
        <p:nvSpPr>
          <p:cNvPr id="7" name="Rounded Rectangle 6"/>
          <p:cNvSpPr/>
          <p:nvPr/>
        </p:nvSpPr>
        <p:spPr>
          <a:xfrm>
            <a:off x="6246666" y="3593338"/>
            <a:ext cx="1502308" cy="2850539"/>
          </a:xfrm>
          <a:prstGeom prst="roundRect">
            <a:avLst/>
          </a:prstGeom>
          <a:solidFill>
            <a:schemeClr val="bg1">
              <a:lumMod val="60000"/>
              <a:lumOff val="40000"/>
            </a:schemeClr>
          </a:solidFill>
          <a:ln w="9525" cap="flat" cmpd="sng" algn="ctr">
            <a:noFill/>
            <a:prstDash val="solid"/>
          </a:ln>
          <a:effectLst>
            <a:outerShdw blurRad="38100" dist="25400" dir="5400000" rotWithShape="0">
              <a:srgbClr val="000000">
                <a:alpha val="40000"/>
              </a:srgbClr>
            </a:outerShdw>
          </a:effectLst>
        </p:spPr>
        <p:txBody>
          <a:bodyPr rtlCol="0" anchor="t"/>
          <a:lstStyle/>
          <a:p>
            <a:pPr algn="ctr" defTabSz="1218996">
              <a:defRPr/>
            </a:pPr>
            <a:r>
              <a:rPr lang="en-US" sz="1961" kern="0" dirty="0">
                <a:solidFill>
                  <a:srgbClr val="FFFFFF"/>
                </a:solidFill>
                <a:latin typeface="Segoe UI Light"/>
              </a:rPr>
              <a:t>Node 4</a:t>
            </a:r>
          </a:p>
        </p:txBody>
      </p:sp>
      <p:sp>
        <p:nvSpPr>
          <p:cNvPr id="8" name="Rounded Rectangle 7"/>
          <p:cNvSpPr/>
          <p:nvPr/>
        </p:nvSpPr>
        <p:spPr>
          <a:xfrm>
            <a:off x="4422554" y="3593338"/>
            <a:ext cx="1502308" cy="2850539"/>
          </a:xfrm>
          <a:prstGeom prst="roundRect">
            <a:avLst/>
          </a:prstGeom>
          <a:solidFill>
            <a:schemeClr val="bg1">
              <a:lumMod val="60000"/>
              <a:lumOff val="40000"/>
            </a:schemeClr>
          </a:solidFill>
          <a:ln w="9525" cap="flat" cmpd="sng" algn="ctr">
            <a:noFill/>
            <a:prstDash val="solid"/>
          </a:ln>
          <a:effectLst>
            <a:outerShdw blurRad="38100" dist="25400" dir="5400000" rotWithShape="0">
              <a:srgbClr val="000000">
                <a:alpha val="40000"/>
              </a:srgbClr>
            </a:outerShdw>
          </a:effectLst>
        </p:spPr>
        <p:txBody>
          <a:bodyPr rtlCol="0" anchor="t"/>
          <a:lstStyle/>
          <a:p>
            <a:pPr algn="ctr" defTabSz="1218996">
              <a:defRPr/>
            </a:pPr>
            <a:r>
              <a:rPr lang="en-US" sz="1961" kern="0" dirty="0">
                <a:solidFill>
                  <a:srgbClr val="FFFFFF"/>
                </a:solidFill>
                <a:latin typeface="Segoe UI Light"/>
              </a:rPr>
              <a:t>Node 3</a:t>
            </a:r>
          </a:p>
        </p:txBody>
      </p:sp>
      <p:sp>
        <p:nvSpPr>
          <p:cNvPr id="9" name="Rounded Rectangle 8"/>
          <p:cNvSpPr/>
          <p:nvPr/>
        </p:nvSpPr>
        <p:spPr>
          <a:xfrm>
            <a:off x="9894893" y="3593338"/>
            <a:ext cx="1502308" cy="2850539"/>
          </a:xfrm>
          <a:prstGeom prst="roundRect">
            <a:avLst/>
          </a:prstGeom>
          <a:solidFill>
            <a:schemeClr val="bg1">
              <a:lumMod val="60000"/>
              <a:lumOff val="40000"/>
            </a:schemeClr>
          </a:solidFill>
          <a:ln w="9525" cap="flat" cmpd="sng" algn="ctr">
            <a:noFill/>
            <a:prstDash val="solid"/>
          </a:ln>
          <a:effectLst>
            <a:outerShdw blurRad="38100" dist="25400" dir="5400000" rotWithShape="0">
              <a:srgbClr val="000000">
                <a:alpha val="40000"/>
              </a:srgbClr>
            </a:outerShdw>
          </a:effectLst>
        </p:spPr>
        <p:txBody>
          <a:bodyPr rtlCol="0" anchor="t"/>
          <a:lstStyle/>
          <a:p>
            <a:pPr algn="ctr" defTabSz="1218996">
              <a:defRPr/>
            </a:pPr>
            <a:r>
              <a:rPr lang="en-US" sz="1961" kern="0" dirty="0">
                <a:solidFill>
                  <a:srgbClr val="FFFFFF"/>
                </a:solidFill>
                <a:latin typeface="Segoe UI Light"/>
              </a:rPr>
              <a:t>Node 6</a:t>
            </a:r>
          </a:p>
        </p:txBody>
      </p:sp>
      <p:sp>
        <p:nvSpPr>
          <p:cNvPr id="10" name="Rounded Rectangle 9"/>
          <p:cNvSpPr/>
          <p:nvPr/>
        </p:nvSpPr>
        <p:spPr>
          <a:xfrm>
            <a:off x="2598439" y="3593338"/>
            <a:ext cx="1502308" cy="2850539"/>
          </a:xfrm>
          <a:prstGeom prst="roundRect">
            <a:avLst/>
          </a:prstGeom>
          <a:solidFill>
            <a:schemeClr val="bg1">
              <a:lumMod val="60000"/>
              <a:lumOff val="40000"/>
            </a:schemeClr>
          </a:solidFill>
          <a:ln w="9525" cap="flat" cmpd="sng" algn="ctr">
            <a:noFill/>
            <a:prstDash val="solid"/>
          </a:ln>
          <a:effectLst>
            <a:outerShdw blurRad="38100" dist="25400" dir="5400000" rotWithShape="0">
              <a:srgbClr val="000000">
                <a:alpha val="40000"/>
              </a:srgbClr>
            </a:outerShdw>
          </a:effectLst>
        </p:spPr>
        <p:txBody>
          <a:bodyPr rtlCol="0" anchor="t"/>
          <a:lstStyle/>
          <a:p>
            <a:pPr algn="ctr" defTabSz="1218996">
              <a:defRPr/>
            </a:pPr>
            <a:r>
              <a:rPr lang="en-US" sz="1961" kern="0" dirty="0">
                <a:solidFill>
                  <a:srgbClr val="FFFFFF"/>
                </a:solidFill>
                <a:latin typeface="Segoe UI Light"/>
              </a:rPr>
              <a:t>Node 2</a:t>
            </a:r>
          </a:p>
        </p:txBody>
      </p:sp>
      <p:sp>
        <p:nvSpPr>
          <p:cNvPr id="11" name="Rounded Rectangle 10"/>
          <p:cNvSpPr/>
          <p:nvPr/>
        </p:nvSpPr>
        <p:spPr>
          <a:xfrm>
            <a:off x="748745" y="3579755"/>
            <a:ext cx="1502308" cy="2850539"/>
          </a:xfrm>
          <a:prstGeom prst="roundRect">
            <a:avLst/>
          </a:prstGeom>
          <a:solidFill>
            <a:schemeClr val="bg1">
              <a:lumMod val="60000"/>
              <a:lumOff val="40000"/>
            </a:schemeClr>
          </a:solidFill>
          <a:ln w="9525" cap="flat" cmpd="sng" algn="ctr">
            <a:noFill/>
            <a:prstDash val="solid"/>
          </a:ln>
          <a:effectLst>
            <a:outerShdw blurRad="38100" dist="25400" dir="5400000" rotWithShape="0">
              <a:srgbClr val="000000">
                <a:alpha val="40000"/>
              </a:srgbClr>
            </a:outerShdw>
          </a:effectLst>
        </p:spPr>
        <p:txBody>
          <a:bodyPr rtlCol="0" anchor="t"/>
          <a:lstStyle/>
          <a:p>
            <a:pPr algn="ctr" defTabSz="1218996">
              <a:defRPr/>
            </a:pPr>
            <a:r>
              <a:rPr lang="en-US" sz="1961" kern="0" dirty="0">
                <a:solidFill>
                  <a:srgbClr val="FFFFFF"/>
                </a:solidFill>
                <a:latin typeface="Segoe UI Light"/>
              </a:rPr>
              <a:t>Node 1</a:t>
            </a:r>
          </a:p>
        </p:txBody>
      </p:sp>
      <p:sp>
        <p:nvSpPr>
          <p:cNvPr id="12" name="Title 158"/>
          <p:cNvSpPr>
            <a:spLocks noGrp="1"/>
          </p:cNvSpPr>
          <p:nvPr>
            <p:ph type="title"/>
          </p:nvPr>
        </p:nvSpPr>
        <p:spPr/>
        <p:txBody>
          <a:bodyPr/>
          <a:lstStyle/>
          <a:p>
            <a:r>
              <a:rPr lang="en-US" dirty="0"/>
              <a:t>Service partitioning</a:t>
            </a:r>
          </a:p>
        </p:txBody>
      </p:sp>
      <p:sp>
        <p:nvSpPr>
          <p:cNvPr id="13" name="Rectangle 12"/>
          <p:cNvSpPr/>
          <p:nvPr/>
        </p:nvSpPr>
        <p:spPr>
          <a:xfrm>
            <a:off x="2789328" y="4308432"/>
            <a:ext cx="1120531" cy="314082"/>
          </a:xfrm>
          <a:prstGeom prst="rect">
            <a:avLst/>
          </a:prstGeom>
          <a:ln>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P2</a:t>
            </a:r>
          </a:p>
        </p:txBody>
      </p:sp>
      <p:sp>
        <p:nvSpPr>
          <p:cNvPr id="14" name="Rectangle 13"/>
          <p:cNvSpPr/>
          <p:nvPr/>
        </p:nvSpPr>
        <p:spPr>
          <a:xfrm>
            <a:off x="4612692" y="5206200"/>
            <a:ext cx="1120531" cy="31408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15" name="Rectangle 14"/>
          <p:cNvSpPr/>
          <p:nvPr/>
        </p:nvSpPr>
        <p:spPr>
          <a:xfrm>
            <a:off x="6407589" y="4312275"/>
            <a:ext cx="1120531" cy="3140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16" name="Rectangle 15"/>
          <p:cNvSpPr/>
          <p:nvPr/>
        </p:nvSpPr>
        <p:spPr>
          <a:xfrm>
            <a:off x="2776538" y="4761436"/>
            <a:ext cx="1120531" cy="314082"/>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17" name="Rectangle 16"/>
          <p:cNvSpPr/>
          <p:nvPr/>
        </p:nvSpPr>
        <p:spPr>
          <a:xfrm>
            <a:off x="950497" y="5206200"/>
            <a:ext cx="1120531" cy="314082"/>
          </a:xfrm>
          <a:prstGeom prst="rect">
            <a:avLst/>
          </a:prstGeom>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8996">
              <a:defRPr/>
            </a:pPr>
            <a:r>
              <a:rPr lang="en-US" sz="2400" kern="0" dirty="0">
                <a:solidFill>
                  <a:sysClr val="windowText" lastClr="000000"/>
                </a:solidFill>
                <a:latin typeface="Segoe UI Light"/>
              </a:rPr>
              <a:t>P4</a:t>
            </a:r>
          </a:p>
        </p:txBody>
      </p:sp>
      <p:sp>
        <p:nvSpPr>
          <p:cNvPr id="18" name="Rectangle 17"/>
          <p:cNvSpPr/>
          <p:nvPr/>
        </p:nvSpPr>
        <p:spPr>
          <a:xfrm>
            <a:off x="4610272" y="4761436"/>
            <a:ext cx="1120531" cy="314082"/>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19" name="Rectangle 18"/>
          <p:cNvSpPr/>
          <p:nvPr/>
        </p:nvSpPr>
        <p:spPr>
          <a:xfrm>
            <a:off x="4610272" y="4316673"/>
            <a:ext cx="1120531" cy="31408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P1</a:t>
            </a:r>
          </a:p>
        </p:txBody>
      </p:sp>
      <p:sp>
        <p:nvSpPr>
          <p:cNvPr id="20" name="Rectangle 19"/>
          <p:cNvSpPr/>
          <p:nvPr/>
        </p:nvSpPr>
        <p:spPr>
          <a:xfrm>
            <a:off x="2789328" y="5203465"/>
            <a:ext cx="1120531" cy="31408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8996">
              <a:defRPr/>
            </a:pPr>
            <a:r>
              <a:rPr lang="en-US" sz="2400" kern="0" dirty="0">
                <a:solidFill>
                  <a:sysClr val="windowText" lastClr="000000"/>
                </a:solidFill>
                <a:latin typeface="Segoe UI Light"/>
              </a:rPr>
              <a:t>S</a:t>
            </a:r>
          </a:p>
        </p:txBody>
      </p:sp>
      <p:sp>
        <p:nvSpPr>
          <p:cNvPr id="21" name="Rectangle 20"/>
          <p:cNvSpPr/>
          <p:nvPr/>
        </p:nvSpPr>
        <p:spPr>
          <a:xfrm>
            <a:off x="6407589" y="4761436"/>
            <a:ext cx="1120531" cy="314082"/>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P3</a:t>
            </a:r>
          </a:p>
        </p:txBody>
      </p:sp>
      <p:sp>
        <p:nvSpPr>
          <p:cNvPr id="22" name="Rectangle 21"/>
          <p:cNvSpPr/>
          <p:nvPr/>
        </p:nvSpPr>
        <p:spPr>
          <a:xfrm>
            <a:off x="950497" y="4761436"/>
            <a:ext cx="1120531" cy="314082"/>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23" name="Rectangle 22"/>
          <p:cNvSpPr/>
          <p:nvPr/>
        </p:nvSpPr>
        <p:spPr>
          <a:xfrm>
            <a:off x="6394334" y="5188253"/>
            <a:ext cx="1120531" cy="31408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1218996">
              <a:defRPr/>
            </a:pPr>
            <a:r>
              <a:rPr lang="en-US" sz="2400" kern="0" dirty="0">
                <a:solidFill>
                  <a:sysClr val="windowText" lastClr="000000"/>
                </a:solidFill>
                <a:latin typeface="Segoe UI Light"/>
              </a:rPr>
              <a:t>S</a:t>
            </a:r>
          </a:p>
        </p:txBody>
      </p:sp>
      <p:sp>
        <p:nvSpPr>
          <p:cNvPr id="24" name="Rectangle 23"/>
          <p:cNvSpPr/>
          <p:nvPr/>
        </p:nvSpPr>
        <p:spPr>
          <a:xfrm>
            <a:off x="938915" y="4308432"/>
            <a:ext cx="1121969" cy="32232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96">
              <a:defRPr/>
            </a:pPr>
            <a:r>
              <a:rPr lang="en-US" sz="2400" kern="0" dirty="0">
                <a:solidFill>
                  <a:sysClr val="window" lastClr="FFFFFF"/>
                </a:solidFill>
                <a:latin typeface="Segoe UI Light"/>
              </a:rPr>
              <a:t>S</a:t>
            </a:r>
          </a:p>
        </p:txBody>
      </p:sp>
      <p:sp>
        <p:nvSpPr>
          <p:cNvPr id="25" name="Text Placeholder 1"/>
          <p:cNvSpPr txBox="1">
            <a:spLocks/>
          </p:cNvSpPr>
          <p:nvPr/>
        </p:nvSpPr>
        <p:spPr>
          <a:xfrm>
            <a:off x="301567" y="1294668"/>
            <a:ext cx="11997463" cy="182539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ctr"/>
            <a:r>
              <a:rPr lang="en-US" sz="3137" dirty="0">
                <a:solidFill>
                  <a:schemeClr val="tx1"/>
                </a:solidFill>
              </a:rPr>
              <a:t>Services can be partitioned for scale-out.</a:t>
            </a:r>
          </a:p>
          <a:p>
            <a:pPr fontAlgn="ctr"/>
            <a:r>
              <a:rPr lang="en-US" sz="3137" dirty="0">
                <a:solidFill>
                  <a:schemeClr val="tx1"/>
                </a:solidFill>
              </a:rPr>
              <a:t>You can choose your own partitioning scheme.</a:t>
            </a:r>
          </a:p>
          <a:p>
            <a:pPr fontAlgn="ctr"/>
            <a:r>
              <a:rPr lang="en-US" sz="3137" dirty="0">
                <a:solidFill>
                  <a:schemeClr val="tx1"/>
                </a:solidFill>
              </a:rPr>
              <a:t>Service partitions are striped across machines in the cluster.</a:t>
            </a:r>
          </a:p>
          <a:p>
            <a:pPr fontAlgn="ctr"/>
            <a:r>
              <a:rPr lang="en-US" sz="3137" dirty="0">
                <a:solidFill>
                  <a:schemeClr val="tx1"/>
                </a:solidFill>
              </a:rPr>
              <a:t>Replicas automatically scale out &amp; in on cluster changes</a:t>
            </a:r>
          </a:p>
        </p:txBody>
      </p:sp>
    </p:spTree>
    <p:extLst>
      <p:ext uri="{BB962C8B-B14F-4D97-AF65-F5344CB8AC3E}">
        <p14:creationId xmlns:p14="http://schemas.microsoft.com/office/powerpoint/2010/main" val="3300156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par>
                          <p:cTn id="35" fill="hold">
                            <p:stCondLst>
                              <p:cond delay="1000"/>
                            </p:stCondLst>
                            <p:childTnLst>
                              <p:par>
                                <p:cTn id="36" presetID="10" presetClass="entr" presetSubtype="0" fill="hold" grpId="1"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1"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1"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par>
                          <p:cTn id="53" fill="hold">
                            <p:stCondLst>
                              <p:cond delay="500"/>
                            </p:stCondLst>
                            <p:childTnLst>
                              <p:par>
                                <p:cTn id="54" presetID="42" presetClass="path" presetSubtype="0" accel="50000" decel="50000" fill="hold" grpId="0" nodeType="afterEffect">
                                  <p:stCondLst>
                                    <p:cond delay="0"/>
                                  </p:stCondLst>
                                  <p:childTnLst>
                                    <p:animMotion origin="layout" path="M 1.45833E-6 3.7037E-7 L 0.29648 -0.06875 " pathEditMode="relative" rAng="0" ptsTypes="AA">
                                      <p:cBhvr>
                                        <p:cTn id="55" dur="2000" fill="hold"/>
                                        <p:tgtEl>
                                          <p:spTgt spid="18"/>
                                        </p:tgtEl>
                                        <p:attrNameLst>
                                          <p:attrName>ppt_x</p:attrName>
                                          <p:attrName>ppt_y</p:attrName>
                                        </p:attrNameLst>
                                      </p:cBhvr>
                                      <p:rCtr x="14818" y="-3449"/>
                                    </p:animMotion>
                                  </p:childTnLst>
                                </p:cTn>
                              </p:par>
                              <p:par>
                                <p:cTn id="56" presetID="42" presetClass="path" presetSubtype="0" accel="50000" decel="50000" fill="hold" grpId="0" nodeType="withEffect">
                                  <p:stCondLst>
                                    <p:cond delay="0"/>
                                  </p:stCondLst>
                                  <p:childTnLst>
                                    <p:animMotion origin="layout" path="M 1.25E-6 -4.44444E-6 L -0.00026 -0.06481 " pathEditMode="relative" rAng="0" ptsTypes="AA">
                                      <p:cBhvr>
                                        <p:cTn id="57" dur="2000" fill="hold"/>
                                        <p:tgtEl>
                                          <p:spTgt spid="14"/>
                                        </p:tgtEl>
                                        <p:attrNameLst>
                                          <p:attrName>ppt_x</p:attrName>
                                          <p:attrName>ppt_y</p:attrName>
                                        </p:attrNameLst>
                                      </p:cBhvr>
                                      <p:rCtr x="-13" y="-3241"/>
                                    </p:animMotion>
                                  </p:childTnLst>
                                </p:cTn>
                              </p:par>
                              <p:par>
                                <p:cTn id="58" presetID="42" presetClass="path" presetSubtype="0" accel="50000" decel="50000" fill="hold" grpId="0" nodeType="withEffect">
                                  <p:stCondLst>
                                    <p:cond delay="0"/>
                                  </p:stCondLst>
                                  <p:childTnLst>
                                    <p:animMotion origin="layout" path="M -4.375E-6 -0.00255 L 0.30235 0.00093 " pathEditMode="relative" rAng="0" ptsTypes="AA">
                                      <p:cBhvr>
                                        <p:cTn id="59" dur="2000" fill="hold"/>
                                        <p:tgtEl>
                                          <p:spTgt spid="21"/>
                                        </p:tgtEl>
                                        <p:attrNameLst>
                                          <p:attrName>ppt_x</p:attrName>
                                          <p:attrName>ppt_y</p:attrName>
                                        </p:attrNameLst>
                                      </p:cBhvr>
                                      <p:rCtr x="15117" y="162"/>
                                    </p:animMotion>
                                  </p:childTnLst>
                                </p:cTn>
                              </p:par>
                              <p:par>
                                <p:cTn id="60" presetID="42" presetClass="path" presetSubtype="0" accel="50000" decel="50000" fill="hold" grpId="0" nodeType="withEffect">
                                  <p:stCondLst>
                                    <p:cond delay="0"/>
                                  </p:stCondLst>
                                  <p:childTnLst>
                                    <p:animMotion origin="layout" path="M 4.16667E-7 -2.96296E-6 L 0.60039 -0.13333 " pathEditMode="relative" rAng="0" ptsTypes="AA">
                                      <p:cBhvr>
                                        <p:cTn id="61" dur="2000" fill="hold"/>
                                        <p:tgtEl>
                                          <p:spTgt spid="20"/>
                                        </p:tgtEl>
                                        <p:attrNameLst>
                                          <p:attrName>ppt_x</p:attrName>
                                          <p:attrName>ppt_y</p:attrName>
                                        </p:attrNameLst>
                                      </p:cBhvr>
                                      <p:rCtr x="30013" y="-6667"/>
                                    </p:animMotion>
                                  </p:childTnLst>
                                </p:cTn>
                              </p:par>
                              <p:par>
                                <p:cTn id="62" presetID="42" presetClass="path" presetSubtype="0" accel="50000" decel="50000" fill="hold" grpId="0" nodeType="withEffect">
                                  <p:stCondLst>
                                    <p:cond delay="0"/>
                                  </p:stCondLst>
                                  <p:childTnLst>
                                    <p:animMotion origin="layout" path="M -0.01289 0.06112 L 0.59661 -0.06828 " pathEditMode="relative" rAng="0" ptsTypes="AA">
                                      <p:cBhvr>
                                        <p:cTn id="63" dur="2000" fill="hold"/>
                                        <p:tgtEl>
                                          <p:spTgt spid="17"/>
                                        </p:tgtEl>
                                        <p:attrNameLst>
                                          <p:attrName>ppt_x</p:attrName>
                                          <p:attrName>ppt_y</p:attrName>
                                        </p:attrNameLst>
                                      </p:cBhvr>
                                      <p:rCtr x="30469" y="-6481"/>
                                    </p:animMotion>
                                  </p:childTnLst>
                                </p:cTn>
                              </p:par>
                              <p:par>
                                <p:cTn id="64" presetID="42" presetClass="path" presetSubtype="0" accel="50000" decel="50000" fill="hold" grpId="0" nodeType="withEffect">
                                  <p:stCondLst>
                                    <p:cond delay="0"/>
                                  </p:stCondLst>
                                  <p:childTnLst>
                                    <p:animMotion origin="layout" path="M -2.70833E-6 1.85185E-6 L 0.00104 -0.06459 " pathEditMode="relative" rAng="0" ptsTypes="AA">
                                      <p:cBhvr>
                                        <p:cTn id="65" dur="2000" fill="hold"/>
                                        <p:tgtEl>
                                          <p:spTgt spid="23"/>
                                        </p:tgtEl>
                                        <p:attrNameLst>
                                          <p:attrName>ppt_x</p:attrName>
                                          <p:attrName>ppt_y</p:attrName>
                                        </p:attrNameLst>
                                      </p:cBhvr>
                                      <p:rCtr x="52" y="-32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3" grpId="0" animBg="1"/>
      <p:bldP spid="14" grpId="0" animBg="1"/>
      <p:bldP spid="14" grpId="1" animBg="1"/>
      <p:bldP spid="15" grpId="0" animBg="1"/>
      <p:bldP spid="16" grpId="0" animBg="1"/>
      <p:bldP spid="17" grpId="0" animBg="1"/>
      <p:bldP spid="17" grpId="1" animBg="1"/>
      <p:bldP spid="18" grpId="0" animBg="1"/>
      <p:bldP spid="18" grpId="1" animBg="1"/>
      <p:bldP spid="19" grpId="0" animBg="1"/>
      <p:bldP spid="20" grpId="0" animBg="1"/>
      <p:bldP spid="20" grpId="1" animBg="1"/>
      <p:bldP spid="21" grpId="0" animBg="1"/>
      <p:bldP spid="21" grpId="1" animBg="1"/>
      <p:bldP spid="22" grpId="0" animBg="1"/>
      <p:bldP spid="23" grpId="0" animBg="1"/>
      <p:bldP spid="23" grpId="1" animBg="1"/>
      <p:bldP spid="2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1"/>
          <p:cNvSpPr>
            <a:spLocks noGrp="1"/>
          </p:cNvSpPr>
          <p:nvPr>
            <p:ph type="body" sz="quarter" idx="10"/>
          </p:nvPr>
        </p:nvSpPr>
        <p:spPr>
          <a:xfrm>
            <a:off x="358944" y="1070901"/>
            <a:ext cx="11656947" cy="608414"/>
          </a:xfrm>
        </p:spPr>
        <p:txBody>
          <a:bodyPr/>
          <a:lstStyle/>
          <a:p>
            <a:pPr marL="0" indent="0">
              <a:buNone/>
            </a:pPr>
            <a:r>
              <a:rPr lang="en-US" sz="3000" dirty="0"/>
              <a:t>Visibility into how your services are doing when running in production</a:t>
            </a:r>
          </a:p>
        </p:txBody>
      </p:sp>
      <p:sp>
        <p:nvSpPr>
          <p:cNvPr id="38" name="Title 2"/>
          <p:cNvSpPr>
            <a:spLocks noGrp="1"/>
          </p:cNvSpPr>
          <p:nvPr>
            <p:ph type="title"/>
          </p:nvPr>
        </p:nvSpPr>
        <p:spPr>
          <a:xfrm>
            <a:off x="275465" y="295719"/>
            <a:ext cx="11887877" cy="917445"/>
          </a:xfrm>
        </p:spPr>
        <p:txBody>
          <a:bodyPr/>
          <a:lstStyle/>
          <a:p>
            <a:r>
              <a:rPr lang="en-US" dirty="0"/>
              <a:t>Monitoring your Services</a:t>
            </a:r>
          </a:p>
        </p:txBody>
      </p:sp>
      <p:grpSp>
        <p:nvGrpSpPr>
          <p:cNvPr id="39" name="Group 38"/>
          <p:cNvGrpSpPr/>
          <p:nvPr/>
        </p:nvGrpSpPr>
        <p:grpSpPr>
          <a:xfrm>
            <a:off x="472156" y="4122788"/>
            <a:ext cx="11199810" cy="1618524"/>
            <a:chOff x="350836" y="352915"/>
            <a:chExt cx="11201399" cy="1618754"/>
          </a:xfrm>
        </p:grpSpPr>
        <p:sp>
          <p:nvSpPr>
            <p:cNvPr id="40" name="Freeform 39"/>
            <p:cNvSpPr/>
            <p:nvPr/>
          </p:nvSpPr>
          <p:spPr>
            <a:xfrm>
              <a:off x="350836" y="352915"/>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489432" tIns="87617" rIns="87617" bIns="87617" numCol="1" spcCol="1270" anchor="t" anchorCtr="0">
              <a:noAutofit/>
            </a:bodyPr>
            <a:lstStyle/>
            <a:p>
              <a:pPr defTabSz="1022154">
                <a:lnSpc>
                  <a:spcPct val="90000"/>
                </a:lnSpc>
                <a:spcBef>
                  <a:spcPct val="0"/>
                </a:spcBef>
                <a:spcAft>
                  <a:spcPct val="35000"/>
                </a:spcAft>
              </a:pPr>
              <a:r>
                <a:rPr lang="en-US" sz="2300" dirty="0"/>
                <a:t>Performance and stress response</a:t>
              </a:r>
            </a:p>
            <a:p>
              <a:pPr marL="171417" lvl="1" indent="-171417" defTabSz="799946">
                <a:lnSpc>
                  <a:spcPct val="90000"/>
                </a:lnSpc>
                <a:spcBef>
                  <a:spcPct val="0"/>
                </a:spcBef>
                <a:spcAft>
                  <a:spcPct val="15000"/>
                </a:spcAft>
                <a:buChar char="••"/>
              </a:pPr>
              <a:r>
                <a:rPr lang="en-US" dirty="0"/>
                <a:t>Rich built-in metrics for Actors and Services programming models</a:t>
              </a:r>
            </a:p>
            <a:p>
              <a:pPr marL="171417" lvl="1" indent="-171417" defTabSz="799946">
                <a:lnSpc>
                  <a:spcPct val="90000"/>
                </a:lnSpc>
                <a:spcBef>
                  <a:spcPct val="0"/>
                </a:spcBef>
                <a:spcAft>
                  <a:spcPct val="15000"/>
                </a:spcAft>
                <a:buChar char="••"/>
              </a:pPr>
              <a:r>
                <a:rPr lang="en-US" dirty="0"/>
                <a:t>Easy to add custom application performance metrics</a:t>
              </a:r>
            </a:p>
          </p:txBody>
        </p:sp>
        <p:sp>
          <p:nvSpPr>
            <p:cNvPr id="41" name="Rounded Rectangle 40"/>
            <p:cNvSpPr/>
            <p:nvPr/>
          </p:nvSpPr>
          <p:spPr>
            <a:xfrm>
              <a:off x="821517" y="442170"/>
              <a:ext cx="1703172" cy="1295003"/>
            </a:xfrm>
            <a:prstGeom prst="roundRect">
              <a:avLst>
                <a:gd name="adj" fmla="val 10000"/>
              </a:avLst>
            </a:prstGeom>
            <a:blipFill rotWithShape="1">
              <a:blip r:embed="rId3"/>
              <a:stretch>
                <a:fillRect/>
              </a:stretch>
            </a:blipFill>
            <a:ln>
              <a:solidFill>
                <a:schemeClr val="tx1"/>
              </a:solidFill>
            </a:ln>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4" name="Group 3"/>
          <p:cNvGrpSpPr/>
          <p:nvPr/>
        </p:nvGrpSpPr>
        <p:grpSpPr>
          <a:xfrm>
            <a:off x="472156" y="2256751"/>
            <a:ext cx="11199810" cy="1618524"/>
            <a:chOff x="618720" y="3475962"/>
            <a:chExt cx="11201399" cy="1618754"/>
          </a:xfrm>
        </p:grpSpPr>
        <p:sp>
          <p:nvSpPr>
            <p:cNvPr id="47" name="Freeform 46"/>
            <p:cNvSpPr/>
            <p:nvPr/>
          </p:nvSpPr>
          <p:spPr>
            <a:xfrm>
              <a:off x="618720" y="3475962"/>
              <a:ext cx="11201399" cy="1618754"/>
            </a:xfrm>
            <a:custGeom>
              <a:avLst/>
              <a:gdLst>
                <a:gd name="connsiteX0" fmla="*/ 0 w 11201399"/>
                <a:gd name="connsiteY0" fmla="*/ 161875 h 1618754"/>
                <a:gd name="connsiteX1" fmla="*/ 161875 w 11201399"/>
                <a:gd name="connsiteY1" fmla="*/ 0 h 1618754"/>
                <a:gd name="connsiteX2" fmla="*/ 11039524 w 11201399"/>
                <a:gd name="connsiteY2" fmla="*/ 0 h 1618754"/>
                <a:gd name="connsiteX3" fmla="*/ 11201399 w 11201399"/>
                <a:gd name="connsiteY3" fmla="*/ 161875 h 1618754"/>
                <a:gd name="connsiteX4" fmla="*/ 11201399 w 11201399"/>
                <a:gd name="connsiteY4" fmla="*/ 1456879 h 1618754"/>
                <a:gd name="connsiteX5" fmla="*/ 11039524 w 11201399"/>
                <a:gd name="connsiteY5" fmla="*/ 1618754 h 1618754"/>
                <a:gd name="connsiteX6" fmla="*/ 161875 w 11201399"/>
                <a:gd name="connsiteY6" fmla="*/ 1618754 h 1618754"/>
                <a:gd name="connsiteX7" fmla="*/ 0 w 11201399"/>
                <a:gd name="connsiteY7" fmla="*/ 1456879 h 1618754"/>
                <a:gd name="connsiteX8" fmla="*/ 0 w 11201399"/>
                <a:gd name="connsiteY8" fmla="*/ 161875 h 161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1399" h="1618754">
                  <a:moveTo>
                    <a:pt x="0" y="161875"/>
                  </a:moveTo>
                  <a:cubicBezTo>
                    <a:pt x="0" y="72474"/>
                    <a:pt x="72474" y="0"/>
                    <a:pt x="161875" y="0"/>
                  </a:cubicBezTo>
                  <a:lnTo>
                    <a:pt x="11039524" y="0"/>
                  </a:lnTo>
                  <a:cubicBezTo>
                    <a:pt x="11128925" y="0"/>
                    <a:pt x="11201399" y="72474"/>
                    <a:pt x="11201399" y="161875"/>
                  </a:cubicBezTo>
                  <a:lnTo>
                    <a:pt x="11201399" y="1456879"/>
                  </a:lnTo>
                  <a:cubicBezTo>
                    <a:pt x="11201399" y="1546280"/>
                    <a:pt x="11128925" y="1618754"/>
                    <a:pt x="11039524" y="1618754"/>
                  </a:cubicBezTo>
                  <a:lnTo>
                    <a:pt x="161875" y="1618754"/>
                  </a:lnTo>
                  <a:cubicBezTo>
                    <a:pt x="72474" y="1618754"/>
                    <a:pt x="0" y="1546280"/>
                    <a:pt x="0" y="1456879"/>
                  </a:cubicBezTo>
                  <a:lnTo>
                    <a:pt x="0" y="161875"/>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2489432" tIns="87617" rIns="87617" bIns="87617" numCol="1" spcCol="1270" anchor="t" anchorCtr="0">
              <a:noAutofit/>
            </a:bodyPr>
            <a:lstStyle/>
            <a:p>
              <a:pPr defTabSz="1022154">
                <a:lnSpc>
                  <a:spcPct val="90000"/>
                </a:lnSpc>
                <a:spcBef>
                  <a:spcPct val="0"/>
                </a:spcBef>
                <a:spcAft>
                  <a:spcPct val="35000"/>
                </a:spcAft>
              </a:pPr>
              <a:r>
                <a:rPr lang="en-US" sz="2300" dirty="0"/>
                <a:t>Health status monitoring</a:t>
              </a:r>
            </a:p>
            <a:p>
              <a:pPr marL="171417" lvl="1" indent="-171417" defTabSz="799946">
                <a:lnSpc>
                  <a:spcPct val="90000"/>
                </a:lnSpc>
                <a:spcBef>
                  <a:spcPct val="0"/>
                </a:spcBef>
                <a:spcAft>
                  <a:spcPct val="15000"/>
                </a:spcAft>
                <a:buChar char="••"/>
              </a:pPr>
              <a:r>
                <a:rPr lang="en-US" dirty="0"/>
                <a:t>Built-in health status for cluster and services</a:t>
              </a:r>
            </a:p>
            <a:p>
              <a:pPr marL="171417" lvl="1" indent="-171417" defTabSz="799946">
                <a:lnSpc>
                  <a:spcPct val="90000"/>
                </a:lnSpc>
                <a:spcBef>
                  <a:spcPct val="0"/>
                </a:spcBef>
                <a:spcAft>
                  <a:spcPct val="15000"/>
                </a:spcAft>
                <a:buChar char="••"/>
              </a:pPr>
              <a:r>
                <a:rPr lang="en-US" dirty="0"/>
                <a:t>Flexible and extensible health store for custom app health reporting</a:t>
              </a:r>
            </a:p>
            <a:p>
              <a:pPr marL="171417" lvl="1" indent="-171417" defTabSz="799946">
                <a:lnSpc>
                  <a:spcPct val="90000"/>
                </a:lnSpc>
                <a:spcBef>
                  <a:spcPct val="0"/>
                </a:spcBef>
                <a:spcAft>
                  <a:spcPct val="15000"/>
                </a:spcAft>
                <a:buChar char="••"/>
              </a:pPr>
              <a:r>
                <a:rPr lang="en-US" dirty="0"/>
                <a:t>Allows continuous monitoring for real-time alerting on problems in production </a:t>
              </a:r>
            </a:p>
          </p:txBody>
        </p:sp>
        <p:sp>
          <p:nvSpPr>
            <p:cNvPr id="48" name="Rounded Rectangle 47"/>
            <p:cNvSpPr/>
            <p:nvPr/>
          </p:nvSpPr>
          <p:spPr>
            <a:xfrm>
              <a:off x="1089643" y="3637929"/>
              <a:ext cx="1702930" cy="1294820"/>
            </a:xfrm>
            <a:prstGeom prst="roundRect">
              <a:avLst>
                <a:gd name="adj" fmla="val 10000"/>
              </a:avLst>
            </a:prstGeom>
            <a:blipFill dpi="0" rotWithShape="1">
              <a:blip r:embed="rId4"/>
              <a:srcRect/>
              <a:stretch>
                <a:fillRect/>
              </a:stretch>
            </a:blipFill>
            <a:ln>
              <a:solidFill>
                <a:schemeClr val="tx1"/>
              </a:solid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113186846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
          <p:cNvSpPr>
            <a:spLocks noGrp="1"/>
          </p:cNvSpPr>
          <p:nvPr>
            <p:ph type="title"/>
          </p:nvPr>
        </p:nvSpPr>
        <p:spPr>
          <a:xfrm>
            <a:off x="275465" y="295719"/>
            <a:ext cx="11887877" cy="917445"/>
          </a:xfrm>
        </p:spPr>
        <p:txBody>
          <a:bodyPr/>
          <a:lstStyle/>
          <a:p>
            <a:r>
              <a:rPr lang="en-US" dirty="0"/>
              <a:t>Diagnostics and Troubleshooting</a:t>
            </a:r>
          </a:p>
        </p:txBody>
      </p:sp>
      <p:grpSp>
        <p:nvGrpSpPr>
          <p:cNvPr id="28" name="Group 27"/>
          <p:cNvGrpSpPr/>
          <p:nvPr/>
        </p:nvGrpSpPr>
        <p:grpSpPr>
          <a:xfrm>
            <a:off x="288587" y="1321473"/>
            <a:ext cx="11683766" cy="1516561"/>
            <a:chOff x="287761" y="1215547"/>
            <a:chExt cx="11876325" cy="1781265"/>
          </a:xfrm>
        </p:grpSpPr>
        <p:sp>
          <p:nvSpPr>
            <p:cNvPr id="29" name="Freeform 28"/>
            <p:cNvSpPr/>
            <p:nvPr/>
          </p:nvSpPr>
          <p:spPr>
            <a:xfrm>
              <a:off x="2502120" y="1393675"/>
              <a:ext cx="9661966" cy="1425013"/>
            </a:xfrm>
            <a:custGeom>
              <a:avLst/>
              <a:gdLst>
                <a:gd name="connsiteX0" fmla="*/ 237507 w 1425012"/>
                <a:gd name="connsiteY0" fmla="*/ 0 h 9660949"/>
                <a:gd name="connsiteX1" fmla="*/ 1187505 w 1425012"/>
                <a:gd name="connsiteY1" fmla="*/ 0 h 9660949"/>
                <a:gd name="connsiteX2" fmla="*/ 1425012 w 1425012"/>
                <a:gd name="connsiteY2" fmla="*/ 237507 h 9660949"/>
                <a:gd name="connsiteX3" fmla="*/ 1425012 w 1425012"/>
                <a:gd name="connsiteY3" fmla="*/ 9660949 h 9660949"/>
                <a:gd name="connsiteX4" fmla="*/ 1425012 w 1425012"/>
                <a:gd name="connsiteY4" fmla="*/ 9660949 h 9660949"/>
                <a:gd name="connsiteX5" fmla="*/ 0 w 1425012"/>
                <a:gd name="connsiteY5" fmla="*/ 9660949 h 9660949"/>
                <a:gd name="connsiteX6" fmla="*/ 0 w 1425012"/>
                <a:gd name="connsiteY6" fmla="*/ 9660949 h 9660949"/>
                <a:gd name="connsiteX7" fmla="*/ 0 w 1425012"/>
                <a:gd name="connsiteY7" fmla="*/ 237507 h 9660949"/>
                <a:gd name="connsiteX8" fmla="*/ 237507 w 1425012"/>
                <a:gd name="connsiteY8" fmla="*/ 0 h 966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60949">
                  <a:moveTo>
                    <a:pt x="1425012" y="1610194"/>
                  </a:moveTo>
                  <a:lnTo>
                    <a:pt x="1425012" y="8050755"/>
                  </a:lnTo>
                  <a:cubicBezTo>
                    <a:pt x="1425012" y="8940035"/>
                    <a:pt x="1409327" y="9660946"/>
                    <a:pt x="1389979" y="9660946"/>
                  </a:cubicBezTo>
                  <a:lnTo>
                    <a:pt x="0" y="9660946"/>
                  </a:lnTo>
                  <a:lnTo>
                    <a:pt x="0" y="9660946"/>
                  </a:lnTo>
                  <a:lnTo>
                    <a:pt x="0" y="3"/>
                  </a:lnTo>
                  <a:lnTo>
                    <a:pt x="0" y="3"/>
                  </a:lnTo>
                  <a:lnTo>
                    <a:pt x="1389979" y="3"/>
                  </a:lnTo>
                  <a:cubicBezTo>
                    <a:pt x="1409327" y="3"/>
                    <a:pt x="1425012" y="720914"/>
                    <a:pt x="1425012" y="1610194"/>
                  </a:cubicBez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0953" tIns="100029" rIns="130504" bIns="100030" numCol="1" spcCol="1270" anchor="ctr" anchorCtr="0">
              <a:noAutofit/>
            </a:bodyPr>
            <a:lstStyle/>
            <a:p>
              <a:pPr marL="171417" lvl="1" indent="-171417" defTabSz="711064">
                <a:lnSpc>
                  <a:spcPct val="90000"/>
                </a:lnSpc>
                <a:spcBef>
                  <a:spcPct val="0"/>
                </a:spcBef>
                <a:spcAft>
                  <a:spcPct val="15000"/>
                </a:spcAft>
                <a:buChar char="••"/>
              </a:pPr>
              <a:r>
                <a:rPr lang="en-US" sz="1600" dirty="0"/>
                <a:t>Repair suggestions. Examples: Slow </a:t>
              </a:r>
              <a:r>
                <a:rPr lang="en-US" sz="1600" dirty="0" err="1"/>
                <a:t>RunAsync</a:t>
              </a:r>
              <a:r>
                <a:rPr lang="en-US" sz="1600" dirty="0"/>
                <a:t> cancellations, </a:t>
              </a:r>
              <a:r>
                <a:rPr lang="en-US" sz="1600" dirty="0" err="1"/>
                <a:t>RunAsync</a:t>
              </a:r>
              <a:r>
                <a:rPr lang="en-US" sz="1600" dirty="0"/>
                <a:t> failures</a:t>
              </a:r>
            </a:p>
            <a:p>
              <a:pPr marL="171417" lvl="1" indent="-171417" defTabSz="711064">
                <a:lnSpc>
                  <a:spcPct val="90000"/>
                </a:lnSpc>
                <a:spcBef>
                  <a:spcPct val="0"/>
                </a:spcBef>
                <a:spcAft>
                  <a:spcPct val="15000"/>
                </a:spcAft>
                <a:buChar char="••"/>
              </a:pPr>
              <a:r>
                <a:rPr lang="en-US" sz="1600" dirty="0"/>
                <a:t>All important events logged. Examples: App creation, deploy and upgrade records. All Actor method calls.</a:t>
              </a:r>
            </a:p>
          </p:txBody>
        </p:sp>
        <p:sp>
          <p:nvSpPr>
            <p:cNvPr id="30" name="Freeform 29"/>
            <p:cNvSpPr/>
            <p:nvPr/>
          </p:nvSpPr>
          <p:spPr>
            <a:xfrm>
              <a:off x="287761" y="1215547"/>
              <a:ext cx="2214359" cy="1781265"/>
            </a:xfrm>
            <a:custGeom>
              <a:avLst/>
              <a:gdLst>
                <a:gd name="connsiteX0" fmla="*/ 0 w 2214359"/>
                <a:gd name="connsiteY0" fmla="*/ 296883 h 1781265"/>
                <a:gd name="connsiteX1" fmla="*/ 296883 w 2214359"/>
                <a:gd name="connsiteY1" fmla="*/ 0 h 1781265"/>
                <a:gd name="connsiteX2" fmla="*/ 1917476 w 2214359"/>
                <a:gd name="connsiteY2" fmla="*/ 0 h 1781265"/>
                <a:gd name="connsiteX3" fmla="*/ 2214359 w 2214359"/>
                <a:gd name="connsiteY3" fmla="*/ 296883 h 1781265"/>
                <a:gd name="connsiteX4" fmla="*/ 2214359 w 2214359"/>
                <a:gd name="connsiteY4" fmla="*/ 1484382 h 1781265"/>
                <a:gd name="connsiteX5" fmla="*/ 1917476 w 2214359"/>
                <a:gd name="connsiteY5" fmla="*/ 1781265 h 1781265"/>
                <a:gd name="connsiteX6" fmla="*/ 296883 w 2214359"/>
                <a:gd name="connsiteY6" fmla="*/ 1781265 h 1781265"/>
                <a:gd name="connsiteX7" fmla="*/ 0 w 2214359"/>
                <a:gd name="connsiteY7" fmla="*/ 1484382 h 1781265"/>
                <a:gd name="connsiteX8" fmla="*/ 0 w 2214359"/>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4359" h="1781265">
                  <a:moveTo>
                    <a:pt x="0" y="296883"/>
                  </a:moveTo>
                  <a:cubicBezTo>
                    <a:pt x="0" y="132919"/>
                    <a:pt x="132919" y="0"/>
                    <a:pt x="296883" y="0"/>
                  </a:cubicBezTo>
                  <a:lnTo>
                    <a:pt x="1917476" y="0"/>
                  </a:lnTo>
                  <a:cubicBezTo>
                    <a:pt x="2081440" y="0"/>
                    <a:pt x="2214359" y="132919"/>
                    <a:pt x="2214359" y="296883"/>
                  </a:cubicBezTo>
                  <a:lnTo>
                    <a:pt x="2214359" y="1484382"/>
                  </a:lnTo>
                  <a:cubicBezTo>
                    <a:pt x="2214359" y="1648346"/>
                    <a:pt x="2081440" y="1781265"/>
                    <a:pt x="1917476" y="1781265"/>
                  </a:cubicBezTo>
                  <a:lnTo>
                    <a:pt x="296883" y="1781265"/>
                  </a:lnTo>
                  <a:cubicBezTo>
                    <a:pt x="132919" y="1781265"/>
                    <a:pt x="0" y="1648346"/>
                    <a:pt x="0" y="1484382"/>
                  </a:cubicBezTo>
                  <a:lnTo>
                    <a:pt x="0" y="296883"/>
                  </a:lnTo>
                  <a:close/>
                </a:path>
              </a:pathLst>
            </a:custGeom>
            <a:solidFill>
              <a:schemeClr val="accent5">
                <a:lumMod val="75000"/>
              </a:schemeClr>
            </a:solidFill>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spcFirstLastPara="0" vert="horz" wrap="square" lIns="193607" tIns="140274" rIns="193607" bIns="140274" numCol="1" spcCol="1270" anchor="ctr" anchorCtr="0">
              <a:noAutofit/>
            </a:bodyPr>
            <a:lstStyle/>
            <a:p>
              <a:pPr algn="ctr" defTabSz="1244361">
                <a:lnSpc>
                  <a:spcPct val="90000"/>
                </a:lnSpc>
                <a:spcBef>
                  <a:spcPct val="0"/>
                </a:spcBef>
                <a:spcAft>
                  <a:spcPct val="35000"/>
                </a:spcAft>
              </a:pPr>
              <a:r>
                <a:rPr lang="en-US" sz="2800" dirty="0"/>
                <a:t>Detailed System Optics</a:t>
              </a:r>
            </a:p>
          </p:txBody>
        </p:sp>
      </p:grpSp>
      <p:grpSp>
        <p:nvGrpSpPr>
          <p:cNvPr id="31" name="Group 30"/>
          <p:cNvGrpSpPr/>
          <p:nvPr/>
        </p:nvGrpSpPr>
        <p:grpSpPr>
          <a:xfrm>
            <a:off x="288587" y="3062904"/>
            <a:ext cx="11683766" cy="1516561"/>
            <a:chOff x="287761" y="3085877"/>
            <a:chExt cx="11869248" cy="1781265"/>
          </a:xfrm>
        </p:grpSpPr>
        <p:sp>
          <p:nvSpPr>
            <p:cNvPr id="32" name="Freeform 31"/>
            <p:cNvSpPr/>
            <p:nvPr/>
          </p:nvSpPr>
          <p:spPr>
            <a:xfrm>
              <a:off x="2502121" y="3264004"/>
              <a:ext cx="9654888" cy="1425013"/>
            </a:xfrm>
            <a:custGeom>
              <a:avLst/>
              <a:gdLst>
                <a:gd name="connsiteX0" fmla="*/ 237507 w 1425012"/>
                <a:gd name="connsiteY0" fmla="*/ 0 h 9611249"/>
                <a:gd name="connsiteX1" fmla="*/ 1187505 w 1425012"/>
                <a:gd name="connsiteY1" fmla="*/ 0 h 9611249"/>
                <a:gd name="connsiteX2" fmla="*/ 1425012 w 1425012"/>
                <a:gd name="connsiteY2" fmla="*/ 237507 h 9611249"/>
                <a:gd name="connsiteX3" fmla="*/ 1425012 w 1425012"/>
                <a:gd name="connsiteY3" fmla="*/ 9611249 h 9611249"/>
                <a:gd name="connsiteX4" fmla="*/ 1425012 w 1425012"/>
                <a:gd name="connsiteY4" fmla="*/ 9611249 h 9611249"/>
                <a:gd name="connsiteX5" fmla="*/ 0 w 1425012"/>
                <a:gd name="connsiteY5" fmla="*/ 9611249 h 9611249"/>
                <a:gd name="connsiteX6" fmla="*/ 0 w 1425012"/>
                <a:gd name="connsiteY6" fmla="*/ 9611249 h 9611249"/>
                <a:gd name="connsiteX7" fmla="*/ 0 w 1425012"/>
                <a:gd name="connsiteY7" fmla="*/ 237507 h 9611249"/>
                <a:gd name="connsiteX8" fmla="*/ 237507 w 1425012"/>
                <a:gd name="connsiteY8" fmla="*/ 0 h 961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611249">
                  <a:moveTo>
                    <a:pt x="1425012" y="1601911"/>
                  </a:moveTo>
                  <a:lnTo>
                    <a:pt x="1425012" y="8009338"/>
                  </a:lnTo>
                  <a:cubicBezTo>
                    <a:pt x="1425012" y="8894044"/>
                    <a:pt x="1409246" y="9611246"/>
                    <a:pt x="1389798" y="9611246"/>
                  </a:cubicBezTo>
                  <a:lnTo>
                    <a:pt x="0" y="9611246"/>
                  </a:lnTo>
                  <a:lnTo>
                    <a:pt x="0" y="9611246"/>
                  </a:lnTo>
                  <a:lnTo>
                    <a:pt x="0" y="3"/>
                  </a:lnTo>
                  <a:lnTo>
                    <a:pt x="0" y="3"/>
                  </a:lnTo>
                  <a:lnTo>
                    <a:pt x="1389798" y="3"/>
                  </a:lnTo>
                  <a:cubicBezTo>
                    <a:pt x="1409246" y="3"/>
                    <a:pt x="1425012" y="717205"/>
                    <a:pt x="1425012" y="1601911"/>
                  </a:cubicBez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0953" tIns="100029" rIns="130504" bIns="100030" numCol="1" spcCol="1270" anchor="ctr" anchorCtr="0">
              <a:noAutofit/>
            </a:bodyPr>
            <a:lstStyle/>
            <a:p>
              <a:pPr marL="171417" lvl="1" indent="-171417" defTabSz="711064">
                <a:lnSpc>
                  <a:spcPct val="90000"/>
                </a:lnSpc>
                <a:spcBef>
                  <a:spcPct val="0"/>
                </a:spcBef>
                <a:spcAft>
                  <a:spcPct val="15000"/>
                </a:spcAft>
                <a:buChar char="••"/>
              </a:pPr>
              <a:r>
                <a:rPr lang="en-US" sz="1600" dirty="0"/>
                <a:t>ETW == Fast Industry Standard Logging Technology</a:t>
              </a:r>
            </a:p>
            <a:p>
              <a:pPr marL="171417" lvl="1" indent="-171417" defTabSz="711064">
                <a:lnSpc>
                  <a:spcPct val="90000"/>
                </a:lnSpc>
                <a:spcBef>
                  <a:spcPct val="0"/>
                </a:spcBef>
                <a:spcAft>
                  <a:spcPct val="15000"/>
                </a:spcAft>
                <a:buChar char="••"/>
              </a:pPr>
              <a:r>
                <a:rPr lang="en-US" sz="1600" dirty="0"/>
                <a:t>Works across environments. Same tracing code runs on </a:t>
              </a:r>
              <a:r>
                <a:rPr lang="en-US" sz="1600" dirty="0" err="1"/>
                <a:t>devbox</a:t>
              </a:r>
              <a:r>
                <a:rPr lang="en-US" sz="1600" dirty="0"/>
                <a:t> and also on production clusters on Azure.</a:t>
              </a:r>
            </a:p>
            <a:p>
              <a:pPr marL="171417" lvl="1" indent="-171417" defTabSz="711064">
                <a:lnSpc>
                  <a:spcPct val="90000"/>
                </a:lnSpc>
                <a:spcBef>
                  <a:spcPct val="0"/>
                </a:spcBef>
                <a:spcAft>
                  <a:spcPct val="15000"/>
                </a:spcAft>
                <a:buChar char="••"/>
              </a:pPr>
              <a:r>
                <a:rPr lang="en-US" sz="1600" dirty="0"/>
                <a:t>Easy to add and system appends all the needed metadata such as node, app, service, and partition.</a:t>
              </a:r>
            </a:p>
          </p:txBody>
        </p:sp>
        <p:sp>
          <p:nvSpPr>
            <p:cNvPr id="33" name="Freeform 32"/>
            <p:cNvSpPr/>
            <p:nvPr/>
          </p:nvSpPr>
          <p:spPr>
            <a:xfrm>
              <a:off x="287761" y="3085877"/>
              <a:ext cx="2214359" cy="1781265"/>
            </a:xfrm>
            <a:custGeom>
              <a:avLst/>
              <a:gdLst>
                <a:gd name="connsiteX0" fmla="*/ 0 w 2257996"/>
                <a:gd name="connsiteY0" fmla="*/ 296883 h 1781265"/>
                <a:gd name="connsiteX1" fmla="*/ 296883 w 2257996"/>
                <a:gd name="connsiteY1" fmla="*/ 0 h 1781265"/>
                <a:gd name="connsiteX2" fmla="*/ 1961113 w 2257996"/>
                <a:gd name="connsiteY2" fmla="*/ 0 h 1781265"/>
                <a:gd name="connsiteX3" fmla="*/ 2257996 w 2257996"/>
                <a:gd name="connsiteY3" fmla="*/ 296883 h 1781265"/>
                <a:gd name="connsiteX4" fmla="*/ 2257996 w 2257996"/>
                <a:gd name="connsiteY4" fmla="*/ 1484382 h 1781265"/>
                <a:gd name="connsiteX5" fmla="*/ 1961113 w 2257996"/>
                <a:gd name="connsiteY5" fmla="*/ 1781265 h 1781265"/>
                <a:gd name="connsiteX6" fmla="*/ 296883 w 2257996"/>
                <a:gd name="connsiteY6" fmla="*/ 1781265 h 1781265"/>
                <a:gd name="connsiteX7" fmla="*/ 0 w 2257996"/>
                <a:gd name="connsiteY7" fmla="*/ 1484382 h 1781265"/>
                <a:gd name="connsiteX8" fmla="*/ 0 w 2257996"/>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7996" h="1781265">
                  <a:moveTo>
                    <a:pt x="0" y="296883"/>
                  </a:moveTo>
                  <a:cubicBezTo>
                    <a:pt x="0" y="132919"/>
                    <a:pt x="132919" y="0"/>
                    <a:pt x="296883" y="0"/>
                  </a:cubicBezTo>
                  <a:lnTo>
                    <a:pt x="1961113" y="0"/>
                  </a:lnTo>
                  <a:cubicBezTo>
                    <a:pt x="2125077" y="0"/>
                    <a:pt x="2257996" y="132919"/>
                    <a:pt x="2257996" y="296883"/>
                  </a:cubicBezTo>
                  <a:lnTo>
                    <a:pt x="2257996" y="1484382"/>
                  </a:lnTo>
                  <a:cubicBezTo>
                    <a:pt x="2257996" y="1648346"/>
                    <a:pt x="2125077" y="1781265"/>
                    <a:pt x="1961113" y="1781265"/>
                  </a:cubicBezTo>
                  <a:lnTo>
                    <a:pt x="296883" y="1781265"/>
                  </a:lnTo>
                  <a:cubicBezTo>
                    <a:pt x="132919" y="1781265"/>
                    <a:pt x="0" y="1648346"/>
                    <a:pt x="0" y="1484382"/>
                  </a:cubicBezTo>
                  <a:lnTo>
                    <a:pt x="0" y="296883"/>
                  </a:lnTo>
                  <a:close/>
                </a:path>
              </a:pathLst>
            </a:custGeom>
            <a:solidFill>
              <a:srgbClr val="00B05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193607" tIns="140274" rIns="193607" bIns="140274" numCol="1" spcCol="1270" anchor="ctr" anchorCtr="0">
              <a:noAutofit/>
            </a:bodyPr>
            <a:lstStyle/>
            <a:p>
              <a:pPr algn="ctr" defTabSz="1244361">
                <a:lnSpc>
                  <a:spcPct val="90000"/>
                </a:lnSpc>
                <a:spcBef>
                  <a:spcPct val="0"/>
                </a:spcBef>
                <a:spcAft>
                  <a:spcPct val="35000"/>
                </a:spcAft>
              </a:pPr>
              <a:r>
                <a:rPr lang="en-US" sz="2800" dirty="0"/>
                <a:t>Custom Application Tracing</a:t>
              </a:r>
            </a:p>
          </p:txBody>
        </p:sp>
      </p:grpSp>
      <p:grpSp>
        <p:nvGrpSpPr>
          <p:cNvPr id="34" name="Group 33"/>
          <p:cNvGrpSpPr/>
          <p:nvPr/>
        </p:nvGrpSpPr>
        <p:grpSpPr>
          <a:xfrm>
            <a:off x="275465" y="4804335"/>
            <a:ext cx="11696888" cy="1516561"/>
            <a:chOff x="287762" y="4956206"/>
            <a:chExt cx="11870975" cy="1781265"/>
          </a:xfrm>
        </p:grpSpPr>
        <p:sp>
          <p:nvSpPr>
            <p:cNvPr id="35" name="Freeform 34"/>
            <p:cNvSpPr/>
            <p:nvPr/>
          </p:nvSpPr>
          <p:spPr>
            <a:xfrm>
              <a:off x="2502119" y="5134334"/>
              <a:ext cx="9656618" cy="1425013"/>
            </a:xfrm>
            <a:custGeom>
              <a:avLst/>
              <a:gdLst>
                <a:gd name="connsiteX0" fmla="*/ 237507 w 1425012"/>
                <a:gd name="connsiteY0" fmla="*/ 0 h 9541766"/>
                <a:gd name="connsiteX1" fmla="*/ 1187505 w 1425012"/>
                <a:gd name="connsiteY1" fmla="*/ 0 h 9541766"/>
                <a:gd name="connsiteX2" fmla="*/ 1425012 w 1425012"/>
                <a:gd name="connsiteY2" fmla="*/ 237507 h 9541766"/>
                <a:gd name="connsiteX3" fmla="*/ 1425012 w 1425012"/>
                <a:gd name="connsiteY3" fmla="*/ 9541766 h 9541766"/>
                <a:gd name="connsiteX4" fmla="*/ 1425012 w 1425012"/>
                <a:gd name="connsiteY4" fmla="*/ 9541766 h 9541766"/>
                <a:gd name="connsiteX5" fmla="*/ 0 w 1425012"/>
                <a:gd name="connsiteY5" fmla="*/ 9541766 h 9541766"/>
                <a:gd name="connsiteX6" fmla="*/ 0 w 1425012"/>
                <a:gd name="connsiteY6" fmla="*/ 9541766 h 9541766"/>
                <a:gd name="connsiteX7" fmla="*/ 0 w 1425012"/>
                <a:gd name="connsiteY7" fmla="*/ 237507 h 9541766"/>
                <a:gd name="connsiteX8" fmla="*/ 237507 w 1425012"/>
                <a:gd name="connsiteY8" fmla="*/ 0 h 954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5012" h="9541766">
                  <a:moveTo>
                    <a:pt x="1425012" y="1590330"/>
                  </a:moveTo>
                  <a:lnTo>
                    <a:pt x="1425012" y="7951436"/>
                  </a:lnTo>
                  <a:cubicBezTo>
                    <a:pt x="1425012" y="8829746"/>
                    <a:pt x="1409131" y="9541763"/>
                    <a:pt x="1389542" y="9541763"/>
                  </a:cubicBezTo>
                  <a:lnTo>
                    <a:pt x="0" y="9541763"/>
                  </a:lnTo>
                  <a:lnTo>
                    <a:pt x="0" y="9541763"/>
                  </a:lnTo>
                  <a:lnTo>
                    <a:pt x="0" y="3"/>
                  </a:lnTo>
                  <a:lnTo>
                    <a:pt x="0" y="3"/>
                  </a:lnTo>
                  <a:lnTo>
                    <a:pt x="1389542" y="3"/>
                  </a:lnTo>
                  <a:cubicBezTo>
                    <a:pt x="1409131" y="3"/>
                    <a:pt x="1425012" y="712020"/>
                    <a:pt x="1425012" y="1590330"/>
                  </a:cubicBez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spcFirstLastPara="0" vert="horz" wrap="square" lIns="60953" tIns="100028" rIns="130503" bIns="100031" numCol="1" spcCol="1270" anchor="ctr" anchorCtr="0">
              <a:noAutofit/>
            </a:bodyPr>
            <a:lstStyle/>
            <a:p>
              <a:pPr marL="171417" lvl="1" indent="-171417" defTabSz="711064">
                <a:lnSpc>
                  <a:spcPct val="90000"/>
                </a:lnSpc>
                <a:spcBef>
                  <a:spcPct val="0"/>
                </a:spcBef>
                <a:spcAft>
                  <a:spcPct val="15000"/>
                </a:spcAft>
                <a:buChar char="••"/>
              </a:pPr>
              <a:r>
                <a:rPr lang="en-US" sz="1600" dirty="0"/>
                <a:t>Visual Studio Diagnostics Events Viewer</a:t>
              </a:r>
            </a:p>
            <a:p>
              <a:pPr marL="171417" lvl="1" indent="-171417" defTabSz="711064">
                <a:lnSpc>
                  <a:spcPct val="90000"/>
                </a:lnSpc>
                <a:spcBef>
                  <a:spcPct val="0"/>
                </a:spcBef>
                <a:spcAft>
                  <a:spcPct val="15000"/>
                </a:spcAft>
                <a:buChar char="••"/>
              </a:pPr>
              <a:r>
                <a:rPr lang="en-US" sz="1600" dirty="0"/>
                <a:t>Windows Event Viewer</a:t>
              </a:r>
            </a:p>
            <a:p>
              <a:pPr marL="171417" lvl="1" indent="-171417" defTabSz="711064">
                <a:lnSpc>
                  <a:spcPct val="90000"/>
                </a:lnSpc>
                <a:spcBef>
                  <a:spcPct val="0"/>
                </a:spcBef>
                <a:spcAft>
                  <a:spcPct val="15000"/>
                </a:spcAft>
                <a:buChar char="••"/>
              </a:pPr>
              <a:r>
                <a:rPr lang="en-US" sz="1600" dirty="0"/>
                <a:t>Windows Azure Diagnostics + Operational Insights</a:t>
              </a:r>
            </a:p>
            <a:p>
              <a:pPr marL="171417" lvl="1" indent="-171417" defTabSz="711064">
                <a:lnSpc>
                  <a:spcPct val="90000"/>
                </a:lnSpc>
                <a:spcBef>
                  <a:spcPct val="0"/>
                </a:spcBef>
                <a:spcAft>
                  <a:spcPct val="15000"/>
                </a:spcAft>
                <a:buChar char="••"/>
              </a:pPr>
              <a:r>
                <a:rPr lang="en-US" sz="1600" dirty="0"/>
                <a:t>Easy to plug in your preferred tools: </a:t>
              </a:r>
              <a:r>
                <a:rPr lang="en-US" sz="1600" dirty="0" err="1"/>
                <a:t>Kibana</a:t>
              </a:r>
              <a:r>
                <a:rPr lang="en-US" sz="1600" dirty="0"/>
                <a:t>, </a:t>
              </a:r>
              <a:r>
                <a:rPr lang="en-US" sz="1600" dirty="0" err="1"/>
                <a:t>Elasticsearch</a:t>
              </a:r>
              <a:r>
                <a:rPr lang="en-US" sz="1600" dirty="0"/>
                <a:t> and more </a:t>
              </a:r>
            </a:p>
          </p:txBody>
        </p:sp>
        <p:sp>
          <p:nvSpPr>
            <p:cNvPr id="36" name="Freeform 35"/>
            <p:cNvSpPr/>
            <p:nvPr/>
          </p:nvSpPr>
          <p:spPr>
            <a:xfrm>
              <a:off x="287762" y="4956206"/>
              <a:ext cx="2214358" cy="1781265"/>
            </a:xfrm>
            <a:custGeom>
              <a:avLst/>
              <a:gdLst>
                <a:gd name="connsiteX0" fmla="*/ 0 w 2329211"/>
                <a:gd name="connsiteY0" fmla="*/ 296883 h 1781265"/>
                <a:gd name="connsiteX1" fmla="*/ 296883 w 2329211"/>
                <a:gd name="connsiteY1" fmla="*/ 0 h 1781265"/>
                <a:gd name="connsiteX2" fmla="*/ 2032328 w 2329211"/>
                <a:gd name="connsiteY2" fmla="*/ 0 h 1781265"/>
                <a:gd name="connsiteX3" fmla="*/ 2329211 w 2329211"/>
                <a:gd name="connsiteY3" fmla="*/ 296883 h 1781265"/>
                <a:gd name="connsiteX4" fmla="*/ 2329211 w 2329211"/>
                <a:gd name="connsiteY4" fmla="*/ 1484382 h 1781265"/>
                <a:gd name="connsiteX5" fmla="*/ 2032328 w 2329211"/>
                <a:gd name="connsiteY5" fmla="*/ 1781265 h 1781265"/>
                <a:gd name="connsiteX6" fmla="*/ 296883 w 2329211"/>
                <a:gd name="connsiteY6" fmla="*/ 1781265 h 1781265"/>
                <a:gd name="connsiteX7" fmla="*/ 0 w 2329211"/>
                <a:gd name="connsiteY7" fmla="*/ 1484382 h 1781265"/>
                <a:gd name="connsiteX8" fmla="*/ 0 w 2329211"/>
                <a:gd name="connsiteY8" fmla="*/ 296883 h 178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29211" h="1781265">
                  <a:moveTo>
                    <a:pt x="0" y="296883"/>
                  </a:moveTo>
                  <a:cubicBezTo>
                    <a:pt x="0" y="132919"/>
                    <a:pt x="132919" y="0"/>
                    <a:pt x="296883" y="0"/>
                  </a:cubicBezTo>
                  <a:lnTo>
                    <a:pt x="2032328" y="0"/>
                  </a:lnTo>
                  <a:cubicBezTo>
                    <a:pt x="2196292" y="0"/>
                    <a:pt x="2329211" y="132919"/>
                    <a:pt x="2329211" y="296883"/>
                  </a:cubicBezTo>
                  <a:lnTo>
                    <a:pt x="2329211" y="1484382"/>
                  </a:lnTo>
                  <a:cubicBezTo>
                    <a:pt x="2329211" y="1648346"/>
                    <a:pt x="2196292" y="1781265"/>
                    <a:pt x="2032328" y="1781265"/>
                  </a:cubicBezTo>
                  <a:lnTo>
                    <a:pt x="296883" y="1781265"/>
                  </a:lnTo>
                  <a:cubicBezTo>
                    <a:pt x="132919" y="1781265"/>
                    <a:pt x="0" y="1648346"/>
                    <a:pt x="0" y="1484382"/>
                  </a:cubicBezTo>
                  <a:lnTo>
                    <a:pt x="0" y="296883"/>
                  </a:lnTo>
                  <a:close/>
                </a:path>
              </a:pathLst>
            </a:cu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spcFirstLastPara="0" vert="horz" wrap="square" lIns="193607" tIns="140274" rIns="193607" bIns="140274" numCol="1" spcCol="1270" anchor="ctr" anchorCtr="0">
              <a:noAutofit/>
            </a:bodyPr>
            <a:lstStyle/>
            <a:p>
              <a:pPr algn="ctr" defTabSz="1244361">
                <a:lnSpc>
                  <a:spcPct val="90000"/>
                </a:lnSpc>
                <a:spcBef>
                  <a:spcPct val="0"/>
                </a:spcBef>
                <a:spcAft>
                  <a:spcPct val="35000"/>
                </a:spcAft>
              </a:pPr>
              <a:r>
                <a:rPr lang="en-US" sz="2800" dirty="0"/>
                <a:t>Choice of Tools</a:t>
              </a:r>
            </a:p>
          </p:txBody>
        </p:sp>
      </p:grpSp>
    </p:spTree>
    <p:extLst>
      <p:ext uri="{BB962C8B-B14F-4D97-AF65-F5344CB8AC3E}">
        <p14:creationId xmlns:p14="http://schemas.microsoft.com/office/powerpoint/2010/main" val="378277657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838098" y="1702039"/>
            <a:ext cx="8835645" cy="3988239"/>
            <a:chOff x="304800" y="1308377"/>
            <a:chExt cx="8229600" cy="5397223"/>
          </a:xfrm>
        </p:grpSpPr>
        <p:sp>
          <p:nvSpPr>
            <p:cNvPr id="63" name="Rounded Rectangle 62"/>
            <p:cNvSpPr/>
            <p:nvPr/>
          </p:nvSpPr>
          <p:spPr>
            <a:xfrm>
              <a:off x="609600" y="18748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r>
                <a:rPr lang="en-US" dirty="0">
                  <a:solidFill>
                    <a:srgbClr val="505050"/>
                  </a:solidFill>
                  <a:latin typeface="Segoe UI"/>
                </a:rPr>
                <a:t>Windows OS</a:t>
              </a: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p:txBody>
        </p:sp>
        <p:sp>
          <p:nvSpPr>
            <p:cNvPr id="64" name="Rounded Rectangle 63"/>
            <p:cNvSpPr/>
            <p:nvPr/>
          </p:nvSpPr>
          <p:spPr>
            <a:xfrm>
              <a:off x="304800" y="48466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r>
                <a:rPr lang="en-US" dirty="0">
                  <a:solidFill>
                    <a:srgbClr val="505050"/>
                  </a:solidFill>
                  <a:latin typeface="Segoe UI"/>
                </a:rPr>
                <a:t>Windows OS</a:t>
              </a:r>
            </a:p>
          </p:txBody>
        </p:sp>
        <p:sp>
          <p:nvSpPr>
            <p:cNvPr id="65" name="Rounded Rectangle 64"/>
            <p:cNvSpPr/>
            <p:nvPr/>
          </p:nvSpPr>
          <p:spPr>
            <a:xfrm>
              <a:off x="6248400" y="47704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r>
                <a:rPr lang="en-US" dirty="0">
                  <a:solidFill>
                    <a:srgbClr val="505050"/>
                  </a:solidFill>
                  <a:latin typeface="Segoe UI"/>
                </a:rPr>
                <a:t>Windows OS</a:t>
              </a: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p:txBody>
        </p:sp>
        <p:sp>
          <p:nvSpPr>
            <p:cNvPr id="66" name="Rounded Rectangle 65"/>
            <p:cNvSpPr/>
            <p:nvPr/>
          </p:nvSpPr>
          <p:spPr>
            <a:xfrm>
              <a:off x="3398018" y="1308377"/>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14367">
                <a:defRPr/>
              </a:pPr>
              <a:r>
                <a:rPr lang="en-US" dirty="0">
                  <a:solidFill>
                    <a:srgbClr val="505050"/>
                  </a:solidFill>
                  <a:latin typeface="Segoe UI"/>
                </a:rPr>
                <a:t>Windows OS</a:t>
              </a: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p:txBody>
        </p:sp>
        <p:sp>
          <p:nvSpPr>
            <p:cNvPr id="67" name="Rounded Rectangle 66"/>
            <p:cNvSpPr/>
            <p:nvPr/>
          </p:nvSpPr>
          <p:spPr>
            <a:xfrm>
              <a:off x="6248400" y="1951038"/>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r>
                <a:rPr lang="en-US" dirty="0">
                  <a:solidFill>
                    <a:srgbClr val="505050"/>
                  </a:solidFill>
                  <a:latin typeface="Segoe UI"/>
                </a:rPr>
                <a:t>Windows OS</a:t>
              </a: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p:txBody>
        </p:sp>
        <p:sp>
          <p:nvSpPr>
            <p:cNvPr id="68" name="Rounded Rectangle 67"/>
            <p:cNvSpPr/>
            <p:nvPr/>
          </p:nvSpPr>
          <p:spPr>
            <a:xfrm>
              <a:off x="3352800" y="4800600"/>
              <a:ext cx="2286000" cy="185896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r>
                <a:rPr lang="en-US" dirty="0">
                  <a:solidFill>
                    <a:srgbClr val="505050"/>
                  </a:solidFill>
                  <a:latin typeface="Segoe UI"/>
                </a:rPr>
                <a:t>Windows OS</a:t>
              </a: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a:p>
              <a:pPr defTabSz="914367">
                <a:defRPr/>
              </a:pPr>
              <a:endParaRPr lang="en-US" dirty="0">
                <a:solidFill>
                  <a:srgbClr val="505050"/>
                </a:solidFill>
                <a:latin typeface="Segoe UI"/>
              </a:endParaRPr>
            </a:p>
          </p:txBody>
        </p:sp>
        <p:sp>
          <p:nvSpPr>
            <p:cNvPr id="69" name="Oval 68"/>
            <p:cNvSpPr/>
            <p:nvPr/>
          </p:nvSpPr>
          <p:spPr bwMode="auto">
            <a:xfrm>
              <a:off x="1219200" y="2781736"/>
              <a:ext cx="6553200" cy="3352800"/>
            </a:xfrm>
            <a:prstGeom prst="ellipse">
              <a:avLst/>
            </a:prstGeom>
            <a:noFill/>
            <a:ln>
              <a:solidFill>
                <a:schemeClr val="tx1"/>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23" tIns="45711" rIns="91423" bIns="45711" numCol="1" rtlCol="0" anchor="ctr" anchorCtr="0" compatLnSpc="1">
              <a:prstTxWarp prst="textNoShape">
                <a:avLst/>
              </a:prstTxWarp>
            </a:bodyPr>
            <a:lstStyle/>
            <a:p>
              <a:pPr algn="ctr" defTabSz="913924">
                <a:defRPr/>
              </a:pPr>
              <a:endParaRPr lang="en-US" sz="2400" dirty="0">
                <a:solidFill>
                  <a:srgbClr val="FFFFFF"/>
                </a:solidFill>
                <a:latin typeface="Segoe UI"/>
              </a:endParaRPr>
            </a:p>
          </p:txBody>
        </p:sp>
        <p:sp>
          <p:nvSpPr>
            <p:cNvPr id="70" name="Oval 69"/>
            <p:cNvSpPr/>
            <p:nvPr/>
          </p:nvSpPr>
          <p:spPr>
            <a:xfrm>
              <a:off x="1997109" y="2857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14367">
                <a:defRPr/>
              </a:pPr>
              <a:r>
                <a:rPr lang="en-US" sz="900" dirty="0">
                  <a:solidFill>
                    <a:schemeClr val="bg1"/>
                  </a:solidFill>
                  <a:latin typeface="Segoe UI"/>
                </a:rPr>
                <a:t>Fabric</a:t>
              </a:r>
            </a:p>
            <a:p>
              <a:pPr algn="ctr" defTabSz="914367">
                <a:defRPr/>
              </a:pPr>
              <a:r>
                <a:rPr lang="en-US" sz="900" dirty="0">
                  <a:solidFill>
                    <a:schemeClr val="bg1"/>
                  </a:solidFill>
                  <a:latin typeface="Segoe UI"/>
                </a:rPr>
                <a:t>Node</a:t>
              </a:r>
            </a:p>
          </p:txBody>
        </p:sp>
        <p:sp>
          <p:nvSpPr>
            <p:cNvPr id="71" name="Oval 70"/>
            <p:cNvSpPr/>
            <p:nvPr/>
          </p:nvSpPr>
          <p:spPr>
            <a:xfrm>
              <a:off x="1485900" y="505936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14367">
                <a:defRPr/>
              </a:pPr>
              <a:r>
                <a:rPr lang="en-US" sz="900" dirty="0">
                  <a:solidFill>
                    <a:schemeClr val="bg1"/>
                  </a:solidFill>
                  <a:latin typeface="Segoe UI"/>
                </a:rPr>
                <a:t>Fabric</a:t>
              </a:r>
            </a:p>
            <a:p>
              <a:pPr algn="ctr" defTabSz="914367">
                <a:defRPr/>
              </a:pPr>
              <a:r>
                <a:rPr lang="en-US" sz="900" dirty="0">
                  <a:solidFill>
                    <a:schemeClr val="bg1"/>
                  </a:solidFill>
                  <a:latin typeface="Segoe UI"/>
                </a:rPr>
                <a:t>Node </a:t>
              </a:r>
            </a:p>
          </p:txBody>
        </p:sp>
        <p:sp>
          <p:nvSpPr>
            <p:cNvPr id="72" name="Oval 71"/>
            <p:cNvSpPr/>
            <p:nvPr/>
          </p:nvSpPr>
          <p:spPr>
            <a:xfrm>
              <a:off x="4114800" y="59059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14367">
                <a:defRPr/>
              </a:pPr>
              <a:r>
                <a:rPr lang="en-US" sz="900" dirty="0">
                  <a:solidFill>
                    <a:schemeClr val="bg1"/>
                  </a:solidFill>
                  <a:latin typeface="Segoe UI"/>
                </a:rPr>
                <a:t>Fabric</a:t>
              </a:r>
            </a:p>
            <a:p>
              <a:pPr algn="ctr" defTabSz="914367">
                <a:defRPr/>
              </a:pPr>
              <a:r>
                <a:rPr lang="en-US" sz="900" dirty="0">
                  <a:solidFill>
                    <a:schemeClr val="bg1"/>
                  </a:solidFill>
                  <a:latin typeface="Segoe UI"/>
                </a:rPr>
                <a:t>Node</a:t>
              </a:r>
            </a:p>
          </p:txBody>
        </p:sp>
        <p:sp>
          <p:nvSpPr>
            <p:cNvPr id="73" name="Oval 72"/>
            <p:cNvSpPr/>
            <p:nvPr/>
          </p:nvSpPr>
          <p:spPr>
            <a:xfrm>
              <a:off x="4182205" y="2432342"/>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14367">
                <a:defRPr/>
              </a:pPr>
              <a:r>
                <a:rPr lang="en-US" sz="900" dirty="0">
                  <a:solidFill>
                    <a:schemeClr val="bg1"/>
                  </a:solidFill>
                  <a:latin typeface="Segoe UI"/>
                </a:rPr>
                <a:t>Fabric</a:t>
              </a:r>
            </a:p>
            <a:p>
              <a:pPr algn="ctr" defTabSz="914367">
                <a:defRPr/>
              </a:pPr>
              <a:r>
                <a:rPr lang="en-US" sz="900" dirty="0">
                  <a:solidFill>
                    <a:schemeClr val="bg1"/>
                  </a:solidFill>
                  <a:latin typeface="Segoe UI"/>
                </a:rPr>
                <a:t>Node</a:t>
              </a:r>
            </a:p>
          </p:txBody>
        </p:sp>
        <p:sp>
          <p:nvSpPr>
            <p:cNvPr id="74" name="Oval 73"/>
            <p:cNvSpPr/>
            <p:nvPr/>
          </p:nvSpPr>
          <p:spPr>
            <a:xfrm>
              <a:off x="6446854" y="30103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14367">
                <a:defRPr/>
              </a:pPr>
              <a:r>
                <a:rPr lang="en-US" sz="900" dirty="0">
                  <a:solidFill>
                    <a:schemeClr val="bg1"/>
                  </a:solidFill>
                  <a:latin typeface="Segoe UI"/>
                </a:rPr>
                <a:t>Fabric</a:t>
              </a:r>
            </a:p>
            <a:p>
              <a:pPr algn="ctr" defTabSz="914367">
                <a:defRPr/>
              </a:pPr>
              <a:r>
                <a:rPr lang="en-US" sz="900" dirty="0">
                  <a:solidFill>
                    <a:schemeClr val="bg1"/>
                  </a:solidFill>
                  <a:latin typeface="Segoe UI"/>
                </a:rPr>
                <a:t>Node</a:t>
              </a:r>
            </a:p>
          </p:txBody>
        </p:sp>
        <p:sp>
          <p:nvSpPr>
            <p:cNvPr id="75" name="Oval 74"/>
            <p:cNvSpPr/>
            <p:nvPr/>
          </p:nvSpPr>
          <p:spPr>
            <a:xfrm>
              <a:off x="6446854" y="5220136"/>
              <a:ext cx="762000" cy="685800"/>
            </a:xfrm>
            <a:prstGeom prst="ellipse">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defTabSz="914367">
                <a:defRPr/>
              </a:pPr>
              <a:r>
                <a:rPr lang="en-US" sz="900" dirty="0">
                  <a:solidFill>
                    <a:schemeClr val="bg1"/>
                  </a:solidFill>
                  <a:latin typeface="Segoe UI"/>
                </a:rPr>
                <a:t>Fabric</a:t>
              </a:r>
            </a:p>
            <a:p>
              <a:pPr algn="ctr" defTabSz="914367">
                <a:defRPr/>
              </a:pPr>
              <a:r>
                <a:rPr lang="en-US" sz="900" dirty="0">
                  <a:solidFill>
                    <a:schemeClr val="bg1"/>
                  </a:solidFill>
                  <a:latin typeface="Segoe UI"/>
                </a:rPr>
                <a:t>Node</a:t>
              </a:r>
            </a:p>
          </p:txBody>
        </p:sp>
      </p:grpSp>
      <p:sp>
        <p:nvSpPr>
          <p:cNvPr id="4" name="TextBox 3"/>
          <p:cNvSpPr txBox="1"/>
          <p:nvPr/>
        </p:nvSpPr>
        <p:spPr>
          <a:xfrm>
            <a:off x="2610779" y="1293443"/>
            <a:ext cx="2335860" cy="374793"/>
          </a:xfrm>
          <a:prstGeom prst="rect">
            <a:avLst/>
          </a:prstGeom>
          <a:noFill/>
        </p:spPr>
        <p:txBody>
          <a:bodyPr wrap="square" rtlCol="0">
            <a:spAutoFit/>
          </a:bodyPr>
          <a:lstStyle/>
          <a:p>
            <a:pPr defTabSz="914367">
              <a:defRPr/>
            </a:pPr>
            <a:endParaRPr lang="en-US" dirty="0">
              <a:solidFill>
                <a:srgbClr val="FFFFFF"/>
              </a:solidFill>
              <a:latin typeface="Segoe UI"/>
            </a:endParaRPr>
          </a:p>
        </p:txBody>
      </p:sp>
      <p:sp>
        <p:nvSpPr>
          <p:cNvPr id="23" name="Title 1"/>
          <p:cNvSpPr>
            <a:spLocks noGrp="1"/>
          </p:cNvSpPr>
          <p:nvPr>
            <p:ph type="title"/>
          </p:nvPr>
        </p:nvSpPr>
        <p:spPr>
          <a:xfrm>
            <a:off x="523846" y="193439"/>
            <a:ext cx="10968069" cy="747791"/>
          </a:xfrm>
        </p:spPr>
        <p:txBody>
          <a:bodyPr>
            <a:noAutofit/>
          </a:bodyPr>
          <a:lstStyle/>
          <a:p>
            <a:r>
              <a:rPr lang="en-US" dirty="0"/>
              <a:t>Application Upgrade</a:t>
            </a:r>
          </a:p>
        </p:txBody>
      </p:sp>
      <p:sp>
        <p:nvSpPr>
          <p:cNvPr id="25" name="Rounded Rectangle 24"/>
          <p:cNvSpPr/>
          <p:nvPr/>
        </p:nvSpPr>
        <p:spPr>
          <a:xfrm>
            <a:off x="3292125" y="2961036"/>
            <a:ext cx="1203362" cy="371767"/>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367">
              <a:defRPr/>
            </a:pPr>
            <a:r>
              <a:rPr lang="en-US" sz="1200" dirty="0">
                <a:solidFill>
                  <a:srgbClr val="FFFFFF"/>
                </a:solidFill>
                <a:latin typeface="Segoe UI"/>
              </a:rPr>
              <a:t>App B v2</a:t>
            </a:r>
          </a:p>
        </p:txBody>
      </p:sp>
      <p:sp>
        <p:nvSpPr>
          <p:cNvPr id="27" name="Rounded Rectangle 26"/>
          <p:cNvSpPr/>
          <p:nvPr/>
        </p:nvSpPr>
        <p:spPr>
          <a:xfrm>
            <a:off x="10391770" y="4465855"/>
            <a:ext cx="1203362" cy="332823"/>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367">
              <a:defRPr/>
            </a:pPr>
            <a:r>
              <a:rPr lang="en-US" sz="1200" dirty="0">
                <a:solidFill>
                  <a:srgbClr val="FFFFFF"/>
                </a:solidFill>
                <a:latin typeface="Segoe UI"/>
              </a:rPr>
              <a:t>App B v2</a:t>
            </a:r>
          </a:p>
        </p:txBody>
      </p:sp>
      <p:sp>
        <p:nvSpPr>
          <p:cNvPr id="28" name="Rounded Rectangle 27"/>
          <p:cNvSpPr/>
          <p:nvPr/>
        </p:nvSpPr>
        <p:spPr>
          <a:xfrm>
            <a:off x="6135592" y="4565111"/>
            <a:ext cx="1203362" cy="346708"/>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367">
              <a:defRPr/>
            </a:pPr>
            <a:r>
              <a:rPr lang="en-US" sz="1200" dirty="0">
                <a:solidFill>
                  <a:srgbClr val="FFFFFF"/>
                </a:solidFill>
                <a:latin typeface="Segoe UI"/>
              </a:rPr>
              <a:t>App B v2</a:t>
            </a:r>
          </a:p>
        </p:txBody>
      </p:sp>
      <p:sp>
        <p:nvSpPr>
          <p:cNvPr id="29" name="Rounded Rectangle 28"/>
          <p:cNvSpPr/>
          <p:nvPr/>
        </p:nvSpPr>
        <p:spPr>
          <a:xfrm>
            <a:off x="6741015" y="2041496"/>
            <a:ext cx="1256324" cy="366053"/>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14367">
              <a:defRPr/>
            </a:pPr>
            <a:r>
              <a:rPr lang="en-US" sz="1100" dirty="0">
                <a:solidFill>
                  <a:srgbClr val="FFFFFF"/>
                </a:solidFill>
                <a:latin typeface="Segoe UI"/>
              </a:rPr>
              <a:t>App A v1</a:t>
            </a:r>
          </a:p>
        </p:txBody>
      </p:sp>
      <p:sp>
        <p:nvSpPr>
          <p:cNvPr id="30" name="Rounded Rectangle 29"/>
          <p:cNvSpPr/>
          <p:nvPr/>
        </p:nvSpPr>
        <p:spPr>
          <a:xfrm>
            <a:off x="2972151" y="5003444"/>
            <a:ext cx="1256324" cy="362148"/>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14367">
              <a:defRPr/>
            </a:pPr>
            <a:r>
              <a:rPr lang="en-US" sz="1100" dirty="0">
                <a:solidFill>
                  <a:srgbClr val="FFFFFF"/>
                </a:solidFill>
                <a:latin typeface="Segoe UI"/>
              </a:rPr>
              <a:t>App A v1</a:t>
            </a:r>
          </a:p>
        </p:txBody>
      </p:sp>
      <p:sp>
        <p:nvSpPr>
          <p:cNvPr id="31" name="Rounded Rectangle 30"/>
          <p:cNvSpPr/>
          <p:nvPr/>
        </p:nvSpPr>
        <p:spPr>
          <a:xfrm>
            <a:off x="10342716" y="4900867"/>
            <a:ext cx="1256324" cy="38459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14367">
              <a:defRPr/>
            </a:pPr>
            <a:r>
              <a:rPr lang="en-US" sz="1100" dirty="0">
                <a:solidFill>
                  <a:srgbClr val="FFFFFF"/>
                </a:solidFill>
                <a:latin typeface="Segoe UI"/>
              </a:rPr>
              <a:t>App A v1</a:t>
            </a:r>
          </a:p>
        </p:txBody>
      </p:sp>
      <p:sp>
        <p:nvSpPr>
          <p:cNvPr id="35" name="Rounded Rectangle 34"/>
          <p:cNvSpPr/>
          <p:nvPr/>
        </p:nvSpPr>
        <p:spPr>
          <a:xfrm>
            <a:off x="3292125" y="2445588"/>
            <a:ext cx="1203362" cy="33282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367">
              <a:defRPr/>
            </a:pPr>
            <a:r>
              <a:rPr lang="en-US" sz="1200" dirty="0">
                <a:solidFill>
                  <a:schemeClr val="tx1"/>
                </a:solidFill>
                <a:latin typeface="Segoe UI"/>
              </a:rPr>
              <a:t>App C v1</a:t>
            </a:r>
          </a:p>
        </p:txBody>
      </p:sp>
      <p:sp>
        <p:nvSpPr>
          <p:cNvPr id="36" name="Rounded Rectangle 35"/>
          <p:cNvSpPr/>
          <p:nvPr/>
        </p:nvSpPr>
        <p:spPr>
          <a:xfrm>
            <a:off x="10356483" y="3065278"/>
            <a:ext cx="1203362" cy="33282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367">
              <a:defRPr/>
            </a:pPr>
            <a:r>
              <a:rPr lang="en-US" sz="1200" dirty="0">
                <a:solidFill>
                  <a:schemeClr val="tx1"/>
                </a:solidFill>
                <a:latin typeface="Segoe UI"/>
              </a:rPr>
              <a:t>App C v1</a:t>
            </a:r>
          </a:p>
        </p:txBody>
      </p:sp>
      <p:sp>
        <p:nvSpPr>
          <p:cNvPr id="37" name="Rounded Rectangle 36"/>
          <p:cNvSpPr/>
          <p:nvPr/>
        </p:nvSpPr>
        <p:spPr>
          <a:xfrm>
            <a:off x="7344671" y="4568043"/>
            <a:ext cx="1203362" cy="332823"/>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367">
              <a:defRPr/>
            </a:pPr>
            <a:r>
              <a:rPr lang="en-US" sz="1200" dirty="0">
                <a:solidFill>
                  <a:schemeClr val="tx1"/>
                </a:solidFill>
                <a:latin typeface="Segoe UI"/>
              </a:rPr>
              <a:t>App C v1</a:t>
            </a:r>
          </a:p>
        </p:txBody>
      </p:sp>
      <p:sp>
        <p:nvSpPr>
          <p:cNvPr id="39" name="Rectangle 38"/>
          <p:cNvSpPr/>
          <p:nvPr/>
        </p:nvSpPr>
        <p:spPr bwMode="auto">
          <a:xfrm>
            <a:off x="280984" y="2278735"/>
            <a:ext cx="1880444" cy="2324461"/>
          </a:xfrm>
          <a:prstGeom prst="rect">
            <a:avLst/>
          </a:prstGeom>
          <a:noFill/>
          <a:ln w="22225">
            <a:solidFill>
              <a:schemeClr val="tx1"/>
            </a:solidFill>
            <a:prstDash val="dash"/>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bodyPr>
          <a:lstStyle/>
          <a:p>
            <a:pPr algn="ctr" defTabSz="913924" fontAlgn="base">
              <a:spcBef>
                <a:spcPct val="0"/>
              </a:spcBef>
              <a:spcAft>
                <a:spcPct val="0"/>
              </a:spcAft>
              <a:defRPr/>
            </a:pPr>
            <a:endParaRPr lang="en-US" dirty="0">
              <a:gradFill>
                <a:gsLst>
                  <a:gs pos="0">
                    <a:srgbClr val="FFFFFF"/>
                  </a:gs>
                  <a:gs pos="100000">
                    <a:srgbClr val="FFFFFF"/>
                  </a:gs>
                </a:gsLst>
                <a:lin ang="5400000" scaled="0"/>
              </a:gradFill>
              <a:latin typeface="Segoe UI"/>
            </a:endParaRPr>
          </a:p>
          <a:p>
            <a:pPr algn="ctr" defTabSz="913924" fontAlgn="base">
              <a:spcBef>
                <a:spcPct val="0"/>
              </a:spcBef>
              <a:spcAft>
                <a:spcPct val="0"/>
              </a:spcAft>
              <a:defRPr/>
            </a:pPr>
            <a:endParaRPr lang="en-US" dirty="0">
              <a:gradFill>
                <a:gsLst>
                  <a:gs pos="0">
                    <a:srgbClr val="FFFFFF"/>
                  </a:gs>
                  <a:gs pos="100000">
                    <a:srgbClr val="FFFFFF"/>
                  </a:gs>
                </a:gsLst>
                <a:lin ang="5400000" scaled="0"/>
              </a:gradFill>
              <a:latin typeface="Segoe UI"/>
            </a:endParaRPr>
          </a:p>
          <a:p>
            <a:pPr algn="ctr" defTabSz="913924" fontAlgn="base">
              <a:spcBef>
                <a:spcPct val="0"/>
              </a:spcBef>
              <a:spcAft>
                <a:spcPct val="0"/>
              </a:spcAft>
              <a:defRPr/>
            </a:pPr>
            <a:endParaRPr lang="en-US" dirty="0">
              <a:gradFill>
                <a:gsLst>
                  <a:gs pos="0">
                    <a:srgbClr val="FFFFFF"/>
                  </a:gs>
                  <a:gs pos="100000">
                    <a:srgbClr val="FFFFFF"/>
                  </a:gs>
                </a:gsLst>
                <a:lin ang="5400000" scaled="0"/>
              </a:gradFill>
              <a:latin typeface="Segoe UI"/>
            </a:endParaRPr>
          </a:p>
          <a:p>
            <a:pPr algn="ctr" defTabSz="913924" fontAlgn="base">
              <a:spcBef>
                <a:spcPct val="0"/>
              </a:spcBef>
              <a:spcAft>
                <a:spcPct val="0"/>
              </a:spcAft>
              <a:defRPr/>
            </a:pPr>
            <a:endParaRPr lang="en-US" dirty="0">
              <a:gradFill>
                <a:gsLst>
                  <a:gs pos="0">
                    <a:srgbClr val="FFFFFF"/>
                  </a:gs>
                  <a:gs pos="100000">
                    <a:srgbClr val="FFFFFF"/>
                  </a:gs>
                </a:gsLst>
                <a:lin ang="5400000" scaled="0"/>
              </a:gradFill>
              <a:latin typeface="Segoe UI"/>
            </a:endParaRPr>
          </a:p>
          <a:p>
            <a:pPr algn="ctr" defTabSz="913924" fontAlgn="base">
              <a:spcBef>
                <a:spcPct val="0"/>
              </a:spcBef>
              <a:spcAft>
                <a:spcPct val="0"/>
              </a:spcAft>
              <a:defRPr/>
            </a:pPr>
            <a:endParaRPr lang="en-US" dirty="0">
              <a:gradFill>
                <a:gsLst>
                  <a:gs pos="0">
                    <a:srgbClr val="FFFFFF"/>
                  </a:gs>
                  <a:gs pos="100000">
                    <a:srgbClr val="FFFFFF"/>
                  </a:gs>
                </a:gsLst>
                <a:lin ang="5400000" scaled="0"/>
              </a:gradFill>
              <a:latin typeface="Segoe UI"/>
            </a:endParaRPr>
          </a:p>
        </p:txBody>
      </p:sp>
      <p:sp>
        <p:nvSpPr>
          <p:cNvPr id="2" name="Rectangle 1"/>
          <p:cNvSpPr/>
          <p:nvPr/>
        </p:nvSpPr>
        <p:spPr>
          <a:xfrm>
            <a:off x="326984" y="1741496"/>
            <a:ext cx="1788441" cy="374793"/>
          </a:xfrm>
          <a:prstGeom prst="rect">
            <a:avLst/>
          </a:prstGeom>
        </p:spPr>
        <p:txBody>
          <a:bodyPr wrap="none">
            <a:spAutoFit/>
          </a:bodyPr>
          <a:lstStyle/>
          <a:p>
            <a:pPr algn="ctr" defTabSz="913924" fontAlgn="base">
              <a:spcBef>
                <a:spcPct val="0"/>
              </a:spcBef>
              <a:spcAft>
                <a:spcPct val="0"/>
              </a:spcAft>
              <a:defRPr/>
            </a:pPr>
            <a:r>
              <a:rPr lang="en-US" dirty="0">
                <a:solidFill>
                  <a:srgbClr val="FFFFFF"/>
                </a:solidFill>
                <a:latin typeface="Segoe UI"/>
              </a:rPr>
              <a:t>App Repository</a:t>
            </a:r>
          </a:p>
        </p:txBody>
      </p:sp>
      <p:sp>
        <p:nvSpPr>
          <p:cNvPr id="40" name="Rounded Rectangle 39"/>
          <p:cNvSpPr/>
          <p:nvPr/>
        </p:nvSpPr>
        <p:spPr>
          <a:xfrm>
            <a:off x="593891" y="2527334"/>
            <a:ext cx="1254995" cy="358570"/>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defTabSz="914367">
              <a:defRPr/>
            </a:pPr>
            <a:r>
              <a:rPr lang="en-US" sz="1100" dirty="0">
                <a:solidFill>
                  <a:srgbClr val="FFFFFF"/>
                </a:solidFill>
                <a:latin typeface="Segoe UI"/>
              </a:rPr>
              <a:t>App A v1</a:t>
            </a:r>
          </a:p>
        </p:txBody>
      </p:sp>
      <p:sp>
        <p:nvSpPr>
          <p:cNvPr id="42" name="Rounded Rectangle 41"/>
          <p:cNvSpPr/>
          <p:nvPr/>
        </p:nvSpPr>
        <p:spPr>
          <a:xfrm>
            <a:off x="620372" y="3563382"/>
            <a:ext cx="1254995" cy="35857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14367">
              <a:defRPr/>
            </a:pPr>
            <a:r>
              <a:rPr lang="en-US" sz="1200" dirty="0">
                <a:solidFill>
                  <a:schemeClr val="tx1"/>
                </a:solidFill>
                <a:latin typeface="Segoe UI"/>
              </a:rPr>
              <a:t>App C v1</a:t>
            </a:r>
          </a:p>
        </p:txBody>
      </p:sp>
      <p:sp>
        <p:nvSpPr>
          <p:cNvPr id="43" name="Rounded Rectangle 42"/>
          <p:cNvSpPr/>
          <p:nvPr/>
        </p:nvSpPr>
        <p:spPr>
          <a:xfrm>
            <a:off x="620372" y="3038020"/>
            <a:ext cx="1254995" cy="35857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defTabSz="914367">
              <a:defRPr/>
            </a:pPr>
            <a:r>
              <a:rPr lang="en-US" sz="1200" dirty="0">
                <a:solidFill>
                  <a:srgbClr val="FFFFFF"/>
                </a:solidFill>
                <a:latin typeface="Segoe UI"/>
              </a:rPr>
              <a:t>App B v2</a:t>
            </a:r>
          </a:p>
        </p:txBody>
      </p:sp>
      <p:sp>
        <p:nvSpPr>
          <p:cNvPr id="33" name="Rounded Rectangle 32"/>
          <p:cNvSpPr/>
          <p:nvPr/>
        </p:nvSpPr>
        <p:spPr>
          <a:xfrm>
            <a:off x="620372" y="4089221"/>
            <a:ext cx="1254995" cy="358570"/>
          </a:xfrm>
          <a:prstGeom prst="roundRect">
            <a:avLst/>
          </a:prstGeom>
          <a:solidFill>
            <a:schemeClr val="accent1"/>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defTabSz="914367">
              <a:defRPr/>
            </a:pPr>
            <a:r>
              <a:rPr lang="en-US" sz="1200" dirty="0">
                <a:solidFill>
                  <a:schemeClr val="tx1"/>
                </a:solidFill>
                <a:latin typeface="Segoe UI"/>
              </a:rPr>
              <a:t>App C v2</a:t>
            </a:r>
          </a:p>
        </p:txBody>
      </p:sp>
      <p:sp>
        <p:nvSpPr>
          <p:cNvPr id="34" name="Rounded Rectangle 33"/>
          <p:cNvSpPr/>
          <p:nvPr/>
        </p:nvSpPr>
        <p:spPr>
          <a:xfrm>
            <a:off x="3260239" y="2433373"/>
            <a:ext cx="1254995" cy="358570"/>
          </a:xfrm>
          <a:prstGeom prst="roundRect">
            <a:avLst/>
          </a:prstGeom>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14367">
              <a:defRPr/>
            </a:pPr>
            <a:r>
              <a:rPr lang="en-US" sz="1200" dirty="0">
                <a:solidFill>
                  <a:schemeClr val="tx1"/>
                </a:solidFill>
                <a:latin typeface="Segoe UI"/>
              </a:rPr>
              <a:t>App C v2</a:t>
            </a:r>
          </a:p>
        </p:txBody>
      </p:sp>
      <p:sp>
        <p:nvSpPr>
          <p:cNvPr id="41" name="Rounded Rectangle 40"/>
          <p:cNvSpPr/>
          <p:nvPr/>
        </p:nvSpPr>
        <p:spPr>
          <a:xfrm>
            <a:off x="7329323" y="4562105"/>
            <a:ext cx="1254995" cy="358570"/>
          </a:xfrm>
          <a:prstGeom prst="roundRect">
            <a:avLst/>
          </a:prstGeom>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14367">
              <a:defRPr/>
            </a:pPr>
            <a:r>
              <a:rPr lang="en-US" sz="1200" dirty="0">
                <a:solidFill>
                  <a:schemeClr val="tx1"/>
                </a:solidFill>
                <a:latin typeface="Segoe UI"/>
              </a:rPr>
              <a:t>App C v2</a:t>
            </a:r>
          </a:p>
        </p:txBody>
      </p:sp>
      <p:sp>
        <p:nvSpPr>
          <p:cNvPr id="44" name="Rounded Rectangle 43"/>
          <p:cNvSpPr/>
          <p:nvPr/>
        </p:nvSpPr>
        <p:spPr>
          <a:xfrm>
            <a:off x="10343381" y="3061383"/>
            <a:ext cx="1254995" cy="358570"/>
          </a:xfrm>
          <a:prstGeom prst="roundRect">
            <a:avLst/>
          </a:prstGeom>
          <a:solidFill>
            <a:schemeClr val="accent1"/>
          </a:solidFill>
          <a:ln/>
        </p:spPr>
        <p:style>
          <a:lnRef idx="1">
            <a:schemeClr val="accent5"/>
          </a:lnRef>
          <a:fillRef idx="3">
            <a:schemeClr val="accent5"/>
          </a:fillRef>
          <a:effectRef idx="2">
            <a:schemeClr val="accent5"/>
          </a:effectRef>
          <a:fontRef idx="minor">
            <a:schemeClr val="lt1"/>
          </a:fontRef>
        </p:style>
        <p:txBody>
          <a:bodyPr rtlCol="0" anchor="ctr"/>
          <a:lstStyle/>
          <a:p>
            <a:pPr algn="ctr" defTabSz="914367">
              <a:defRPr/>
            </a:pPr>
            <a:r>
              <a:rPr lang="en-US" sz="1200" dirty="0">
                <a:solidFill>
                  <a:schemeClr val="tx1"/>
                </a:solidFill>
                <a:latin typeface="Segoe UI"/>
              </a:rPr>
              <a:t>App C v2</a:t>
            </a:r>
          </a:p>
        </p:txBody>
      </p:sp>
      <p:sp>
        <p:nvSpPr>
          <p:cNvPr id="45" name="Rectangle 44"/>
          <p:cNvSpPr/>
          <p:nvPr/>
        </p:nvSpPr>
        <p:spPr bwMode="auto">
          <a:xfrm>
            <a:off x="2609598" y="1422812"/>
            <a:ext cx="2999645" cy="4559469"/>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defTabSz="913924" fontAlgn="base">
              <a:spcBef>
                <a:spcPct val="0"/>
              </a:spcBef>
              <a:spcAft>
                <a:spcPct val="0"/>
              </a:spcAft>
              <a:defRPr/>
            </a:pPr>
            <a:r>
              <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#1</a:t>
            </a:r>
          </a:p>
        </p:txBody>
      </p:sp>
      <p:sp>
        <p:nvSpPr>
          <p:cNvPr id="46" name="Rectangle 45"/>
          <p:cNvSpPr/>
          <p:nvPr/>
        </p:nvSpPr>
        <p:spPr bwMode="auto">
          <a:xfrm>
            <a:off x="5847509" y="1422811"/>
            <a:ext cx="2999645" cy="4559469"/>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defTabSz="913924" fontAlgn="base">
              <a:spcBef>
                <a:spcPct val="0"/>
              </a:spcBef>
              <a:spcAft>
                <a:spcPct val="0"/>
              </a:spcAft>
            </a:pPr>
            <a:r>
              <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#2</a:t>
            </a:r>
          </a:p>
        </p:txBody>
      </p:sp>
      <p:sp>
        <p:nvSpPr>
          <p:cNvPr id="47" name="Rectangle 46"/>
          <p:cNvSpPr/>
          <p:nvPr/>
        </p:nvSpPr>
        <p:spPr bwMode="auto">
          <a:xfrm>
            <a:off x="8939709" y="1412044"/>
            <a:ext cx="2999645" cy="4559469"/>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t" anchorCtr="0" forceAA="0" compatLnSpc="1">
            <a:prstTxWarp prst="textNoShape">
              <a:avLst/>
            </a:prstTxWarp>
            <a:noAutofit/>
          </a:bodyPr>
          <a:lstStyle/>
          <a:p>
            <a:pPr defTabSz="913924" fontAlgn="base">
              <a:spcBef>
                <a:spcPct val="0"/>
              </a:spcBef>
              <a:spcAft>
                <a:spcPct val="0"/>
              </a:spcAft>
            </a:pPr>
            <a:r>
              <a:rPr lang="en-US" sz="1400"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Upgrade Domain #3</a:t>
            </a:r>
          </a:p>
        </p:txBody>
      </p:sp>
    </p:spTree>
    <p:extLst>
      <p:ext uri="{BB962C8B-B14F-4D97-AF65-F5344CB8AC3E}">
        <p14:creationId xmlns:p14="http://schemas.microsoft.com/office/powerpoint/2010/main" val="6822792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35"/>
                                        </p:tgtEl>
                                      </p:cBhvr>
                                    </p:animEffect>
                                    <p:set>
                                      <p:cBhvr>
                                        <p:cTn id="11" dur="1" fill="hold">
                                          <p:stCondLst>
                                            <p:cond delay="499"/>
                                          </p:stCondLst>
                                        </p:cTn>
                                        <p:tgtEl>
                                          <p:spTgt spid="35"/>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6"/>
                                        </p:tgtEl>
                                      </p:cBhvr>
                                    </p:animEffect>
                                    <p:set>
                                      <p:cBhvr>
                                        <p:cTn id="29" dur="1" fill="hold">
                                          <p:stCondLst>
                                            <p:cond delay="499"/>
                                          </p:stCondLst>
                                        </p:cTn>
                                        <p:tgtEl>
                                          <p:spTgt spid="36"/>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3" grpId="0" animBg="1"/>
      <p:bldP spid="34" grpId="0" animBg="1"/>
      <p:bldP spid="41" grpId="0" animBg="1"/>
      <p:bldP spid="4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Service Fabric</a:t>
            </a:r>
          </a:p>
        </p:txBody>
      </p:sp>
    </p:spTree>
    <p:extLst>
      <p:ext uri="{BB962C8B-B14F-4D97-AF65-F5344CB8AC3E}">
        <p14:creationId xmlns:p14="http://schemas.microsoft.com/office/powerpoint/2010/main" val="74200427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Compute on Azure</a:t>
            </a:r>
          </a:p>
        </p:txBody>
      </p:sp>
      <p:sp>
        <p:nvSpPr>
          <p:cNvPr id="6" name="Rectangle 5"/>
          <p:cNvSpPr/>
          <p:nvPr/>
        </p:nvSpPr>
        <p:spPr bwMode="auto">
          <a:xfrm>
            <a:off x="2727971" y="4977163"/>
            <a:ext cx="6917198" cy="534252"/>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Virtual Machines</a:t>
            </a:r>
          </a:p>
        </p:txBody>
      </p:sp>
      <p:sp>
        <p:nvSpPr>
          <p:cNvPr id="11" name="Rectangle 10"/>
          <p:cNvSpPr/>
          <p:nvPr/>
        </p:nvSpPr>
        <p:spPr bwMode="auto">
          <a:xfrm>
            <a:off x="6284828" y="3006733"/>
            <a:ext cx="1581912" cy="1181134"/>
          </a:xfrm>
          <a:prstGeom prst="rect">
            <a:avLst/>
          </a:prstGeom>
          <a:solidFill>
            <a:schemeClr val="accent4">
              <a:lumMod val="75000"/>
            </a:schemeClr>
          </a:solidFill>
          <a:ln w="285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Service Fabric</a:t>
            </a:r>
          </a:p>
        </p:txBody>
      </p:sp>
      <p:sp>
        <p:nvSpPr>
          <p:cNvPr id="14" name="Rectangle 13"/>
          <p:cNvSpPr/>
          <p:nvPr/>
        </p:nvSpPr>
        <p:spPr bwMode="auto">
          <a:xfrm>
            <a:off x="2727971" y="1365034"/>
            <a:ext cx="1581912" cy="118579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a:t>
            </a:r>
          </a:p>
        </p:txBody>
      </p:sp>
      <p:sp>
        <p:nvSpPr>
          <p:cNvPr id="15" name="Rectangle 14"/>
          <p:cNvSpPr/>
          <p:nvPr/>
        </p:nvSpPr>
        <p:spPr bwMode="auto">
          <a:xfrm>
            <a:off x="4506399" y="1365034"/>
            <a:ext cx="1581912" cy="1185791"/>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Stream Analytics</a:t>
            </a:r>
          </a:p>
        </p:txBody>
      </p:sp>
      <p:sp>
        <p:nvSpPr>
          <p:cNvPr id="16" name="Rectangle 15"/>
          <p:cNvSpPr/>
          <p:nvPr/>
        </p:nvSpPr>
        <p:spPr bwMode="auto">
          <a:xfrm>
            <a:off x="6284827" y="1365035"/>
            <a:ext cx="1581912" cy="118579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Media Services</a:t>
            </a:r>
          </a:p>
        </p:txBody>
      </p:sp>
      <p:sp>
        <p:nvSpPr>
          <p:cNvPr id="17" name="Rectangle 16"/>
          <p:cNvSpPr/>
          <p:nvPr/>
        </p:nvSpPr>
        <p:spPr bwMode="auto">
          <a:xfrm>
            <a:off x="8063254" y="1365035"/>
            <a:ext cx="1581912" cy="1185790"/>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t>
            </a:r>
          </a:p>
        </p:txBody>
      </p:sp>
      <p:sp>
        <p:nvSpPr>
          <p:cNvPr id="18" name="Left Brace 17"/>
          <p:cNvSpPr/>
          <p:nvPr/>
        </p:nvSpPr>
        <p:spPr>
          <a:xfrm>
            <a:off x="2365651" y="1355585"/>
            <a:ext cx="319138" cy="1220131"/>
          </a:xfrm>
          <a:prstGeom prst="lef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278296" y="1545577"/>
            <a:ext cx="2087355" cy="849463"/>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Vertical Compute PaaS</a:t>
            </a:r>
          </a:p>
        </p:txBody>
      </p:sp>
      <p:sp>
        <p:nvSpPr>
          <p:cNvPr id="20" name="Left Brace 19"/>
          <p:cNvSpPr/>
          <p:nvPr/>
        </p:nvSpPr>
        <p:spPr>
          <a:xfrm>
            <a:off x="2365652" y="4300829"/>
            <a:ext cx="319138" cy="1210585"/>
          </a:xfrm>
          <a:prstGeom prst="leftBrac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179072" y="4618602"/>
            <a:ext cx="2186579" cy="572464"/>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IaaS and IaaS+</a:t>
            </a:r>
          </a:p>
        </p:txBody>
      </p:sp>
      <p:sp>
        <p:nvSpPr>
          <p:cNvPr id="28" name="Left Brace 27"/>
          <p:cNvSpPr/>
          <p:nvPr/>
        </p:nvSpPr>
        <p:spPr>
          <a:xfrm>
            <a:off x="2365652" y="3013390"/>
            <a:ext cx="319138" cy="1167821"/>
          </a:xfrm>
          <a:prstGeom prst="leftBrace">
            <a:avLst>
              <a:gd name="adj1" fmla="val 8333"/>
              <a:gd name="adj2" fmla="val 45927"/>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29273" y="3054579"/>
            <a:ext cx="2186579" cy="849463"/>
          </a:xfrm>
          <a:prstGeom prst="rect">
            <a:avLst/>
          </a:prstGeom>
          <a:noFill/>
        </p:spPr>
        <p:txBody>
          <a:bodyPr wrap="square" lIns="182880" tIns="146304" rIns="182880" bIns="146304" rtlCol="0">
            <a:spAutoFit/>
          </a:bodyPr>
          <a:lstStyle/>
          <a:p>
            <a:pPr algn="r">
              <a:lnSpc>
                <a:spcPct val="90000"/>
              </a:lnSpc>
              <a:spcAft>
                <a:spcPts val="600"/>
              </a:spcAft>
            </a:pPr>
            <a:r>
              <a:rPr lang="en-US" sz="2000" dirty="0">
                <a:gradFill>
                  <a:gsLst>
                    <a:gs pos="2917">
                      <a:schemeClr val="tx1"/>
                    </a:gs>
                    <a:gs pos="30000">
                      <a:schemeClr val="tx1"/>
                    </a:gs>
                  </a:gsLst>
                  <a:lin ang="5400000" scaled="0"/>
                </a:gradFill>
              </a:rPr>
              <a:t>General Compute PaaS</a:t>
            </a:r>
          </a:p>
        </p:txBody>
      </p:sp>
      <p:sp>
        <p:nvSpPr>
          <p:cNvPr id="24" name="Rectangle 23"/>
          <p:cNvSpPr/>
          <p:nvPr/>
        </p:nvSpPr>
        <p:spPr bwMode="auto">
          <a:xfrm>
            <a:off x="2727971" y="4303751"/>
            <a:ext cx="5138768" cy="534252"/>
          </a:xfrm>
          <a:prstGeom prst="rect">
            <a:avLst/>
          </a:prstGeom>
          <a:solidFill>
            <a:schemeClr val="accent1">
              <a:lumMod val="50000"/>
            </a:schemeClr>
          </a:solidFill>
          <a:ln w="28575">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Scale Sets</a:t>
            </a:r>
          </a:p>
        </p:txBody>
      </p:sp>
      <p:sp>
        <p:nvSpPr>
          <p:cNvPr id="2" name="TextBox 1"/>
          <p:cNvSpPr txBox="1"/>
          <p:nvPr/>
        </p:nvSpPr>
        <p:spPr>
          <a:xfrm>
            <a:off x="9841678" y="1220019"/>
            <a:ext cx="2262087"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Rapid Development</a:t>
            </a:r>
          </a:p>
        </p:txBody>
      </p:sp>
      <p:sp>
        <p:nvSpPr>
          <p:cNvPr id="25" name="TextBox 24"/>
          <p:cNvSpPr txBox="1"/>
          <p:nvPr/>
        </p:nvSpPr>
        <p:spPr>
          <a:xfrm>
            <a:off x="9841678" y="5082542"/>
            <a:ext cx="2262087"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Full Control</a:t>
            </a:r>
          </a:p>
        </p:txBody>
      </p:sp>
      <p:sp>
        <p:nvSpPr>
          <p:cNvPr id="8" name="Up-Down Arrow 7"/>
          <p:cNvSpPr/>
          <p:nvPr/>
        </p:nvSpPr>
        <p:spPr bwMode="auto">
          <a:xfrm>
            <a:off x="10665916" y="2164366"/>
            <a:ext cx="613610" cy="2918175"/>
          </a:xfrm>
          <a:prstGeom prst="up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2727971" y="5650575"/>
            <a:ext cx="3277238" cy="534252"/>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Public Cloud</a:t>
            </a:r>
          </a:p>
        </p:txBody>
      </p:sp>
      <p:sp>
        <p:nvSpPr>
          <p:cNvPr id="23" name="Rectangle 22"/>
          <p:cNvSpPr/>
          <p:nvPr/>
        </p:nvSpPr>
        <p:spPr bwMode="auto">
          <a:xfrm>
            <a:off x="6367928" y="5650575"/>
            <a:ext cx="3277238" cy="534252"/>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Stack</a:t>
            </a:r>
          </a:p>
        </p:txBody>
      </p:sp>
      <p:sp>
        <p:nvSpPr>
          <p:cNvPr id="7" name="Rectangle 6"/>
          <p:cNvSpPr/>
          <p:nvPr/>
        </p:nvSpPr>
        <p:spPr bwMode="auto">
          <a:xfrm>
            <a:off x="5299491" y="4416357"/>
            <a:ext cx="2421203" cy="977136"/>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VM Extensions</a:t>
            </a:r>
          </a:p>
        </p:txBody>
      </p:sp>
      <p:sp>
        <p:nvSpPr>
          <p:cNvPr id="26" name="Rectangle 25"/>
          <p:cNvSpPr/>
          <p:nvPr/>
        </p:nvSpPr>
        <p:spPr bwMode="auto">
          <a:xfrm>
            <a:off x="2727974" y="3013390"/>
            <a:ext cx="1580925" cy="1181134"/>
          </a:xfrm>
          <a:prstGeom prst="rect">
            <a:avLst/>
          </a:prstGeom>
          <a:solidFill>
            <a:schemeClr val="accent4">
              <a:lumMod val="75000"/>
            </a:schemeClr>
          </a:solidFill>
          <a:ln w="285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Azure Container Service</a:t>
            </a:r>
          </a:p>
        </p:txBody>
      </p:sp>
      <p:sp>
        <p:nvSpPr>
          <p:cNvPr id="27" name="Rectangle 26"/>
          <p:cNvSpPr/>
          <p:nvPr/>
        </p:nvSpPr>
        <p:spPr bwMode="auto">
          <a:xfrm>
            <a:off x="4506399" y="3000077"/>
            <a:ext cx="1581912" cy="1181134"/>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Batch</a:t>
            </a:r>
          </a:p>
        </p:txBody>
      </p:sp>
      <p:sp>
        <p:nvSpPr>
          <p:cNvPr id="30" name="Rectangle 29"/>
          <p:cNvSpPr/>
          <p:nvPr/>
        </p:nvSpPr>
        <p:spPr bwMode="auto">
          <a:xfrm>
            <a:off x="8063254" y="3000077"/>
            <a:ext cx="1581912" cy="1837926"/>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Cloud Foundry</a:t>
            </a:r>
          </a:p>
        </p:txBody>
      </p:sp>
    </p:spTree>
    <p:extLst>
      <p:ext uri="{BB962C8B-B14F-4D97-AF65-F5344CB8AC3E}">
        <p14:creationId xmlns:p14="http://schemas.microsoft.com/office/powerpoint/2010/main" val="2637211336"/>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0991949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The </a:t>
            </a:r>
            <a:r>
              <a:rPr lang="nl-NL" dirty="0" err="1"/>
              <a:t>Promise</a:t>
            </a:r>
            <a:r>
              <a:rPr lang="nl-NL" dirty="0"/>
              <a:t> of Cloud</a:t>
            </a:r>
          </a:p>
        </p:txBody>
      </p:sp>
      <p:cxnSp>
        <p:nvCxnSpPr>
          <p:cNvPr id="14" name="Gerade Verbindung mit Pfeil 5"/>
          <p:cNvCxnSpPr/>
          <p:nvPr/>
        </p:nvCxnSpPr>
        <p:spPr>
          <a:xfrm>
            <a:off x="3109892" y="5929330"/>
            <a:ext cx="7072362" cy="1588"/>
          </a:xfrm>
          <a:prstGeom prst="straightConnector1">
            <a:avLst/>
          </a:prstGeom>
          <a:ln w="12700">
            <a:solidFill>
              <a:schemeClr val="tx1"/>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5" name="Gerade Verbindung mit Pfeil 7"/>
          <p:cNvCxnSpPr/>
          <p:nvPr/>
        </p:nvCxnSpPr>
        <p:spPr>
          <a:xfrm rot="5400000" flipH="1" flipV="1">
            <a:off x="787362" y="3607597"/>
            <a:ext cx="4643470" cy="1588"/>
          </a:xfrm>
          <a:prstGeom prst="straightConnector1">
            <a:avLst/>
          </a:prstGeom>
          <a:ln w="12700">
            <a:solidFill>
              <a:schemeClr val="tx1"/>
            </a:solidFill>
            <a:headEnd type="oval" w="med" len="med"/>
            <a:tailEnd type="stealth" w="lg" len="lg"/>
          </a:ln>
        </p:spPr>
        <p:style>
          <a:lnRef idx="1">
            <a:schemeClr val="accent1"/>
          </a:lnRef>
          <a:fillRef idx="0">
            <a:schemeClr val="accent1"/>
          </a:fillRef>
          <a:effectRef idx="0">
            <a:schemeClr val="accent1"/>
          </a:effectRef>
          <a:fontRef idx="minor">
            <a:schemeClr val="tx1"/>
          </a:fontRef>
        </p:style>
      </p:cxnSp>
      <p:sp>
        <p:nvSpPr>
          <p:cNvPr id="16" name="Textfeld 11"/>
          <p:cNvSpPr txBox="1"/>
          <p:nvPr/>
        </p:nvSpPr>
        <p:spPr>
          <a:xfrm>
            <a:off x="5967413" y="5962650"/>
            <a:ext cx="1357322" cy="369332"/>
          </a:xfrm>
          <a:prstGeom prst="rect">
            <a:avLst/>
          </a:prstGeom>
          <a:noFill/>
        </p:spPr>
        <p:txBody>
          <a:bodyPr wrap="none" rtlCol="0">
            <a:noAutofit/>
          </a:bodyPr>
          <a:lstStyle/>
          <a:p>
            <a:pPr algn="ctr"/>
            <a:r>
              <a:rPr lang="de-DE" b="1" dirty="0"/>
              <a:t>TIME</a:t>
            </a:r>
          </a:p>
        </p:txBody>
      </p:sp>
      <p:sp>
        <p:nvSpPr>
          <p:cNvPr id="17" name="Textfeld 12"/>
          <p:cNvSpPr txBox="1"/>
          <p:nvPr/>
        </p:nvSpPr>
        <p:spPr>
          <a:xfrm rot="16200000">
            <a:off x="2257636" y="3421107"/>
            <a:ext cx="1204474" cy="374571"/>
          </a:xfrm>
          <a:prstGeom prst="rect">
            <a:avLst/>
          </a:prstGeom>
          <a:noFill/>
        </p:spPr>
        <p:txBody>
          <a:bodyPr wrap="none" rtlCol="0">
            <a:noAutofit/>
          </a:bodyPr>
          <a:lstStyle/>
          <a:p>
            <a:pPr algn="ctr"/>
            <a:r>
              <a:rPr lang="de-DE" b="1" dirty="0"/>
              <a:t>IT CAPACITY</a:t>
            </a:r>
          </a:p>
        </p:txBody>
      </p:sp>
      <p:cxnSp>
        <p:nvCxnSpPr>
          <p:cNvPr id="18" name="Gerade Verbindung mit Pfeil 15"/>
          <p:cNvCxnSpPr/>
          <p:nvPr/>
        </p:nvCxnSpPr>
        <p:spPr>
          <a:xfrm flipV="1">
            <a:off x="3181330" y="1714488"/>
            <a:ext cx="6000792" cy="4143404"/>
          </a:xfrm>
          <a:prstGeom prst="straightConnector1">
            <a:avLst/>
          </a:prstGeom>
          <a:ln w="12700">
            <a:solidFill>
              <a:schemeClr val="tx1"/>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20" name="Freihandform 50"/>
          <p:cNvSpPr/>
          <p:nvPr/>
        </p:nvSpPr>
        <p:spPr>
          <a:xfrm>
            <a:off x="6856913" y="2683118"/>
            <a:ext cx="1032695" cy="1755723"/>
          </a:xfrm>
          <a:custGeom>
            <a:avLst/>
            <a:gdLst>
              <a:gd name="connsiteX0" fmla="*/ 0 w 1133475"/>
              <a:gd name="connsiteY0" fmla="*/ 30162 h 2239962"/>
              <a:gd name="connsiteX1" fmla="*/ 600075 w 1133475"/>
              <a:gd name="connsiteY1" fmla="*/ 153987 h 2239962"/>
              <a:gd name="connsiteX2" fmla="*/ 914400 w 1133475"/>
              <a:gd name="connsiteY2" fmla="*/ 954087 h 2239962"/>
              <a:gd name="connsiteX3" fmla="*/ 1133475 w 1133475"/>
              <a:gd name="connsiteY3" fmla="*/ 2239962 h 2239962"/>
              <a:gd name="connsiteX4" fmla="*/ 1133475 w 1133475"/>
              <a:gd name="connsiteY4" fmla="*/ 2239962 h 2239962"/>
              <a:gd name="connsiteX0" fmla="*/ 0 w 1188730"/>
              <a:gd name="connsiteY0" fmla="*/ 30162 h 2429694"/>
              <a:gd name="connsiteX1" fmla="*/ 600075 w 1188730"/>
              <a:gd name="connsiteY1" fmla="*/ 153987 h 2429694"/>
              <a:gd name="connsiteX2" fmla="*/ 914400 w 1188730"/>
              <a:gd name="connsiteY2" fmla="*/ 954087 h 2429694"/>
              <a:gd name="connsiteX3" fmla="*/ 1133475 w 1188730"/>
              <a:gd name="connsiteY3" fmla="*/ 2239962 h 2429694"/>
              <a:gd name="connsiteX4" fmla="*/ 582869 w 1188730"/>
              <a:gd name="connsiteY4" fmla="*/ 2092478 h 2429694"/>
              <a:gd name="connsiteX0" fmla="*/ 0 w 1087950"/>
              <a:gd name="connsiteY0" fmla="*/ 30162 h 2141639"/>
              <a:gd name="connsiteX1" fmla="*/ 600075 w 1087950"/>
              <a:gd name="connsiteY1" fmla="*/ 153987 h 2141639"/>
              <a:gd name="connsiteX2" fmla="*/ 914400 w 1087950"/>
              <a:gd name="connsiteY2" fmla="*/ 954087 h 2141639"/>
              <a:gd name="connsiteX3" fmla="*/ 1032695 w 1087950"/>
              <a:gd name="connsiteY3" fmla="*/ 1755723 h 2141639"/>
              <a:gd name="connsiteX4" fmla="*/ 582869 w 1087950"/>
              <a:gd name="connsiteY4" fmla="*/ 2092478 h 2141639"/>
              <a:gd name="connsiteX0" fmla="*/ 0 w 1087950"/>
              <a:gd name="connsiteY0" fmla="*/ 30162 h 2092478"/>
              <a:gd name="connsiteX1" fmla="*/ 600075 w 1087950"/>
              <a:gd name="connsiteY1" fmla="*/ 153987 h 2092478"/>
              <a:gd name="connsiteX2" fmla="*/ 914400 w 1087950"/>
              <a:gd name="connsiteY2" fmla="*/ 954087 h 2092478"/>
              <a:gd name="connsiteX3" fmla="*/ 1032695 w 1087950"/>
              <a:gd name="connsiteY3" fmla="*/ 1755723 h 2092478"/>
              <a:gd name="connsiteX4" fmla="*/ 582869 w 1087950"/>
              <a:gd name="connsiteY4" fmla="*/ 2092478 h 2092478"/>
              <a:gd name="connsiteX0" fmla="*/ 0 w 1140030"/>
              <a:gd name="connsiteY0" fmla="*/ 30162 h 2185884"/>
              <a:gd name="connsiteX1" fmla="*/ 600075 w 1140030"/>
              <a:gd name="connsiteY1" fmla="*/ 153987 h 2185884"/>
              <a:gd name="connsiteX2" fmla="*/ 914400 w 1140030"/>
              <a:gd name="connsiteY2" fmla="*/ 954087 h 2185884"/>
              <a:gd name="connsiteX3" fmla="*/ 1032695 w 1140030"/>
              <a:gd name="connsiteY3" fmla="*/ 1755723 h 2185884"/>
              <a:gd name="connsiteX4" fmla="*/ 1072024 w 1140030"/>
              <a:gd name="connsiteY4" fmla="*/ 2185884 h 2185884"/>
              <a:gd name="connsiteX0" fmla="*/ 0 w 1072024"/>
              <a:gd name="connsiteY0" fmla="*/ 30162 h 2185884"/>
              <a:gd name="connsiteX1" fmla="*/ 600075 w 1072024"/>
              <a:gd name="connsiteY1" fmla="*/ 153987 h 2185884"/>
              <a:gd name="connsiteX2" fmla="*/ 914400 w 1072024"/>
              <a:gd name="connsiteY2" fmla="*/ 954087 h 2185884"/>
              <a:gd name="connsiteX3" fmla="*/ 1032695 w 1072024"/>
              <a:gd name="connsiteY3" fmla="*/ 1755723 h 2185884"/>
              <a:gd name="connsiteX4" fmla="*/ 1072024 w 1072024"/>
              <a:gd name="connsiteY4" fmla="*/ 2185884 h 2185884"/>
              <a:gd name="connsiteX0" fmla="*/ 0 w 1054459"/>
              <a:gd name="connsiteY0" fmla="*/ 30162 h 1906945"/>
              <a:gd name="connsiteX1" fmla="*/ 600075 w 1054459"/>
              <a:gd name="connsiteY1" fmla="*/ 153987 h 1906945"/>
              <a:gd name="connsiteX2" fmla="*/ 914400 w 1054459"/>
              <a:gd name="connsiteY2" fmla="*/ 954087 h 1906945"/>
              <a:gd name="connsiteX3" fmla="*/ 1032695 w 1054459"/>
              <a:gd name="connsiteY3" fmla="*/ 1755723 h 1906945"/>
              <a:gd name="connsiteX4" fmla="*/ 1044985 w 1054459"/>
              <a:gd name="connsiteY4" fmla="*/ 1861420 h 1906945"/>
              <a:gd name="connsiteX0" fmla="*/ 0 w 1032695"/>
              <a:gd name="connsiteY0" fmla="*/ 30162 h 1755723"/>
              <a:gd name="connsiteX1" fmla="*/ 600075 w 1032695"/>
              <a:gd name="connsiteY1" fmla="*/ 153987 h 1755723"/>
              <a:gd name="connsiteX2" fmla="*/ 914400 w 1032695"/>
              <a:gd name="connsiteY2" fmla="*/ 954087 h 1755723"/>
              <a:gd name="connsiteX3" fmla="*/ 1032695 w 1032695"/>
              <a:gd name="connsiteY3" fmla="*/ 1755723 h 1755723"/>
            </a:gdLst>
            <a:ahLst/>
            <a:cxnLst>
              <a:cxn ang="0">
                <a:pos x="connsiteX0" y="connsiteY0"/>
              </a:cxn>
              <a:cxn ang="0">
                <a:pos x="connsiteX1" y="connsiteY1"/>
              </a:cxn>
              <a:cxn ang="0">
                <a:pos x="connsiteX2" y="connsiteY2"/>
              </a:cxn>
              <a:cxn ang="0">
                <a:pos x="connsiteX3" y="connsiteY3"/>
              </a:cxn>
            </a:cxnLst>
            <a:rect l="l" t="t" r="r" b="b"/>
            <a:pathLst>
              <a:path w="1032695" h="1755723">
                <a:moveTo>
                  <a:pt x="0" y="30162"/>
                </a:moveTo>
                <a:cubicBezTo>
                  <a:pt x="223837" y="15081"/>
                  <a:pt x="447675" y="0"/>
                  <a:pt x="600075" y="153987"/>
                </a:cubicBezTo>
                <a:cubicBezTo>
                  <a:pt x="752475" y="307975"/>
                  <a:pt x="842297" y="687131"/>
                  <a:pt x="914400" y="954087"/>
                </a:cubicBezTo>
                <a:cubicBezTo>
                  <a:pt x="986503" y="1221043"/>
                  <a:pt x="1010931" y="1604501"/>
                  <a:pt x="1032695" y="1755723"/>
                </a:cubicBezTo>
              </a:path>
            </a:pathLst>
          </a:custGeom>
          <a:ln w="254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baseline="-25000"/>
          </a:p>
        </p:txBody>
      </p:sp>
      <p:sp>
        <p:nvSpPr>
          <p:cNvPr id="21" name="Freihandform 52"/>
          <p:cNvSpPr/>
          <p:nvPr/>
        </p:nvSpPr>
        <p:spPr>
          <a:xfrm>
            <a:off x="7887149" y="1972532"/>
            <a:ext cx="798564" cy="2754108"/>
          </a:xfrm>
          <a:custGeom>
            <a:avLst/>
            <a:gdLst>
              <a:gd name="connsiteX0" fmla="*/ 0 w 695325"/>
              <a:gd name="connsiteY0" fmla="*/ 2924175 h 3319463"/>
              <a:gd name="connsiteX1" fmla="*/ 180975 w 695325"/>
              <a:gd name="connsiteY1" fmla="*/ 3105150 h 3319463"/>
              <a:gd name="connsiteX2" fmla="*/ 457200 w 695325"/>
              <a:gd name="connsiteY2" fmla="*/ 1638300 h 3319463"/>
              <a:gd name="connsiteX3" fmla="*/ 695325 w 695325"/>
              <a:gd name="connsiteY3" fmla="*/ 0 h 331946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2755336"/>
              <a:gd name="connsiteX1" fmla="*/ 279297 w 793647"/>
              <a:gd name="connsiteY1" fmla="*/ 2618453 h 2755336"/>
              <a:gd name="connsiteX2" fmla="*/ 555522 w 793647"/>
              <a:gd name="connsiteY2" fmla="*/ 1638300 h 2755336"/>
              <a:gd name="connsiteX3" fmla="*/ 793647 w 793647"/>
              <a:gd name="connsiteY3" fmla="*/ 0 h 275533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Lst>
            <a:ahLst/>
            <a:cxnLst>
              <a:cxn ang="0">
                <a:pos x="connsiteX0" y="connsiteY0"/>
              </a:cxn>
              <a:cxn ang="0">
                <a:pos x="connsiteX1" y="connsiteY1"/>
              </a:cxn>
              <a:cxn ang="0">
                <a:pos x="connsiteX2" y="connsiteY2"/>
              </a:cxn>
              <a:cxn ang="0">
                <a:pos x="connsiteX3" y="connsiteY3"/>
              </a:cxn>
            </a:cxnLst>
            <a:rect l="l" t="t" r="r" b="b"/>
            <a:pathLst>
              <a:path w="798564" h="2754108">
                <a:moveTo>
                  <a:pt x="0" y="2452227"/>
                </a:moveTo>
                <a:cubicBezTo>
                  <a:pt x="40097" y="2627749"/>
                  <a:pt x="190807" y="2754108"/>
                  <a:pt x="284214" y="2618453"/>
                </a:cubicBezTo>
                <a:cubicBezTo>
                  <a:pt x="377621" y="2482798"/>
                  <a:pt x="474714" y="2074709"/>
                  <a:pt x="560439" y="1638300"/>
                </a:cubicBezTo>
                <a:cubicBezTo>
                  <a:pt x="646164" y="1201891"/>
                  <a:pt x="722364" y="560387"/>
                  <a:pt x="798564" y="0"/>
                </a:cubicBezTo>
              </a:path>
            </a:pathLst>
          </a:custGeom>
          <a:ln w="254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baseline="-25000"/>
          </a:p>
        </p:txBody>
      </p:sp>
      <p:sp>
        <p:nvSpPr>
          <p:cNvPr id="22" name="Freihandform 47"/>
          <p:cNvSpPr/>
          <p:nvPr/>
        </p:nvSpPr>
        <p:spPr>
          <a:xfrm>
            <a:off x="3173654" y="3550203"/>
            <a:ext cx="2650733" cy="2321960"/>
          </a:xfrm>
          <a:custGeom>
            <a:avLst/>
            <a:gdLst>
              <a:gd name="connsiteX0" fmla="*/ 0 w 2650733"/>
              <a:gd name="connsiteY0" fmla="*/ 2321960 h 2321960"/>
              <a:gd name="connsiteX1" fmla="*/ 1849348 w 2650733"/>
              <a:gd name="connsiteY1" fmla="*/ 1541124 h 2321960"/>
              <a:gd name="connsiteX2" fmla="*/ 2650733 w 2650733"/>
              <a:gd name="connsiteY2" fmla="*/ 0 h 2321960"/>
            </a:gdLst>
            <a:ahLst/>
            <a:cxnLst>
              <a:cxn ang="0">
                <a:pos x="connsiteX0" y="connsiteY0"/>
              </a:cxn>
              <a:cxn ang="0">
                <a:pos x="connsiteX1" y="connsiteY1"/>
              </a:cxn>
              <a:cxn ang="0">
                <a:pos x="connsiteX2" y="connsiteY2"/>
              </a:cxn>
            </a:cxnLst>
            <a:rect l="l" t="t" r="r" b="b"/>
            <a:pathLst>
              <a:path w="2650733" h="2321960">
                <a:moveTo>
                  <a:pt x="0" y="2321960"/>
                </a:moveTo>
                <a:cubicBezTo>
                  <a:pt x="703779" y="2125038"/>
                  <a:pt x="1407559" y="1928117"/>
                  <a:pt x="1849348" y="1541124"/>
                </a:cubicBezTo>
                <a:cubicBezTo>
                  <a:pt x="2291137" y="1154131"/>
                  <a:pt x="2470935" y="577065"/>
                  <a:pt x="2650733" y="0"/>
                </a:cubicBezTo>
              </a:path>
            </a:pathLst>
          </a:custGeom>
          <a:ln w="254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baseline="-25000"/>
          </a:p>
        </p:txBody>
      </p:sp>
      <p:sp>
        <p:nvSpPr>
          <p:cNvPr id="23" name="Freihandform 48"/>
          <p:cNvSpPr/>
          <p:nvPr/>
        </p:nvSpPr>
        <p:spPr>
          <a:xfrm>
            <a:off x="5823910" y="2710506"/>
            <a:ext cx="1040814" cy="839698"/>
          </a:xfrm>
          <a:custGeom>
            <a:avLst/>
            <a:gdLst>
              <a:gd name="connsiteX0" fmla="*/ 0 w 1900719"/>
              <a:gd name="connsiteY0" fmla="*/ 934948 h 934948"/>
              <a:gd name="connsiteX1" fmla="*/ 462337 w 1900719"/>
              <a:gd name="connsiteY1" fmla="*/ 277402 h 934948"/>
              <a:gd name="connsiteX2" fmla="*/ 1900719 w 1900719"/>
              <a:gd name="connsiteY2" fmla="*/ 0 h 934948"/>
              <a:gd name="connsiteX0" fmla="*/ 0 w 1373550"/>
              <a:gd name="connsiteY0" fmla="*/ 868273 h 868273"/>
              <a:gd name="connsiteX1" fmla="*/ 462337 w 1373550"/>
              <a:gd name="connsiteY1" fmla="*/ 210727 h 868273"/>
              <a:gd name="connsiteX2" fmla="*/ 1373550 w 1373550"/>
              <a:gd name="connsiteY2" fmla="*/ 0 h 868273"/>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35295"/>
              <a:gd name="connsiteY0" fmla="*/ 792995 h 792995"/>
              <a:gd name="connsiteX1" fmla="*/ 348555 w 1035295"/>
              <a:gd name="connsiteY1" fmla="*/ 241145 h 792995"/>
              <a:gd name="connsiteX2" fmla="*/ 1035295 w 1035295"/>
              <a:gd name="connsiteY2" fmla="*/ 0 h 792995"/>
              <a:gd name="connsiteX0" fmla="*/ 0 w 1052610"/>
              <a:gd name="connsiteY0" fmla="*/ 839698 h 839698"/>
              <a:gd name="connsiteX1" fmla="*/ 365870 w 1052610"/>
              <a:gd name="connsiteY1" fmla="*/ 241145 h 839698"/>
              <a:gd name="connsiteX2" fmla="*/ 1052610 w 1052610"/>
              <a:gd name="connsiteY2" fmla="*/ 0 h 839698"/>
            </a:gdLst>
            <a:ahLst/>
            <a:cxnLst>
              <a:cxn ang="0">
                <a:pos x="connsiteX0" y="connsiteY0"/>
              </a:cxn>
              <a:cxn ang="0">
                <a:pos x="connsiteX1" y="connsiteY1"/>
              </a:cxn>
              <a:cxn ang="0">
                <a:pos x="connsiteX2" y="connsiteY2"/>
              </a:cxn>
            </a:cxnLst>
            <a:rect l="l" t="t" r="r" b="b"/>
            <a:pathLst>
              <a:path w="1052610" h="839698">
                <a:moveTo>
                  <a:pt x="0" y="839698"/>
                </a:moveTo>
                <a:cubicBezTo>
                  <a:pt x="72775" y="588837"/>
                  <a:pt x="191260" y="381095"/>
                  <a:pt x="365870" y="241145"/>
                </a:cubicBezTo>
                <a:cubicBezTo>
                  <a:pt x="534606" y="123932"/>
                  <a:pt x="760190" y="32213"/>
                  <a:pt x="1052610" y="0"/>
                </a:cubicBezTo>
              </a:path>
            </a:pathLst>
          </a:custGeom>
          <a:ln w="25400">
            <a:solidFill>
              <a:srgbClr val="3BA2D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baseline="-25000"/>
          </a:p>
        </p:txBody>
      </p:sp>
      <p:sp>
        <p:nvSpPr>
          <p:cNvPr id="24" name="Textfeld 60"/>
          <p:cNvSpPr txBox="1"/>
          <p:nvPr/>
        </p:nvSpPr>
        <p:spPr>
          <a:xfrm>
            <a:off x="4967283" y="5143517"/>
            <a:ext cx="1185869" cy="374571"/>
          </a:xfrm>
          <a:prstGeom prst="roundRect">
            <a:avLst/>
          </a:prstGeom>
          <a:noFill/>
          <a:ln w="6350">
            <a:noFill/>
          </a:ln>
        </p:spPr>
        <p:txBody>
          <a:bodyPr wrap="square" lIns="0" rIns="0" rtlCol="0">
            <a:spAutoFit/>
          </a:bodyPr>
          <a:lstStyle/>
          <a:p>
            <a:pPr algn="ctr"/>
            <a:r>
              <a:rPr lang="de-DE" sz="1600" dirty="0" err="1">
                <a:latin typeface="+mj-lt"/>
              </a:rPr>
              <a:t>Actual</a:t>
            </a:r>
            <a:r>
              <a:rPr lang="de-DE" sz="1600" dirty="0">
                <a:latin typeface="+mj-lt"/>
              </a:rPr>
              <a:t> </a:t>
            </a:r>
            <a:r>
              <a:rPr lang="de-DE" sz="1600" dirty="0" err="1">
                <a:latin typeface="+mj-lt"/>
              </a:rPr>
              <a:t>Load</a:t>
            </a:r>
            <a:endParaRPr lang="de-DE" sz="1600" dirty="0">
              <a:latin typeface="+mj-lt"/>
            </a:endParaRPr>
          </a:p>
        </p:txBody>
      </p:sp>
      <p:sp>
        <p:nvSpPr>
          <p:cNvPr id="32" name="TextBox 31"/>
          <p:cNvSpPr txBox="1"/>
          <p:nvPr/>
        </p:nvSpPr>
        <p:spPr>
          <a:xfrm>
            <a:off x="9274367" y="1612316"/>
            <a:ext cx="1371600" cy="528350"/>
          </a:xfrm>
          <a:prstGeom prst="rect">
            <a:avLst/>
          </a:prstGeom>
          <a:noFill/>
        </p:spPr>
        <p:txBody>
          <a:bodyPr wrap="square" rtlCol="0">
            <a:spAutoFit/>
          </a:bodyPr>
          <a:lstStyle/>
          <a:p>
            <a:pPr algn="ctr">
              <a:lnSpc>
                <a:spcPts val="1700"/>
              </a:lnSpc>
            </a:pPr>
            <a:r>
              <a:rPr lang="de-DE" sz="1600" dirty="0">
                <a:latin typeface="+mj-lt"/>
              </a:rPr>
              <a:t>Load Forecast</a:t>
            </a:r>
          </a:p>
          <a:p>
            <a:pPr algn="ctr">
              <a:lnSpc>
                <a:spcPts val="1700"/>
              </a:lnSpc>
            </a:pPr>
            <a:endParaRPr lang="en-US" sz="1600" dirty="0">
              <a:latin typeface="+mj-lt"/>
            </a:endParaRPr>
          </a:p>
        </p:txBody>
      </p:sp>
      <p:sp>
        <p:nvSpPr>
          <p:cNvPr id="34" name="Textfeld 34"/>
          <p:cNvSpPr txBox="1"/>
          <p:nvPr/>
        </p:nvSpPr>
        <p:spPr>
          <a:xfrm>
            <a:off x="5914995" y="1865431"/>
            <a:ext cx="1291936" cy="578882"/>
          </a:xfrm>
          <a:prstGeom prst="roundRect">
            <a:avLst/>
          </a:prstGeom>
          <a:noFill/>
          <a:ln w="6350">
            <a:noFill/>
          </a:ln>
        </p:spPr>
        <p:txBody>
          <a:bodyPr wrap="square" lIns="0" rIns="0" rtlCol="0">
            <a:spAutoFit/>
          </a:bodyPr>
          <a:lstStyle/>
          <a:p>
            <a:pPr algn="ctr"/>
            <a:r>
              <a:rPr lang="de-DE" sz="1400" dirty="0">
                <a:solidFill>
                  <a:srgbClr val="FFFFFF"/>
                </a:solidFill>
              </a:rPr>
              <a:t>Allocated IT capacities</a:t>
            </a:r>
          </a:p>
        </p:txBody>
      </p:sp>
      <p:sp>
        <p:nvSpPr>
          <p:cNvPr id="35" name="Textfeld 24"/>
          <p:cNvSpPr txBox="1"/>
          <p:nvPr/>
        </p:nvSpPr>
        <p:spPr>
          <a:xfrm>
            <a:off x="1797597" y="4544338"/>
            <a:ext cx="1221801" cy="789667"/>
          </a:xfrm>
          <a:prstGeom prst="roundRect">
            <a:avLst>
              <a:gd name="adj" fmla="val 10381"/>
            </a:avLst>
          </a:prstGeom>
          <a:noFill/>
          <a:ln w="6350">
            <a:noFill/>
          </a:ln>
        </p:spPr>
        <p:txBody>
          <a:bodyPr wrap="square" lIns="0" rIns="0" rtlCol="0" anchor="ctr" anchorCtr="0">
            <a:spAutoFit/>
          </a:bodyPr>
          <a:lstStyle/>
          <a:p>
            <a:pPr algn="ctr">
              <a:lnSpc>
                <a:spcPts val="1700"/>
              </a:lnSpc>
            </a:pPr>
            <a:r>
              <a:rPr lang="de-DE" sz="1600" dirty="0">
                <a:latin typeface="+mj-lt"/>
              </a:rPr>
              <a:t>Reduction </a:t>
            </a:r>
            <a:br>
              <a:rPr lang="de-DE" sz="1600" dirty="0">
                <a:latin typeface="+mj-lt"/>
              </a:rPr>
            </a:br>
            <a:r>
              <a:rPr lang="de-DE" sz="1600" dirty="0">
                <a:latin typeface="+mj-lt"/>
              </a:rPr>
              <a:t>of initial investments</a:t>
            </a:r>
          </a:p>
        </p:txBody>
      </p:sp>
      <p:sp>
        <p:nvSpPr>
          <p:cNvPr id="36" name="Textfeld 25"/>
          <p:cNvSpPr txBox="1"/>
          <p:nvPr/>
        </p:nvSpPr>
        <p:spPr>
          <a:xfrm>
            <a:off x="3665575" y="3714753"/>
            <a:ext cx="1355568" cy="584557"/>
          </a:xfrm>
          <a:prstGeom prst="roundRect">
            <a:avLst/>
          </a:prstGeom>
          <a:noFill/>
          <a:ln w="6350">
            <a:noFill/>
          </a:ln>
        </p:spPr>
        <p:txBody>
          <a:bodyPr wrap="square" lIns="0" rIns="0" rtlCol="0">
            <a:spAutoFit/>
          </a:bodyPr>
          <a:lstStyle/>
          <a:p>
            <a:pPr algn="ctr">
              <a:lnSpc>
                <a:spcPts val="1700"/>
              </a:lnSpc>
            </a:pPr>
            <a:r>
              <a:rPr lang="de-DE" sz="1600" dirty="0">
                <a:latin typeface="+mj-lt"/>
              </a:rPr>
              <a:t>Reduction of “over-supply“</a:t>
            </a:r>
          </a:p>
        </p:txBody>
      </p:sp>
      <p:cxnSp>
        <p:nvCxnSpPr>
          <p:cNvPr id="37" name="Gerade Verbindung mit Pfeil 26"/>
          <p:cNvCxnSpPr>
            <a:stCxn id="36" idx="2"/>
          </p:cNvCxnSpPr>
          <p:nvPr/>
        </p:nvCxnSpPr>
        <p:spPr>
          <a:xfrm rot="16200000" flipH="1">
            <a:off x="4349890" y="4292783"/>
            <a:ext cx="558449" cy="571505"/>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8" name="Textfeld 28"/>
          <p:cNvSpPr txBox="1"/>
          <p:nvPr/>
        </p:nvSpPr>
        <p:spPr>
          <a:xfrm>
            <a:off x="3572145" y="2559607"/>
            <a:ext cx="2038050" cy="374571"/>
          </a:xfrm>
          <a:prstGeom prst="roundRect">
            <a:avLst/>
          </a:prstGeom>
          <a:noFill/>
          <a:ln w="6350">
            <a:noFill/>
          </a:ln>
        </p:spPr>
        <p:txBody>
          <a:bodyPr wrap="square" lIns="0" rIns="0" rtlCol="0">
            <a:spAutoFit/>
          </a:bodyPr>
          <a:lstStyle/>
          <a:p>
            <a:pPr algn="ctr"/>
            <a:r>
              <a:rPr lang="de-DE" sz="1600" dirty="0">
                <a:latin typeface="+mj-lt"/>
              </a:rPr>
              <a:t>No “under-supply“</a:t>
            </a:r>
          </a:p>
        </p:txBody>
      </p:sp>
      <p:cxnSp>
        <p:nvCxnSpPr>
          <p:cNvPr id="39" name="Gerade Verbindung mit Pfeil 30"/>
          <p:cNvCxnSpPr>
            <a:stCxn id="38" idx="2"/>
          </p:cNvCxnSpPr>
          <p:nvPr/>
        </p:nvCxnSpPr>
        <p:spPr>
          <a:xfrm rot="16200000" flipH="1">
            <a:off x="4969950" y="2555395"/>
            <a:ext cx="423388" cy="1180948"/>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0" name="Textfeld 33"/>
          <p:cNvSpPr txBox="1"/>
          <p:nvPr/>
        </p:nvSpPr>
        <p:spPr>
          <a:xfrm>
            <a:off x="8668469" y="3751351"/>
            <a:ext cx="1397287" cy="1250985"/>
          </a:xfrm>
          <a:prstGeom prst="roundRect">
            <a:avLst>
              <a:gd name="adj" fmla="val 9854"/>
            </a:avLst>
          </a:prstGeom>
          <a:noFill/>
          <a:ln w="6350">
            <a:noFill/>
          </a:ln>
        </p:spPr>
        <p:txBody>
          <a:bodyPr wrap="square" lIns="0" rIns="0" rtlCol="0">
            <a:spAutoFit/>
          </a:bodyPr>
          <a:lstStyle/>
          <a:p>
            <a:pPr algn="ctr">
              <a:lnSpc>
                <a:spcPts val="1700"/>
              </a:lnSpc>
            </a:pPr>
            <a:r>
              <a:rPr lang="de-DE" sz="1600" dirty="0">
                <a:latin typeface="+mj-lt"/>
              </a:rPr>
              <a:t>Possible reduction of IT-capacities in case of reduced load</a:t>
            </a:r>
          </a:p>
        </p:txBody>
      </p:sp>
      <p:cxnSp>
        <p:nvCxnSpPr>
          <p:cNvPr id="41" name="Gerade Verbindung mit Pfeil 35"/>
          <p:cNvCxnSpPr>
            <a:stCxn id="40" idx="0"/>
          </p:cNvCxnSpPr>
          <p:nvPr/>
        </p:nvCxnSpPr>
        <p:spPr>
          <a:xfrm flipH="1" flipV="1">
            <a:off x="7772384" y="2928942"/>
            <a:ext cx="1594728" cy="822408"/>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200351" y="1785931"/>
            <a:ext cx="5514440" cy="3894869"/>
            <a:chOff x="3200351" y="1785931"/>
            <a:chExt cx="5514440" cy="3894869"/>
          </a:xfrm>
        </p:grpSpPr>
        <p:sp>
          <p:nvSpPr>
            <p:cNvPr id="43" name="Freihandform 55"/>
            <p:cNvSpPr/>
            <p:nvPr/>
          </p:nvSpPr>
          <p:spPr>
            <a:xfrm>
              <a:off x="6885991" y="2494131"/>
              <a:ext cx="1032695" cy="1755723"/>
            </a:xfrm>
            <a:custGeom>
              <a:avLst/>
              <a:gdLst>
                <a:gd name="connsiteX0" fmla="*/ 0 w 1133475"/>
                <a:gd name="connsiteY0" fmla="*/ 30162 h 2239962"/>
                <a:gd name="connsiteX1" fmla="*/ 600075 w 1133475"/>
                <a:gd name="connsiteY1" fmla="*/ 153987 h 2239962"/>
                <a:gd name="connsiteX2" fmla="*/ 914400 w 1133475"/>
                <a:gd name="connsiteY2" fmla="*/ 954087 h 2239962"/>
                <a:gd name="connsiteX3" fmla="*/ 1133475 w 1133475"/>
                <a:gd name="connsiteY3" fmla="*/ 2239962 h 2239962"/>
                <a:gd name="connsiteX4" fmla="*/ 1133475 w 1133475"/>
                <a:gd name="connsiteY4" fmla="*/ 2239962 h 2239962"/>
                <a:gd name="connsiteX0" fmla="*/ 0 w 1188730"/>
                <a:gd name="connsiteY0" fmla="*/ 30162 h 2429694"/>
                <a:gd name="connsiteX1" fmla="*/ 600075 w 1188730"/>
                <a:gd name="connsiteY1" fmla="*/ 153987 h 2429694"/>
                <a:gd name="connsiteX2" fmla="*/ 914400 w 1188730"/>
                <a:gd name="connsiteY2" fmla="*/ 954087 h 2429694"/>
                <a:gd name="connsiteX3" fmla="*/ 1133475 w 1188730"/>
                <a:gd name="connsiteY3" fmla="*/ 2239962 h 2429694"/>
                <a:gd name="connsiteX4" fmla="*/ 582869 w 1188730"/>
                <a:gd name="connsiteY4" fmla="*/ 2092478 h 2429694"/>
                <a:gd name="connsiteX0" fmla="*/ 0 w 1087950"/>
                <a:gd name="connsiteY0" fmla="*/ 30162 h 2141639"/>
                <a:gd name="connsiteX1" fmla="*/ 600075 w 1087950"/>
                <a:gd name="connsiteY1" fmla="*/ 153987 h 2141639"/>
                <a:gd name="connsiteX2" fmla="*/ 914400 w 1087950"/>
                <a:gd name="connsiteY2" fmla="*/ 954087 h 2141639"/>
                <a:gd name="connsiteX3" fmla="*/ 1032695 w 1087950"/>
                <a:gd name="connsiteY3" fmla="*/ 1755723 h 2141639"/>
                <a:gd name="connsiteX4" fmla="*/ 582869 w 1087950"/>
                <a:gd name="connsiteY4" fmla="*/ 2092478 h 2141639"/>
                <a:gd name="connsiteX0" fmla="*/ 0 w 1087950"/>
                <a:gd name="connsiteY0" fmla="*/ 30162 h 2092478"/>
                <a:gd name="connsiteX1" fmla="*/ 600075 w 1087950"/>
                <a:gd name="connsiteY1" fmla="*/ 153987 h 2092478"/>
                <a:gd name="connsiteX2" fmla="*/ 914400 w 1087950"/>
                <a:gd name="connsiteY2" fmla="*/ 954087 h 2092478"/>
                <a:gd name="connsiteX3" fmla="*/ 1032695 w 1087950"/>
                <a:gd name="connsiteY3" fmla="*/ 1755723 h 2092478"/>
                <a:gd name="connsiteX4" fmla="*/ 582869 w 1087950"/>
                <a:gd name="connsiteY4" fmla="*/ 2092478 h 2092478"/>
                <a:gd name="connsiteX0" fmla="*/ 0 w 1140030"/>
                <a:gd name="connsiteY0" fmla="*/ 30162 h 2185884"/>
                <a:gd name="connsiteX1" fmla="*/ 600075 w 1140030"/>
                <a:gd name="connsiteY1" fmla="*/ 153987 h 2185884"/>
                <a:gd name="connsiteX2" fmla="*/ 914400 w 1140030"/>
                <a:gd name="connsiteY2" fmla="*/ 954087 h 2185884"/>
                <a:gd name="connsiteX3" fmla="*/ 1032695 w 1140030"/>
                <a:gd name="connsiteY3" fmla="*/ 1755723 h 2185884"/>
                <a:gd name="connsiteX4" fmla="*/ 1072024 w 1140030"/>
                <a:gd name="connsiteY4" fmla="*/ 2185884 h 2185884"/>
                <a:gd name="connsiteX0" fmla="*/ 0 w 1072024"/>
                <a:gd name="connsiteY0" fmla="*/ 30162 h 2185884"/>
                <a:gd name="connsiteX1" fmla="*/ 600075 w 1072024"/>
                <a:gd name="connsiteY1" fmla="*/ 153987 h 2185884"/>
                <a:gd name="connsiteX2" fmla="*/ 914400 w 1072024"/>
                <a:gd name="connsiteY2" fmla="*/ 954087 h 2185884"/>
                <a:gd name="connsiteX3" fmla="*/ 1032695 w 1072024"/>
                <a:gd name="connsiteY3" fmla="*/ 1755723 h 2185884"/>
                <a:gd name="connsiteX4" fmla="*/ 1072024 w 1072024"/>
                <a:gd name="connsiteY4" fmla="*/ 2185884 h 2185884"/>
                <a:gd name="connsiteX0" fmla="*/ 0 w 1054459"/>
                <a:gd name="connsiteY0" fmla="*/ 30162 h 1906945"/>
                <a:gd name="connsiteX1" fmla="*/ 600075 w 1054459"/>
                <a:gd name="connsiteY1" fmla="*/ 153987 h 1906945"/>
                <a:gd name="connsiteX2" fmla="*/ 914400 w 1054459"/>
                <a:gd name="connsiteY2" fmla="*/ 954087 h 1906945"/>
                <a:gd name="connsiteX3" fmla="*/ 1032695 w 1054459"/>
                <a:gd name="connsiteY3" fmla="*/ 1755723 h 1906945"/>
                <a:gd name="connsiteX4" fmla="*/ 1044985 w 1054459"/>
                <a:gd name="connsiteY4" fmla="*/ 1861420 h 1906945"/>
                <a:gd name="connsiteX0" fmla="*/ 0 w 1032695"/>
                <a:gd name="connsiteY0" fmla="*/ 30162 h 1755723"/>
                <a:gd name="connsiteX1" fmla="*/ 600075 w 1032695"/>
                <a:gd name="connsiteY1" fmla="*/ 153987 h 1755723"/>
                <a:gd name="connsiteX2" fmla="*/ 914400 w 1032695"/>
                <a:gd name="connsiteY2" fmla="*/ 954087 h 1755723"/>
                <a:gd name="connsiteX3" fmla="*/ 1032695 w 1032695"/>
                <a:gd name="connsiteY3" fmla="*/ 1755723 h 1755723"/>
              </a:gdLst>
              <a:ahLst/>
              <a:cxnLst>
                <a:cxn ang="0">
                  <a:pos x="connsiteX0" y="connsiteY0"/>
                </a:cxn>
                <a:cxn ang="0">
                  <a:pos x="connsiteX1" y="connsiteY1"/>
                </a:cxn>
                <a:cxn ang="0">
                  <a:pos x="connsiteX2" y="connsiteY2"/>
                </a:cxn>
                <a:cxn ang="0">
                  <a:pos x="connsiteX3" y="connsiteY3"/>
                </a:cxn>
              </a:cxnLst>
              <a:rect l="l" t="t" r="r" b="b"/>
              <a:pathLst>
                <a:path w="1032695" h="1755723">
                  <a:moveTo>
                    <a:pt x="0" y="30162"/>
                  </a:moveTo>
                  <a:cubicBezTo>
                    <a:pt x="223837" y="15081"/>
                    <a:pt x="447675" y="0"/>
                    <a:pt x="600075" y="153987"/>
                  </a:cubicBezTo>
                  <a:cubicBezTo>
                    <a:pt x="752475" y="307975"/>
                    <a:pt x="842297" y="687131"/>
                    <a:pt x="914400" y="954087"/>
                  </a:cubicBezTo>
                  <a:cubicBezTo>
                    <a:pt x="986503" y="1221043"/>
                    <a:pt x="1010931" y="1604501"/>
                    <a:pt x="1032695" y="1755723"/>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44" name="Freihandform 56"/>
            <p:cNvSpPr/>
            <p:nvPr/>
          </p:nvSpPr>
          <p:spPr>
            <a:xfrm>
              <a:off x="7916227" y="1785931"/>
              <a:ext cx="798564" cy="2754108"/>
            </a:xfrm>
            <a:custGeom>
              <a:avLst/>
              <a:gdLst>
                <a:gd name="connsiteX0" fmla="*/ 0 w 695325"/>
                <a:gd name="connsiteY0" fmla="*/ 2924175 h 3319463"/>
                <a:gd name="connsiteX1" fmla="*/ 180975 w 695325"/>
                <a:gd name="connsiteY1" fmla="*/ 3105150 h 3319463"/>
                <a:gd name="connsiteX2" fmla="*/ 457200 w 695325"/>
                <a:gd name="connsiteY2" fmla="*/ 1638300 h 3319463"/>
                <a:gd name="connsiteX3" fmla="*/ 695325 w 695325"/>
                <a:gd name="connsiteY3" fmla="*/ 0 h 331946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3242033"/>
                <a:gd name="connsiteX1" fmla="*/ 279297 w 793647"/>
                <a:gd name="connsiteY1" fmla="*/ 3105150 h 3242033"/>
                <a:gd name="connsiteX2" fmla="*/ 555522 w 793647"/>
                <a:gd name="connsiteY2" fmla="*/ 1638300 h 3242033"/>
                <a:gd name="connsiteX3" fmla="*/ 793647 w 793647"/>
                <a:gd name="connsiteY3" fmla="*/ 0 h 3242033"/>
                <a:gd name="connsiteX0" fmla="*/ 0 w 793647"/>
                <a:gd name="connsiteY0" fmla="*/ 2459601 h 2755336"/>
                <a:gd name="connsiteX1" fmla="*/ 279297 w 793647"/>
                <a:gd name="connsiteY1" fmla="*/ 2618453 h 2755336"/>
                <a:gd name="connsiteX2" fmla="*/ 555522 w 793647"/>
                <a:gd name="connsiteY2" fmla="*/ 1638300 h 2755336"/>
                <a:gd name="connsiteX3" fmla="*/ 793647 w 793647"/>
                <a:gd name="connsiteY3" fmla="*/ 0 h 275533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6105"/>
                <a:gd name="connsiteY0" fmla="*/ 2462059 h 2755746"/>
                <a:gd name="connsiteX1" fmla="*/ 281755 w 796105"/>
                <a:gd name="connsiteY1" fmla="*/ 2618453 h 2755746"/>
                <a:gd name="connsiteX2" fmla="*/ 557980 w 796105"/>
                <a:gd name="connsiteY2" fmla="*/ 1638300 h 2755746"/>
                <a:gd name="connsiteX3" fmla="*/ 796105 w 796105"/>
                <a:gd name="connsiteY3" fmla="*/ 0 h 2755746"/>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 name="connsiteX0" fmla="*/ 0 w 798564"/>
                <a:gd name="connsiteY0" fmla="*/ 2452227 h 2754108"/>
                <a:gd name="connsiteX1" fmla="*/ 284214 w 798564"/>
                <a:gd name="connsiteY1" fmla="*/ 2618453 h 2754108"/>
                <a:gd name="connsiteX2" fmla="*/ 560439 w 798564"/>
                <a:gd name="connsiteY2" fmla="*/ 1638300 h 2754108"/>
                <a:gd name="connsiteX3" fmla="*/ 798564 w 798564"/>
                <a:gd name="connsiteY3" fmla="*/ 0 h 2754108"/>
              </a:gdLst>
              <a:ahLst/>
              <a:cxnLst>
                <a:cxn ang="0">
                  <a:pos x="connsiteX0" y="connsiteY0"/>
                </a:cxn>
                <a:cxn ang="0">
                  <a:pos x="connsiteX1" y="connsiteY1"/>
                </a:cxn>
                <a:cxn ang="0">
                  <a:pos x="connsiteX2" y="connsiteY2"/>
                </a:cxn>
                <a:cxn ang="0">
                  <a:pos x="connsiteX3" y="connsiteY3"/>
                </a:cxn>
              </a:cxnLst>
              <a:rect l="l" t="t" r="r" b="b"/>
              <a:pathLst>
                <a:path w="798564" h="2754108">
                  <a:moveTo>
                    <a:pt x="0" y="2452227"/>
                  </a:moveTo>
                  <a:cubicBezTo>
                    <a:pt x="30573" y="2708712"/>
                    <a:pt x="190807" y="2754108"/>
                    <a:pt x="284214" y="2618453"/>
                  </a:cubicBezTo>
                  <a:cubicBezTo>
                    <a:pt x="377621" y="2482798"/>
                    <a:pt x="474714" y="2074709"/>
                    <a:pt x="560439" y="1638300"/>
                  </a:cubicBezTo>
                  <a:cubicBezTo>
                    <a:pt x="646164" y="1201891"/>
                    <a:pt x="722364" y="560387"/>
                    <a:pt x="798564" y="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45" name="Freihandform 57"/>
            <p:cNvSpPr/>
            <p:nvPr/>
          </p:nvSpPr>
          <p:spPr>
            <a:xfrm>
              <a:off x="3200351" y="3358840"/>
              <a:ext cx="2650733" cy="2321960"/>
            </a:xfrm>
            <a:custGeom>
              <a:avLst/>
              <a:gdLst>
                <a:gd name="connsiteX0" fmla="*/ 0 w 2650733"/>
                <a:gd name="connsiteY0" fmla="*/ 2321960 h 2321960"/>
                <a:gd name="connsiteX1" fmla="*/ 1849348 w 2650733"/>
                <a:gd name="connsiteY1" fmla="*/ 1541124 h 2321960"/>
                <a:gd name="connsiteX2" fmla="*/ 2650733 w 2650733"/>
                <a:gd name="connsiteY2" fmla="*/ 0 h 2321960"/>
              </a:gdLst>
              <a:ahLst/>
              <a:cxnLst>
                <a:cxn ang="0">
                  <a:pos x="connsiteX0" y="connsiteY0"/>
                </a:cxn>
                <a:cxn ang="0">
                  <a:pos x="connsiteX1" y="connsiteY1"/>
                </a:cxn>
                <a:cxn ang="0">
                  <a:pos x="connsiteX2" y="connsiteY2"/>
                </a:cxn>
              </a:cxnLst>
              <a:rect l="l" t="t" r="r" b="b"/>
              <a:pathLst>
                <a:path w="2650733" h="2321960">
                  <a:moveTo>
                    <a:pt x="0" y="2321960"/>
                  </a:moveTo>
                  <a:cubicBezTo>
                    <a:pt x="703779" y="2125038"/>
                    <a:pt x="1407559" y="1928117"/>
                    <a:pt x="1849348" y="1541124"/>
                  </a:cubicBezTo>
                  <a:cubicBezTo>
                    <a:pt x="2291137" y="1154131"/>
                    <a:pt x="2470935" y="577065"/>
                    <a:pt x="2650733" y="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sp>
          <p:nvSpPr>
            <p:cNvPr id="46" name="Freihandform 58"/>
            <p:cNvSpPr/>
            <p:nvPr/>
          </p:nvSpPr>
          <p:spPr>
            <a:xfrm>
              <a:off x="5850607" y="2519143"/>
              <a:ext cx="1043195" cy="844461"/>
            </a:xfrm>
            <a:custGeom>
              <a:avLst/>
              <a:gdLst>
                <a:gd name="connsiteX0" fmla="*/ 0 w 1900719"/>
                <a:gd name="connsiteY0" fmla="*/ 934948 h 934948"/>
                <a:gd name="connsiteX1" fmla="*/ 462337 w 1900719"/>
                <a:gd name="connsiteY1" fmla="*/ 277402 h 934948"/>
                <a:gd name="connsiteX2" fmla="*/ 1900719 w 1900719"/>
                <a:gd name="connsiteY2" fmla="*/ 0 h 934948"/>
                <a:gd name="connsiteX0" fmla="*/ 0 w 1373550"/>
                <a:gd name="connsiteY0" fmla="*/ 868273 h 868273"/>
                <a:gd name="connsiteX1" fmla="*/ 462337 w 1373550"/>
                <a:gd name="connsiteY1" fmla="*/ 210727 h 868273"/>
                <a:gd name="connsiteX2" fmla="*/ 1373550 w 1373550"/>
                <a:gd name="connsiteY2" fmla="*/ 0 h 868273"/>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462337 w 1047663"/>
                <a:gd name="connsiteY1" fmla="*/ 182152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47663"/>
                <a:gd name="connsiteY0" fmla="*/ 839698 h 839698"/>
                <a:gd name="connsiteX1" fmla="*/ 360923 w 1047663"/>
                <a:gd name="connsiteY1" fmla="*/ 241145 h 839698"/>
                <a:gd name="connsiteX2" fmla="*/ 1047663 w 1047663"/>
                <a:gd name="connsiteY2" fmla="*/ 0 h 839698"/>
                <a:gd name="connsiteX0" fmla="*/ 0 w 1035295"/>
                <a:gd name="connsiteY0" fmla="*/ 792995 h 792995"/>
                <a:gd name="connsiteX1" fmla="*/ 348555 w 1035295"/>
                <a:gd name="connsiteY1" fmla="*/ 241145 h 792995"/>
                <a:gd name="connsiteX2" fmla="*/ 1035295 w 1035295"/>
                <a:gd name="connsiteY2" fmla="*/ 0 h 792995"/>
                <a:gd name="connsiteX0" fmla="*/ 0 w 1052610"/>
                <a:gd name="connsiteY0" fmla="*/ 839698 h 839698"/>
                <a:gd name="connsiteX1" fmla="*/ 365870 w 1052610"/>
                <a:gd name="connsiteY1" fmla="*/ 241145 h 839698"/>
                <a:gd name="connsiteX2" fmla="*/ 1052610 w 1052610"/>
                <a:gd name="connsiteY2" fmla="*/ 0 h 839698"/>
                <a:gd name="connsiteX0" fmla="*/ 0 w 1055018"/>
                <a:gd name="connsiteY0" fmla="*/ 844461 h 844461"/>
                <a:gd name="connsiteX1" fmla="*/ 368278 w 1055018"/>
                <a:gd name="connsiteY1" fmla="*/ 241145 h 844461"/>
                <a:gd name="connsiteX2" fmla="*/ 1055018 w 1055018"/>
                <a:gd name="connsiteY2" fmla="*/ 0 h 844461"/>
              </a:gdLst>
              <a:ahLst/>
              <a:cxnLst>
                <a:cxn ang="0">
                  <a:pos x="connsiteX0" y="connsiteY0"/>
                </a:cxn>
                <a:cxn ang="0">
                  <a:pos x="connsiteX1" y="connsiteY1"/>
                </a:cxn>
                <a:cxn ang="0">
                  <a:pos x="connsiteX2" y="connsiteY2"/>
                </a:cxn>
              </a:cxnLst>
              <a:rect l="l" t="t" r="r" b="b"/>
              <a:pathLst>
                <a:path w="1055018" h="844461">
                  <a:moveTo>
                    <a:pt x="0" y="844461"/>
                  </a:moveTo>
                  <a:cubicBezTo>
                    <a:pt x="72775" y="593600"/>
                    <a:pt x="193668" y="381095"/>
                    <a:pt x="368278" y="241145"/>
                  </a:cubicBezTo>
                  <a:cubicBezTo>
                    <a:pt x="537014" y="123932"/>
                    <a:pt x="762598" y="32213"/>
                    <a:pt x="1055018" y="0"/>
                  </a:cubicBezTo>
                </a:path>
              </a:pathLst>
            </a:cu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solidFill>
                  <a:srgbClr val="333333"/>
                </a:solidFill>
              </a:endParaRPr>
            </a:p>
          </p:txBody>
        </p:sp>
      </p:grpSp>
    </p:spTree>
    <p:extLst>
      <p:ext uri="{BB962C8B-B14F-4D97-AF65-F5344CB8AC3E}">
        <p14:creationId xmlns:p14="http://schemas.microsoft.com/office/powerpoint/2010/main" val="304688186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16146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What</a:t>
            </a:r>
            <a:r>
              <a:rPr lang="nl-NL" dirty="0"/>
              <a:t> are Virtual Machine </a:t>
            </a:r>
            <a:r>
              <a:rPr lang="nl-NL" dirty="0" err="1"/>
              <a:t>Scale</a:t>
            </a:r>
            <a:r>
              <a:rPr lang="nl-NL" dirty="0"/>
              <a:t> Sets?</a:t>
            </a:r>
          </a:p>
        </p:txBody>
      </p:sp>
      <p:sp>
        <p:nvSpPr>
          <p:cNvPr id="3" name="Content Placeholder 2"/>
          <p:cNvSpPr>
            <a:spLocks noGrp="1"/>
          </p:cNvSpPr>
          <p:nvPr>
            <p:ph sz="quarter" idx="10"/>
          </p:nvPr>
        </p:nvSpPr>
        <p:spPr>
          <a:xfrm>
            <a:off x="268288" y="1398397"/>
            <a:ext cx="11542503" cy="3988784"/>
          </a:xfrm>
        </p:spPr>
        <p:txBody>
          <a:bodyPr/>
          <a:lstStyle/>
          <a:p>
            <a:r>
              <a:rPr lang="nl-NL" dirty="0" err="1"/>
              <a:t>Deploy</a:t>
            </a:r>
            <a:r>
              <a:rPr lang="nl-NL" dirty="0"/>
              <a:t> </a:t>
            </a:r>
            <a:r>
              <a:rPr lang="nl-NL" dirty="0" err="1"/>
              <a:t>and</a:t>
            </a:r>
            <a:r>
              <a:rPr lang="nl-NL" dirty="0"/>
              <a:t> Manage multiple </a:t>
            </a:r>
            <a:r>
              <a:rPr lang="nl-NL" dirty="0" err="1"/>
              <a:t>VMs</a:t>
            </a:r>
            <a:r>
              <a:rPr lang="nl-NL" dirty="0"/>
              <a:t> as a set</a:t>
            </a:r>
          </a:p>
          <a:p>
            <a:r>
              <a:rPr lang="nl-NL" dirty="0"/>
              <a:t>A </a:t>
            </a:r>
            <a:r>
              <a:rPr lang="nl-NL" dirty="0" err="1"/>
              <a:t>scalable</a:t>
            </a:r>
            <a:r>
              <a:rPr lang="nl-NL" dirty="0"/>
              <a:t> </a:t>
            </a:r>
            <a:r>
              <a:rPr lang="nl-NL" dirty="0" err="1"/>
              <a:t>compute</a:t>
            </a:r>
            <a:r>
              <a:rPr lang="nl-NL" dirty="0"/>
              <a:t> platform</a:t>
            </a:r>
          </a:p>
          <a:p>
            <a:pPr lvl="1"/>
            <a:r>
              <a:rPr lang="nl-NL" dirty="0" err="1"/>
              <a:t>Integrated</a:t>
            </a:r>
            <a:r>
              <a:rPr lang="nl-NL" dirty="0"/>
              <a:t> </a:t>
            </a:r>
            <a:r>
              <a:rPr lang="nl-NL" dirty="0" err="1"/>
              <a:t>wth</a:t>
            </a:r>
            <a:r>
              <a:rPr lang="nl-NL" dirty="0"/>
              <a:t> Azure </a:t>
            </a:r>
            <a:r>
              <a:rPr lang="nl-NL" dirty="0" err="1"/>
              <a:t>Autoscale</a:t>
            </a:r>
            <a:endParaRPr lang="nl-NL" dirty="0"/>
          </a:p>
          <a:p>
            <a:pPr lvl="1"/>
            <a:r>
              <a:rPr lang="nl-NL" dirty="0" err="1"/>
              <a:t>Integrated</a:t>
            </a:r>
            <a:r>
              <a:rPr lang="nl-NL" dirty="0"/>
              <a:t> </a:t>
            </a:r>
            <a:r>
              <a:rPr lang="nl-NL" dirty="0" err="1"/>
              <a:t>with</a:t>
            </a:r>
            <a:r>
              <a:rPr lang="nl-NL" dirty="0"/>
              <a:t> Azure Load </a:t>
            </a:r>
            <a:r>
              <a:rPr lang="nl-NL" dirty="0" err="1"/>
              <a:t>Balancer</a:t>
            </a:r>
            <a:endParaRPr lang="nl-NL" dirty="0"/>
          </a:p>
          <a:p>
            <a:r>
              <a:rPr lang="nl-NL" dirty="0" err="1"/>
              <a:t>Ideal</a:t>
            </a:r>
            <a:r>
              <a:rPr lang="nl-NL" dirty="0"/>
              <a:t> </a:t>
            </a:r>
            <a:r>
              <a:rPr lang="nl-NL" dirty="0" err="1"/>
              <a:t>for</a:t>
            </a:r>
            <a:r>
              <a:rPr lang="nl-NL" dirty="0"/>
              <a:t> clusters, farms, </a:t>
            </a:r>
            <a:r>
              <a:rPr lang="nl-NL" dirty="0" err="1"/>
              <a:t>infrastructure</a:t>
            </a:r>
            <a:r>
              <a:rPr lang="nl-NL" dirty="0"/>
              <a:t> </a:t>
            </a:r>
            <a:r>
              <a:rPr lang="nl-NL" dirty="0" err="1"/>
              <a:t>for</a:t>
            </a:r>
            <a:r>
              <a:rPr lang="nl-NL" dirty="0"/>
              <a:t> PaaS</a:t>
            </a:r>
          </a:p>
          <a:p>
            <a:r>
              <a:rPr lang="nl-NL" dirty="0"/>
              <a:t>Platform independent: Windows </a:t>
            </a:r>
            <a:r>
              <a:rPr lang="nl-NL" dirty="0" err="1"/>
              <a:t>and</a:t>
            </a:r>
            <a:r>
              <a:rPr lang="nl-NL" dirty="0"/>
              <a:t> Linux</a:t>
            </a:r>
          </a:p>
        </p:txBody>
      </p:sp>
    </p:spTree>
    <p:extLst>
      <p:ext uri="{BB962C8B-B14F-4D97-AF65-F5344CB8AC3E}">
        <p14:creationId xmlns:p14="http://schemas.microsoft.com/office/powerpoint/2010/main" val="200130451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The </a:t>
            </a:r>
            <a:r>
              <a:rPr lang="nl-NL" dirty="0" err="1"/>
              <a:t>Anatomy</a:t>
            </a:r>
            <a:r>
              <a:rPr lang="nl-NL" dirty="0"/>
              <a:t> of a VM </a:t>
            </a:r>
            <a:r>
              <a:rPr lang="nl-NL" dirty="0" err="1"/>
              <a:t>Scale</a:t>
            </a:r>
            <a:r>
              <a:rPr lang="nl-NL" dirty="0"/>
              <a:t> Set</a:t>
            </a:r>
          </a:p>
        </p:txBody>
      </p:sp>
      <p:sp>
        <p:nvSpPr>
          <p:cNvPr id="57" name="Rectangle 56"/>
          <p:cNvSpPr/>
          <p:nvPr/>
        </p:nvSpPr>
        <p:spPr bwMode="auto">
          <a:xfrm>
            <a:off x="8210050" y="1275829"/>
            <a:ext cx="2756571" cy="401411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2400" dirty="0">
                <a:gradFill>
                  <a:gsLst>
                    <a:gs pos="0">
                      <a:srgbClr val="FFFFFF"/>
                    </a:gs>
                    <a:gs pos="100000">
                      <a:srgbClr val="FFFFFF"/>
                    </a:gs>
                  </a:gsLst>
                  <a:lin ang="5400000" scaled="0"/>
                </a:gradFill>
                <a:ea typeface="Segoe UI" pitchFamily="34" charset="0"/>
                <a:cs typeface="Segoe UI" pitchFamily="34" charset="0"/>
              </a:rPr>
              <a:t>Storage Accounts</a:t>
            </a:r>
          </a:p>
        </p:txBody>
      </p:sp>
      <p:sp>
        <p:nvSpPr>
          <p:cNvPr id="61" name="Rectangle 60"/>
          <p:cNvSpPr/>
          <p:nvPr/>
        </p:nvSpPr>
        <p:spPr bwMode="auto">
          <a:xfrm>
            <a:off x="8354832" y="1836782"/>
            <a:ext cx="1689046" cy="1225892"/>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8794497" y="1930005"/>
            <a:ext cx="124938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t>OS Disk</a:t>
            </a:r>
          </a:p>
        </p:txBody>
      </p:sp>
      <p:sp>
        <p:nvSpPr>
          <p:cNvPr id="64" name="TextBox 63"/>
          <p:cNvSpPr txBox="1"/>
          <p:nvPr/>
        </p:nvSpPr>
        <p:spPr>
          <a:xfrm>
            <a:off x="10048240" y="2188537"/>
            <a:ext cx="898323" cy="627864"/>
          </a:xfrm>
          <a:prstGeom prst="rect">
            <a:avLst/>
          </a:prstGeom>
          <a:noFill/>
        </p:spPr>
        <p:txBody>
          <a:bodyPr wrap="none" lIns="182880" tIns="146304" rIns="182880" bIns="146304" rtlCol="0">
            <a:spAutoFit/>
          </a:bodyPr>
          <a:lstStyle/>
          <a:p>
            <a:pPr>
              <a:lnSpc>
                <a:spcPct val="90000"/>
              </a:lnSpc>
              <a:spcAft>
                <a:spcPts val="600"/>
              </a:spcAft>
            </a:pPr>
            <a:r>
              <a:rPr lang="nl-NL" sz="2400" dirty="0">
                <a:gradFill>
                  <a:gsLst>
                    <a:gs pos="2917">
                      <a:schemeClr val="tx1"/>
                    </a:gs>
                    <a:gs pos="30000">
                      <a:schemeClr val="tx1"/>
                    </a:gs>
                  </a:gsLst>
                  <a:lin ang="5400000" scaled="0"/>
                </a:gradFill>
              </a:rPr>
              <a:t>SA1</a:t>
            </a:r>
          </a:p>
        </p:txBody>
      </p:sp>
      <p:sp>
        <p:nvSpPr>
          <p:cNvPr id="67" name="TextBox 66"/>
          <p:cNvSpPr txBox="1"/>
          <p:nvPr/>
        </p:nvSpPr>
        <p:spPr>
          <a:xfrm>
            <a:off x="8794497" y="2490210"/>
            <a:ext cx="124938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t>OS Disk</a:t>
            </a:r>
          </a:p>
        </p:txBody>
      </p:sp>
      <p:grpSp>
        <p:nvGrpSpPr>
          <p:cNvPr id="3" name="Group 2"/>
          <p:cNvGrpSpPr/>
          <p:nvPr/>
        </p:nvGrpSpPr>
        <p:grpSpPr>
          <a:xfrm>
            <a:off x="8211165" y="5425149"/>
            <a:ext cx="3108873" cy="728196"/>
            <a:chOff x="8817453" y="5425149"/>
            <a:chExt cx="3108873" cy="728196"/>
          </a:xfrm>
        </p:grpSpPr>
        <p:sp>
          <p:nvSpPr>
            <p:cNvPr id="77" name="Rectangle 76"/>
            <p:cNvSpPr/>
            <p:nvPr/>
          </p:nvSpPr>
          <p:spPr bwMode="auto">
            <a:xfrm>
              <a:off x="8817453" y="5425149"/>
              <a:ext cx="3108873" cy="72819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8" name="Picture 77"/>
            <p:cNvPicPr>
              <a:picLocks noChangeAspect="1"/>
            </p:cNvPicPr>
            <p:nvPr/>
          </p:nvPicPr>
          <p:blipFill>
            <a:blip r:embed="rId3"/>
            <a:stretch>
              <a:fillRect/>
            </a:stretch>
          </p:blipFill>
          <p:spPr>
            <a:xfrm>
              <a:off x="8980961" y="5518372"/>
              <a:ext cx="541749" cy="541749"/>
            </a:xfrm>
            <a:prstGeom prst="rect">
              <a:avLst/>
            </a:prstGeom>
          </p:spPr>
        </p:pic>
        <p:sp>
          <p:nvSpPr>
            <p:cNvPr id="79" name="TextBox 78"/>
            <p:cNvSpPr txBox="1"/>
            <p:nvPr/>
          </p:nvSpPr>
          <p:spPr>
            <a:xfrm>
              <a:off x="9551472" y="5518372"/>
              <a:ext cx="2066912" cy="572464"/>
            </a:xfrm>
            <a:prstGeom prst="rect">
              <a:avLst/>
            </a:prstGeom>
            <a:noFill/>
          </p:spPr>
          <p:txBody>
            <a:bodyPr wrap="none" lIns="182880" tIns="146304" rIns="182880" bIns="146304" rtlCol="0">
              <a:spAutoFit/>
            </a:bodyPr>
            <a:lstStyle/>
            <a:p>
              <a:pPr>
                <a:lnSpc>
                  <a:spcPct val="90000"/>
                </a:lnSpc>
                <a:spcAft>
                  <a:spcPts val="600"/>
                </a:spcAft>
              </a:pPr>
              <a:r>
                <a:rPr lang="nl-NL" sz="2000" dirty="0">
                  <a:solidFill>
                    <a:srgbClr val="0070C0"/>
                  </a:solidFill>
                </a:rPr>
                <a:t>Base OS Image</a:t>
              </a:r>
            </a:p>
          </p:txBody>
        </p:sp>
      </p:grpSp>
      <p:pic>
        <p:nvPicPr>
          <p:cNvPr id="101" name="Picture 10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453971" y="2554644"/>
            <a:ext cx="440240" cy="440240"/>
          </a:xfrm>
          <a:prstGeom prst="rect">
            <a:avLst/>
          </a:prstGeom>
        </p:spPr>
      </p:pic>
      <p:pic>
        <p:nvPicPr>
          <p:cNvPr id="102" name="Picture 10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453971" y="2003359"/>
            <a:ext cx="440240" cy="440240"/>
          </a:xfrm>
          <a:prstGeom prst="rect">
            <a:avLst/>
          </a:prstGeom>
        </p:spPr>
      </p:pic>
      <p:sp>
        <p:nvSpPr>
          <p:cNvPr id="103" name="Rectangle 102"/>
          <p:cNvSpPr/>
          <p:nvPr/>
        </p:nvSpPr>
        <p:spPr bwMode="auto">
          <a:xfrm>
            <a:off x="8370541" y="3177640"/>
            <a:ext cx="1673337" cy="1225892"/>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4" name="TextBox 103"/>
          <p:cNvSpPr txBox="1"/>
          <p:nvPr/>
        </p:nvSpPr>
        <p:spPr>
          <a:xfrm>
            <a:off x="8810206" y="3270863"/>
            <a:ext cx="124938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t>OS Disk</a:t>
            </a:r>
          </a:p>
        </p:txBody>
      </p:sp>
      <p:sp>
        <p:nvSpPr>
          <p:cNvPr id="105" name="TextBox 104"/>
          <p:cNvSpPr txBox="1"/>
          <p:nvPr/>
        </p:nvSpPr>
        <p:spPr>
          <a:xfrm>
            <a:off x="10063949" y="3529395"/>
            <a:ext cx="898323" cy="627864"/>
          </a:xfrm>
          <a:prstGeom prst="rect">
            <a:avLst/>
          </a:prstGeom>
          <a:noFill/>
        </p:spPr>
        <p:txBody>
          <a:bodyPr wrap="none" lIns="182880" tIns="146304" rIns="182880" bIns="146304" rtlCol="0">
            <a:spAutoFit/>
          </a:bodyPr>
          <a:lstStyle/>
          <a:p>
            <a:pPr>
              <a:lnSpc>
                <a:spcPct val="90000"/>
              </a:lnSpc>
              <a:spcAft>
                <a:spcPts val="600"/>
              </a:spcAft>
            </a:pPr>
            <a:r>
              <a:rPr lang="nl-NL" sz="2400" dirty="0">
                <a:gradFill>
                  <a:gsLst>
                    <a:gs pos="2917">
                      <a:schemeClr val="tx1"/>
                    </a:gs>
                    <a:gs pos="30000">
                      <a:schemeClr val="tx1"/>
                    </a:gs>
                  </a:gsLst>
                  <a:lin ang="5400000" scaled="0"/>
                </a:gradFill>
              </a:rPr>
              <a:t>SA2</a:t>
            </a:r>
          </a:p>
        </p:txBody>
      </p:sp>
      <p:sp>
        <p:nvSpPr>
          <p:cNvPr id="106" name="TextBox 105"/>
          <p:cNvSpPr txBox="1"/>
          <p:nvPr/>
        </p:nvSpPr>
        <p:spPr>
          <a:xfrm>
            <a:off x="8810206" y="3831068"/>
            <a:ext cx="124938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t>OS Disk</a:t>
            </a:r>
          </a:p>
        </p:txBody>
      </p:sp>
      <p:pic>
        <p:nvPicPr>
          <p:cNvPr id="107" name="Picture 10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469680" y="3895502"/>
            <a:ext cx="440240" cy="440240"/>
          </a:xfrm>
          <a:prstGeom prst="rect">
            <a:avLst/>
          </a:prstGeom>
        </p:spPr>
      </p:pic>
      <p:pic>
        <p:nvPicPr>
          <p:cNvPr id="108" name="Picture 107"/>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469680" y="3344217"/>
            <a:ext cx="440240" cy="440240"/>
          </a:xfrm>
          <a:prstGeom prst="rect">
            <a:avLst/>
          </a:prstGeom>
        </p:spPr>
      </p:pic>
      <p:sp>
        <p:nvSpPr>
          <p:cNvPr id="109" name="Rectangle 108"/>
          <p:cNvSpPr/>
          <p:nvPr/>
        </p:nvSpPr>
        <p:spPr bwMode="auto">
          <a:xfrm>
            <a:off x="8386250" y="4518498"/>
            <a:ext cx="1657628" cy="665687"/>
          </a:xfrm>
          <a:prstGeom prst="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TextBox 109"/>
          <p:cNvSpPr txBox="1"/>
          <p:nvPr/>
        </p:nvSpPr>
        <p:spPr>
          <a:xfrm>
            <a:off x="8825915" y="4611721"/>
            <a:ext cx="1249381" cy="572464"/>
          </a:xfrm>
          <a:prstGeom prst="rect">
            <a:avLst/>
          </a:prstGeom>
          <a:noFill/>
        </p:spPr>
        <p:txBody>
          <a:bodyPr wrap="none" lIns="182880" tIns="146304" rIns="182880" bIns="146304" rtlCol="0">
            <a:spAutoFit/>
          </a:bodyPr>
          <a:lstStyle/>
          <a:p>
            <a:pPr>
              <a:lnSpc>
                <a:spcPct val="90000"/>
              </a:lnSpc>
              <a:spcAft>
                <a:spcPts val="600"/>
              </a:spcAft>
            </a:pPr>
            <a:r>
              <a:rPr lang="nl-NL" sz="2000" dirty="0"/>
              <a:t>OS Disk</a:t>
            </a:r>
          </a:p>
        </p:txBody>
      </p:sp>
      <p:sp>
        <p:nvSpPr>
          <p:cNvPr id="111" name="TextBox 110"/>
          <p:cNvSpPr txBox="1"/>
          <p:nvPr/>
        </p:nvSpPr>
        <p:spPr>
          <a:xfrm>
            <a:off x="10079658" y="4571803"/>
            <a:ext cx="898323" cy="627864"/>
          </a:xfrm>
          <a:prstGeom prst="rect">
            <a:avLst/>
          </a:prstGeom>
          <a:noFill/>
        </p:spPr>
        <p:txBody>
          <a:bodyPr wrap="none" lIns="182880" tIns="146304" rIns="182880" bIns="146304" rtlCol="0">
            <a:spAutoFit/>
          </a:bodyPr>
          <a:lstStyle/>
          <a:p>
            <a:pPr>
              <a:lnSpc>
                <a:spcPct val="90000"/>
              </a:lnSpc>
              <a:spcAft>
                <a:spcPts val="600"/>
              </a:spcAft>
            </a:pPr>
            <a:r>
              <a:rPr lang="nl-NL" sz="2400" dirty="0">
                <a:gradFill>
                  <a:gsLst>
                    <a:gs pos="2917">
                      <a:schemeClr val="tx1"/>
                    </a:gs>
                    <a:gs pos="30000">
                      <a:schemeClr val="tx1"/>
                    </a:gs>
                  </a:gsLst>
                  <a:lin ang="5400000" scaled="0"/>
                </a:gradFill>
              </a:rPr>
              <a:t>SA3</a:t>
            </a:r>
          </a:p>
        </p:txBody>
      </p:sp>
      <p:pic>
        <p:nvPicPr>
          <p:cNvPr id="114" name="Picture 11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485389" y="4685075"/>
            <a:ext cx="440240" cy="440240"/>
          </a:xfrm>
          <a:prstGeom prst="rect">
            <a:avLst/>
          </a:prstGeom>
        </p:spPr>
      </p:pic>
      <p:grpSp>
        <p:nvGrpSpPr>
          <p:cNvPr id="131" name="Group 130"/>
          <p:cNvGrpSpPr/>
          <p:nvPr/>
        </p:nvGrpSpPr>
        <p:grpSpPr>
          <a:xfrm>
            <a:off x="2786762" y="1275829"/>
            <a:ext cx="2750176" cy="1815799"/>
            <a:chOff x="520568" y="4244322"/>
            <a:chExt cx="2750176" cy="1815799"/>
          </a:xfrm>
        </p:grpSpPr>
        <p:sp>
          <p:nvSpPr>
            <p:cNvPr id="120" name="Rectangle 119"/>
            <p:cNvSpPr/>
            <p:nvPr/>
          </p:nvSpPr>
          <p:spPr bwMode="auto">
            <a:xfrm>
              <a:off x="520568" y="4252490"/>
              <a:ext cx="2721292" cy="1807631"/>
            </a:xfrm>
            <a:prstGeom prst="rect">
              <a:avLst/>
            </a:prstGeom>
            <a:solidFill>
              <a:schemeClr val="accent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8" name="Picture 1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2" y="4340691"/>
              <a:ext cx="533023" cy="533023"/>
            </a:xfrm>
            <a:prstGeom prst="rect">
              <a:avLst/>
            </a:prstGeom>
          </p:spPr>
        </p:pic>
        <p:sp>
          <p:nvSpPr>
            <p:cNvPr id="121" name="TextBox 120"/>
            <p:cNvSpPr txBox="1"/>
            <p:nvPr/>
          </p:nvSpPr>
          <p:spPr>
            <a:xfrm>
              <a:off x="1237495" y="4244322"/>
              <a:ext cx="2033249" cy="627864"/>
            </a:xfrm>
            <a:prstGeom prst="rect">
              <a:avLst/>
            </a:prstGeom>
            <a:noFill/>
          </p:spPr>
          <p:txBody>
            <a:bodyPr wrap="none" lIns="182880" tIns="146304" rIns="182880" bIns="146304" rtlCol="0">
              <a:spAutoFit/>
            </a:bodyPr>
            <a:lstStyle/>
            <a:p>
              <a:pPr>
                <a:lnSpc>
                  <a:spcPct val="90000"/>
                </a:lnSpc>
                <a:spcAft>
                  <a:spcPts val="600"/>
                </a:spcAft>
              </a:pPr>
              <a:r>
                <a:rPr lang="nl-NL" sz="2400" dirty="0" err="1">
                  <a:gradFill>
                    <a:gsLst>
                      <a:gs pos="2917">
                        <a:schemeClr val="tx1"/>
                      </a:gs>
                      <a:gs pos="30000">
                        <a:schemeClr val="tx1"/>
                      </a:gs>
                    </a:gsLst>
                    <a:lin ang="5400000" scaled="0"/>
                  </a:gradFill>
                </a:rPr>
                <a:t>Scalable</a:t>
              </a:r>
              <a:r>
                <a:rPr lang="nl-NL" sz="2400" dirty="0">
                  <a:gradFill>
                    <a:gsLst>
                      <a:gs pos="2917">
                        <a:schemeClr val="tx1"/>
                      </a:gs>
                      <a:gs pos="30000">
                        <a:schemeClr val="tx1"/>
                      </a:gs>
                    </a:gsLst>
                    <a:lin ang="5400000" scaled="0"/>
                  </a:gradFill>
                </a:rPr>
                <a:t> VM</a:t>
              </a:r>
            </a:p>
          </p:txBody>
        </p:sp>
        <p:sp>
          <p:nvSpPr>
            <p:cNvPr id="123" name="Rectangle 122"/>
            <p:cNvSpPr/>
            <p:nvPr/>
          </p:nvSpPr>
          <p:spPr bwMode="auto">
            <a:xfrm>
              <a:off x="639482" y="5031724"/>
              <a:ext cx="918974" cy="415397"/>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Agent</a:t>
              </a:r>
            </a:p>
          </p:txBody>
        </p:sp>
        <p:sp>
          <p:nvSpPr>
            <p:cNvPr id="125" name="Rectangle 124"/>
            <p:cNvSpPr/>
            <p:nvPr/>
          </p:nvSpPr>
          <p:spPr bwMode="auto">
            <a:xfrm>
              <a:off x="1822506" y="5518372"/>
              <a:ext cx="1295690" cy="41539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Extension 2</a:t>
              </a:r>
            </a:p>
          </p:txBody>
        </p:sp>
        <p:sp>
          <p:nvSpPr>
            <p:cNvPr id="126" name="Rectangle 125"/>
            <p:cNvSpPr/>
            <p:nvPr/>
          </p:nvSpPr>
          <p:spPr bwMode="auto">
            <a:xfrm>
              <a:off x="1822506" y="5031724"/>
              <a:ext cx="1295690" cy="41539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Extension 1</a:t>
              </a:r>
            </a:p>
          </p:txBody>
        </p:sp>
        <p:cxnSp>
          <p:nvCxnSpPr>
            <p:cNvPr id="128" name="Straight Arrow Connector 127"/>
            <p:cNvCxnSpPr>
              <a:stCxn id="123" idx="3"/>
              <a:endCxn id="126" idx="1"/>
            </p:cNvCxnSpPr>
            <p:nvPr/>
          </p:nvCxnSpPr>
          <p:spPr>
            <a:xfrm>
              <a:off x="1558456" y="5239423"/>
              <a:ext cx="26405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23" idx="3"/>
              <a:endCxn id="125" idx="1"/>
            </p:cNvCxnSpPr>
            <p:nvPr/>
          </p:nvCxnSpPr>
          <p:spPr>
            <a:xfrm>
              <a:off x="1558456" y="5239423"/>
              <a:ext cx="264050" cy="4866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33" name="Straight Arrow Connector 132"/>
          <p:cNvCxnSpPr>
            <a:stCxn id="120" idx="3"/>
            <a:endCxn id="102" idx="1"/>
          </p:cNvCxnSpPr>
          <p:nvPr/>
        </p:nvCxnSpPr>
        <p:spPr>
          <a:xfrm>
            <a:off x="5508054" y="2187813"/>
            <a:ext cx="2945917" cy="35666"/>
          </a:xfrm>
          <a:prstGeom prst="straightConnector1">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44" name="Group 143"/>
          <p:cNvGrpSpPr/>
          <p:nvPr/>
        </p:nvGrpSpPr>
        <p:grpSpPr>
          <a:xfrm>
            <a:off x="3197543" y="2652761"/>
            <a:ext cx="2750176" cy="1815799"/>
            <a:chOff x="520568" y="4244322"/>
            <a:chExt cx="2750176" cy="1815799"/>
          </a:xfrm>
        </p:grpSpPr>
        <p:sp>
          <p:nvSpPr>
            <p:cNvPr id="145" name="Rectangle 144"/>
            <p:cNvSpPr/>
            <p:nvPr/>
          </p:nvSpPr>
          <p:spPr bwMode="auto">
            <a:xfrm>
              <a:off x="520568" y="4252490"/>
              <a:ext cx="2721292" cy="1807631"/>
            </a:xfrm>
            <a:prstGeom prst="rect">
              <a:avLst/>
            </a:prstGeom>
            <a:solidFill>
              <a:schemeClr val="accent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6" name="Picture 1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2" y="4340691"/>
              <a:ext cx="533023" cy="533023"/>
            </a:xfrm>
            <a:prstGeom prst="rect">
              <a:avLst/>
            </a:prstGeom>
          </p:spPr>
        </p:pic>
        <p:sp>
          <p:nvSpPr>
            <p:cNvPr id="147" name="TextBox 146"/>
            <p:cNvSpPr txBox="1"/>
            <p:nvPr/>
          </p:nvSpPr>
          <p:spPr>
            <a:xfrm>
              <a:off x="1237495" y="4244322"/>
              <a:ext cx="2033249" cy="627864"/>
            </a:xfrm>
            <a:prstGeom prst="rect">
              <a:avLst/>
            </a:prstGeom>
            <a:noFill/>
          </p:spPr>
          <p:txBody>
            <a:bodyPr wrap="none" lIns="182880" tIns="146304" rIns="182880" bIns="146304" rtlCol="0">
              <a:spAutoFit/>
            </a:bodyPr>
            <a:lstStyle/>
            <a:p>
              <a:pPr>
                <a:lnSpc>
                  <a:spcPct val="90000"/>
                </a:lnSpc>
                <a:spcAft>
                  <a:spcPts val="600"/>
                </a:spcAft>
              </a:pPr>
              <a:r>
                <a:rPr lang="nl-NL" sz="2400" dirty="0" err="1">
                  <a:gradFill>
                    <a:gsLst>
                      <a:gs pos="2917">
                        <a:schemeClr val="tx1"/>
                      </a:gs>
                      <a:gs pos="30000">
                        <a:schemeClr val="tx1"/>
                      </a:gs>
                    </a:gsLst>
                    <a:lin ang="5400000" scaled="0"/>
                  </a:gradFill>
                </a:rPr>
                <a:t>Scalable</a:t>
              </a:r>
              <a:r>
                <a:rPr lang="nl-NL" sz="2400" dirty="0">
                  <a:gradFill>
                    <a:gsLst>
                      <a:gs pos="2917">
                        <a:schemeClr val="tx1"/>
                      </a:gs>
                      <a:gs pos="30000">
                        <a:schemeClr val="tx1"/>
                      </a:gs>
                    </a:gsLst>
                    <a:lin ang="5400000" scaled="0"/>
                  </a:gradFill>
                </a:rPr>
                <a:t> VM</a:t>
              </a:r>
            </a:p>
          </p:txBody>
        </p:sp>
        <p:sp>
          <p:nvSpPr>
            <p:cNvPr id="148" name="Rectangle 147"/>
            <p:cNvSpPr/>
            <p:nvPr/>
          </p:nvSpPr>
          <p:spPr bwMode="auto">
            <a:xfrm>
              <a:off x="639482" y="5031724"/>
              <a:ext cx="918974" cy="415397"/>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Agent</a:t>
              </a:r>
            </a:p>
          </p:txBody>
        </p:sp>
        <p:sp>
          <p:nvSpPr>
            <p:cNvPr id="149" name="Rectangle 148"/>
            <p:cNvSpPr/>
            <p:nvPr/>
          </p:nvSpPr>
          <p:spPr bwMode="auto">
            <a:xfrm>
              <a:off x="1822506" y="5518372"/>
              <a:ext cx="1295690" cy="41539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Extension 2</a:t>
              </a:r>
            </a:p>
          </p:txBody>
        </p:sp>
        <p:sp>
          <p:nvSpPr>
            <p:cNvPr id="150" name="Rectangle 149"/>
            <p:cNvSpPr/>
            <p:nvPr/>
          </p:nvSpPr>
          <p:spPr bwMode="auto">
            <a:xfrm>
              <a:off x="1822506" y="5031724"/>
              <a:ext cx="1295690" cy="41539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Extension 1</a:t>
              </a:r>
            </a:p>
          </p:txBody>
        </p:sp>
        <p:cxnSp>
          <p:nvCxnSpPr>
            <p:cNvPr id="151" name="Straight Arrow Connector 150"/>
            <p:cNvCxnSpPr>
              <a:stCxn id="148" idx="3"/>
              <a:endCxn id="150" idx="1"/>
            </p:cNvCxnSpPr>
            <p:nvPr/>
          </p:nvCxnSpPr>
          <p:spPr>
            <a:xfrm>
              <a:off x="1558456" y="5239423"/>
              <a:ext cx="26405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48" idx="3"/>
              <a:endCxn id="149" idx="1"/>
            </p:cNvCxnSpPr>
            <p:nvPr/>
          </p:nvCxnSpPr>
          <p:spPr>
            <a:xfrm>
              <a:off x="1558456" y="5239423"/>
              <a:ext cx="264050" cy="4866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53" name="Straight Arrow Connector 152"/>
          <p:cNvCxnSpPr>
            <a:stCxn id="145" idx="3"/>
            <a:endCxn id="108" idx="1"/>
          </p:cNvCxnSpPr>
          <p:nvPr/>
        </p:nvCxnSpPr>
        <p:spPr>
          <a:xfrm flipV="1">
            <a:off x="5918835" y="3564337"/>
            <a:ext cx="2550845" cy="408"/>
          </a:xfrm>
          <a:prstGeom prst="straightConnector1">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3582968" y="3997713"/>
            <a:ext cx="2750176" cy="1815799"/>
            <a:chOff x="520568" y="4244322"/>
            <a:chExt cx="2750176" cy="1815799"/>
          </a:xfrm>
        </p:grpSpPr>
        <p:sp>
          <p:nvSpPr>
            <p:cNvPr id="166" name="Rectangle 165"/>
            <p:cNvSpPr/>
            <p:nvPr/>
          </p:nvSpPr>
          <p:spPr bwMode="auto">
            <a:xfrm>
              <a:off x="520568" y="4252490"/>
              <a:ext cx="2721292" cy="1807631"/>
            </a:xfrm>
            <a:prstGeom prst="rect">
              <a:avLst/>
            </a:prstGeom>
            <a:solidFill>
              <a:schemeClr val="accent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2" y="4340691"/>
              <a:ext cx="533023" cy="533023"/>
            </a:xfrm>
            <a:prstGeom prst="rect">
              <a:avLst/>
            </a:prstGeom>
          </p:spPr>
        </p:pic>
        <p:sp>
          <p:nvSpPr>
            <p:cNvPr id="168" name="TextBox 167"/>
            <p:cNvSpPr txBox="1"/>
            <p:nvPr/>
          </p:nvSpPr>
          <p:spPr>
            <a:xfrm>
              <a:off x="1237495" y="4244322"/>
              <a:ext cx="2033249" cy="627864"/>
            </a:xfrm>
            <a:prstGeom prst="rect">
              <a:avLst/>
            </a:prstGeom>
            <a:noFill/>
          </p:spPr>
          <p:txBody>
            <a:bodyPr wrap="none" lIns="182880" tIns="146304" rIns="182880" bIns="146304" rtlCol="0">
              <a:spAutoFit/>
            </a:bodyPr>
            <a:lstStyle/>
            <a:p>
              <a:pPr>
                <a:lnSpc>
                  <a:spcPct val="90000"/>
                </a:lnSpc>
                <a:spcAft>
                  <a:spcPts val="600"/>
                </a:spcAft>
              </a:pPr>
              <a:r>
                <a:rPr lang="nl-NL" sz="2400" dirty="0" err="1">
                  <a:gradFill>
                    <a:gsLst>
                      <a:gs pos="2917">
                        <a:schemeClr val="tx1"/>
                      </a:gs>
                      <a:gs pos="30000">
                        <a:schemeClr val="tx1"/>
                      </a:gs>
                    </a:gsLst>
                    <a:lin ang="5400000" scaled="0"/>
                  </a:gradFill>
                </a:rPr>
                <a:t>Scalable</a:t>
              </a:r>
              <a:r>
                <a:rPr lang="nl-NL" sz="2400" dirty="0">
                  <a:gradFill>
                    <a:gsLst>
                      <a:gs pos="2917">
                        <a:schemeClr val="tx1"/>
                      </a:gs>
                      <a:gs pos="30000">
                        <a:schemeClr val="tx1"/>
                      </a:gs>
                    </a:gsLst>
                    <a:lin ang="5400000" scaled="0"/>
                  </a:gradFill>
                </a:rPr>
                <a:t> VM</a:t>
              </a:r>
            </a:p>
          </p:txBody>
        </p:sp>
        <p:sp>
          <p:nvSpPr>
            <p:cNvPr id="169" name="Rectangle 168"/>
            <p:cNvSpPr/>
            <p:nvPr/>
          </p:nvSpPr>
          <p:spPr bwMode="auto">
            <a:xfrm>
              <a:off x="639482" y="5031724"/>
              <a:ext cx="918974" cy="415397"/>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Agent</a:t>
              </a:r>
            </a:p>
          </p:txBody>
        </p:sp>
        <p:sp>
          <p:nvSpPr>
            <p:cNvPr id="170" name="Rectangle 169"/>
            <p:cNvSpPr/>
            <p:nvPr/>
          </p:nvSpPr>
          <p:spPr bwMode="auto">
            <a:xfrm>
              <a:off x="1822506" y="5518372"/>
              <a:ext cx="1295690" cy="41539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Extension 2</a:t>
              </a:r>
            </a:p>
          </p:txBody>
        </p:sp>
        <p:sp>
          <p:nvSpPr>
            <p:cNvPr id="171" name="Rectangle 170"/>
            <p:cNvSpPr/>
            <p:nvPr/>
          </p:nvSpPr>
          <p:spPr bwMode="auto">
            <a:xfrm>
              <a:off x="1822506" y="5031724"/>
              <a:ext cx="1295690" cy="41539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Extension 1</a:t>
              </a:r>
            </a:p>
          </p:txBody>
        </p:sp>
        <p:cxnSp>
          <p:nvCxnSpPr>
            <p:cNvPr id="172" name="Straight Arrow Connector 171"/>
            <p:cNvCxnSpPr>
              <a:stCxn id="169" idx="3"/>
              <a:endCxn id="171" idx="1"/>
            </p:cNvCxnSpPr>
            <p:nvPr/>
          </p:nvCxnSpPr>
          <p:spPr>
            <a:xfrm>
              <a:off x="1558456" y="5239423"/>
              <a:ext cx="26405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69" idx="3"/>
              <a:endCxn id="170" idx="1"/>
            </p:cNvCxnSpPr>
            <p:nvPr/>
          </p:nvCxnSpPr>
          <p:spPr>
            <a:xfrm>
              <a:off x="1558456" y="5239423"/>
              <a:ext cx="264050" cy="4866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74" name="Straight Arrow Connector 173"/>
          <p:cNvCxnSpPr>
            <a:stCxn id="166" idx="3"/>
            <a:endCxn id="114" idx="1"/>
          </p:cNvCxnSpPr>
          <p:nvPr/>
        </p:nvCxnSpPr>
        <p:spPr>
          <a:xfrm flipV="1">
            <a:off x="6304260" y="4905195"/>
            <a:ext cx="2181129" cy="4502"/>
          </a:xfrm>
          <a:prstGeom prst="straightConnector1">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7" name="Group 176"/>
          <p:cNvGrpSpPr/>
          <p:nvPr/>
        </p:nvGrpSpPr>
        <p:grpSpPr>
          <a:xfrm>
            <a:off x="4059305" y="1858728"/>
            <a:ext cx="2750176" cy="1815799"/>
            <a:chOff x="520568" y="4244322"/>
            <a:chExt cx="2750176" cy="1815799"/>
          </a:xfrm>
        </p:grpSpPr>
        <p:sp>
          <p:nvSpPr>
            <p:cNvPr id="178" name="Rectangle 177"/>
            <p:cNvSpPr/>
            <p:nvPr/>
          </p:nvSpPr>
          <p:spPr bwMode="auto">
            <a:xfrm>
              <a:off x="520568" y="4252490"/>
              <a:ext cx="2721292" cy="1807631"/>
            </a:xfrm>
            <a:prstGeom prst="rect">
              <a:avLst/>
            </a:prstGeom>
            <a:solidFill>
              <a:schemeClr val="accent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9" name="Picture 17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2" y="4340691"/>
              <a:ext cx="533023" cy="533023"/>
            </a:xfrm>
            <a:prstGeom prst="rect">
              <a:avLst/>
            </a:prstGeom>
          </p:spPr>
        </p:pic>
        <p:sp>
          <p:nvSpPr>
            <p:cNvPr id="180" name="TextBox 179"/>
            <p:cNvSpPr txBox="1"/>
            <p:nvPr/>
          </p:nvSpPr>
          <p:spPr>
            <a:xfrm>
              <a:off x="1237495" y="4244322"/>
              <a:ext cx="2033249" cy="627864"/>
            </a:xfrm>
            <a:prstGeom prst="rect">
              <a:avLst/>
            </a:prstGeom>
            <a:noFill/>
          </p:spPr>
          <p:txBody>
            <a:bodyPr wrap="none" lIns="182880" tIns="146304" rIns="182880" bIns="146304" rtlCol="0">
              <a:spAutoFit/>
            </a:bodyPr>
            <a:lstStyle/>
            <a:p>
              <a:pPr>
                <a:lnSpc>
                  <a:spcPct val="90000"/>
                </a:lnSpc>
                <a:spcAft>
                  <a:spcPts val="600"/>
                </a:spcAft>
              </a:pPr>
              <a:r>
                <a:rPr lang="nl-NL" sz="2400" dirty="0" err="1">
                  <a:gradFill>
                    <a:gsLst>
                      <a:gs pos="2917">
                        <a:schemeClr val="tx1"/>
                      </a:gs>
                      <a:gs pos="30000">
                        <a:schemeClr val="tx1"/>
                      </a:gs>
                    </a:gsLst>
                    <a:lin ang="5400000" scaled="0"/>
                  </a:gradFill>
                </a:rPr>
                <a:t>Scalable</a:t>
              </a:r>
              <a:r>
                <a:rPr lang="nl-NL" sz="2400" dirty="0">
                  <a:gradFill>
                    <a:gsLst>
                      <a:gs pos="2917">
                        <a:schemeClr val="tx1"/>
                      </a:gs>
                      <a:gs pos="30000">
                        <a:schemeClr val="tx1"/>
                      </a:gs>
                    </a:gsLst>
                    <a:lin ang="5400000" scaled="0"/>
                  </a:gradFill>
                </a:rPr>
                <a:t> VM</a:t>
              </a:r>
            </a:p>
          </p:txBody>
        </p:sp>
        <p:sp>
          <p:nvSpPr>
            <p:cNvPr id="181" name="Rectangle 180"/>
            <p:cNvSpPr/>
            <p:nvPr/>
          </p:nvSpPr>
          <p:spPr bwMode="auto">
            <a:xfrm>
              <a:off x="639482" y="5031724"/>
              <a:ext cx="918974" cy="415397"/>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Agent</a:t>
              </a:r>
            </a:p>
          </p:txBody>
        </p:sp>
        <p:sp>
          <p:nvSpPr>
            <p:cNvPr id="182" name="Rectangle 181"/>
            <p:cNvSpPr/>
            <p:nvPr/>
          </p:nvSpPr>
          <p:spPr bwMode="auto">
            <a:xfrm>
              <a:off x="1822506" y="5518372"/>
              <a:ext cx="1295690" cy="41539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Extension 2</a:t>
              </a:r>
            </a:p>
          </p:txBody>
        </p:sp>
        <p:sp>
          <p:nvSpPr>
            <p:cNvPr id="183" name="Rectangle 182"/>
            <p:cNvSpPr/>
            <p:nvPr/>
          </p:nvSpPr>
          <p:spPr bwMode="auto">
            <a:xfrm>
              <a:off x="1822506" y="5031724"/>
              <a:ext cx="1295690" cy="41539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Extension 1</a:t>
              </a:r>
            </a:p>
          </p:txBody>
        </p:sp>
        <p:cxnSp>
          <p:nvCxnSpPr>
            <p:cNvPr id="184" name="Straight Arrow Connector 183"/>
            <p:cNvCxnSpPr>
              <a:stCxn id="181" idx="3"/>
              <a:endCxn id="183" idx="1"/>
            </p:cNvCxnSpPr>
            <p:nvPr/>
          </p:nvCxnSpPr>
          <p:spPr>
            <a:xfrm>
              <a:off x="1558456" y="5239423"/>
              <a:ext cx="26405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81" idx="3"/>
              <a:endCxn id="182" idx="1"/>
            </p:cNvCxnSpPr>
            <p:nvPr/>
          </p:nvCxnSpPr>
          <p:spPr>
            <a:xfrm>
              <a:off x="1558456" y="5239423"/>
              <a:ext cx="264050" cy="4866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Arrow Connector 185"/>
          <p:cNvCxnSpPr>
            <a:stCxn id="178" idx="3"/>
            <a:endCxn id="101" idx="1"/>
          </p:cNvCxnSpPr>
          <p:nvPr/>
        </p:nvCxnSpPr>
        <p:spPr>
          <a:xfrm>
            <a:off x="6780597" y="2770712"/>
            <a:ext cx="1673374" cy="4052"/>
          </a:xfrm>
          <a:prstGeom prst="straightConnector1">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85767" y="3202856"/>
            <a:ext cx="2750176" cy="1815799"/>
            <a:chOff x="520568" y="4244322"/>
            <a:chExt cx="2750176" cy="1815799"/>
          </a:xfrm>
        </p:grpSpPr>
        <p:sp>
          <p:nvSpPr>
            <p:cNvPr id="191" name="Rectangle 190"/>
            <p:cNvSpPr/>
            <p:nvPr/>
          </p:nvSpPr>
          <p:spPr bwMode="auto">
            <a:xfrm>
              <a:off x="520568" y="4252490"/>
              <a:ext cx="2721292" cy="1807631"/>
            </a:xfrm>
            <a:prstGeom prst="rect">
              <a:avLst/>
            </a:prstGeom>
            <a:solidFill>
              <a:schemeClr val="accent1"/>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2" name="Picture 1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482" y="4340691"/>
              <a:ext cx="533023" cy="533023"/>
            </a:xfrm>
            <a:prstGeom prst="rect">
              <a:avLst/>
            </a:prstGeom>
          </p:spPr>
        </p:pic>
        <p:sp>
          <p:nvSpPr>
            <p:cNvPr id="193" name="TextBox 192"/>
            <p:cNvSpPr txBox="1"/>
            <p:nvPr/>
          </p:nvSpPr>
          <p:spPr>
            <a:xfrm>
              <a:off x="1237495" y="4244322"/>
              <a:ext cx="2033249" cy="627864"/>
            </a:xfrm>
            <a:prstGeom prst="rect">
              <a:avLst/>
            </a:prstGeom>
            <a:noFill/>
          </p:spPr>
          <p:txBody>
            <a:bodyPr wrap="none" lIns="182880" tIns="146304" rIns="182880" bIns="146304" rtlCol="0">
              <a:spAutoFit/>
            </a:bodyPr>
            <a:lstStyle/>
            <a:p>
              <a:pPr>
                <a:lnSpc>
                  <a:spcPct val="90000"/>
                </a:lnSpc>
                <a:spcAft>
                  <a:spcPts val="600"/>
                </a:spcAft>
              </a:pPr>
              <a:r>
                <a:rPr lang="nl-NL" sz="2400" dirty="0" err="1">
                  <a:gradFill>
                    <a:gsLst>
                      <a:gs pos="2917">
                        <a:schemeClr val="tx1"/>
                      </a:gs>
                      <a:gs pos="30000">
                        <a:schemeClr val="tx1"/>
                      </a:gs>
                    </a:gsLst>
                    <a:lin ang="5400000" scaled="0"/>
                  </a:gradFill>
                </a:rPr>
                <a:t>Scalable</a:t>
              </a:r>
              <a:r>
                <a:rPr lang="nl-NL" sz="2400" dirty="0">
                  <a:gradFill>
                    <a:gsLst>
                      <a:gs pos="2917">
                        <a:schemeClr val="tx1"/>
                      </a:gs>
                      <a:gs pos="30000">
                        <a:schemeClr val="tx1"/>
                      </a:gs>
                    </a:gsLst>
                    <a:lin ang="5400000" scaled="0"/>
                  </a:gradFill>
                </a:rPr>
                <a:t> VM</a:t>
              </a:r>
            </a:p>
          </p:txBody>
        </p:sp>
        <p:sp>
          <p:nvSpPr>
            <p:cNvPr id="194" name="Rectangle 193"/>
            <p:cNvSpPr/>
            <p:nvPr/>
          </p:nvSpPr>
          <p:spPr bwMode="auto">
            <a:xfrm>
              <a:off x="639482" y="5031724"/>
              <a:ext cx="918974" cy="415397"/>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Agent</a:t>
              </a:r>
            </a:p>
          </p:txBody>
        </p:sp>
        <p:sp>
          <p:nvSpPr>
            <p:cNvPr id="195" name="Rectangle 194"/>
            <p:cNvSpPr/>
            <p:nvPr/>
          </p:nvSpPr>
          <p:spPr bwMode="auto">
            <a:xfrm>
              <a:off x="1822506" y="5518372"/>
              <a:ext cx="1295690" cy="41539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Extension 2</a:t>
              </a:r>
            </a:p>
          </p:txBody>
        </p:sp>
        <p:sp>
          <p:nvSpPr>
            <p:cNvPr id="196" name="Rectangle 195"/>
            <p:cNvSpPr/>
            <p:nvPr/>
          </p:nvSpPr>
          <p:spPr bwMode="auto">
            <a:xfrm>
              <a:off x="1822506" y="5031724"/>
              <a:ext cx="1295690" cy="415397"/>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nl-NL" sz="1400" dirty="0">
                  <a:gradFill>
                    <a:gsLst>
                      <a:gs pos="0">
                        <a:srgbClr val="FFFFFF"/>
                      </a:gs>
                      <a:gs pos="100000">
                        <a:srgbClr val="FFFFFF"/>
                      </a:gs>
                    </a:gsLst>
                    <a:lin ang="5400000" scaled="0"/>
                  </a:gradFill>
                  <a:ea typeface="Segoe UI" pitchFamily="34" charset="0"/>
                  <a:cs typeface="Segoe UI" pitchFamily="34" charset="0"/>
                </a:rPr>
                <a:t>Extension 1</a:t>
              </a:r>
            </a:p>
          </p:txBody>
        </p:sp>
        <p:cxnSp>
          <p:nvCxnSpPr>
            <p:cNvPr id="197" name="Straight Arrow Connector 196"/>
            <p:cNvCxnSpPr>
              <a:stCxn id="194" idx="3"/>
              <a:endCxn id="196" idx="1"/>
            </p:cNvCxnSpPr>
            <p:nvPr/>
          </p:nvCxnSpPr>
          <p:spPr>
            <a:xfrm>
              <a:off x="1558456" y="5239423"/>
              <a:ext cx="26405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94" idx="3"/>
              <a:endCxn id="195" idx="1"/>
            </p:cNvCxnSpPr>
            <p:nvPr/>
          </p:nvCxnSpPr>
          <p:spPr>
            <a:xfrm>
              <a:off x="1558456" y="5239423"/>
              <a:ext cx="264050" cy="48664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99" name="Straight Arrow Connector 198"/>
          <p:cNvCxnSpPr>
            <a:stCxn id="191" idx="3"/>
            <a:endCxn id="107" idx="1"/>
          </p:cNvCxnSpPr>
          <p:nvPr/>
        </p:nvCxnSpPr>
        <p:spPr>
          <a:xfrm>
            <a:off x="7307059" y="4114840"/>
            <a:ext cx="1162621" cy="782"/>
          </a:xfrm>
          <a:prstGeom prst="straightConnector1">
            <a:avLst/>
          </a:prstGeom>
          <a:ln w="57150">
            <a:solidFill>
              <a:schemeClr val="tx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03" name="Picture 202"/>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594052" y="3014564"/>
            <a:ext cx="1109535" cy="1109535"/>
          </a:xfrm>
          <a:prstGeom prst="rect">
            <a:avLst/>
          </a:prstGeom>
        </p:spPr>
      </p:pic>
      <p:cxnSp>
        <p:nvCxnSpPr>
          <p:cNvPr id="205" name="Elbow Connector 204"/>
          <p:cNvCxnSpPr>
            <a:stCxn id="203" idx="0"/>
            <a:endCxn id="120" idx="1"/>
          </p:cNvCxnSpPr>
          <p:nvPr/>
        </p:nvCxnSpPr>
        <p:spPr>
          <a:xfrm rot="5400000" flipH="1" flipV="1">
            <a:off x="1554416" y="1782218"/>
            <a:ext cx="826751" cy="1637942"/>
          </a:xfrm>
          <a:prstGeom prst="bentConnector2">
            <a:avLst/>
          </a:prstGeom>
          <a:ln w="381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6" name="Elbow Connector 205"/>
          <p:cNvCxnSpPr>
            <a:stCxn id="203" idx="3"/>
            <a:endCxn id="145" idx="1"/>
          </p:cNvCxnSpPr>
          <p:nvPr/>
        </p:nvCxnSpPr>
        <p:spPr>
          <a:xfrm flipV="1">
            <a:off x="1703587" y="3564745"/>
            <a:ext cx="1493956" cy="4587"/>
          </a:xfrm>
          <a:prstGeom prst="bentConnector3">
            <a:avLst>
              <a:gd name="adj1" fmla="val 50000"/>
            </a:avLst>
          </a:prstGeom>
          <a:ln w="381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p:cNvCxnSpPr>
            <a:stCxn id="203" idx="2"/>
            <a:endCxn id="166" idx="1"/>
          </p:cNvCxnSpPr>
          <p:nvPr/>
        </p:nvCxnSpPr>
        <p:spPr>
          <a:xfrm rot="16200000" flipH="1">
            <a:off x="1973095" y="3299824"/>
            <a:ext cx="785598" cy="2434148"/>
          </a:xfrm>
          <a:prstGeom prst="bentConnector2">
            <a:avLst/>
          </a:prstGeom>
          <a:ln w="381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211"/>
          <p:cNvCxnSpPr>
            <a:stCxn id="203" idx="3"/>
            <a:endCxn id="191" idx="1"/>
          </p:cNvCxnSpPr>
          <p:nvPr/>
        </p:nvCxnSpPr>
        <p:spPr>
          <a:xfrm>
            <a:off x="1703587" y="3569332"/>
            <a:ext cx="2882180" cy="545508"/>
          </a:xfrm>
          <a:prstGeom prst="bentConnector3">
            <a:avLst>
              <a:gd name="adj1" fmla="val 15860"/>
            </a:avLst>
          </a:prstGeom>
          <a:ln w="381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6" name="Elbow Connector 215"/>
          <p:cNvCxnSpPr>
            <a:stCxn id="203" idx="3"/>
            <a:endCxn id="178" idx="1"/>
          </p:cNvCxnSpPr>
          <p:nvPr/>
        </p:nvCxnSpPr>
        <p:spPr>
          <a:xfrm flipV="1">
            <a:off x="1703587" y="2770712"/>
            <a:ext cx="2355718" cy="798620"/>
          </a:xfrm>
          <a:prstGeom prst="bentConnector3">
            <a:avLst>
              <a:gd name="adj1" fmla="val 19200"/>
            </a:avLst>
          </a:prstGeom>
          <a:ln w="3810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485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500"/>
                                        <p:tgtEl>
                                          <p:spTgt spid="5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3"/>
                                        </p:tgtEl>
                                        <p:attrNameLst>
                                          <p:attrName>style.visibility</p:attrName>
                                        </p:attrNameLst>
                                      </p:cBhvr>
                                      <p:to>
                                        <p:strVal val="visible"/>
                                      </p:to>
                                    </p:set>
                                    <p:animEffect transition="in" filter="fade">
                                      <p:cBhvr>
                                        <p:cTn id="15" dur="500"/>
                                        <p:tgtEl>
                                          <p:spTgt spid="2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1"/>
                                        </p:tgtEl>
                                        <p:attrNameLst>
                                          <p:attrName>style.visibility</p:attrName>
                                        </p:attrNameLst>
                                      </p:cBhvr>
                                      <p:to>
                                        <p:strVal val="visible"/>
                                      </p:to>
                                    </p:set>
                                    <p:animEffect transition="in" filter="wipe(left)">
                                      <p:cBhvr>
                                        <p:cTn id="20" dur="500"/>
                                        <p:tgtEl>
                                          <p:spTgt spid="131"/>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33"/>
                                        </p:tgtEl>
                                        <p:attrNameLst>
                                          <p:attrName>style.visibility</p:attrName>
                                        </p:attrNameLst>
                                      </p:cBhvr>
                                      <p:to>
                                        <p:strVal val="visible"/>
                                      </p:to>
                                    </p:set>
                                    <p:animEffect transition="in" filter="wipe(left)">
                                      <p:cBhvr>
                                        <p:cTn id="24" dur="500"/>
                                        <p:tgtEl>
                                          <p:spTgt spid="133"/>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02"/>
                                        </p:tgtEl>
                                        <p:attrNameLst>
                                          <p:attrName>style.visibility</p:attrName>
                                        </p:attrNameLst>
                                      </p:cBhvr>
                                      <p:to>
                                        <p:strVal val="visible"/>
                                      </p:to>
                                    </p:set>
                                    <p:animEffect transition="in" filter="wipe(left)">
                                      <p:cBhvr>
                                        <p:cTn id="28" dur="500"/>
                                        <p:tgtEl>
                                          <p:spTgt spid="102"/>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left)">
                                      <p:cBhvr>
                                        <p:cTn id="32" dur="500"/>
                                        <p:tgtEl>
                                          <p:spTgt spid="63"/>
                                        </p:tgtEl>
                                      </p:cBhvr>
                                    </p:animEffect>
                                  </p:childTnLst>
                                </p:cTn>
                              </p:par>
                            </p:childTnLst>
                          </p:cTn>
                        </p:par>
                        <p:par>
                          <p:cTn id="33" fill="hold">
                            <p:stCondLst>
                              <p:cond delay="2000"/>
                            </p:stCondLst>
                            <p:childTnLst>
                              <p:par>
                                <p:cTn id="34" presetID="22" presetClass="entr" presetSubtype="8" fill="hold" nodeType="afterEffect">
                                  <p:stCondLst>
                                    <p:cond delay="500"/>
                                  </p:stCondLst>
                                  <p:childTnLst>
                                    <p:set>
                                      <p:cBhvr>
                                        <p:cTn id="35" dur="1" fill="hold">
                                          <p:stCondLst>
                                            <p:cond delay="0"/>
                                          </p:stCondLst>
                                        </p:cTn>
                                        <p:tgtEl>
                                          <p:spTgt spid="205"/>
                                        </p:tgtEl>
                                        <p:attrNameLst>
                                          <p:attrName>style.visibility</p:attrName>
                                        </p:attrNameLst>
                                      </p:cBhvr>
                                      <p:to>
                                        <p:strVal val="visible"/>
                                      </p:to>
                                    </p:set>
                                    <p:animEffect transition="in" filter="wipe(left)">
                                      <p:cBhvr>
                                        <p:cTn id="36" dur="500"/>
                                        <p:tgtEl>
                                          <p:spTgt spid="20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44"/>
                                        </p:tgtEl>
                                        <p:attrNameLst>
                                          <p:attrName>style.visibility</p:attrName>
                                        </p:attrNameLst>
                                      </p:cBhvr>
                                      <p:to>
                                        <p:strVal val="visible"/>
                                      </p:to>
                                    </p:set>
                                    <p:animEffect transition="in" filter="wipe(left)">
                                      <p:cBhvr>
                                        <p:cTn id="41" dur="250"/>
                                        <p:tgtEl>
                                          <p:spTgt spid="144"/>
                                        </p:tgtEl>
                                      </p:cBhvr>
                                    </p:animEffect>
                                  </p:childTnLst>
                                </p:cTn>
                              </p:par>
                            </p:childTnLst>
                          </p:cTn>
                        </p:par>
                        <p:par>
                          <p:cTn id="42" fill="hold">
                            <p:stCondLst>
                              <p:cond delay="250"/>
                            </p:stCondLst>
                            <p:childTnLst>
                              <p:par>
                                <p:cTn id="43" presetID="22" presetClass="entr" presetSubtype="8" fill="hold" nodeType="afterEffect">
                                  <p:stCondLst>
                                    <p:cond delay="0"/>
                                  </p:stCondLst>
                                  <p:childTnLst>
                                    <p:set>
                                      <p:cBhvr>
                                        <p:cTn id="44" dur="1" fill="hold">
                                          <p:stCondLst>
                                            <p:cond delay="0"/>
                                          </p:stCondLst>
                                        </p:cTn>
                                        <p:tgtEl>
                                          <p:spTgt spid="153"/>
                                        </p:tgtEl>
                                        <p:attrNameLst>
                                          <p:attrName>style.visibility</p:attrName>
                                        </p:attrNameLst>
                                      </p:cBhvr>
                                      <p:to>
                                        <p:strVal val="visible"/>
                                      </p:to>
                                    </p:set>
                                    <p:animEffect transition="in" filter="wipe(left)">
                                      <p:cBhvr>
                                        <p:cTn id="45" dur="250"/>
                                        <p:tgtEl>
                                          <p:spTgt spid="153"/>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08"/>
                                        </p:tgtEl>
                                        <p:attrNameLst>
                                          <p:attrName>style.visibility</p:attrName>
                                        </p:attrNameLst>
                                      </p:cBhvr>
                                      <p:to>
                                        <p:strVal val="visible"/>
                                      </p:to>
                                    </p:set>
                                    <p:animEffect transition="in" filter="wipe(left)">
                                      <p:cBhvr>
                                        <p:cTn id="49" dur="250"/>
                                        <p:tgtEl>
                                          <p:spTgt spid="108"/>
                                        </p:tgtEl>
                                      </p:cBhvr>
                                    </p:animEffect>
                                  </p:childTnLst>
                                </p:cTn>
                              </p:par>
                            </p:childTnLst>
                          </p:cTn>
                        </p:par>
                        <p:par>
                          <p:cTn id="50" fill="hold">
                            <p:stCondLst>
                              <p:cond delay="750"/>
                            </p:stCondLst>
                            <p:childTnLst>
                              <p:par>
                                <p:cTn id="51" presetID="22" presetClass="entr" presetSubtype="8" fill="hold" grpId="0" nodeType="afterEffect">
                                  <p:stCondLst>
                                    <p:cond delay="0"/>
                                  </p:stCondLst>
                                  <p:childTnLst>
                                    <p:set>
                                      <p:cBhvr>
                                        <p:cTn id="52" dur="1" fill="hold">
                                          <p:stCondLst>
                                            <p:cond delay="0"/>
                                          </p:stCondLst>
                                        </p:cTn>
                                        <p:tgtEl>
                                          <p:spTgt spid="104"/>
                                        </p:tgtEl>
                                        <p:attrNameLst>
                                          <p:attrName>style.visibility</p:attrName>
                                        </p:attrNameLst>
                                      </p:cBhvr>
                                      <p:to>
                                        <p:strVal val="visible"/>
                                      </p:to>
                                    </p:set>
                                    <p:animEffect transition="in" filter="wipe(left)">
                                      <p:cBhvr>
                                        <p:cTn id="53" dur="250"/>
                                        <p:tgtEl>
                                          <p:spTgt spid="104"/>
                                        </p:tgtEl>
                                      </p:cBhvr>
                                    </p:animEffec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206"/>
                                        </p:tgtEl>
                                        <p:attrNameLst>
                                          <p:attrName>style.visibility</p:attrName>
                                        </p:attrNameLst>
                                      </p:cBhvr>
                                      <p:to>
                                        <p:strVal val="visible"/>
                                      </p:to>
                                    </p:set>
                                    <p:animEffect transition="in" filter="wipe(left)">
                                      <p:cBhvr>
                                        <p:cTn id="57" dur="250"/>
                                        <p:tgtEl>
                                          <p:spTgt spid="206"/>
                                        </p:tgtEl>
                                      </p:cBhvr>
                                    </p:animEffect>
                                  </p:childTnLst>
                                </p:cTn>
                              </p:par>
                            </p:childTnLst>
                          </p:cTn>
                        </p:par>
                        <p:par>
                          <p:cTn id="58" fill="hold">
                            <p:stCondLst>
                              <p:cond delay="1250"/>
                            </p:stCondLst>
                            <p:childTnLst>
                              <p:par>
                                <p:cTn id="59" presetID="22" presetClass="entr" presetSubtype="8" fill="hold" nodeType="afterEffect">
                                  <p:stCondLst>
                                    <p:cond delay="500"/>
                                  </p:stCondLst>
                                  <p:childTnLst>
                                    <p:set>
                                      <p:cBhvr>
                                        <p:cTn id="60" dur="1" fill="hold">
                                          <p:stCondLst>
                                            <p:cond delay="0"/>
                                          </p:stCondLst>
                                        </p:cTn>
                                        <p:tgtEl>
                                          <p:spTgt spid="165"/>
                                        </p:tgtEl>
                                        <p:attrNameLst>
                                          <p:attrName>style.visibility</p:attrName>
                                        </p:attrNameLst>
                                      </p:cBhvr>
                                      <p:to>
                                        <p:strVal val="visible"/>
                                      </p:to>
                                    </p:set>
                                    <p:animEffect transition="in" filter="wipe(left)">
                                      <p:cBhvr>
                                        <p:cTn id="61" dur="250"/>
                                        <p:tgtEl>
                                          <p:spTgt spid="165"/>
                                        </p:tgtEl>
                                      </p:cBhvr>
                                    </p:animEffect>
                                  </p:childTnLst>
                                </p:cTn>
                              </p:par>
                            </p:childTnLst>
                          </p:cTn>
                        </p:par>
                        <p:par>
                          <p:cTn id="62" fill="hold">
                            <p:stCondLst>
                              <p:cond delay="2000"/>
                            </p:stCondLst>
                            <p:childTnLst>
                              <p:par>
                                <p:cTn id="63" presetID="22" presetClass="entr" presetSubtype="8" fill="hold" nodeType="afterEffect">
                                  <p:stCondLst>
                                    <p:cond delay="0"/>
                                  </p:stCondLst>
                                  <p:childTnLst>
                                    <p:set>
                                      <p:cBhvr>
                                        <p:cTn id="64" dur="1" fill="hold">
                                          <p:stCondLst>
                                            <p:cond delay="0"/>
                                          </p:stCondLst>
                                        </p:cTn>
                                        <p:tgtEl>
                                          <p:spTgt spid="174"/>
                                        </p:tgtEl>
                                        <p:attrNameLst>
                                          <p:attrName>style.visibility</p:attrName>
                                        </p:attrNameLst>
                                      </p:cBhvr>
                                      <p:to>
                                        <p:strVal val="visible"/>
                                      </p:to>
                                    </p:set>
                                    <p:animEffect transition="in" filter="wipe(left)">
                                      <p:cBhvr>
                                        <p:cTn id="65" dur="250"/>
                                        <p:tgtEl>
                                          <p:spTgt spid="174"/>
                                        </p:tgtEl>
                                      </p:cBhvr>
                                    </p:animEffect>
                                  </p:childTnLst>
                                </p:cTn>
                              </p:par>
                            </p:childTnLst>
                          </p:cTn>
                        </p:par>
                        <p:par>
                          <p:cTn id="66" fill="hold">
                            <p:stCondLst>
                              <p:cond delay="2250"/>
                            </p:stCondLst>
                            <p:childTnLst>
                              <p:par>
                                <p:cTn id="67" presetID="22" presetClass="entr" presetSubtype="8" fill="hold" nodeType="afterEffect">
                                  <p:stCondLst>
                                    <p:cond delay="0"/>
                                  </p:stCondLst>
                                  <p:childTnLst>
                                    <p:set>
                                      <p:cBhvr>
                                        <p:cTn id="68" dur="1" fill="hold">
                                          <p:stCondLst>
                                            <p:cond delay="0"/>
                                          </p:stCondLst>
                                        </p:cTn>
                                        <p:tgtEl>
                                          <p:spTgt spid="114"/>
                                        </p:tgtEl>
                                        <p:attrNameLst>
                                          <p:attrName>style.visibility</p:attrName>
                                        </p:attrNameLst>
                                      </p:cBhvr>
                                      <p:to>
                                        <p:strVal val="visible"/>
                                      </p:to>
                                    </p:set>
                                    <p:animEffect transition="in" filter="wipe(left)">
                                      <p:cBhvr>
                                        <p:cTn id="69" dur="250"/>
                                        <p:tgtEl>
                                          <p:spTgt spid="114"/>
                                        </p:tgtEl>
                                      </p:cBhvr>
                                    </p:animEffect>
                                  </p:childTnLst>
                                </p:cTn>
                              </p:par>
                            </p:childTnLst>
                          </p:cTn>
                        </p:par>
                        <p:par>
                          <p:cTn id="70" fill="hold">
                            <p:stCondLst>
                              <p:cond delay="2500"/>
                            </p:stCondLst>
                            <p:childTnLst>
                              <p:par>
                                <p:cTn id="71" presetID="10" presetClass="entr" presetSubtype="0" fill="hold" grpId="0" nodeType="afterEffect">
                                  <p:stCondLst>
                                    <p:cond delay="0"/>
                                  </p:stCondLst>
                                  <p:childTnLst>
                                    <p:set>
                                      <p:cBhvr>
                                        <p:cTn id="72" dur="1" fill="hold">
                                          <p:stCondLst>
                                            <p:cond delay="0"/>
                                          </p:stCondLst>
                                        </p:cTn>
                                        <p:tgtEl>
                                          <p:spTgt spid="110"/>
                                        </p:tgtEl>
                                        <p:attrNameLst>
                                          <p:attrName>style.visibility</p:attrName>
                                        </p:attrNameLst>
                                      </p:cBhvr>
                                      <p:to>
                                        <p:strVal val="visible"/>
                                      </p:to>
                                    </p:set>
                                    <p:animEffect transition="in" filter="fade">
                                      <p:cBhvr>
                                        <p:cTn id="73" dur="250"/>
                                        <p:tgtEl>
                                          <p:spTgt spid="110"/>
                                        </p:tgtEl>
                                      </p:cBhvr>
                                    </p:animEffect>
                                  </p:childTnLst>
                                </p:cTn>
                              </p:par>
                            </p:childTnLst>
                          </p:cTn>
                        </p:par>
                        <p:par>
                          <p:cTn id="74" fill="hold">
                            <p:stCondLst>
                              <p:cond delay="2750"/>
                            </p:stCondLst>
                            <p:childTnLst>
                              <p:par>
                                <p:cTn id="75" presetID="22" presetClass="entr" presetSubtype="8" fill="hold" nodeType="afterEffect">
                                  <p:stCondLst>
                                    <p:cond delay="0"/>
                                  </p:stCondLst>
                                  <p:childTnLst>
                                    <p:set>
                                      <p:cBhvr>
                                        <p:cTn id="76" dur="1" fill="hold">
                                          <p:stCondLst>
                                            <p:cond delay="0"/>
                                          </p:stCondLst>
                                        </p:cTn>
                                        <p:tgtEl>
                                          <p:spTgt spid="209"/>
                                        </p:tgtEl>
                                        <p:attrNameLst>
                                          <p:attrName>style.visibility</p:attrName>
                                        </p:attrNameLst>
                                      </p:cBhvr>
                                      <p:to>
                                        <p:strVal val="visible"/>
                                      </p:to>
                                    </p:set>
                                    <p:animEffect transition="in" filter="wipe(left)">
                                      <p:cBhvr>
                                        <p:cTn id="77" dur="250"/>
                                        <p:tgtEl>
                                          <p:spTgt spid="20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1"/>
                                        </p:tgtEl>
                                        <p:attrNameLst>
                                          <p:attrName>style.visibility</p:attrName>
                                        </p:attrNameLst>
                                      </p:cBhvr>
                                      <p:to>
                                        <p:strVal val="visible"/>
                                      </p:to>
                                    </p:set>
                                    <p:animEffect transition="in" filter="fade">
                                      <p:cBhvr>
                                        <p:cTn id="82" dur="500"/>
                                        <p:tgtEl>
                                          <p:spTgt spid="6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03"/>
                                        </p:tgtEl>
                                        <p:attrNameLst>
                                          <p:attrName>style.visibility</p:attrName>
                                        </p:attrNameLst>
                                      </p:cBhvr>
                                      <p:to>
                                        <p:strVal val="visible"/>
                                      </p:to>
                                    </p:set>
                                    <p:animEffect transition="in" filter="fade">
                                      <p:cBhvr>
                                        <p:cTn id="85" dur="500"/>
                                        <p:tgtEl>
                                          <p:spTgt spid="10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09"/>
                                        </p:tgtEl>
                                        <p:attrNameLst>
                                          <p:attrName>style.visibility</p:attrName>
                                        </p:attrNameLst>
                                      </p:cBhvr>
                                      <p:to>
                                        <p:strVal val="visible"/>
                                      </p:to>
                                    </p:set>
                                    <p:animEffect transition="in" filter="fade">
                                      <p:cBhvr>
                                        <p:cTn id="88" dur="500"/>
                                        <p:tgtEl>
                                          <p:spTgt spid="109"/>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animEffect transition="in" filter="fade">
                                      <p:cBhvr>
                                        <p:cTn id="91" dur="500"/>
                                        <p:tgtEl>
                                          <p:spTgt spid="111"/>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05"/>
                                        </p:tgtEl>
                                        <p:attrNameLst>
                                          <p:attrName>style.visibility</p:attrName>
                                        </p:attrNameLst>
                                      </p:cBhvr>
                                      <p:to>
                                        <p:strVal val="visible"/>
                                      </p:to>
                                    </p:set>
                                    <p:animEffect transition="in" filter="fade">
                                      <p:cBhvr>
                                        <p:cTn id="94" dur="500"/>
                                        <p:tgtEl>
                                          <p:spTgt spid="10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500"/>
                                        <p:tgtEl>
                                          <p:spTgt spid="6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77"/>
                                        </p:tgtEl>
                                        <p:attrNameLst>
                                          <p:attrName>style.visibility</p:attrName>
                                        </p:attrNameLst>
                                      </p:cBhvr>
                                      <p:to>
                                        <p:strVal val="visible"/>
                                      </p:to>
                                    </p:set>
                                    <p:animEffect transition="in" filter="wipe(left)">
                                      <p:cBhvr>
                                        <p:cTn id="102" dur="250"/>
                                        <p:tgtEl>
                                          <p:spTgt spid="177"/>
                                        </p:tgtEl>
                                      </p:cBhvr>
                                    </p:animEffect>
                                  </p:childTnLst>
                                </p:cTn>
                              </p:par>
                            </p:childTnLst>
                          </p:cTn>
                        </p:par>
                        <p:par>
                          <p:cTn id="103" fill="hold">
                            <p:stCondLst>
                              <p:cond delay="250"/>
                            </p:stCondLst>
                            <p:childTnLst>
                              <p:par>
                                <p:cTn id="104" presetID="22" presetClass="entr" presetSubtype="8" fill="hold" nodeType="afterEffect">
                                  <p:stCondLst>
                                    <p:cond delay="0"/>
                                  </p:stCondLst>
                                  <p:childTnLst>
                                    <p:set>
                                      <p:cBhvr>
                                        <p:cTn id="105" dur="1" fill="hold">
                                          <p:stCondLst>
                                            <p:cond delay="0"/>
                                          </p:stCondLst>
                                        </p:cTn>
                                        <p:tgtEl>
                                          <p:spTgt spid="186"/>
                                        </p:tgtEl>
                                        <p:attrNameLst>
                                          <p:attrName>style.visibility</p:attrName>
                                        </p:attrNameLst>
                                      </p:cBhvr>
                                      <p:to>
                                        <p:strVal val="visible"/>
                                      </p:to>
                                    </p:set>
                                    <p:animEffect transition="in" filter="wipe(left)">
                                      <p:cBhvr>
                                        <p:cTn id="106" dur="250"/>
                                        <p:tgtEl>
                                          <p:spTgt spid="186"/>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101"/>
                                        </p:tgtEl>
                                        <p:attrNameLst>
                                          <p:attrName>style.visibility</p:attrName>
                                        </p:attrNameLst>
                                      </p:cBhvr>
                                      <p:to>
                                        <p:strVal val="visible"/>
                                      </p:to>
                                    </p:set>
                                    <p:animEffect transition="in" filter="wipe(left)">
                                      <p:cBhvr>
                                        <p:cTn id="110" dur="250"/>
                                        <p:tgtEl>
                                          <p:spTgt spid="101"/>
                                        </p:tgtEl>
                                      </p:cBhvr>
                                    </p:animEffect>
                                  </p:childTnLst>
                                </p:cTn>
                              </p:par>
                            </p:childTnLst>
                          </p:cTn>
                        </p:par>
                        <p:par>
                          <p:cTn id="111" fill="hold">
                            <p:stCondLst>
                              <p:cond delay="750"/>
                            </p:stCondLst>
                            <p:childTnLst>
                              <p:par>
                                <p:cTn id="112" presetID="22" presetClass="entr" presetSubtype="8" fill="hold" grpId="0" nodeType="after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wipe(left)">
                                      <p:cBhvr>
                                        <p:cTn id="114" dur="250"/>
                                        <p:tgtEl>
                                          <p:spTgt spid="67"/>
                                        </p:tgtEl>
                                      </p:cBhvr>
                                    </p:animEffect>
                                  </p:childTnLst>
                                </p:cTn>
                              </p:par>
                            </p:childTnLst>
                          </p:cTn>
                        </p:par>
                        <p:par>
                          <p:cTn id="115" fill="hold">
                            <p:stCondLst>
                              <p:cond delay="1000"/>
                            </p:stCondLst>
                            <p:childTnLst>
                              <p:par>
                                <p:cTn id="116" presetID="22" presetClass="entr" presetSubtype="8" fill="hold" nodeType="afterEffect">
                                  <p:stCondLst>
                                    <p:cond delay="0"/>
                                  </p:stCondLst>
                                  <p:childTnLst>
                                    <p:set>
                                      <p:cBhvr>
                                        <p:cTn id="117" dur="1" fill="hold">
                                          <p:stCondLst>
                                            <p:cond delay="0"/>
                                          </p:stCondLst>
                                        </p:cTn>
                                        <p:tgtEl>
                                          <p:spTgt spid="216"/>
                                        </p:tgtEl>
                                        <p:attrNameLst>
                                          <p:attrName>style.visibility</p:attrName>
                                        </p:attrNameLst>
                                      </p:cBhvr>
                                      <p:to>
                                        <p:strVal val="visible"/>
                                      </p:to>
                                    </p:set>
                                    <p:animEffect transition="in" filter="wipe(left)">
                                      <p:cBhvr>
                                        <p:cTn id="118" dur="250"/>
                                        <p:tgtEl>
                                          <p:spTgt spid="216"/>
                                        </p:tgtEl>
                                      </p:cBhvr>
                                    </p:animEffect>
                                  </p:childTnLst>
                                </p:cTn>
                              </p:par>
                            </p:childTnLst>
                          </p:cTn>
                        </p:par>
                        <p:par>
                          <p:cTn id="119" fill="hold">
                            <p:stCondLst>
                              <p:cond delay="1250"/>
                            </p:stCondLst>
                            <p:childTnLst>
                              <p:par>
                                <p:cTn id="120" presetID="22" presetClass="entr" presetSubtype="8" fill="hold" nodeType="afterEffect">
                                  <p:stCondLst>
                                    <p:cond delay="500"/>
                                  </p:stCondLst>
                                  <p:childTnLst>
                                    <p:set>
                                      <p:cBhvr>
                                        <p:cTn id="121" dur="1" fill="hold">
                                          <p:stCondLst>
                                            <p:cond delay="0"/>
                                          </p:stCondLst>
                                        </p:cTn>
                                        <p:tgtEl>
                                          <p:spTgt spid="190"/>
                                        </p:tgtEl>
                                        <p:attrNameLst>
                                          <p:attrName>style.visibility</p:attrName>
                                        </p:attrNameLst>
                                      </p:cBhvr>
                                      <p:to>
                                        <p:strVal val="visible"/>
                                      </p:to>
                                    </p:set>
                                    <p:animEffect transition="in" filter="wipe(left)">
                                      <p:cBhvr>
                                        <p:cTn id="122" dur="250"/>
                                        <p:tgtEl>
                                          <p:spTgt spid="190"/>
                                        </p:tgtEl>
                                      </p:cBhvr>
                                    </p:animEffect>
                                  </p:childTnLst>
                                </p:cTn>
                              </p:par>
                            </p:childTnLst>
                          </p:cTn>
                        </p:par>
                        <p:par>
                          <p:cTn id="123" fill="hold">
                            <p:stCondLst>
                              <p:cond delay="2000"/>
                            </p:stCondLst>
                            <p:childTnLst>
                              <p:par>
                                <p:cTn id="124" presetID="22" presetClass="entr" presetSubtype="8" fill="hold" nodeType="afterEffect">
                                  <p:stCondLst>
                                    <p:cond delay="0"/>
                                  </p:stCondLst>
                                  <p:childTnLst>
                                    <p:set>
                                      <p:cBhvr>
                                        <p:cTn id="125" dur="1" fill="hold">
                                          <p:stCondLst>
                                            <p:cond delay="0"/>
                                          </p:stCondLst>
                                        </p:cTn>
                                        <p:tgtEl>
                                          <p:spTgt spid="199"/>
                                        </p:tgtEl>
                                        <p:attrNameLst>
                                          <p:attrName>style.visibility</p:attrName>
                                        </p:attrNameLst>
                                      </p:cBhvr>
                                      <p:to>
                                        <p:strVal val="visible"/>
                                      </p:to>
                                    </p:set>
                                    <p:animEffect transition="in" filter="wipe(left)">
                                      <p:cBhvr>
                                        <p:cTn id="126" dur="250"/>
                                        <p:tgtEl>
                                          <p:spTgt spid="199"/>
                                        </p:tgtEl>
                                      </p:cBhvr>
                                    </p:animEffect>
                                  </p:childTnLst>
                                </p:cTn>
                              </p:par>
                            </p:childTnLst>
                          </p:cTn>
                        </p:par>
                        <p:par>
                          <p:cTn id="127" fill="hold">
                            <p:stCondLst>
                              <p:cond delay="2250"/>
                            </p:stCondLst>
                            <p:childTnLst>
                              <p:par>
                                <p:cTn id="128" presetID="22" presetClass="entr" presetSubtype="8" fill="hold" nodeType="afterEffect">
                                  <p:stCondLst>
                                    <p:cond delay="0"/>
                                  </p:stCondLst>
                                  <p:childTnLst>
                                    <p:set>
                                      <p:cBhvr>
                                        <p:cTn id="129" dur="1" fill="hold">
                                          <p:stCondLst>
                                            <p:cond delay="0"/>
                                          </p:stCondLst>
                                        </p:cTn>
                                        <p:tgtEl>
                                          <p:spTgt spid="107"/>
                                        </p:tgtEl>
                                        <p:attrNameLst>
                                          <p:attrName>style.visibility</p:attrName>
                                        </p:attrNameLst>
                                      </p:cBhvr>
                                      <p:to>
                                        <p:strVal val="visible"/>
                                      </p:to>
                                    </p:set>
                                    <p:animEffect transition="in" filter="wipe(left)">
                                      <p:cBhvr>
                                        <p:cTn id="130" dur="250"/>
                                        <p:tgtEl>
                                          <p:spTgt spid="107"/>
                                        </p:tgtEl>
                                      </p:cBhvr>
                                    </p:animEffect>
                                  </p:childTnLst>
                                </p:cTn>
                              </p:par>
                            </p:childTnLst>
                          </p:cTn>
                        </p:par>
                        <p:par>
                          <p:cTn id="131" fill="hold">
                            <p:stCondLst>
                              <p:cond delay="2500"/>
                            </p:stCondLst>
                            <p:childTnLst>
                              <p:par>
                                <p:cTn id="132" presetID="22" presetClass="entr" presetSubtype="8" fill="hold" grpId="0" nodeType="afterEffect">
                                  <p:stCondLst>
                                    <p:cond delay="0"/>
                                  </p:stCondLst>
                                  <p:childTnLst>
                                    <p:set>
                                      <p:cBhvr>
                                        <p:cTn id="133" dur="1" fill="hold">
                                          <p:stCondLst>
                                            <p:cond delay="0"/>
                                          </p:stCondLst>
                                        </p:cTn>
                                        <p:tgtEl>
                                          <p:spTgt spid="106"/>
                                        </p:tgtEl>
                                        <p:attrNameLst>
                                          <p:attrName>style.visibility</p:attrName>
                                        </p:attrNameLst>
                                      </p:cBhvr>
                                      <p:to>
                                        <p:strVal val="visible"/>
                                      </p:to>
                                    </p:set>
                                    <p:animEffect transition="in" filter="wipe(left)">
                                      <p:cBhvr>
                                        <p:cTn id="134" dur="250"/>
                                        <p:tgtEl>
                                          <p:spTgt spid="106"/>
                                        </p:tgtEl>
                                      </p:cBhvr>
                                    </p:animEffect>
                                  </p:childTnLst>
                                </p:cTn>
                              </p:par>
                            </p:childTnLst>
                          </p:cTn>
                        </p:par>
                        <p:par>
                          <p:cTn id="135" fill="hold">
                            <p:stCondLst>
                              <p:cond delay="2750"/>
                            </p:stCondLst>
                            <p:childTnLst>
                              <p:par>
                                <p:cTn id="136" presetID="22" presetClass="entr" presetSubtype="8" fill="hold" nodeType="afterEffect">
                                  <p:stCondLst>
                                    <p:cond delay="0"/>
                                  </p:stCondLst>
                                  <p:childTnLst>
                                    <p:set>
                                      <p:cBhvr>
                                        <p:cTn id="137" dur="1" fill="hold">
                                          <p:stCondLst>
                                            <p:cond delay="0"/>
                                          </p:stCondLst>
                                        </p:cTn>
                                        <p:tgtEl>
                                          <p:spTgt spid="212"/>
                                        </p:tgtEl>
                                        <p:attrNameLst>
                                          <p:attrName>style.visibility</p:attrName>
                                        </p:attrNameLst>
                                      </p:cBhvr>
                                      <p:to>
                                        <p:strVal val="visible"/>
                                      </p:to>
                                    </p:set>
                                    <p:animEffect transition="in" filter="wipe(left)">
                                      <p:cBhvr>
                                        <p:cTn id="138" dur="250"/>
                                        <p:tgtEl>
                                          <p:spTgt spid="212"/>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nodeType="clickEffect">
                                  <p:stCondLst>
                                    <p:cond delay="0"/>
                                  </p:stCondLst>
                                  <p:childTnLst>
                                    <p:animEffect transition="out" filter="fade">
                                      <p:cBhvr>
                                        <p:cTn id="142" dur="500"/>
                                        <p:tgtEl>
                                          <p:spTgt spid="190"/>
                                        </p:tgtEl>
                                      </p:cBhvr>
                                    </p:animEffect>
                                    <p:set>
                                      <p:cBhvr>
                                        <p:cTn id="143" dur="1" fill="hold">
                                          <p:stCondLst>
                                            <p:cond delay="499"/>
                                          </p:stCondLst>
                                        </p:cTn>
                                        <p:tgtEl>
                                          <p:spTgt spid="190"/>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199"/>
                                        </p:tgtEl>
                                      </p:cBhvr>
                                    </p:animEffect>
                                    <p:set>
                                      <p:cBhvr>
                                        <p:cTn id="146" dur="1" fill="hold">
                                          <p:stCondLst>
                                            <p:cond delay="499"/>
                                          </p:stCondLst>
                                        </p:cTn>
                                        <p:tgtEl>
                                          <p:spTgt spid="199"/>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500"/>
                                        <p:tgtEl>
                                          <p:spTgt spid="107"/>
                                        </p:tgtEl>
                                      </p:cBhvr>
                                    </p:animEffect>
                                    <p:set>
                                      <p:cBhvr>
                                        <p:cTn id="149" dur="1" fill="hold">
                                          <p:stCondLst>
                                            <p:cond delay="499"/>
                                          </p:stCondLst>
                                        </p:cTn>
                                        <p:tgtEl>
                                          <p:spTgt spid="107"/>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106"/>
                                        </p:tgtEl>
                                      </p:cBhvr>
                                    </p:animEffect>
                                    <p:set>
                                      <p:cBhvr>
                                        <p:cTn id="152" dur="1" fill="hold">
                                          <p:stCondLst>
                                            <p:cond delay="499"/>
                                          </p:stCondLst>
                                        </p:cTn>
                                        <p:tgtEl>
                                          <p:spTgt spid="106"/>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500"/>
                                        <p:tgtEl>
                                          <p:spTgt spid="212"/>
                                        </p:tgtEl>
                                      </p:cBhvr>
                                    </p:animEffect>
                                    <p:set>
                                      <p:cBhvr>
                                        <p:cTn id="155" dur="1" fill="hold">
                                          <p:stCondLst>
                                            <p:cond delay="499"/>
                                          </p:stCondLst>
                                        </p:cTn>
                                        <p:tgtEl>
                                          <p:spTgt spid="212"/>
                                        </p:tgtEl>
                                        <p:attrNameLst>
                                          <p:attrName>style.visibility</p:attrName>
                                        </p:attrNameLst>
                                      </p:cBhvr>
                                      <p:to>
                                        <p:strVal val="hidden"/>
                                      </p:to>
                                    </p:set>
                                  </p:childTnLst>
                                </p:cTn>
                              </p:par>
                            </p:childTnLst>
                          </p:cTn>
                        </p:par>
                        <p:par>
                          <p:cTn id="156" fill="hold">
                            <p:stCondLst>
                              <p:cond delay="500"/>
                            </p:stCondLst>
                            <p:childTnLst>
                              <p:par>
                                <p:cTn id="157" presetID="10" presetClass="exit" presetSubtype="0" fill="hold" nodeType="afterEffect">
                                  <p:stCondLst>
                                    <p:cond delay="0"/>
                                  </p:stCondLst>
                                  <p:childTnLst>
                                    <p:animEffect transition="out" filter="fade">
                                      <p:cBhvr>
                                        <p:cTn id="158" dur="500"/>
                                        <p:tgtEl>
                                          <p:spTgt spid="177"/>
                                        </p:tgtEl>
                                      </p:cBhvr>
                                    </p:animEffect>
                                    <p:set>
                                      <p:cBhvr>
                                        <p:cTn id="159" dur="1" fill="hold">
                                          <p:stCondLst>
                                            <p:cond delay="499"/>
                                          </p:stCondLst>
                                        </p:cTn>
                                        <p:tgtEl>
                                          <p:spTgt spid="177"/>
                                        </p:tgtEl>
                                        <p:attrNameLst>
                                          <p:attrName>style.visibility</p:attrName>
                                        </p:attrNameLst>
                                      </p:cBhvr>
                                      <p:to>
                                        <p:strVal val="hidden"/>
                                      </p:to>
                                    </p:set>
                                  </p:childTnLst>
                                </p:cTn>
                              </p:par>
                              <p:par>
                                <p:cTn id="160" presetID="10" presetClass="exit" presetSubtype="0" fill="hold" nodeType="withEffect">
                                  <p:stCondLst>
                                    <p:cond delay="0"/>
                                  </p:stCondLst>
                                  <p:childTnLst>
                                    <p:animEffect transition="out" filter="fade">
                                      <p:cBhvr>
                                        <p:cTn id="161" dur="500"/>
                                        <p:tgtEl>
                                          <p:spTgt spid="186"/>
                                        </p:tgtEl>
                                      </p:cBhvr>
                                    </p:animEffect>
                                    <p:set>
                                      <p:cBhvr>
                                        <p:cTn id="162" dur="1" fill="hold">
                                          <p:stCondLst>
                                            <p:cond delay="499"/>
                                          </p:stCondLst>
                                        </p:cTn>
                                        <p:tgtEl>
                                          <p:spTgt spid="186"/>
                                        </p:tgtEl>
                                        <p:attrNameLst>
                                          <p:attrName>style.visibility</p:attrName>
                                        </p:attrNameLst>
                                      </p:cBhvr>
                                      <p:to>
                                        <p:strVal val="hidden"/>
                                      </p:to>
                                    </p:set>
                                  </p:childTnLst>
                                </p:cTn>
                              </p:par>
                              <p:par>
                                <p:cTn id="163" presetID="10" presetClass="exit" presetSubtype="0" fill="hold" nodeType="withEffect">
                                  <p:stCondLst>
                                    <p:cond delay="0"/>
                                  </p:stCondLst>
                                  <p:childTnLst>
                                    <p:animEffect transition="out" filter="fade">
                                      <p:cBhvr>
                                        <p:cTn id="164" dur="500"/>
                                        <p:tgtEl>
                                          <p:spTgt spid="101"/>
                                        </p:tgtEl>
                                      </p:cBhvr>
                                    </p:animEffect>
                                    <p:set>
                                      <p:cBhvr>
                                        <p:cTn id="165" dur="1" fill="hold">
                                          <p:stCondLst>
                                            <p:cond delay="499"/>
                                          </p:stCondLst>
                                        </p:cTn>
                                        <p:tgtEl>
                                          <p:spTgt spid="101"/>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67"/>
                                        </p:tgtEl>
                                      </p:cBhvr>
                                    </p:animEffect>
                                    <p:set>
                                      <p:cBhvr>
                                        <p:cTn id="168" dur="1" fill="hold">
                                          <p:stCondLst>
                                            <p:cond delay="499"/>
                                          </p:stCondLst>
                                        </p:cTn>
                                        <p:tgtEl>
                                          <p:spTgt spid="67"/>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216"/>
                                        </p:tgtEl>
                                      </p:cBhvr>
                                    </p:animEffect>
                                    <p:set>
                                      <p:cBhvr>
                                        <p:cTn id="171" dur="1" fill="hold">
                                          <p:stCondLst>
                                            <p:cond delay="499"/>
                                          </p:stCondLst>
                                        </p:cTn>
                                        <p:tgtEl>
                                          <p:spTgt spid="2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1" grpId="0" animBg="1"/>
      <p:bldP spid="63" grpId="0"/>
      <p:bldP spid="64" grpId="0"/>
      <p:bldP spid="67" grpId="0"/>
      <p:bldP spid="67" grpId="1"/>
      <p:bldP spid="103" grpId="0" animBg="1"/>
      <p:bldP spid="104" grpId="0"/>
      <p:bldP spid="105" grpId="0"/>
      <p:bldP spid="106" grpId="0"/>
      <p:bldP spid="106" grpId="1"/>
      <p:bldP spid="109" grpId="0" animBg="1"/>
      <p:bldP spid="110" grpId="0"/>
      <p:bldP spid="1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Resource Manager: Building a VM</a:t>
            </a:r>
          </a:p>
        </p:txBody>
      </p:sp>
      <p:grpSp>
        <p:nvGrpSpPr>
          <p:cNvPr id="3" name="Group 2"/>
          <p:cNvGrpSpPr/>
          <p:nvPr/>
        </p:nvGrpSpPr>
        <p:grpSpPr>
          <a:xfrm>
            <a:off x="774234" y="1316565"/>
            <a:ext cx="5898805" cy="5015364"/>
            <a:chOff x="6581595" y="1353186"/>
            <a:chExt cx="5151693" cy="4489624"/>
          </a:xfrm>
        </p:grpSpPr>
        <p:sp>
          <p:nvSpPr>
            <p:cNvPr id="4" name="Rounded Rectangle 3"/>
            <p:cNvSpPr/>
            <p:nvPr/>
          </p:nvSpPr>
          <p:spPr bwMode="auto">
            <a:xfrm>
              <a:off x="6581595" y="1830772"/>
              <a:ext cx="5151693" cy="4012038"/>
            </a:xfrm>
            <a:prstGeom prst="roundRect">
              <a:avLst/>
            </a:prstGeom>
            <a:no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85701" tIns="85701" rIns="32141" bIns="32141" rtlCol="0" anchor="t" anchorCtr="0"/>
            <a:lstStyle/>
            <a:p>
              <a:pPr algn="ctr" defTabSz="873835"/>
              <a:endParaRPr lang="en-US" sz="1500" spc="-9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TextBox 4"/>
            <p:cNvSpPr txBox="1"/>
            <p:nvPr/>
          </p:nvSpPr>
          <p:spPr>
            <a:xfrm>
              <a:off x="6675176" y="1353186"/>
              <a:ext cx="1929946" cy="390967"/>
            </a:xfrm>
            <a:prstGeom prst="rect">
              <a:avLst/>
            </a:prstGeom>
            <a:noFill/>
            <a:ln>
              <a:noFill/>
            </a:ln>
          </p:spPr>
          <p:txBody>
            <a:bodyPr wrap="none" rtlCol="0">
              <a:spAutoFit/>
            </a:bodyPr>
            <a:lstStyle/>
            <a:p>
              <a:pPr defTabSz="857094"/>
              <a:r>
                <a:rPr lang="en-US" sz="2250" dirty="0">
                  <a:latin typeface="Segoe UI"/>
                </a:rPr>
                <a:t>Resource Group</a:t>
              </a:r>
            </a:p>
          </p:txBody>
        </p:sp>
      </p:grpSp>
      <p:grpSp>
        <p:nvGrpSpPr>
          <p:cNvPr id="6" name="Group 5"/>
          <p:cNvGrpSpPr/>
          <p:nvPr/>
        </p:nvGrpSpPr>
        <p:grpSpPr>
          <a:xfrm>
            <a:off x="2512562" y="2255983"/>
            <a:ext cx="2527136" cy="2936403"/>
            <a:chOff x="7021426" y="2789655"/>
            <a:chExt cx="1874816" cy="1296510"/>
          </a:xfrm>
        </p:grpSpPr>
        <p:sp>
          <p:nvSpPr>
            <p:cNvPr id="7" name="Rounded Rectangle 6"/>
            <p:cNvSpPr/>
            <p:nvPr/>
          </p:nvSpPr>
          <p:spPr bwMode="auto">
            <a:xfrm>
              <a:off x="7021426" y="2789655"/>
              <a:ext cx="1874816" cy="1296510"/>
            </a:xfrm>
            <a:prstGeom prst="roundRect">
              <a:avLst/>
            </a:prstGeom>
            <a:noFill/>
            <a:ln>
              <a:solidFill>
                <a:schemeClr val="accent5">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85701" tIns="85701" rIns="32141" bIns="32141" rtlCol="0" anchor="t" anchorCtr="0"/>
            <a:lstStyle/>
            <a:p>
              <a:pPr algn="ctr" defTabSz="873835"/>
              <a:endParaRPr lang="en-US" sz="1500" spc="-9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TextBox 7"/>
            <p:cNvSpPr txBox="1"/>
            <p:nvPr/>
          </p:nvSpPr>
          <p:spPr>
            <a:xfrm>
              <a:off x="7882823" y="2798606"/>
              <a:ext cx="577328" cy="141881"/>
            </a:xfrm>
            <a:prstGeom prst="rect">
              <a:avLst/>
            </a:prstGeom>
            <a:noFill/>
            <a:ln>
              <a:noFill/>
            </a:ln>
          </p:spPr>
          <p:txBody>
            <a:bodyPr wrap="none" rtlCol="0">
              <a:spAutoFit/>
            </a:bodyPr>
            <a:lstStyle/>
            <a:p>
              <a:pPr defTabSz="857094"/>
              <a:r>
                <a:rPr lang="en-US" sz="1500" dirty="0">
                  <a:solidFill>
                    <a:schemeClr val="accent5">
                      <a:lumMod val="50000"/>
                    </a:schemeClr>
                  </a:solidFill>
                  <a:latin typeface="Segoe UI"/>
                </a:rPr>
                <a:t>Subnet</a:t>
              </a:r>
            </a:p>
          </p:txBody>
        </p:sp>
      </p:grpSp>
      <p:grpSp>
        <p:nvGrpSpPr>
          <p:cNvPr id="9" name="Group 8"/>
          <p:cNvGrpSpPr/>
          <p:nvPr/>
        </p:nvGrpSpPr>
        <p:grpSpPr>
          <a:xfrm>
            <a:off x="5510518" y="4799582"/>
            <a:ext cx="1157938" cy="1144701"/>
            <a:chOff x="10150511" y="4293902"/>
            <a:chExt cx="1235483" cy="1221361"/>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7372" y="4760264"/>
              <a:ext cx="754999" cy="75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10150511" y="4293902"/>
              <a:ext cx="1235483" cy="465998"/>
            </a:xfrm>
            <a:prstGeom prst="rect">
              <a:avLst/>
            </a:prstGeom>
            <a:noFill/>
          </p:spPr>
          <p:txBody>
            <a:bodyPr wrap="none" rtlCol="0">
              <a:spAutoFit/>
            </a:bodyPr>
            <a:lstStyle/>
            <a:p>
              <a:pPr defTabSz="857094"/>
              <a:r>
                <a:rPr lang="en-US" sz="2250" dirty="0">
                  <a:solidFill>
                    <a:srgbClr val="FFFFFF"/>
                  </a:solidFill>
                  <a:latin typeface="Segoe UI"/>
                </a:rPr>
                <a:t>Storage</a:t>
              </a:r>
            </a:p>
          </p:txBody>
        </p:sp>
      </p:grpSp>
      <p:grpSp>
        <p:nvGrpSpPr>
          <p:cNvPr id="12" name="Group 11"/>
          <p:cNvGrpSpPr/>
          <p:nvPr/>
        </p:nvGrpSpPr>
        <p:grpSpPr>
          <a:xfrm>
            <a:off x="2835595" y="2714513"/>
            <a:ext cx="1998846" cy="1011420"/>
            <a:chOff x="7165720" y="3276805"/>
            <a:chExt cx="1032266" cy="74767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5720" y="3298397"/>
              <a:ext cx="636108" cy="72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7793220" y="3276805"/>
              <a:ext cx="404766" cy="317842"/>
            </a:xfrm>
            <a:prstGeom prst="rect">
              <a:avLst/>
            </a:prstGeom>
            <a:noFill/>
          </p:spPr>
          <p:txBody>
            <a:bodyPr wrap="square" rtlCol="0">
              <a:spAutoFit/>
            </a:bodyPr>
            <a:lstStyle/>
            <a:p>
              <a:pPr defTabSz="857094"/>
              <a:r>
                <a:rPr lang="en-US" sz="2206" dirty="0">
                  <a:solidFill>
                    <a:srgbClr val="FFFFFF"/>
                  </a:solidFill>
                  <a:latin typeface="Segoe UI"/>
                </a:rPr>
                <a:t>VM</a:t>
              </a:r>
            </a:p>
          </p:txBody>
        </p:sp>
      </p:grpSp>
      <p:grpSp>
        <p:nvGrpSpPr>
          <p:cNvPr id="15" name="Group 14"/>
          <p:cNvGrpSpPr>
            <a:grpSpLocks noChangeAspect="1"/>
          </p:cNvGrpSpPr>
          <p:nvPr/>
        </p:nvGrpSpPr>
        <p:grpSpPr bwMode="auto">
          <a:xfrm>
            <a:off x="2196024" y="1835845"/>
            <a:ext cx="3193791" cy="4013639"/>
            <a:chOff x="4799" y="1203"/>
            <a:chExt cx="1945" cy="796"/>
          </a:xfrm>
        </p:grpSpPr>
        <p:sp>
          <p:nvSpPr>
            <p:cNvPr id="16" name="AutoShape 3"/>
            <p:cNvSpPr>
              <a:spLocks noChangeAspect="1" noChangeArrowheads="1" noTextEdit="1"/>
            </p:cNvSpPr>
            <p:nvPr/>
          </p:nvSpPr>
          <p:spPr bwMode="auto">
            <a:xfrm>
              <a:off x="4799" y="1203"/>
              <a:ext cx="1945"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defTabSz="857094"/>
              <a:endParaRPr lang="en-US" sz="1687">
                <a:solidFill>
                  <a:srgbClr val="000000"/>
                </a:solidFill>
              </a:endParaRPr>
            </a:p>
          </p:txBody>
        </p:sp>
        <p:sp>
          <p:nvSpPr>
            <p:cNvPr id="17" name="Freeform 16"/>
            <p:cNvSpPr>
              <a:spLocks noEditPoints="1"/>
            </p:cNvSpPr>
            <p:nvPr/>
          </p:nvSpPr>
          <p:spPr bwMode="auto">
            <a:xfrm>
              <a:off x="4813" y="1217"/>
              <a:ext cx="1922" cy="774"/>
            </a:xfrm>
            <a:custGeom>
              <a:avLst/>
              <a:gdLst>
                <a:gd name="T0" fmla="*/ 11 w 2134"/>
                <a:gd name="T1" fmla="*/ 16 h 855"/>
                <a:gd name="T2" fmla="*/ 11 w 2134"/>
                <a:gd name="T3" fmla="*/ 69 h 855"/>
                <a:gd name="T4" fmla="*/ 11 w 2134"/>
                <a:gd name="T5" fmla="*/ 123 h 855"/>
                <a:gd name="T6" fmla="*/ 11 w 2134"/>
                <a:gd name="T7" fmla="*/ 177 h 855"/>
                <a:gd name="T8" fmla="*/ 11 w 2134"/>
                <a:gd name="T9" fmla="*/ 229 h 855"/>
                <a:gd name="T10" fmla="*/ 11 w 2134"/>
                <a:gd name="T11" fmla="*/ 282 h 855"/>
                <a:gd name="T12" fmla="*/ 11 w 2134"/>
                <a:gd name="T13" fmla="*/ 335 h 855"/>
                <a:gd name="T14" fmla="*/ 11 w 2134"/>
                <a:gd name="T15" fmla="*/ 387 h 855"/>
                <a:gd name="T16" fmla="*/ 26 w 2134"/>
                <a:gd name="T17" fmla="*/ 415 h 855"/>
                <a:gd name="T18" fmla="*/ 77 w 2134"/>
                <a:gd name="T19" fmla="*/ 415 h 855"/>
                <a:gd name="T20" fmla="*/ 129 w 2134"/>
                <a:gd name="T21" fmla="*/ 415 h 855"/>
                <a:gd name="T22" fmla="*/ 180 w 2134"/>
                <a:gd name="T23" fmla="*/ 415 h 855"/>
                <a:gd name="T24" fmla="*/ 231 w 2134"/>
                <a:gd name="T25" fmla="*/ 415 h 855"/>
                <a:gd name="T26" fmla="*/ 282 w 2134"/>
                <a:gd name="T27" fmla="*/ 415 h 855"/>
                <a:gd name="T28" fmla="*/ 333 w 2134"/>
                <a:gd name="T29" fmla="*/ 415 h 855"/>
                <a:gd name="T30" fmla="*/ 385 w 2134"/>
                <a:gd name="T31" fmla="*/ 415 h 855"/>
                <a:gd name="T32" fmla="*/ 436 w 2134"/>
                <a:gd name="T33" fmla="*/ 415 h 855"/>
                <a:gd name="T34" fmla="*/ 486 w 2134"/>
                <a:gd name="T35" fmla="*/ 415 h 855"/>
                <a:gd name="T36" fmla="*/ 539 w 2134"/>
                <a:gd name="T37" fmla="*/ 415 h 855"/>
                <a:gd name="T38" fmla="*/ 589 w 2134"/>
                <a:gd name="T39" fmla="*/ 415 h 855"/>
                <a:gd name="T40" fmla="*/ 641 w 2134"/>
                <a:gd name="T41" fmla="*/ 415 h 855"/>
                <a:gd name="T42" fmla="*/ 692 w 2134"/>
                <a:gd name="T43" fmla="*/ 415 h 855"/>
                <a:gd name="T44" fmla="*/ 743 w 2134"/>
                <a:gd name="T45" fmla="*/ 415 h 855"/>
                <a:gd name="T46" fmla="*/ 795 w 2134"/>
                <a:gd name="T47" fmla="*/ 415 h 855"/>
                <a:gd name="T48" fmla="*/ 846 w 2134"/>
                <a:gd name="T49" fmla="*/ 415 h 855"/>
                <a:gd name="T50" fmla="*/ 897 w 2134"/>
                <a:gd name="T51" fmla="*/ 415 h 855"/>
                <a:gd name="T52" fmla="*/ 948 w 2134"/>
                <a:gd name="T53" fmla="*/ 415 h 855"/>
                <a:gd name="T54" fmla="*/ 1000 w 2134"/>
                <a:gd name="T55" fmla="*/ 415 h 855"/>
                <a:gd name="T56" fmla="*/ 1016 w 2134"/>
                <a:gd name="T57" fmla="*/ 388 h 855"/>
                <a:gd name="T58" fmla="*/ 1016 w 2134"/>
                <a:gd name="T59" fmla="*/ 336 h 855"/>
                <a:gd name="T60" fmla="*/ 1016 w 2134"/>
                <a:gd name="T61" fmla="*/ 282 h 855"/>
                <a:gd name="T62" fmla="*/ 1016 w 2134"/>
                <a:gd name="T63" fmla="*/ 229 h 855"/>
                <a:gd name="T64" fmla="*/ 1016 w 2134"/>
                <a:gd name="T65" fmla="*/ 177 h 855"/>
                <a:gd name="T66" fmla="*/ 1016 w 2134"/>
                <a:gd name="T67" fmla="*/ 124 h 855"/>
                <a:gd name="T68" fmla="*/ 1016 w 2134"/>
                <a:gd name="T69" fmla="*/ 71 h 855"/>
                <a:gd name="T70" fmla="*/ 1016 w 2134"/>
                <a:gd name="T71" fmla="*/ 17 h 855"/>
                <a:gd name="T72" fmla="*/ 981 w 2134"/>
                <a:gd name="T73" fmla="*/ 11 h 855"/>
                <a:gd name="T74" fmla="*/ 929 w 2134"/>
                <a:gd name="T75" fmla="*/ 11 h 855"/>
                <a:gd name="T76" fmla="*/ 878 w 2134"/>
                <a:gd name="T77" fmla="*/ 11 h 855"/>
                <a:gd name="T78" fmla="*/ 827 w 2134"/>
                <a:gd name="T79" fmla="*/ 11 h 855"/>
                <a:gd name="T80" fmla="*/ 775 w 2134"/>
                <a:gd name="T81" fmla="*/ 11 h 855"/>
                <a:gd name="T82" fmla="*/ 724 w 2134"/>
                <a:gd name="T83" fmla="*/ 11 h 855"/>
                <a:gd name="T84" fmla="*/ 673 w 2134"/>
                <a:gd name="T85" fmla="*/ 11 h 855"/>
                <a:gd name="T86" fmla="*/ 621 w 2134"/>
                <a:gd name="T87" fmla="*/ 11 h 855"/>
                <a:gd name="T88" fmla="*/ 570 w 2134"/>
                <a:gd name="T89" fmla="*/ 11 h 855"/>
                <a:gd name="T90" fmla="*/ 519 w 2134"/>
                <a:gd name="T91" fmla="*/ 11 h 855"/>
                <a:gd name="T92" fmla="*/ 467 w 2134"/>
                <a:gd name="T93" fmla="*/ 11 h 855"/>
                <a:gd name="T94" fmla="*/ 416 w 2134"/>
                <a:gd name="T95" fmla="*/ 11 h 855"/>
                <a:gd name="T96" fmla="*/ 365 w 2134"/>
                <a:gd name="T97" fmla="*/ 11 h 855"/>
                <a:gd name="T98" fmla="*/ 313 w 2134"/>
                <a:gd name="T99" fmla="*/ 11 h 855"/>
                <a:gd name="T100" fmla="*/ 262 w 2134"/>
                <a:gd name="T101" fmla="*/ 11 h 855"/>
                <a:gd name="T102" fmla="*/ 211 w 2134"/>
                <a:gd name="T103" fmla="*/ 11 h 855"/>
                <a:gd name="T104" fmla="*/ 159 w 2134"/>
                <a:gd name="T105" fmla="*/ 11 h 855"/>
                <a:gd name="T106" fmla="*/ 110 w 2134"/>
                <a:gd name="T107" fmla="*/ 11 h 855"/>
                <a:gd name="T108" fmla="*/ 56 w 2134"/>
                <a:gd name="T109" fmla="*/ 11 h 855"/>
                <a:gd name="T110" fmla="*/ 5 w 2134"/>
                <a:gd name="T111" fmla="*/ 11 h 85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34" h="855">
                  <a:moveTo>
                    <a:pt x="22" y="32"/>
                  </a:moveTo>
                  <a:lnTo>
                    <a:pt x="22" y="32"/>
                  </a:lnTo>
                  <a:cubicBezTo>
                    <a:pt x="22" y="38"/>
                    <a:pt x="17" y="43"/>
                    <a:pt x="11" y="43"/>
                  </a:cubicBezTo>
                  <a:cubicBezTo>
                    <a:pt x="5" y="43"/>
                    <a:pt x="0" y="38"/>
                    <a:pt x="0" y="32"/>
                  </a:cubicBezTo>
                  <a:cubicBezTo>
                    <a:pt x="0" y="27"/>
                    <a:pt x="5" y="22"/>
                    <a:pt x="11" y="22"/>
                  </a:cubicBezTo>
                  <a:cubicBezTo>
                    <a:pt x="17" y="22"/>
                    <a:pt x="22" y="27"/>
                    <a:pt x="22" y="32"/>
                  </a:cubicBezTo>
                  <a:close/>
                  <a:moveTo>
                    <a:pt x="22" y="139"/>
                  </a:moveTo>
                  <a:lnTo>
                    <a:pt x="22" y="139"/>
                  </a:lnTo>
                  <a:cubicBezTo>
                    <a:pt x="22" y="145"/>
                    <a:pt x="17" y="150"/>
                    <a:pt x="11" y="150"/>
                  </a:cubicBezTo>
                  <a:cubicBezTo>
                    <a:pt x="5" y="150"/>
                    <a:pt x="0" y="145"/>
                    <a:pt x="0" y="139"/>
                  </a:cubicBezTo>
                  <a:cubicBezTo>
                    <a:pt x="0" y="133"/>
                    <a:pt x="5" y="128"/>
                    <a:pt x="11" y="128"/>
                  </a:cubicBezTo>
                  <a:cubicBezTo>
                    <a:pt x="17" y="128"/>
                    <a:pt x="22" y="133"/>
                    <a:pt x="22" y="139"/>
                  </a:cubicBezTo>
                  <a:close/>
                  <a:moveTo>
                    <a:pt x="22" y="246"/>
                  </a:moveTo>
                  <a:lnTo>
                    <a:pt x="22" y="246"/>
                  </a:lnTo>
                  <a:cubicBezTo>
                    <a:pt x="22" y="252"/>
                    <a:pt x="17" y="257"/>
                    <a:pt x="11" y="257"/>
                  </a:cubicBezTo>
                  <a:cubicBezTo>
                    <a:pt x="5" y="257"/>
                    <a:pt x="0" y="252"/>
                    <a:pt x="0" y="246"/>
                  </a:cubicBezTo>
                  <a:cubicBezTo>
                    <a:pt x="0" y="240"/>
                    <a:pt x="5" y="235"/>
                    <a:pt x="11" y="235"/>
                  </a:cubicBezTo>
                  <a:cubicBezTo>
                    <a:pt x="17" y="235"/>
                    <a:pt x="22" y="240"/>
                    <a:pt x="22" y="246"/>
                  </a:cubicBezTo>
                  <a:close/>
                  <a:moveTo>
                    <a:pt x="22" y="353"/>
                  </a:moveTo>
                  <a:lnTo>
                    <a:pt x="22" y="353"/>
                  </a:lnTo>
                  <a:cubicBezTo>
                    <a:pt x="22" y="358"/>
                    <a:pt x="17" y="363"/>
                    <a:pt x="11" y="363"/>
                  </a:cubicBezTo>
                  <a:cubicBezTo>
                    <a:pt x="5" y="363"/>
                    <a:pt x="0" y="358"/>
                    <a:pt x="0" y="353"/>
                  </a:cubicBezTo>
                  <a:cubicBezTo>
                    <a:pt x="0" y="347"/>
                    <a:pt x="5" y="342"/>
                    <a:pt x="11" y="342"/>
                  </a:cubicBezTo>
                  <a:cubicBezTo>
                    <a:pt x="17" y="342"/>
                    <a:pt x="22" y="347"/>
                    <a:pt x="22" y="353"/>
                  </a:cubicBezTo>
                  <a:close/>
                  <a:moveTo>
                    <a:pt x="22" y="459"/>
                  </a:moveTo>
                  <a:lnTo>
                    <a:pt x="22" y="459"/>
                  </a:lnTo>
                  <a:cubicBezTo>
                    <a:pt x="22" y="465"/>
                    <a:pt x="17" y="470"/>
                    <a:pt x="11" y="470"/>
                  </a:cubicBezTo>
                  <a:cubicBezTo>
                    <a:pt x="5" y="470"/>
                    <a:pt x="0" y="465"/>
                    <a:pt x="0" y="459"/>
                  </a:cubicBezTo>
                  <a:cubicBezTo>
                    <a:pt x="0" y="453"/>
                    <a:pt x="5" y="449"/>
                    <a:pt x="11" y="449"/>
                  </a:cubicBezTo>
                  <a:cubicBezTo>
                    <a:pt x="17" y="449"/>
                    <a:pt x="22" y="453"/>
                    <a:pt x="22" y="459"/>
                  </a:cubicBezTo>
                  <a:close/>
                  <a:moveTo>
                    <a:pt x="22" y="566"/>
                  </a:moveTo>
                  <a:lnTo>
                    <a:pt x="22" y="566"/>
                  </a:lnTo>
                  <a:cubicBezTo>
                    <a:pt x="22" y="572"/>
                    <a:pt x="17" y="577"/>
                    <a:pt x="11" y="577"/>
                  </a:cubicBezTo>
                  <a:cubicBezTo>
                    <a:pt x="5" y="577"/>
                    <a:pt x="0" y="572"/>
                    <a:pt x="0" y="566"/>
                  </a:cubicBezTo>
                  <a:cubicBezTo>
                    <a:pt x="0" y="560"/>
                    <a:pt x="5" y="555"/>
                    <a:pt x="11" y="555"/>
                  </a:cubicBezTo>
                  <a:cubicBezTo>
                    <a:pt x="17" y="555"/>
                    <a:pt x="22" y="560"/>
                    <a:pt x="22" y="566"/>
                  </a:cubicBezTo>
                  <a:close/>
                  <a:moveTo>
                    <a:pt x="22" y="673"/>
                  </a:moveTo>
                  <a:lnTo>
                    <a:pt x="22" y="673"/>
                  </a:lnTo>
                  <a:cubicBezTo>
                    <a:pt x="22" y="679"/>
                    <a:pt x="17" y="683"/>
                    <a:pt x="11" y="683"/>
                  </a:cubicBezTo>
                  <a:cubicBezTo>
                    <a:pt x="5" y="683"/>
                    <a:pt x="0" y="679"/>
                    <a:pt x="0" y="673"/>
                  </a:cubicBezTo>
                  <a:cubicBezTo>
                    <a:pt x="0" y="667"/>
                    <a:pt x="5" y="662"/>
                    <a:pt x="11" y="662"/>
                  </a:cubicBezTo>
                  <a:cubicBezTo>
                    <a:pt x="17" y="662"/>
                    <a:pt x="22" y="667"/>
                    <a:pt x="22" y="673"/>
                  </a:cubicBezTo>
                  <a:close/>
                  <a:moveTo>
                    <a:pt x="22" y="779"/>
                  </a:moveTo>
                  <a:lnTo>
                    <a:pt x="22" y="779"/>
                  </a:lnTo>
                  <a:cubicBezTo>
                    <a:pt x="22" y="785"/>
                    <a:pt x="17" y="790"/>
                    <a:pt x="11" y="790"/>
                  </a:cubicBezTo>
                  <a:cubicBezTo>
                    <a:pt x="5" y="790"/>
                    <a:pt x="0" y="785"/>
                    <a:pt x="0" y="779"/>
                  </a:cubicBezTo>
                  <a:cubicBezTo>
                    <a:pt x="0" y="773"/>
                    <a:pt x="5" y="769"/>
                    <a:pt x="11" y="769"/>
                  </a:cubicBezTo>
                  <a:cubicBezTo>
                    <a:pt x="17" y="769"/>
                    <a:pt x="22" y="773"/>
                    <a:pt x="22" y="779"/>
                  </a:cubicBezTo>
                  <a:close/>
                  <a:moveTo>
                    <a:pt x="53" y="834"/>
                  </a:moveTo>
                  <a:lnTo>
                    <a:pt x="53" y="834"/>
                  </a:lnTo>
                  <a:cubicBezTo>
                    <a:pt x="59" y="834"/>
                    <a:pt x="63" y="838"/>
                    <a:pt x="63" y="844"/>
                  </a:cubicBezTo>
                  <a:cubicBezTo>
                    <a:pt x="63" y="850"/>
                    <a:pt x="59" y="855"/>
                    <a:pt x="53" y="855"/>
                  </a:cubicBezTo>
                  <a:cubicBezTo>
                    <a:pt x="47" y="855"/>
                    <a:pt x="42" y="850"/>
                    <a:pt x="42" y="844"/>
                  </a:cubicBezTo>
                  <a:cubicBezTo>
                    <a:pt x="42" y="838"/>
                    <a:pt x="47" y="834"/>
                    <a:pt x="53" y="834"/>
                  </a:cubicBezTo>
                  <a:close/>
                  <a:moveTo>
                    <a:pt x="159" y="834"/>
                  </a:moveTo>
                  <a:lnTo>
                    <a:pt x="160" y="834"/>
                  </a:lnTo>
                  <a:cubicBezTo>
                    <a:pt x="165" y="834"/>
                    <a:pt x="170" y="838"/>
                    <a:pt x="170" y="844"/>
                  </a:cubicBezTo>
                  <a:cubicBezTo>
                    <a:pt x="170" y="850"/>
                    <a:pt x="165" y="855"/>
                    <a:pt x="160" y="855"/>
                  </a:cubicBezTo>
                  <a:lnTo>
                    <a:pt x="159" y="855"/>
                  </a:lnTo>
                  <a:cubicBezTo>
                    <a:pt x="154" y="855"/>
                    <a:pt x="149" y="850"/>
                    <a:pt x="149" y="844"/>
                  </a:cubicBezTo>
                  <a:cubicBezTo>
                    <a:pt x="149" y="838"/>
                    <a:pt x="154" y="834"/>
                    <a:pt x="159" y="834"/>
                  </a:cubicBezTo>
                  <a:close/>
                  <a:moveTo>
                    <a:pt x="266" y="834"/>
                  </a:moveTo>
                  <a:lnTo>
                    <a:pt x="266" y="834"/>
                  </a:lnTo>
                  <a:cubicBezTo>
                    <a:pt x="272" y="834"/>
                    <a:pt x="277" y="838"/>
                    <a:pt x="277" y="844"/>
                  </a:cubicBezTo>
                  <a:cubicBezTo>
                    <a:pt x="277" y="850"/>
                    <a:pt x="272" y="855"/>
                    <a:pt x="266" y="855"/>
                  </a:cubicBezTo>
                  <a:cubicBezTo>
                    <a:pt x="260" y="855"/>
                    <a:pt x="256" y="850"/>
                    <a:pt x="256" y="844"/>
                  </a:cubicBezTo>
                  <a:cubicBezTo>
                    <a:pt x="256" y="838"/>
                    <a:pt x="260" y="834"/>
                    <a:pt x="266" y="834"/>
                  </a:cubicBezTo>
                  <a:close/>
                  <a:moveTo>
                    <a:pt x="373" y="834"/>
                  </a:moveTo>
                  <a:lnTo>
                    <a:pt x="373" y="834"/>
                  </a:lnTo>
                  <a:cubicBezTo>
                    <a:pt x="379" y="834"/>
                    <a:pt x="384" y="838"/>
                    <a:pt x="384" y="844"/>
                  </a:cubicBezTo>
                  <a:cubicBezTo>
                    <a:pt x="384" y="850"/>
                    <a:pt x="379" y="855"/>
                    <a:pt x="373" y="855"/>
                  </a:cubicBezTo>
                  <a:cubicBezTo>
                    <a:pt x="367" y="855"/>
                    <a:pt x="362" y="850"/>
                    <a:pt x="362" y="844"/>
                  </a:cubicBezTo>
                  <a:cubicBezTo>
                    <a:pt x="362" y="838"/>
                    <a:pt x="367" y="834"/>
                    <a:pt x="373" y="834"/>
                  </a:cubicBezTo>
                  <a:close/>
                  <a:moveTo>
                    <a:pt x="480" y="834"/>
                  </a:moveTo>
                  <a:lnTo>
                    <a:pt x="480" y="834"/>
                  </a:lnTo>
                  <a:cubicBezTo>
                    <a:pt x="485" y="834"/>
                    <a:pt x="490" y="838"/>
                    <a:pt x="490" y="844"/>
                  </a:cubicBezTo>
                  <a:cubicBezTo>
                    <a:pt x="490" y="850"/>
                    <a:pt x="485" y="855"/>
                    <a:pt x="480" y="855"/>
                  </a:cubicBezTo>
                  <a:cubicBezTo>
                    <a:pt x="474" y="855"/>
                    <a:pt x="469" y="850"/>
                    <a:pt x="469" y="844"/>
                  </a:cubicBezTo>
                  <a:cubicBezTo>
                    <a:pt x="469" y="838"/>
                    <a:pt x="474" y="834"/>
                    <a:pt x="480" y="834"/>
                  </a:cubicBezTo>
                  <a:close/>
                  <a:moveTo>
                    <a:pt x="586" y="834"/>
                  </a:moveTo>
                  <a:lnTo>
                    <a:pt x="586" y="834"/>
                  </a:lnTo>
                  <a:cubicBezTo>
                    <a:pt x="592" y="834"/>
                    <a:pt x="597" y="838"/>
                    <a:pt x="597" y="844"/>
                  </a:cubicBezTo>
                  <a:cubicBezTo>
                    <a:pt x="597" y="850"/>
                    <a:pt x="592" y="855"/>
                    <a:pt x="586" y="855"/>
                  </a:cubicBezTo>
                  <a:cubicBezTo>
                    <a:pt x="580" y="855"/>
                    <a:pt x="576" y="850"/>
                    <a:pt x="576" y="844"/>
                  </a:cubicBezTo>
                  <a:cubicBezTo>
                    <a:pt x="576" y="838"/>
                    <a:pt x="580" y="834"/>
                    <a:pt x="586" y="834"/>
                  </a:cubicBezTo>
                  <a:close/>
                  <a:moveTo>
                    <a:pt x="693" y="834"/>
                  </a:moveTo>
                  <a:lnTo>
                    <a:pt x="693" y="834"/>
                  </a:lnTo>
                  <a:cubicBezTo>
                    <a:pt x="699" y="834"/>
                    <a:pt x="704" y="838"/>
                    <a:pt x="704" y="844"/>
                  </a:cubicBezTo>
                  <a:cubicBezTo>
                    <a:pt x="704" y="850"/>
                    <a:pt x="699" y="855"/>
                    <a:pt x="693" y="855"/>
                  </a:cubicBezTo>
                  <a:cubicBezTo>
                    <a:pt x="687" y="855"/>
                    <a:pt x="682" y="850"/>
                    <a:pt x="682" y="844"/>
                  </a:cubicBezTo>
                  <a:cubicBezTo>
                    <a:pt x="682" y="838"/>
                    <a:pt x="687" y="834"/>
                    <a:pt x="693" y="834"/>
                  </a:cubicBezTo>
                  <a:close/>
                  <a:moveTo>
                    <a:pt x="800" y="834"/>
                  </a:moveTo>
                  <a:lnTo>
                    <a:pt x="800" y="834"/>
                  </a:lnTo>
                  <a:cubicBezTo>
                    <a:pt x="806" y="834"/>
                    <a:pt x="810" y="838"/>
                    <a:pt x="810" y="844"/>
                  </a:cubicBezTo>
                  <a:cubicBezTo>
                    <a:pt x="810" y="850"/>
                    <a:pt x="806" y="855"/>
                    <a:pt x="800" y="855"/>
                  </a:cubicBezTo>
                  <a:cubicBezTo>
                    <a:pt x="794" y="855"/>
                    <a:pt x="789" y="850"/>
                    <a:pt x="789" y="844"/>
                  </a:cubicBezTo>
                  <a:cubicBezTo>
                    <a:pt x="789" y="838"/>
                    <a:pt x="794" y="834"/>
                    <a:pt x="800" y="834"/>
                  </a:cubicBezTo>
                  <a:close/>
                  <a:moveTo>
                    <a:pt x="906" y="834"/>
                  </a:moveTo>
                  <a:lnTo>
                    <a:pt x="906" y="834"/>
                  </a:lnTo>
                  <a:cubicBezTo>
                    <a:pt x="912" y="834"/>
                    <a:pt x="917" y="838"/>
                    <a:pt x="917" y="844"/>
                  </a:cubicBezTo>
                  <a:cubicBezTo>
                    <a:pt x="917" y="850"/>
                    <a:pt x="912" y="855"/>
                    <a:pt x="906" y="855"/>
                  </a:cubicBezTo>
                  <a:cubicBezTo>
                    <a:pt x="900" y="855"/>
                    <a:pt x="896" y="850"/>
                    <a:pt x="896" y="844"/>
                  </a:cubicBezTo>
                  <a:cubicBezTo>
                    <a:pt x="896" y="838"/>
                    <a:pt x="900" y="834"/>
                    <a:pt x="906" y="834"/>
                  </a:cubicBezTo>
                  <a:close/>
                  <a:moveTo>
                    <a:pt x="1013" y="834"/>
                  </a:moveTo>
                  <a:lnTo>
                    <a:pt x="1013" y="834"/>
                  </a:lnTo>
                  <a:cubicBezTo>
                    <a:pt x="1019" y="834"/>
                    <a:pt x="1024" y="838"/>
                    <a:pt x="1024" y="844"/>
                  </a:cubicBezTo>
                  <a:cubicBezTo>
                    <a:pt x="1024" y="850"/>
                    <a:pt x="1019" y="855"/>
                    <a:pt x="1013" y="855"/>
                  </a:cubicBezTo>
                  <a:cubicBezTo>
                    <a:pt x="1007" y="855"/>
                    <a:pt x="1002" y="850"/>
                    <a:pt x="1002" y="844"/>
                  </a:cubicBezTo>
                  <a:cubicBezTo>
                    <a:pt x="1002" y="838"/>
                    <a:pt x="1007" y="834"/>
                    <a:pt x="1013" y="834"/>
                  </a:cubicBezTo>
                  <a:close/>
                  <a:moveTo>
                    <a:pt x="1120" y="834"/>
                  </a:moveTo>
                  <a:lnTo>
                    <a:pt x="1120" y="834"/>
                  </a:lnTo>
                  <a:cubicBezTo>
                    <a:pt x="1126" y="834"/>
                    <a:pt x="1130" y="838"/>
                    <a:pt x="1130" y="844"/>
                  </a:cubicBezTo>
                  <a:cubicBezTo>
                    <a:pt x="1130" y="850"/>
                    <a:pt x="1126" y="855"/>
                    <a:pt x="1120" y="855"/>
                  </a:cubicBezTo>
                  <a:cubicBezTo>
                    <a:pt x="1114" y="855"/>
                    <a:pt x="1109" y="850"/>
                    <a:pt x="1109" y="844"/>
                  </a:cubicBezTo>
                  <a:cubicBezTo>
                    <a:pt x="1109" y="838"/>
                    <a:pt x="1114" y="834"/>
                    <a:pt x="1120" y="834"/>
                  </a:cubicBezTo>
                  <a:close/>
                  <a:moveTo>
                    <a:pt x="1226" y="834"/>
                  </a:moveTo>
                  <a:lnTo>
                    <a:pt x="1226" y="834"/>
                  </a:lnTo>
                  <a:cubicBezTo>
                    <a:pt x="1232" y="834"/>
                    <a:pt x="1237" y="838"/>
                    <a:pt x="1237" y="844"/>
                  </a:cubicBezTo>
                  <a:cubicBezTo>
                    <a:pt x="1237" y="850"/>
                    <a:pt x="1232" y="855"/>
                    <a:pt x="1226" y="855"/>
                  </a:cubicBezTo>
                  <a:cubicBezTo>
                    <a:pt x="1220" y="855"/>
                    <a:pt x="1216" y="850"/>
                    <a:pt x="1216" y="844"/>
                  </a:cubicBezTo>
                  <a:cubicBezTo>
                    <a:pt x="1216" y="838"/>
                    <a:pt x="1220" y="834"/>
                    <a:pt x="1226" y="834"/>
                  </a:cubicBezTo>
                  <a:close/>
                  <a:moveTo>
                    <a:pt x="1333" y="834"/>
                  </a:moveTo>
                  <a:lnTo>
                    <a:pt x="1333" y="834"/>
                  </a:lnTo>
                  <a:cubicBezTo>
                    <a:pt x="1339" y="834"/>
                    <a:pt x="1344" y="838"/>
                    <a:pt x="1344" y="844"/>
                  </a:cubicBezTo>
                  <a:cubicBezTo>
                    <a:pt x="1344" y="850"/>
                    <a:pt x="1339" y="855"/>
                    <a:pt x="1333" y="855"/>
                  </a:cubicBezTo>
                  <a:cubicBezTo>
                    <a:pt x="1327" y="855"/>
                    <a:pt x="1322" y="850"/>
                    <a:pt x="1322" y="844"/>
                  </a:cubicBezTo>
                  <a:cubicBezTo>
                    <a:pt x="1322" y="838"/>
                    <a:pt x="1327" y="834"/>
                    <a:pt x="1333" y="834"/>
                  </a:cubicBezTo>
                  <a:close/>
                  <a:moveTo>
                    <a:pt x="1440" y="834"/>
                  </a:moveTo>
                  <a:lnTo>
                    <a:pt x="1440" y="834"/>
                  </a:lnTo>
                  <a:cubicBezTo>
                    <a:pt x="1446" y="834"/>
                    <a:pt x="1450" y="838"/>
                    <a:pt x="1450" y="844"/>
                  </a:cubicBezTo>
                  <a:cubicBezTo>
                    <a:pt x="1450" y="850"/>
                    <a:pt x="1446" y="855"/>
                    <a:pt x="1440" y="855"/>
                  </a:cubicBezTo>
                  <a:cubicBezTo>
                    <a:pt x="1434" y="855"/>
                    <a:pt x="1429" y="850"/>
                    <a:pt x="1429" y="844"/>
                  </a:cubicBezTo>
                  <a:cubicBezTo>
                    <a:pt x="1429" y="838"/>
                    <a:pt x="1434" y="834"/>
                    <a:pt x="1440" y="834"/>
                  </a:cubicBezTo>
                  <a:close/>
                  <a:moveTo>
                    <a:pt x="1546" y="834"/>
                  </a:moveTo>
                  <a:lnTo>
                    <a:pt x="1546" y="834"/>
                  </a:lnTo>
                  <a:cubicBezTo>
                    <a:pt x="1552" y="834"/>
                    <a:pt x="1557" y="838"/>
                    <a:pt x="1557" y="844"/>
                  </a:cubicBezTo>
                  <a:cubicBezTo>
                    <a:pt x="1557" y="850"/>
                    <a:pt x="1552" y="855"/>
                    <a:pt x="1546" y="855"/>
                  </a:cubicBezTo>
                  <a:cubicBezTo>
                    <a:pt x="1541" y="855"/>
                    <a:pt x="1536" y="850"/>
                    <a:pt x="1536" y="844"/>
                  </a:cubicBezTo>
                  <a:cubicBezTo>
                    <a:pt x="1536" y="838"/>
                    <a:pt x="1541" y="834"/>
                    <a:pt x="1546" y="834"/>
                  </a:cubicBezTo>
                  <a:close/>
                  <a:moveTo>
                    <a:pt x="1653" y="834"/>
                  </a:moveTo>
                  <a:lnTo>
                    <a:pt x="1653" y="834"/>
                  </a:lnTo>
                  <a:cubicBezTo>
                    <a:pt x="1659" y="834"/>
                    <a:pt x="1664" y="838"/>
                    <a:pt x="1664" y="844"/>
                  </a:cubicBezTo>
                  <a:cubicBezTo>
                    <a:pt x="1664" y="850"/>
                    <a:pt x="1659" y="855"/>
                    <a:pt x="1653" y="855"/>
                  </a:cubicBezTo>
                  <a:cubicBezTo>
                    <a:pt x="1647" y="855"/>
                    <a:pt x="1642" y="850"/>
                    <a:pt x="1642" y="844"/>
                  </a:cubicBezTo>
                  <a:cubicBezTo>
                    <a:pt x="1642" y="838"/>
                    <a:pt x="1647" y="834"/>
                    <a:pt x="1653" y="834"/>
                  </a:cubicBezTo>
                  <a:close/>
                  <a:moveTo>
                    <a:pt x="1760" y="834"/>
                  </a:moveTo>
                  <a:lnTo>
                    <a:pt x="1760" y="834"/>
                  </a:lnTo>
                  <a:cubicBezTo>
                    <a:pt x="1766" y="834"/>
                    <a:pt x="1771" y="838"/>
                    <a:pt x="1771" y="844"/>
                  </a:cubicBezTo>
                  <a:cubicBezTo>
                    <a:pt x="1771" y="850"/>
                    <a:pt x="1766" y="855"/>
                    <a:pt x="1760" y="855"/>
                  </a:cubicBezTo>
                  <a:cubicBezTo>
                    <a:pt x="1754" y="855"/>
                    <a:pt x="1749" y="850"/>
                    <a:pt x="1749" y="844"/>
                  </a:cubicBezTo>
                  <a:cubicBezTo>
                    <a:pt x="1749" y="838"/>
                    <a:pt x="1754" y="834"/>
                    <a:pt x="1760" y="834"/>
                  </a:cubicBezTo>
                  <a:close/>
                  <a:moveTo>
                    <a:pt x="1867" y="834"/>
                  </a:moveTo>
                  <a:lnTo>
                    <a:pt x="1867" y="834"/>
                  </a:lnTo>
                  <a:cubicBezTo>
                    <a:pt x="1872" y="834"/>
                    <a:pt x="1877" y="838"/>
                    <a:pt x="1877" y="844"/>
                  </a:cubicBezTo>
                  <a:cubicBezTo>
                    <a:pt x="1877" y="850"/>
                    <a:pt x="1872" y="855"/>
                    <a:pt x="1867" y="855"/>
                  </a:cubicBezTo>
                  <a:cubicBezTo>
                    <a:pt x="1861" y="855"/>
                    <a:pt x="1856" y="850"/>
                    <a:pt x="1856" y="844"/>
                  </a:cubicBezTo>
                  <a:cubicBezTo>
                    <a:pt x="1856" y="838"/>
                    <a:pt x="1861" y="834"/>
                    <a:pt x="1867" y="834"/>
                  </a:cubicBezTo>
                  <a:close/>
                  <a:moveTo>
                    <a:pt x="1973" y="834"/>
                  </a:moveTo>
                  <a:lnTo>
                    <a:pt x="1973" y="834"/>
                  </a:lnTo>
                  <a:cubicBezTo>
                    <a:pt x="1979" y="834"/>
                    <a:pt x="1984" y="838"/>
                    <a:pt x="1984" y="844"/>
                  </a:cubicBezTo>
                  <a:cubicBezTo>
                    <a:pt x="1984" y="850"/>
                    <a:pt x="1979" y="855"/>
                    <a:pt x="1973" y="855"/>
                  </a:cubicBezTo>
                  <a:cubicBezTo>
                    <a:pt x="1967" y="855"/>
                    <a:pt x="1963" y="850"/>
                    <a:pt x="1963" y="844"/>
                  </a:cubicBezTo>
                  <a:cubicBezTo>
                    <a:pt x="1963" y="838"/>
                    <a:pt x="1967" y="834"/>
                    <a:pt x="1973" y="834"/>
                  </a:cubicBezTo>
                  <a:close/>
                  <a:moveTo>
                    <a:pt x="2080" y="834"/>
                  </a:moveTo>
                  <a:lnTo>
                    <a:pt x="2080" y="834"/>
                  </a:lnTo>
                  <a:cubicBezTo>
                    <a:pt x="2086" y="834"/>
                    <a:pt x="2091" y="838"/>
                    <a:pt x="2091" y="844"/>
                  </a:cubicBezTo>
                  <a:cubicBezTo>
                    <a:pt x="2091" y="850"/>
                    <a:pt x="2086" y="855"/>
                    <a:pt x="2080" y="855"/>
                  </a:cubicBezTo>
                  <a:cubicBezTo>
                    <a:pt x="2074" y="855"/>
                    <a:pt x="2069" y="850"/>
                    <a:pt x="2069" y="844"/>
                  </a:cubicBezTo>
                  <a:cubicBezTo>
                    <a:pt x="2069" y="838"/>
                    <a:pt x="2074" y="834"/>
                    <a:pt x="2080" y="834"/>
                  </a:cubicBezTo>
                  <a:close/>
                  <a:moveTo>
                    <a:pt x="2112" y="781"/>
                  </a:moveTo>
                  <a:lnTo>
                    <a:pt x="2112" y="781"/>
                  </a:lnTo>
                  <a:cubicBezTo>
                    <a:pt x="2112" y="775"/>
                    <a:pt x="2117" y="770"/>
                    <a:pt x="2123" y="770"/>
                  </a:cubicBezTo>
                  <a:cubicBezTo>
                    <a:pt x="2129" y="770"/>
                    <a:pt x="2134" y="775"/>
                    <a:pt x="2134" y="781"/>
                  </a:cubicBezTo>
                  <a:cubicBezTo>
                    <a:pt x="2134" y="787"/>
                    <a:pt x="2129" y="792"/>
                    <a:pt x="2123" y="792"/>
                  </a:cubicBezTo>
                  <a:cubicBezTo>
                    <a:pt x="2117" y="792"/>
                    <a:pt x="2112" y="787"/>
                    <a:pt x="2112" y="781"/>
                  </a:cubicBezTo>
                  <a:close/>
                  <a:moveTo>
                    <a:pt x="2112" y="674"/>
                  </a:moveTo>
                  <a:lnTo>
                    <a:pt x="2112" y="674"/>
                  </a:lnTo>
                  <a:cubicBezTo>
                    <a:pt x="2112" y="668"/>
                    <a:pt x="2117" y="663"/>
                    <a:pt x="2123" y="663"/>
                  </a:cubicBezTo>
                  <a:cubicBezTo>
                    <a:pt x="2129" y="663"/>
                    <a:pt x="2134" y="668"/>
                    <a:pt x="2134" y="674"/>
                  </a:cubicBezTo>
                  <a:cubicBezTo>
                    <a:pt x="2134" y="680"/>
                    <a:pt x="2129" y="685"/>
                    <a:pt x="2123" y="685"/>
                  </a:cubicBezTo>
                  <a:cubicBezTo>
                    <a:pt x="2117" y="685"/>
                    <a:pt x="2112" y="680"/>
                    <a:pt x="2112" y="674"/>
                  </a:cubicBezTo>
                  <a:close/>
                  <a:moveTo>
                    <a:pt x="2112" y="567"/>
                  </a:moveTo>
                  <a:lnTo>
                    <a:pt x="2112" y="567"/>
                  </a:lnTo>
                  <a:cubicBezTo>
                    <a:pt x="2112" y="562"/>
                    <a:pt x="2117" y="557"/>
                    <a:pt x="2123" y="557"/>
                  </a:cubicBezTo>
                  <a:cubicBezTo>
                    <a:pt x="2129" y="557"/>
                    <a:pt x="2134" y="562"/>
                    <a:pt x="2134" y="567"/>
                  </a:cubicBezTo>
                  <a:cubicBezTo>
                    <a:pt x="2134" y="573"/>
                    <a:pt x="2129" y="578"/>
                    <a:pt x="2123" y="578"/>
                  </a:cubicBezTo>
                  <a:cubicBezTo>
                    <a:pt x="2117" y="578"/>
                    <a:pt x="2112" y="573"/>
                    <a:pt x="2112" y="567"/>
                  </a:cubicBezTo>
                  <a:close/>
                  <a:moveTo>
                    <a:pt x="2112" y="461"/>
                  </a:moveTo>
                  <a:lnTo>
                    <a:pt x="2112" y="461"/>
                  </a:lnTo>
                  <a:cubicBezTo>
                    <a:pt x="2112" y="455"/>
                    <a:pt x="2117" y="450"/>
                    <a:pt x="2123" y="450"/>
                  </a:cubicBezTo>
                  <a:cubicBezTo>
                    <a:pt x="2129" y="450"/>
                    <a:pt x="2134" y="455"/>
                    <a:pt x="2134" y="461"/>
                  </a:cubicBezTo>
                  <a:cubicBezTo>
                    <a:pt x="2134" y="467"/>
                    <a:pt x="2129" y="471"/>
                    <a:pt x="2123" y="471"/>
                  </a:cubicBezTo>
                  <a:cubicBezTo>
                    <a:pt x="2117" y="471"/>
                    <a:pt x="2112" y="467"/>
                    <a:pt x="2112" y="461"/>
                  </a:cubicBezTo>
                  <a:close/>
                  <a:moveTo>
                    <a:pt x="2112" y="354"/>
                  </a:moveTo>
                  <a:lnTo>
                    <a:pt x="2112" y="354"/>
                  </a:lnTo>
                  <a:cubicBezTo>
                    <a:pt x="2112" y="348"/>
                    <a:pt x="2117" y="343"/>
                    <a:pt x="2123" y="343"/>
                  </a:cubicBezTo>
                  <a:cubicBezTo>
                    <a:pt x="2129" y="343"/>
                    <a:pt x="2134" y="348"/>
                    <a:pt x="2134" y="354"/>
                  </a:cubicBezTo>
                  <a:cubicBezTo>
                    <a:pt x="2134" y="360"/>
                    <a:pt x="2129" y="365"/>
                    <a:pt x="2123" y="365"/>
                  </a:cubicBezTo>
                  <a:cubicBezTo>
                    <a:pt x="2117" y="365"/>
                    <a:pt x="2112" y="360"/>
                    <a:pt x="2112" y="354"/>
                  </a:cubicBezTo>
                  <a:close/>
                  <a:moveTo>
                    <a:pt x="2112" y="247"/>
                  </a:moveTo>
                  <a:lnTo>
                    <a:pt x="2112" y="247"/>
                  </a:lnTo>
                  <a:cubicBezTo>
                    <a:pt x="2112" y="242"/>
                    <a:pt x="2117" y="237"/>
                    <a:pt x="2123" y="237"/>
                  </a:cubicBezTo>
                  <a:cubicBezTo>
                    <a:pt x="2129" y="237"/>
                    <a:pt x="2134" y="242"/>
                    <a:pt x="2134" y="247"/>
                  </a:cubicBezTo>
                  <a:cubicBezTo>
                    <a:pt x="2134" y="253"/>
                    <a:pt x="2129" y="258"/>
                    <a:pt x="2123" y="258"/>
                  </a:cubicBezTo>
                  <a:cubicBezTo>
                    <a:pt x="2117" y="258"/>
                    <a:pt x="2112" y="253"/>
                    <a:pt x="2112" y="247"/>
                  </a:cubicBezTo>
                  <a:close/>
                  <a:moveTo>
                    <a:pt x="2112" y="141"/>
                  </a:moveTo>
                  <a:lnTo>
                    <a:pt x="2112" y="141"/>
                  </a:lnTo>
                  <a:cubicBezTo>
                    <a:pt x="2112" y="135"/>
                    <a:pt x="2117" y="130"/>
                    <a:pt x="2123" y="130"/>
                  </a:cubicBezTo>
                  <a:cubicBezTo>
                    <a:pt x="2129" y="130"/>
                    <a:pt x="2134" y="135"/>
                    <a:pt x="2134" y="141"/>
                  </a:cubicBezTo>
                  <a:cubicBezTo>
                    <a:pt x="2134" y="147"/>
                    <a:pt x="2129" y="151"/>
                    <a:pt x="2123" y="151"/>
                  </a:cubicBezTo>
                  <a:cubicBezTo>
                    <a:pt x="2117" y="151"/>
                    <a:pt x="2112" y="147"/>
                    <a:pt x="2112" y="141"/>
                  </a:cubicBezTo>
                  <a:close/>
                  <a:moveTo>
                    <a:pt x="2112" y="34"/>
                  </a:moveTo>
                  <a:lnTo>
                    <a:pt x="2112" y="34"/>
                  </a:lnTo>
                  <a:cubicBezTo>
                    <a:pt x="2112" y="28"/>
                    <a:pt x="2117" y="23"/>
                    <a:pt x="2123" y="23"/>
                  </a:cubicBezTo>
                  <a:cubicBezTo>
                    <a:pt x="2129" y="23"/>
                    <a:pt x="2134" y="28"/>
                    <a:pt x="2134" y="34"/>
                  </a:cubicBezTo>
                  <a:cubicBezTo>
                    <a:pt x="2134" y="40"/>
                    <a:pt x="2129" y="45"/>
                    <a:pt x="2123" y="45"/>
                  </a:cubicBezTo>
                  <a:cubicBezTo>
                    <a:pt x="2117" y="45"/>
                    <a:pt x="2112" y="40"/>
                    <a:pt x="2112" y="34"/>
                  </a:cubicBezTo>
                  <a:close/>
                  <a:moveTo>
                    <a:pt x="2039" y="22"/>
                  </a:moveTo>
                  <a:lnTo>
                    <a:pt x="2039" y="22"/>
                  </a:lnTo>
                  <a:cubicBezTo>
                    <a:pt x="2033" y="22"/>
                    <a:pt x="2029" y="17"/>
                    <a:pt x="2029" y="11"/>
                  </a:cubicBezTo>
                  <a:cubicBezTo>
                    <a:pt x="2029" y="5"/>
                    <a:pt x="2033" y="0"/>
                    <a:pt x="2039" y="0"/>
                  </a:cubicBezTo>
                  <a:cubicBezTo>
                    <a:pt x="2045" y="0"/>
                    <a:pt x="2050" y="5"/>
                    <a:pt x="2050" y="11"/>
                  </a:cubicBezTo>
                  <a:cubicBezTo>
                    <a:pt x="2050" y="17"/>
                    <a:pt x="2045" y="22"/>
                    <a:pt x="2039" y="22"/>
                  </a:cubicBezTo>
                  <a:close/>
                  <a:moveTo>
                    <a:pt x="1933" y="22"/>
                  </a:moveTo>
                  <a:lnTo>
                    <a:pt x="1933" y="22"/>
                  </a:lnTo>
                  <a:cubicBezTo>
                    <a:pt x="1927" y="22"/>
                    <a:pt x="1922" y="17"/>
                    <a:pt x="1922" y="11"/>
                  </a:cubicBezTo>
                  <a:cubicBezTo>
                    <a:pt x="1922" y="5"/>
                    <a:pt x="1927" y="0"/>
                    <a:pt x="1933" y="0"/>
                  </a:cubicBezTo>
                  <a:cubicBezTo>
                    <a:pt x="1939" y="0"/>
                    <a:pt x="1943" y="5"/>
                    <a:pt x="1943" y="11"/>
                  </a:cubicBezTo>
                  <a:cubicBezTo>
                    <a:pt x="1943" y="17"/>
                    <a:pt x="1939" y="22"/>
                    <a:pt x="1933" y="22"/>
                  </a:cubicBezTo>
                  <a:close/>
                  <a:moveTo>
                    <a:pt x="1826" y="22"/>
                  </a:moveTo>
                  <a:lnTo>
                    <a:pt x="1826" y="22"/>
                  </a:lnTo>
                  <a:cubicBezTo>
                    <a:pt x="1820" y="22"/>
                    <a:pt x="1815" y="17"/>
                    <a:pt x="1815" y="11"/>
                  </a:cubicBezTo>
                  <a:cubicBezTo>
                    <a:pt x="1815" y="5"/>
                    <a:pt x="1820" y="0"/>
                    <a:pt x="1826" y="0"/>
                  </a:cubicBezTo>
                  <a:cubicBezTo>
                    <a:pt x="1832" y="0"/>
                    <a:pt x="1837" y="5"/>
                    <a:pt x="1837" y="11"/>
                  </a:cubicBezTo>
                  <a:cubicBezTo>
                    <a:pt x="1837" y="17"/>
                    <a:pt x="1832" y="22"/>
                    <a:pt x="1826" y="22"/>
                  </a:cubicBezTo>
                  <a:close/>
                  <a:moveTo>
                    <a:pt x="1719" y="22"/>
                  </a:moveTo>
                  <a:lnTo>
                    <a:pt x="1719" y="22"/>
                  </a:lnTo>
                  <a:cubicBezTo>
                    <a:pt x="1713" y="22"/>
                    <a:pt x="1709" y="17"/>
                    <a:pt x="1709" y="11"/>
                  </a:cubicBezTo>
                  <a:cubicBezTo>
                    <a:pt x="1709" y="5"/>
                    <a:pt x="1713" y="0"/>
                    <a:pt x="1719" y="0"/>
                  </a:cubicBezTo>
                  <a:cubicBezTo>
                    <a:pt x="1725" y="0"/>
                    <a:pt x="1730" y="5"/>
                    <a:pt x="1730" y="11"/>
                  </a:cubicBezTo>
                  <a:cubicBezTo>
                    <a:pt x="1730" y="17"/>
                    <a:pt x="1725" y="22"/>
                    <a:pt x="1719" y="22"/>
                  </a:cubicBezTo>
                  <a:close/>
                  <a:moveTo>
                    <a:pt x="1613" y="22"/>
                  </a:moveTo>
                  <a:lnTo>
                    <a:pt x="1613" y="22"/>
                  </a:lnTo>
                  <a:cubicBezTo>
                    <a:pt x="1607" y="22"/>
                    <a:pt x="1602" y="17"/>
                    <a:pt x="1602" y="11"/>
                  </a:cubicBezTo>
                  <a:cubicBezTo>
                    <a:pt x="1602" y="5"/>
                    <a:pt x="1607" y="0"/>
                    <a:pt x="1613" y="0"/>
                  </a:cubicBezTo>
                  <a:cubicBezTo>
                    <a:pt x="1619" y="0"/>
                    <a:pt x="1623" y="5"/>
                    <a:pt x="1623" y="11"/>
                  </a:cubicBezTo>
                  <a:cubicBezTo>
                    <a:pt x="1623" y="17"/>
                    <a:pt x="1619" y="22"/>
                    <a:pt x="1613" y="22"/>
                  </a:cubicBezTo>
                  <a:close/>
                  <a:moveTo>
                    <a:pt x="1506" y="22"/>
                  </a:moveTo>
                  <a:lnTo>
                    <a:pt x="1506" y="22"/>
                  </a:lnTo>
                  <a:cubicBezTo>
                    <a:pt x="1500" y="22"/>
                    <a:pt x="1495" y="17"/>
                    <a:pt x="1495" y="11"/>
                  </a:cubicBezTo>
                  <a:cubicBezTo>
                    <a:pt x="1495" y="5"/>
                    <a:pt x="1500" y="0"/>
                    <a:pt x="1506" y="0"/>
                  </a:cubicBezTo>
                  <a:cubicBezTo>
                    <a:pt x="1512" y="0"/>
                    <a:pt x="1517" y="5"/>
                    <a:pt x="1517" y="11"/>
                  </a:cubicBezTo>
                  <a:cubicBezTo>
                    <a:pt x="1517" y="17"/>
                    <a:pt x="1512" y="22"/>
                    <a:pt x="1506" y="22"/>
                  </a:cubicBezTo>
                  <a:close/>
                  <a:moveTo>
                    <a:pt x="1399" y="22"/>
                  </a:moveTo>
                  <a:lnTo>
                    <a:pt x="1399" y="22"/>
                  </a:lnTo>
                  <a:cubicBezTo>
                    <a:pt x="1393" y="22"/>
                    <a:pt x="1389" y="17"/>
                    <a:pt x="1389" y="11"/>
                  </a:cubicBezTo>
                  <a:cubicBezTo>
                    <a:pt x="1389" y="5"/>
                    <a:pt x="1393" y="0"/>
                    <a:pt x="1399" y="0"/>
                  </a:cubicBezTo>
                  <a:cubicBezTo>
                    <a:pt x="1405" y="0"/>
                    <a:pt x="1410" y="5"/>
                    <a:pt x="1410" y="11"/>
                  </a:cubicBezTo>
                  <a:cubicBezTo>
                    <a:pt x="1410" y="17"/>
                    <a:pt x="1405" y="22"/>
                    <a:pt x="1399" y="22"/>
                  </a:cubicBezTo>
                  <a:close/>
                  <a:moveTo>
                    <a:pt x="1293" y="22"/>
                  </a:moveTo>
                  <a:lnTo>
                    <a:pt x="1293" y="22"/>
                  </a:lnTo>
                  <a:cubicBezTo>
                    <a:pt x="1287" y="22"/>
                    <a:pt x="1282" y="17"/>
                    <a:pt x="1282" y="11"/>
                  </a:cubicBezTo>
                  <a:cubicBezTo>
                    <a:pt x="1282" y="5"/>
                    <a:pt x="1287" y="0"/>
                    <a:pt x="1293" y="0"/>
                  </a:cubicBezTo>
                  <a:cubicBezTo>
                    <a:pt x="1298" y="0"/>
                    <a:pt x="1303" y="5"/>
                    <a:pt x="1303" y="11"/>
                  </a:cubicBezTo>
                  <a:cubicBezTo>
                    <a:pt x="1303" y="17"/>
                    <a:pt x="1298" y="22"/>
                    <a:pt x="1293" y="22"/>
                  </a:cubicBezTo>
                  <a:close/>
                  <a:moveTo>
                    <a:pt x="1186" y="22"/>
                  </a:moveTo>
                  <a:lnTo>
                    <a:pt x="1186" y="22"/>
                  </a:lnTo>
                  <a:cubicBezTo>
                    <a:pt x="1180" y="22"/>
                    <a:pt x="1175" y="17"/>
                    <a:pt x="1175" y="11"/>
                  </a:cubicBezTo>
                  <a:cubicBezTo>
                    <a:pt x="1175" y="5"/>
                    <a:pt x="1180" y="0"/>
                    <a:pt x="1186" y="0"/>
                  </a:cubicBezTo>
                  <a:cubicBezTo>
                    <a:pt x="1192" y="0"/>
                    <a:pt x="1197" y="5"/>
                    <a:pt x="1197" y="11"/>
                  </a:cubicBezTo>
                  <a:cubicBezTo>
                    <a:pt x="1197" y="17"/>
                    <a:pt x="1192" y="22"/>
                    <a:pt x="1186" y="22"/>
                  </a:cubicBezTo>
                  <a:close/>
                  <a:moveTo>
                    <a:pt x="1079" y="22"/>
                  </a:moveTo>
                  <a:lnTo>
                    <a:pt x="1079" y="22"/>
                  </a:lnTo>
                  <a:cubicBezTo>
                    <a:pt x="1073" y="22"/>
                    <a:pt x="1068" y="17"/>
                    <a:pt x="1068" y="11"/>
                  </a:cubicBezTo>
                  <a:cubicBezTo>
                    <a:pt x="1068" y="5"/>
                    <a:pt x="1073" y="0"/>
                    <a:pt x="1079" y="0"/>
                  </a:cubicBezTo>
                  <a:cubicBezTo>
                    <a:pt x="1085" y="0"/>
                    <a:pt x="1090" y="5"/>
                    <a:pt x="1090" y="11"/>
                  </a:cubicBezTo>
                  <a:cubicBezTo>
                    <a:pt x="1090" y="17"/>
                    <a:pt x="1085" y="22"/>
                    <a:pt x="1079" y="22"/>
                  </a:cubicBezTo>
                  <a:close/>
                  <a:moveTo>
                    <a:pt x="972" y="22"/>
                  </a:moveTo>
                  <a:lnTo>
                    <a:pt x="972" y="22"/>
                  </a:lnTo>
                  <a:cubicBezTo>
                    <a:pt x="967" y="22"/>
                    <a:pt x="962" y="17"/>
                    <a:pt x="962" y="11"/>
                  </a:cubicBezTo>
                  <a:cubicBezTo>
                    <a:pt x="962" y="5"/>
                    <a:pt x="967" y="0"/>
                    <a:pt x="972" y="0"/>
                  </a:cubicBezTo>
                  <a:cubicBezTo>
                    <a:pt x="978" y="0"/>
                    <a:pt x="983" y="5"/>
                    <a:pt x="983" y="11"/>
                  </a:cubicBezTo>
                  <a:cubicBezTo>
                    <a:pt x="983" y="17"/>
                    <a:pt x="978" y="22"/>
                    <a:pt x="972" y="22"/>
                  </a:cubicBezTo>
                  <a:close/>
                  <a:moveTo>
                    <a:pt x="866" y="22"/>
                  </a:moveTo>
                  <a:lnTo>
                    <a:pt x="866" y="22"/>
                  </a:lnTo>
                  <a:cubicBezTo>
                    <a:pt x="860" y="22"/>
                    <a:pt x="855" y="17"/>
                    <a:pt x="855" y="11"/>
                  </a:cubicBezTo>
                  <a:cubicBezTo>
                    <a:pt x="855" y="5"/>
                    <a:pt x="860" y="0"/>
                    <a:pt x="866" y="0"/>
                  </a:cubicBezTo>
                  <a:cubicBezTo>
                    <a:pt x="872" y="0"/>
                    <a:pt x="876" y="5"/>
                    <a:pt x="876" y="11"/>
                  </a:cubicBezTo>
                  <a:cubicBezTo>
                    <a:pt x="876" y="17"/>
                    <a:pt x="872" y="22"/>
                    <a:pt x="866" y="22"/>
                  </a:cubicBezTo>
                  <a:close/>
                  <a:moveTo>
                    <a:pt x="759" y="22"/>
                  </a:moveTo>
                  <a:lnTo>
                    <a:pt x="759" y="22"/>
                  </a:lnTo>
                  <a:cubicBezTo>
                    <a:pt x="753" y="22"/>
                    <a:pt x="748" y="17"/>
                    <a:pt x="748" y="11"/>
                  </a:cubicBezTo>
                  <a:cubicBezTo>
                    <a:pt x="748" y="5"/>
                    <a:pt x="753" y="0"/>
                    <a:pt x="759" y="0"/>
                  </a:cubicBezTo>
                  <a:cubicBezTo>
                    <a:pt x="765" y="0"/>
                    <a:pt x="770" y="5"/>
                    <a:pt x="770" y="11"/>
                  </a:cubicBezTo>
                  <a:cubicBezTo>
                    <a:pt x="770" y="17"/>
                    <a:pt x="765" y="22"/>
                    <a:pt x="759" y="22"/>
                  </a:cubicBezTo>
                  <a:close/>
                  <a:moveTo>
                    <a:pt x="652" y="22"/>
                  </a:moveTo>
                  <a:lnTo>
                    <a:pt x="652" y="22"/>
                  </a:lnTo>
                  <a:cubicBezTo>
                    <a:pt x="647" y="22"/>
                    <a:pt x="642" y="17"/>
                    <a:pt x="642" y="11"/>
                  </a:cubicBezTo>
                  <a:cubicBezTo>
                    <a:pt x="642" y="5"/>
                    <a:pt x="647" y="0"/>
                    <a:pt x="652" y="0"/>
                  </a:cubicBezTo>
                  <a:cubicBezTo>
                    <a:pt x="658" y="0"/>
                    <a:pt x="663" y="5"/>
                    <a:pt x="663" y="11"/>
                  </a:cubicBezTo>
                  <a:cubicBezTo>
                    <a:pt x="663" y="17"/>
                    <a:pt x="658" y="22"/>
                    <a:pt x="652" y="22"/>
                  </a:cubicBezTo>
                  <a:close/>
                  <a:moveTo>
                    <a:pt x="546" y="22"/>
                  </a:moveTo>
                  <a:lnTo>
                    <a:pt x="546" y="22"/>
                  </a:lnTo>
                  <a:cubicBezTo>
                    <a:pt x="540" y="22"/>
                    <a:pt x="535" y="17"/>
                    <a:pt x="535" y="11"/>
                  </a:cubicBezTo>
                  <a:cubicBezTo>
                    <a:pt x="535" y="5"/>
                    <a:pt x="540" y="0"/>
                    <a:pt x="546" y="0"/>
                  </a:cubicBezTo>
                  <a:cubicBezTo>
                    <a:pt x="552" y="0"/>
                    <a:pt x="556" y="5"/>
                    <a:pt x="556" y="11"/>
                  </a:cubicBezTo>
                  <a:cubicBezTo>
                    <a:pt x="556" y="17"/>
                    <a:pt x="552" y="22"/>
                    <a:pt x="546" y="22"/>
                  </a:cubicBezTo>
                  <a:close/>
                  <a:moveTo>
                    <a:pt x="439" y="22"/>
                  </a:moveTo>
                  <a:lnTo>
                    <a:pt x="439" y="22"/>
                  </a:lnTo>
                  <a:cubicBezTo>
                    <a:pt x="433" y="22"/>
                    <a:pt x="428" y="17"/>
                    <a:pt x="428" y="11"/>
                  </a:cubicBezTo>
                  <a:cubicBezTo>
                    <a:pt x="428" y="5"/>
                    <a:pt x="433" y="0"/>
                    <a:pt x="439" y="0"/>
                  </a:cubicBezTo>
                  <a:cubicBezTo>
                    <a:pt x="445" y="0"/>
                    <a:pt x="450" y="5"/>
                    <a:pt x="450" y="11"/>
                  </a:cubicBezTo>
                  <a:cubicBezTo>
                    <a:pt x="450" y="17"/>
                    <a:pt x="445" y="22"/>
                    <a:pt x="439" y="22"/>
                  </a:cubicBezTo>
                  <a:close/>
                  <a:moveTo>
                    <a:pt x="332" y="22"/>
                  </a:moveTo>
                  <a:lnTo>
                    <a:pt x="332" y="22"/>
                  </a:lnTo>
                  <a:cubicBezTo>
                    <a:pt x="326" y="22"/>
                    <a:pt x="322" y="17"/>
                    <a:pt x="322" y="11"/>
                  </a:cubicBezTo>
                  <a:cubicBezTo>
                    <a:pt x="322" y="5"/>
                    <a:pt x="326" y="0"/>
                    <a:pt x="332" y="0"/>
                  </a:cubicBezTo>
                  <a:cubicBezTo>
                    <a:pt x="338" y="0"/>
                    <a:pt x="343" y="5"/>
                    <a:pt x="343" y="11"/>
                  </a:cubicBezTo>
                  <a:cubicBezTo>
                    <a:pt x="343" y="17"/>
                    <a:pt x="338" y="22"/>
                    <a:pt x="332" y="22"/>
                  </a:cubicBezTo>
                  <a:close/>
                  <a:moveTo>
                    <a:pt x="226" y="22"/>
                  </a:moveTo>
                  <a:lnTo>
                    <a:pt x="226" y="22"/>
                  </a:lnTo>
                  <a:cubicBezTo>
                    <a:pt x="220" y="22"/>
                    <a:pt x="215" y="17"/>
                    <a:pt x="215" y="11"/>
                  </a:cubicBezTo>
                  <a:cubicBezTo>
                    <a:pt x="215" y="5"/>
                    <a:pt x="220" y="0"/>
                    <a:pt x="226" y="0"/>
                  </a:cubicBezTo>
                  <a:cubicBezTo>
                    <a:pt x="232" y="0"/>
                    <a:pt x="236" y="5"/>
                    <a:pt x="236" y="11"/>
                  </a:cubicBezTo>
                  <a:cubicBezTo>
                    <a:pt x="236" y="17"/>
                    <a:pt x="232" y="22"/>
                    <a:pt x="226" y="22"/>
                  </a:cubicBezTo>
                  <a:close/>
                  <a:moveTo>
                    <a:pt x="119" y="22"/>
                  </a:moveTo>
                  <a:lnTo>
                    <a:pt x="119" y="22"/>
                  </a:lnTo>
                  <a:cubicBezTo>
                    <a:pt x="113" y="22"/>
                    <a:pt x="108" y="17"/>
                    <a:pt x="108" y="11"/>
                  </a:cubicBezTo>
                  <a:cubicBezTo>
                    <a:pt x="108" y="5"/>
                    <a:pt x="113" y="0"/>
                    <a:pt x="119" y="0"/>
                  </a:cubicBezTo>
                  <a:cubicBezTo>
                    <a:pt x="125" y="0"/>
                    <a:pt x="130" y="5"/>
                    <a:pt x="130" y="11"/>
                  </a:cubicBezTo>
                  <a:cubicBezTo>
                    <a:pt x="130" y="17"/>
                    <a:pt x="125" y="22"/>
                    <a:pt x="119" y="22"/>
                  </a:cubicBezTo>
                  <a:close/>
                  <a:moveTo>
                    <a:pt x="12" y="22"/>
                  </a:moveTo>
                  <a:lnTo>
                    <a:pt x="12" y="22"/>
                  </a:lnTo>
                  <a:cubicBezTo>
                    <a:pt x="6" y="22"/>
                    <a:pt x="2" y="17"/>
                    <a:pt x="2" y="11"/>
                  </a:cubicBezTo>
                  <a:cubicBezTo>
                    <a:pt x="2" y="5"/>
                    <a:pt x="6" y="0"/>
                    <a:pt x="12" y="0"/>
                  </a:cubicBezTo>
                  <a:cubicBezTo>
                    <a:pt x="18" y="0"/>
                    <a:pt x="23" y="5"/>
                    <a:pt x="23" y="11"/>
                  </a:cubicBezTo>
                  <a:cubicBezTo>
                    <a:pt x="23" y="17"/>
                    <a:pt x="18" y="22"/>
                    <a:pt x="12" y="22"/>
                  </a:cubicBezTo>
                  <a:close/>
                </a:path>
              </a:pathLst>
            </a:custGeom>
            <a:solidFill>
              <a:srgbClr val="00BCF2"/>
            </a:solidFill>
            <a:ln w="1588" cap="flat">
              <a:solidFill>
                <a:srgbClr val="00BCF2"/>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defTabSz="857094"/>
              <a:endParaRPr lang="en-US" sz="1687">
                <a:solidFill>
                  <a:srgbClr val="000000"/>
                </a:solidFill>
              </a:endParaRPr>
            </a:p>
          </p:txBody>
        </p:sp>
        <p:sp>
          <p:nvSpPr>
            <p:cNvPr id="18" name="Rectangle 17"/>
            <p:cNvSpPr>
              <a:spLocks noChangeArrowheads="1"/>
            </p:cNvSpPr>
            <p:nvPr/>
          </p:nvSpPr>
          <p:spPr bwMode="auto">
            <a:xfrm>
              <a:off x="5574" y="1905"/>
              <a:ext cx="265"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defTabSz="857094"/>
              <a:r>
                <a:rPr lang="en-US" altLang="en-US" sz="1313" b="1" dirty="0">
                  <a:solidFill>
                    <a:srgbClr val="00BCF2"/>
                  </a:solidFill>
                  <a:latin typeface="Segoe UI" panose="020B0502040204020203" pitchFamily="34" charset="0"/>
                  <a:cs typeface="Segoe UI" panose="020B0502040204020203" pitchFamily="34" charset="0"/>
                </a:rPr>
                <a:t>VNET</a:t>
              </a:r>
              <a:endParaRPr lang="en-US" altLang="en-US" sz="1313" b="1" dirty="0">
                <a:solidFill>
                  <a:srgbClr val="000000"/>
                </a:solidFill>
                <a:latin typeface="Segoe UI" panose="020B0502040204020203" pitchFamily="34" charset="0"/>
                <a:cs typeface="Segoe UI" panose="020B0502040204020203" pitchFamily="34" charset="0"/>
              </a:endParaRPr>
            </a:p>
          </p:txBody>
        </p:sp>
      </p:grpSp>
      <p:grpSp>
        <p:nvGrpSpPr>
          <p:cNvPr id="19" name="Group 18"/>
          <p:cNvGrpSpPr/>
          <p:nvPr/>
        </p:nvGrpSpPr>
        <p:grpSpPr>
          <a:xfrm>
            <a:off x="821454" y="4876539"/>
            <a:ext cx="1265365" cy="973698"/>
            <a:chOff x="7236051" y="4416382"/>
            <a:chExt cx="1350105" cy="1038906"/>
          </a:xfrm>
        </p:grpSpPr>
        <p:pic>
          <p:nvPicPr>
            <p:cNvPr id="20" name="Picture 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85187" y="4928238"/>
              <a:ext cx="398462" cy="527050"/>
            </a:xfrm>
            <a:prstGeom prst="rect">
              <a:avLst/>
            </a:prstGeom>
            <a:noFill/>
            <a:ln>
              <a:noFill/>
            </a:ln>
          </p:spPr>
        </p:pic>
        <p:sp>
          <p:nvSpPr>
            <p:cNvPr id="21" name="TextBox 20"/>
            <p:cNvSpPr txBox="1"/>
            <p:nvPr/>
          </p:nvSpPr>
          <p:spPr>
            <a:xfrm>
              <a:off x="7236051" y="4416382"/>
              <a:ext cx="1350105" cy="465998"/>
            </a:xfrm>
            <a:prstGeom prst="rect">
              <a:avLst/>
            </a:prstGeom>
            <a:noFill/>
          </p:spPr>
          <p:txBody>
            <a:bodyPr wrap="none" rtlCol="0">
              <a:spAutoFit/>
            </a:bodyPr>
            <a:lstStyle/>
            <a:p>
              <a:pPr defTabSz="857094"/>
              <a:r>
                <a:rPr lang="en-US" sz="2250" dirty="0">
                  <a:solidFill>
                    <a:srgbClr val="FFFFFF"/>
                  </a:solidFill>
                  <a:latin typeface="Segoe UI"/>
                </a:rPr>
                <a:t>Public IP</a:t>
              </a:r>
            </a:p>
          </p:txBody>
        </p:sp>
      </p:grpSp>
      <p:cxnSp>
        <p:nvCxnSpPr>
          <p:cNvPr id="22" name="Straight Arrow Connector 21"/>
          <p:cNvCxnSpPr>
            <a:stCxn id="40" idx="1"/>
          </p:cNvCxnSpPr>
          <p:nvPr/>
        </p:nvCxnSpPr>
        <p:spPr>
          <a:xfrm flipH="1">
            <a:off x="2050377" y="4515311"/>
            <a:ext cx="1304703" cy="70852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978831" y="4876537"/>
            <a:ext cx="443629" cy="73343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291175" y="3478942"/>
            <a:ext cx="1533684" cy="116417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40" idx="0"/>
          </p:cNvCxnSpPr>
          <p:nvPr/>
        </p:nvCxnSpPr>
        <p:spPr>
          <a:xfrm>
            <a:off x="3727349" y="3816626"/>
            <a:ext cx="12773" cy="426302"/>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92913" y="4946999"/>
            <a:ext cx="2200782" cy="978586"/>
          </a:xfrm>
          <a:prstGeom prst="rect">
            <a:avLst/>
          </a:prstGeom>
          <a:noFill/>
          <a:ln>
            <a:solidFill>
              <a:schemeClr val="tx1"/>
            </a:solidFill>
          </a:ln>
        </p:spPr>
        <p:txBody>
          <a:bodyPr wrap="square" lIns="168056" tIns="134445" rIns="168056" bIns="134445" rtlCol="0">
            <a:spAutoFit/>
          </a:bodyPr>
          <a:lstStyle/>
          <a:p>
            <a:pPr defTabSz="857094">
              <a:lnSpc>
                <a:spcPct val="90000"/>
              </a:lnSpc>
              <a:spcAft>
                <a:spcPts val="551"/>
              </a:spcAft>
            </a:pPr>
            <a:r>
              <a:rPr lang="en-US" sz="1655" dirty="0" err="1">
                <a:solidFill>
                  <a:srgbClr val="FFFFFF"/>
                </a:solidFill>
                <a:latin typeface="Segoe UI"/>
              </a:rPr>
              <a:t>storageAccount</a:t>
            </a:r>
            <a:endParaRPr lang="en-US" sz="1655" dirty="0">
              <a:solidFill>
                <a:srgbClr val="FFFFFF"/>
              </a:solidFill>
              <a:latin typeface="Segoe UI"/>
            </a:endParaRPr>
          </a:p>
          <a:p>
            <a:pPr marL="315090" indent="-315090" defTabSz="857094">
              <a:lnSpc>
                <a:spcPct val="90000"/>
              </a:lnSpc>
              <a:spcAft>
                <a:spcPts val="551"/>
              </a:spcAft>
              <a:buFontTx/>
              <a:buChar char="-"/>
            </a:pPr>
            <a:r>
              <a:rPr lang="en-US" sz="1469" dirty="0" err="1">
                <a:solidFill>
                  <a:srgbClr val="FFFFFF"/>
                </a:solidFill>
                <a:latin typeface="Segoe UI"/>
              </a:rPr>
              <a:t>accountType</a:t>
            </a:r>
            <a:br>
              <a:rPr lang="en-US" sz="1469" dirty="0">
                <a:solidFill>
                  <a:srgbClr val="FFFFFF"/>
                </a:solidFill>
                <a:latin typeface="Segoe UI"/>
              </a:rPr>
            </a:br>
            <a:endParaRPr lang="en-US" sz="1469" dirty="0">
              <a:solidFill>
                <a:srgbClr val="FFFFFF"/>
              </a:solidFill>
              <a:latin typeface="Segoe UI"/>
            </a:endParaRPr>
          </a:p>
        </p:txBody>
      </p:sp>
      <p:sp>
        <p:nvSpPr>
          <p:cNvPr id="30" name="TextBox 29"/>
          <p:cNvSpPr txBox="1"/>
          <p:nvPr/>
        </p:nvSpPr>
        <p:spPr>
          <a:xfrm>
            <a:off x="9363590" y="3537888"/>
            <a:ext cx="2295815" cy="1061540"/>
          </a:xfrm>
          <a:prstGeom prst="rect">
            <a:avLst/>
          </a:prstGeom>
          <a:noFill/>
          <a:ln>
            <a:solidFill>
              <a:schemeClr val="tx1"/>
            </a:solidFill>
          </a:ln>
        </p:spPr>
        <p:txBody>
          <a:bodyPr wrap="square" lIns="168056" tIns="134445" rIns="168056" bIns="134445" rtlCol="0">
            <a:spAutoFit/>
          </a:bodyPr>
          <a:lstStyle/>
          <a:p>
            <a:pPr defTabSz="857094">
              <a:lnSpc>
                <a:spcPct val="90000"/>
              </a:lnSpc>
              <a:spcAft>
                <a:spcPts val="551"/>
              </a:spcAft>
            </a:pPr>
            <a:r>
              <a:rPr lang="en-US" sz="1655" dirty="0" err="1">
                <a:solidFill>
                  <a:srgbClr val="FFFFFF"/>
                </a:solidFill>
                <a:latin typeface="Segoe UI"/>
              </a:rPr>
              <a:t>publicIPAddress</a:t>
            </a:r>
            <a:endParaRPr lang="en-US" sz="1655" dirty="0">
              <a:solidFill>
                <a:srgbClr val="FFFFFF"/>
              </a:solidFill>
              <a:latin typeface="Segoe UI"/>
            </a:endParaRPr>
          </a:p>
          <a:p>
            <a:pPr marL="315090" indent="-315090" defTabSz="857094">
              <a:lnSpc>
                <a:spcPct val="90000"/>
              </a:lnSpc>
              <a:spcAft>
                <a:spcPts val="551"/>
              </a:spcAft>
              <a:buFontTx/>
              <a:buChar char="-"/>
            </a:pPr>
            <a:r>
              <a:rPr lang="en-US" sz="1469" dirty="0" err="1">
                <a:solidFill>
                  <a:srgbClr val="FFFFFF"/>
                </a:solidFill>
                <a:latin typeface="Segoe UI"/>
              </a:rPr>
              <a:t>allocationMethod</a:t>
            </a:r>
            <a:endParaRPr lang="en-US" sz="1469" dirty="0">
              <a:solidFill>
                <a:srgbClr val="FFFFFF"/>
              </a:solidFill>
              <a:latin typeface="Segoe UI"/>
            </a:endParaRPr>
          </a:p>
          <a:p>
            <a:pPr marL="315090" indent="-315090" defTabSz="857094">
              <a:lnSpc>
                <a:spcPct val="90000"/>
              </a:lnSpc>
              <a:spcAft>
                <a:spcPts val="551"/>
              </a:spcAft>
              <a:buFontTx/>
              <a:buChar char="-"/>
            </a:pPr>
            <a:r>
              <a:rPr lang="en-US" sz="1469" dirty="0" err="1">
                <a:solidFill>
                  <a:srgbClr val="FFFFFF"/>
                </a:solidFill>
                <a:latin typeface="Segoe UI"/>
              </a:rPr>
              <a:t>domainNameLabel</a:t>
            </a:r>
            <a:endParaRPr lang="en-US" sz="1469" dirty="0">
              <a:solidFill>
                <a:srgbClr val="FFFFFF"/>
              </a:solidFill>
              <a:latin typeface="Segoe UI"/>
            </a:endParaRPr>
          </a:p>
        </p:txBody>
      </p:sp>
      <p:sp>
        <p:nvSpPr>
          <p:cNvPr id="31" name="TextBox 30"/>
          <p:cNvSpPr txBox="1"/>
          <p:nvPr/>
        </p:nvSpPr>
        <p:spPr>
          <a:xfrm>
            <a:off x="9363590" y="4946999"/>
            <a:ext cx="2292711" cy="1337616"/>
          </a:xfrm>
          <a:prstGeom prst="rect">
            <a:avLst/>
          </a:prstGeom>
          <a:noFill/>
          <a:ln>
            <a:solidFill>
              <a:schemeClr val="tx1"/>
            </a:solidFill>
          </a:ln>
        </p:spPr>
        <p:txBody>
          <a:bodyPr wrap="square" lIns="168056" tIns="134445" rIns="168056" bIns="134445" rtlCol="0">
            <a:spAutoFit/>
          </a:bodyPr>
          <a:lstStyle/>
          <a:p>
            <a:pPr defTabSz="857094">
              <a:lnSpc>
                <a:spcPct val="90000"/>
              </a:lnSpc>
              <a:spcAft>
                <a:spcPts val="551"/>
              </a:spcAft>
            </a:pPr>
            <a:r>
              <a:rPr lang="en-US" sz="1655" dirty="0" err="1">
                <a:solidFill>
                  <a:srgbClr val="FFFFFF"/>
                </a:solidFill>
                <a:latin typeface="Segoe UI"/>
              </a:rPr>
              <a:t>virtualNetwork</a:t>
            </a:r>
            <a:endParaRPr lang="en-US" sz="1655" dirty="0">
              <a:solidFill>
                <a:srgbClr val="FFFFFF"/>
              </a:solidFill>
              <a:latin typeface="Segoe UI"/>
            </a:endParaRPr>
          </a:p>
          <a:p>
            <a:pPr marL="315090" indent="-315090" defTabSz="857094">
              <a:lnSpc>
                <a:spcPct val="90000"/>
              </a:lnSpc>
              <a:spcAft>
                <a:spcPts val="551"/>
              </a:spcAft>
              <a:buFontTx/>
              <a:buChar char="-"/>
            </a:pPr>
            <a:r>
              <a:rPr lang="en-US" sz="1469" dirty="0" err="1">
                <a:solidFill>
                  <a:srgbClr val="FFFFFF"/>
                </a:solidFill>
                <a:latin typeface="Segoe UI"/>
              </a:rPr>
              <a:t>addressSpace</a:t>
            </a:r>
            <a:endParaRPr lang="en-US" sz="1469" dirty="0">
              <a:solidFill>
                <a:srgbClr val="FFFFFF"/>
              </a:solidFill>
              <a:latin typeface="Segoe UI"/>
            </a:endParaRPr>
          </a:p>
          <a:p>
            <a:pPr marL="315090" indent="-315090" defTabSz="857094">
              <a:lnSpc>
                <a:spcPct val="90000"/>
              </a:lnSpc>
              <a:spcAft>
                <a:spcPts val="551"/>
              </a:spcAft>
              <a:buFontTx/>
              <a:buChar char="-"/>
            </a:pPr>
            <a:r>
              <a:rPr lang="en-US" sz="1469" dirty="0">
                <a:solidFill>
                  <a:srgbClr val="FFFFFF"/>
                </a:solidFill>
                <a:latin typeface="Segoe UI"/>
              </a:rPr>
              <a:t>Subnet</a:t>
            </a:r>
          </a:p>
          <a:p>
            <a:pPr marL="743636" lvl="1" indent="-315090" defTabSz="857094">
              <a:lnSpc>
                <a:spcPct val="90000"/>
              </a:lnSpc>
              <a:spcAft>
                <a:spcPts val="551"/>
              </a:spcAft>
              <a:buFontTx/>
              <a:buChar char="-"/>
            </a:pPr>
            <a:r>
              <a:rPr lang="en-US" sz="1469" dirty="0" err="1">
                <a:solidFill>
                  <a:srgbClr val="FFFFFF"/>
                </a:solidFill>
                <a:latin typeface="Segoe UI"/>
              </a:rPr>
              <a:t>addressPrefix</a:t>
            </a:r>
            <a:endParaRPr lang="en-US" sz="1469" dirty="0">
              <a:solidFill>
                <a:srgbClr val="FFFFFF"/>
              </a:solidFill>
              <a:latin typeface="Segoe UI"/>
            </a:endParaRPr>
          </a:p>
        </p:txBody>
      </p:sp>
      <p:sp>
        <p:nvSpPr>
          <p:cNvPr id="32" name="TextBox 31"/>
          <p:cNvSpPr txBox="1"/>
          <p:nvPr/>
        </p:nvSpPr>
        <p:spPr>
          <a:xfrm>
            <a:off x="7002852" y="3546861"/>
            <a:ext cx="2190843" cy="984596"/>
          </a:xfrm>
          <a:prstGeom prst="rect">
            <a:avLst/>
          </a:prstGeom>
          <a:noFill/>
          <a:ln>
            <a:solidFill>
              <a:schemeClr val="tx1"/>
            </a:solidFill>
          </a:ln>
        </p:spPr>
        <p:txBody>
          <a:bodyPr wrap="square" lIns="168056" tIns="134445" rIns="168056" bIns="134445" rtlCol="0">
            <a:spAutoFit/>
          </a:bodyPr>
          <a:lstStyle/>
          <a:p>
            <a:pPr defTabSz="857094">
              <a:lnSpc>
                <a:spcPct val="90000"/>
              </a:lnSpc>
              <a:spcAft>
                <a:spcPts val="551"/>
              </a:spcAft>
            </a:pPr>
            <a:r>
              <a:rPr lang="en-US" sz="1655" dirty="0" err="1">
                <a:solidFill>
                  <a:srgbClr val="FFFFFF"/>
                </a:solidFill>
                <a:latin typeface="Segoe UI"/>
              </a:rPr>
              <a:t>networkInterface</a:t>
            </a:r>
            <a:endParaRPr lang="en-US" sz="1655" dirty="0">
              <a:solidFill>
                <a:srgbClr val="FFFFFF"/>
              </a:solidFill>
              <a:latin typeface="Segoe UI"/>
            </a:endParaRPr>
          </a:p>
          <a:p>
            <a:pPr marL="315090" indent="-315090" defTabSz="857094">
              <a:lnSpc>
                <a:spcPct val="90000"/>
              </a:lnSpc>
              <a:spcAft>
                <a:spcPts val="551"/>
              </a:spcAft>
              <a:buFontTx/>
              <a:buChar char="-"/>
            </a:pPr>
            <a:r>
              <a:rPr lang="en-US" sz="1469" dirty="0" err="1">
                <a:solidFill>
                  <a:srgbClr val="FFFFFF"/>
                </a:solidFill>
                <a:latin typeface="Segoe UI"/>
              </a:rPr>
              <a:t>privateIPAllocationMethod</a:t>
            </a:r>
            <a:endParaRPr lang="en-US" sz="1469" dirty="0">
              <a:solidFill>
                <a:srgbClr val="FFFFFF"/>
              </a:solidFill>
              <a:latin typeface="Segoe UI"/>
            </a:endParaRPr>
          </a:p>
        </p:txBody>
      </p:sp>
      <p:sp>
        <p:nvSpPr>
          <p:cNvPr id="33" name="TextBox 32"/>
          <p:cNvSpPr txBox="1"/>
          <p:nvPr/>
        </p:nvSpPr>
        <p:spPr>
          <a:xfrm>
            <a:off x="8094831" y="1581722"/>
            <a:ext cx="2537522" cy="1616587"/>
          </a:xfrm>
          <a:prstGeom prst="rect">
            <a:avLst/>
          </a:prstGeom>
          <a:noFill/>
          <a:ln>
            <a:solidFill>
              <a:schemeClr val="tx1"/>
            </a:solidFill>
          </a:ln>
        </p:spPr>
        <p:txBody>
          <a:bodyPr wrap="square" lIns="168056" tIns="134445" rIns="168056" bIns="134445" rtlCol="0">
            <a:spAutoFit/>
          </a:bodyPr>
          <a:lstStyle/>
          <a:p>
            <a:pPr defTabSz="857094">
              <a:lnSpc>
                <a:spcPct val="90000"/>
              </a:lnSpc>
              <a:spcAft>
                <a:spcPts val="551"/>
              </a:spcAft>
            </a:pPr>
            <a:r>
              <a:rPr lang="en-US" sz="1655" dirty="0" err="1">
                <a:solidFill>
                  <a:srgbClr val="FFFFFF"/>
                </a:solidFill>
                <a:latin typeface="Segoe UI"/>
              </a:rPr>
              <a:t>virtualMachine</a:t>
            </a:r>
            <a:endParaRPr lang="en-US" sz="1655" dirty="0">
              <a:solidFill>
                <a:srgbClr val="FFFFFF"/>
              </a:solidFill>
              <a:latin typeface="Segoe UI"/>
            </a:endParaRPr>
          </a:p>
          <a:p>
            <a:pPr marL="315090" indent="-315090" defTabSz="857094">
              <a:lnSpc>
                <a:spcPct val="90000"/>
              </a:lnSpc>
              <a:spcAft>
                <a:spcPts val="551"/>
              </a:spcAft>
              <a:buFontTx/>
              <a:buChar char="-"/>
            </a:pPr>
            <a:r>
              <a:rPr lang="en-US" sz="1469" dirty="0" err="1">
                <a:solidFill>
                  <a:srgbClr val="FFFFFF"/>
                </a:solidFill>
                <a:latin typeface="Segoe UI"/>
              </a:rPr>
              <a:t>hardwareProfile</a:t>
            </a:r>
            <a:endParaRPr lang="en-US" sz="1469" dirty="0">
              <a:solidFill>
                <a:srgbClr val="FFFFFF"/>
              </a:solidFill>
              <a:latin typeface="Segoe UI"/>
            </a:endParaRPr>
          </a:p>
          <a:p>
            <a:pPr marL="315090" indent="-315090" defTabSz="857094">
              <a:lnSpc>
                <a:spcPct val="90000"/>
              </a:lnSpc>
              <a:spcAft>
                <a:spcPts val="551"/>
              </a:spcAft>
              <a:buFontTx/>
              <a:buChar char="-"/>
            </a:pPr>
            <a:r>
              <a:rPr lang="en-US" sz="1469" dirty="0" err="1">
                <a:solidFill>
                  <a:srgbClr val="FFFFFF"/>
                </a:solidFill>
                <a:latin typeface="Segoe UI"/>
              </a:rPr>
              <a:t>osProfile</a:t>
            </a:r>
            <a:endParaRPr lang="en-US" sz="1469" dirty="0">
              <a:solidFill>
                <a:srgbClr val="FFFFFF"/>
              </a:solidFill>
              <a:latin typeface="Segoe UI"/>
            </a:endParaRPr>
          </a:p>
          <a:p>
            <a:pPr marL="315090" indent="-315090" defTabSz="857094">
              <a:lnSpc>
                <a:spcPct val="90000"/>
              </a:lnSpc>
              <a:spcAft>
                <a:spcPts val="551"/>
              </a:spcAft>
              <a:buFontTx/>
              <a:buChar char="-"/>
            </a:pPr>
            <a:r>
              <a:rPr lang="en-US" sz="1469" dirty="0" err="1">
                <a:solidFill>
                  <a:srgbClr val="FFFFFF"/>
                </a:solidFill>
                <a:latin typeface="Segoe UI"/>
              </a:rPr>
              <a:t>storageProfile</a:t>
            </a:r>
            <a:endParaRPr lang="en-US" sz="1469" dirty="0">
              <a:solidFill>
                <a:srgbClr val="FFFFFF"/>
              </a:solidFill>
              <a:latin typeface="Segoe UI"/>
            </a:endParaRPr>
          </a:p>
          <a:p>
            <a:pPr marL="315090" indent="-315090" defTabSz="857094">
              <a:lnSpc>
                <a:spcPct val="90000"/>
              </a:lnSpc>
              <a:spcAft>
                <a:spcPts val="551"/>
              </a:spcAft>
              <a:buFontTx/>
              <a:buChar char="-"/>
            </a:pPr>
            <a:r>
              <a:rPr lang="en-US" sz="1469" dirty="0" err="1">
                <a:solidFill>
                  <a:srgbClr val="FFFFFF"/>
                </a:solidFill>
                <a:latin typeface="Segoe UI"/>
              </a:rPr>
              <a:t>networkProfile</a:t>
            </a:r>
            <a:endParaRPr lang="en-US" sz="1469" dirty="0">
              <a:solidFill>
                <a:srgbClr val="FFFFFF"/>
              </a:solidFill>
              <a:latin typeface="Segoe UI"/>
            </a:endParaRPr>
          </a:p>
        </p:txBody>
      </p:sp>
      <p:grpSp>
        <p:nvGrpSpPr>
          <p:cNvPr id="34" name="Group 33"/>
          <p:cNvGrpSpPr/>
          <p:nvPr/>
        </p:nvGrpSpPr>
        <p:grpSpPr>
          <a:xfrm>
            <a:off x="3355080" y="4242928"/>
            <a:ext cx="770083" cy="544765"/>
            <a:chOff x="1131357" y="5411113"/>
            <a:chExt cx="770083" cy="544765"/>
          </a:xfrm>
        </p:grpSpPr>
        <p:sp>
          <p:nvSpPr>
            <p:cNvPr id="35" name="Rectangle 34"/>
            <p:cNvSpPr/>
            <p:nvPr/>
          </p:nvSpPr>
          <p:spPr bwMode="auto">
            <a:xfrm>
              <a:off x="1200340" y="5499340"/>
              <a:ext cx="620509" cy="3340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050" b="1" dirty="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1503626" y="5833390"/>
              <a:ext cx="317839" cy="11510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b="1"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37" name="Straight Connector 36"/>
            <p:cNvCxnSpPr>
              <a:stCxn id="36" idx="0"/>
              <a:endCxn id="36" idx="2"/>
            </p:cNvCxnSpPr>
            <p:nvPr/>
          </p:nvCxnSpPr>
          <p:spPr>
            <a:xfrm>
              <a:off x="1662546"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755108"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71394"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131357" y="5411113"/>
              <a:ext cx="770083" cy="544765"/>
            </a:xfrm>
            <a:prstGeom prst="rect">
              <a:avLst/>
            </a:prstGeom>
            <a:noFill/>
          </p:spPr>
          <p:txBody>
            <a:bodyPr wrap="none" lIns="182880" tIns="146304" rIns="182880" bIns="146304" rtlCol="0">
              <a:spAutoFit/>
            </a:bodyPr>
            <a:lstStyle/>
            <a:p>
              <a:pPr>
                <a:lnSpc>
                  <a:spcPct val="90000"/>
                </a:lnSpc>
                <a:spcAft>
                  <a:spcPts val="600"/>
                </a:spcAft>
              </a:pPr>
              <a:r>
                <a:rPr lang="nl-NL" b="1" dirty="0">
                  <a:gradFill>
                    <a:gsLst>
                      <a:gs pos="2917">
                        <a:schemeClr val="tx1"/>
                      </a:gs>
                      <a:gs pos="30000">
                        <a:schemeClr val="tx1"/>
                      </a:gs>
                    </a:gsLst>
                    <a:lin ang="5400000" scaled="0"/>
                  </a:gradFill>
                </a:rPr>
                <a:t>NIC</a:t>
              </a:r>
            </a:p>
          </p:txBody>
        </p:sp>
      </p:grpSp>
    </p:spTree>
    <p:extLst>
      <p:ext uri="{BB962C8B-B14F-4D97-AF65-F5344CB8AC3E}">
        <p14:creationId xmlns:p14="http://schemas.microsoft.com/office/powerpoint/2010/main" val="1334801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Resource Loops: Multiple Resources</a:t>
            </a:r>
          </a:p>
        </p:txBody>
      </p:sp>
      <p:grpSp>
        <p:nvGrpSpPr>
          <p:cNvPr id="3" name="Group 2"/>
          <p:cNvGrpSpPr/>
          <p:nvPr/>
        </p:nvGrpSpPr>
        <p:grpSpPr>
          <a:xfrm>
            <a:off x="774233" y="1260720"/>
            <a:ext cx="10293419" cy="5001636"/>
            <a:chOff x="6581595" y="1365475"/>
            <a:chExt cx="5151693" cy="4477335"/>
          </a:xfrm>
        </p:grpSpPr>
        <p:sp>
          <p:nvSpPr>
            <p:cNvPr id="4" name="Rounded Rectangle 3"/>
            <p:cNvSpPr/>
            <p:nvPr/>
          </p:nvSpPr>
          <p:spPr bwMode="auto">
            <a:xfrm>
              <a:off x="6581595" y="1830772"/>
              <a:ext cx="5151693" cy="4012038"/>
            </a:xfrm>
            <a:prstGeom prst="roundRect">
              <a:avLst/>
            </a:prstGeom>
            <a:noFill/>
            <a:ln>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85701" tIns="85701" rIns="32141" bIns="32141" rtlCol="0" anchor="t" anchorCtr="0"/>
            <a:lstStyle/>
            <a:p>
              <a:pPr algn="ctr" defTabSz="873835"/>
              <a:endParaRPr lang="en-US" sz="1500" spc="-96"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6673266" y="1365475"/>
              <a:ext cx="1105986" cy="390967"/>
            </a:xfrm>
            <a:prstGeom prst="rect">
              <a:avLst/>
            </a:prstGeom>
            <a:noFill/>
            <a:ln>
              <a:noFill/>
            </a:ln>
          </p:spPr>
          <p:txBody>
            <a:bodyPr wrap="none" rtlCol="0">
              <a:spAutoFit/>
            </a:bodyPr>
            <a:lstStyle/>
            <a:p>
              <a:r>
                <a:rPr lang="en-US" sz="2250" dirty="0"/>
                <a:t>Resource Group</a:t>
              </a:r>
            </a:p>
          </p:txBody>
        </p:sp>
      </p:grpSp>
      <p:grpSp>
        <p:nvGrpSpPr>
          <p:cNvPr id="6" name="Group 5"/>
          <p:cNvGrpSpPr/>
          <p:nvPr/>
        </p:nvGrpSpPr>
        <p:grpSpPr>
          <a:xfrm>
            <a:off x="1515518" y="2352332"/>
            <a:ext cx="6891251" cy="2505224"/>
            <a:chOff x="7021426" y="2789655"/>
            <a:chExt cx="1874816" cy="1296510"/>
          </a:xfrm>
        </p:grpSpPr>
        <p:sp>
          <p:nvSpPr>
            <p:cNvPr id="7" name="Rounded Rectangle 6"/>
            <p:cNvSpPr/>
            <p:nvPr/>
          </p:nvSpPr>
          <p:spPr bwMode="auto">
            <a:xfrm>
              <a:off x="7021426" y="2789655"/>
              <a:ext cx="1874816" cy="1296510"/>
            </a:xfrm>
            <a:prstGeom prst="roundRect">
              <a:avLst/>
            </a:prstGeom>
            <a:noFill/>
            <a:ln>
              <a:solidFill>
                <a:schemeClr val="accent5">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85701" tIns="85701" rIns="32141" bIns="32141" rtlCol="0" anchor="t" anchorCtr="0"/>
            <a:lstStyle/>
            <a:p>
              <a:pPr algn="ctr" defTabSz="873835"/>
              <a:endParaRPr lang="en-US" sz="1500" spc="-96"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7882823" y="2798606"/>
              <a:ext cx="211716" cy="166300"/>
            </a:xfrm>
            <a:prstGeom prst="rect">
              <a:avLst/>
            </a:prstGeom>
            <a:noFill/>
            <a:ln>
              <a:noFill/>
            </a:ln>
          </p:spPr>
          <p:txBody>
            <a:bodyPr wrap="none" rtlCol="0">
              <a:spAutoFit/>
            </a:bodyPr>
            <a:lstStyle/>
            <a:p>
              <a:pPr defTabSz="857094"/>
              <a:r>
                <a:rPr lang="en-US" sz="1500" dirty="0">
                  <a:solidFill>
                    <a:schemeClr val="accent5">
                      <a:lumMod val="50000"/>
                    </a:schemeClr>
                  </a:solidFill>
                </a:rPr>
                <a:t>Subnet</a:t>
              </a:r>
            </a:p>
          </p:txBody>
        </p:sp>
      </p:grpSp>
      <p:grpSp>
        <p:nvGrpSpPr>
          <p:cNvPr id="9" name="Group 8"/>
          <p:cNvGrpSpPr/>
          <p:nvPr/>
        </p:nvGrpSpPr>
        <p:grpSpPr>
          <a:xfrm>
            <a:off x="8377749" y="4899582"/>
            <a:ext cx="1162178" cy="1242402"/>
            <a:chOff x="10150511" y="4293902"/>
            <a:chExt cx="1207981" cy="1221361"/>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7372" y="4760264"/>
              <a:ext cx="754999" cy="75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10150511" y="4293902"/>
              <a:ext cx="1207981" cy="431154"/>
            </a:xfrm>
            <a:prstGeom prst="rect">
              <a:avLst/>
            </a:prstGeom>
            <a:noFill/>
          </p:spPr>
          <p:txBody>
            <a:bodyPr wrap="none" rtlCol="0">
              <a:spAutoFit/>
            </a:bodyPr>
            <a:lstStyle/>
            <a:p>
              <a:r>
                <a:rPr lang="en-US" sz="2250" dirty="0"/>
                <a:t>Storage</a:t>
              </a:r>
            </a:p>
          </p:txBody>
        </p:sp>
      </p:grpSp>
      <p:grpSp>
        <p:nvGrpSpPr>
          <p:cNvPr id="12" name="Group 11"/>
          <p:cNvGrpSpPr/>
          <p:nvPr/>
        </p:nvGrpSpPr>
        <p:grpSpPr>
          <a:xfrm>
            <a:off x="1935490" y="2626008"/>
            <a:ext cx="1998846" cy="1011420"/>
            <a:chOff x="7165720" y="3276805"/>
            <a:chExt cx="1032266" cy="747678"/>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5720" y="3298397"/>
              <a:ext cx="636108" cy="72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7793220" y="3276805"/>
              <a:ext cx="404766" cy="317842"/>
            </a:xfrm>
            <a:prstGeom prst="rect">
              <a:avLst/>
            </a:prstGeom>
            <a:noFill/>
          </p:spPr>
          <p:txBody>
            <a:bodyPr wrap="square" rtlCol="0">
              <a:spAutoFit/>
            </a:bodyPr>
            <a:lstStyle/>
            <a:p>
              <a:r>
                <a:rPr lang="en-US" sz="2206" dirty="0"/>
                <a:t>VM</a:t>
              </a:r>
            </a:p>
          </p:txBody>
        </p:sp>
      </p:grpSp>
      <p:grpSp>
        <p:nvGrpSpPr>
          <p:cNvPr id="15" name="Group 14"/>
          <p:cNvGrpSpPr>
            <a:grpSpLocks noChangeAspect="1"/>
          </p:cNvGrpSpPr>
          <p:nvPr/>
        </p:nvGrpSpPr>
        <p:grpSpPr bwMode="auto">
          <a:xfrm>
            <a:off x="1198981" y="2038049"/>
            <a:ext cx="9518556" cy="3307832"/>
            <a:chOff x="4799" y="1203"/>
            <a:chExt cx="1945" cy="796"/>
          </a:xfrm>
        </p:grpSpPr>
        <p:sp>
          <p:nvSpPr>
            <p:cNvPr id="16" name="AutoShape 3"/>
            <p:cNvSpPr>
              <a:spLocks noChangeAspect="1" noChangeArrowheads="1" noTextEdit="1"/>
            </p:cNvSpPr>
            <p:nvPr/>
          </p:nvSpPr>
          <p:spPr bwMode="auto">
            <a:xfrm>
              <a:off x="4799" y="1203"/>
              <a:ext cx="1945"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sz="1687"/>
            </a:p>
          </p:txBody>
        </p:sp>
        <p:sp>
          <p:nvSpPr>
            <p:cNvPr id="17" name="Freeform 16"/>
            <p:cNvSpPr>
              <a:spLocks noEditPoints="1"/>
            </p:cNvSpPr>
            <p:nvPr/>
          </p:nvSpPr>
          <p:spPr bwMode="auto">
            <a:xfrm>
              <a:off x="4813" y="1217"/>
              <a:ext cx="1922" cy="774"/>
            </a:xfrm>
            <a:custGeom>
              <a:avLst/>
              <a:gdLst>
                <a:gd name="T0" fmla="*/ 11 w 2134"/>
                <a:gd name="T1" fmla="*/ 16 h 855"/>
                <a:gd name="T2" fmla="*/ 11 w 2134"/>
                <a:gd name="T3" fmla="*/ 69 h 855"/>
                <a:gd name="T4" fmla="*/ 11 w 2134"/>
                <a:gd name="T5" fmla="*/ 123 h 855"/>
                <a:gd name="T6" fmla="*/ 11 w 2134"/>
                <a:gd name="T7" fmla="*/ 177 h 855"/>
                <a:gd name="T8" fmla="*/ 11 w 2134"/>
                <a:gd name="T9" fmla="*/ 229 h 855"/>
                <a:gd name="T10" fmla="*/ 11 w 2134"/>
                <a:gd name="T11" fmla="*/ 282 h 855"/>
                <a:gd name="T12" fmla="*/ 11 w 2134"/>
                <a:gd name="T13" fmla="*/ 335 h 855"/>
                <a:gd name="T14" fmla="*/ 11 w 2134"/>
                <a:gd name="T15" fmla="*/ 387 h 855"/>
                <a:gd name="T16" fmla="*/ 26 w 2134"/>
                <a:gd name="T17" fmla="*/ 415 h 855"/>
                <a:gd name="T18" fmla="*/ 77 w 2134"/>
                <a:gd name="T19" fmla="*/ 415 h 855"/>
                <a:gd name="T20" fmla="*/ 129 w 2134"/>
                <a:gd name="T21" fmla="*/ 415 h 855"/>
                <a:gd name="T22" fmla="*/ 180 w 2134"/>
                <a:gd name="T23" fmla="*/ 415 h 855"/>
                <a:gd name="T24" fmla="*/ 231 w 2134"/>
                <a:gd name="T25" fmla="*/ 415 h 855"/>
                <a:gd name="T26" fmla="*/ 282 w 2134"/>
                <a:gd name="T27" fmla="*/ 415 h 855"/>
                <a:gd name="T28" fmla="*/ 333 w 2134"/>
                <a:gd name="T29" fmla="*/ 415 h 855"/>
                <a:gd name="T30" fmla="*/ 385 w 2134"/>
                <a:gd name="T31" fmla="*/ 415 h 855"/>
                <a:gd name="T32" fmla="*/ 436 w 2134"/>
                <a:gd name="T33" fmla="*/ 415 h 855"/>
                <a:gd name="T34" fmla="*/ 486 w 2134"/>
                <a:gd name="T35" fmla="*/ 415 h 855"/>
                <a:gd name="T36" fmla="*/ 539 w 2134"/>
                <a:gd name="T37" fmla="*/ 415 h 855"/>
                <a:gd name="T38" fmla="*/ 589 w 2134"/>
                <a:gd name="T39" fmla="*/ 415 h 855"/>
                <a:gd name="T40" fmla="*/ 641 w 2134"/>
                <a:gd name="T41" fmla="*/ 415 h 855"/>
                <a:gd name="T42" fmla="*/ 692 w 2134"/>
                <a:gd name="T43" fmla="*/ 415 h 855"/>
                <a:gd name="T44" fmla="*/ 743 w 2134"/>
                <a:gd name="T45" fmla="*/ 415 h 855"/>
                <a:gd name="T46" fmla="*/ 795 w 2134"/>
                <a:gd name="T47" fmla="*/ 415 h 855"/>
                <a:gd name="T48" fmla="*/ 846 w 2134"/>
                <a:gd name="T49" fmla="*/ 415 h 855"/>
                <a:gd name="T50" fmla="*/ 897 w 2134"/>
                <a:gd name="T51" fmla="*/ 415 h 855"/>
                <a:gd name="T52" fmla="*/ 948 w 2134"/>
                <a:gd name="T53" fmla="*/ 415 h 855"/>
                <a:gd name="T54" fmla="*/ 1000 w 2134"/>
                <a:gd name="T55" fmla="*/ 415 h 855"/>
                <a:gd name="T56" fmla="*/ 1016 w 2134"/>
                <a:gd name="T57" fmla="*/ 388 h 855"/>
                <a:gd name="T58" fmla="*/ 1016 w 2134"/>
                <a:gd name="T59" fmla="*/ 336 h 855"/>
                <a:gd name="T60" fmla="*/ 1016 w 2134"/>
                <a:gd name="T61" fmla="*/ 282 h 855"/>
                <a:gd name="T62" fmla="*/ 1016 w 2134"/>
                <a:gd name="T63" fmla="*/ 229 h 855"/>
                <a:gd name="T64" fmla="*/ 1016 w 2134"/>
                <a:gd name="T65" fmla="*/ 177 h 855"/>
                <a:gd name="T66" fmla="*/ 1016 w 2134"/>
                <a:gd name="T67" fmla="*/ 124 h 855"/>
                <a:gd name="T68" fmla="*/ 1016 w 2134"/>
                <a:gd name="T69" fmla="*/ 71 h 855"/>
                <a:gd name="T70" fmla="*/ 1016 w 2134"/>
                <a:gd name="T71" fmla="*/ 17 h 855"/>
                <a:gd name="T72" fmla="*/ 981 w 2134"/>
                <a:gd name="T73" fmla="*/ 11 h 855"/>
                <a:gd name="T74" fmla="*/ 929 w 2134"/>
                <a:gd name="T75" fmla="*/ 11 h 855"/>
                <a:gd name="T76" fmla="*/ 878 w 2134"/>
                <a:gd name="T77" fmla="*/ 11 h 855"/>
                <a:gd name="T78" fmla="*/ 827 w 2134"/>
                <a:gd name="T79" fmla="*/ 11 h 855"/>
                <a:gd name="T80" fmla="*/ 775 w 2134"/>
                <a:gd name="T81" fmla="*/ 11 h 855"/>
                <a:gd name="T82" fmla="*/ 724 w 2134"/>
                <a:gd name="T83" fmla="*/ 11 h 855"/>
                <a:gd name="T84" fmla="*/ 673 w 2134"/>
                <a:gd name="T85" fmla="*/ 11 h 855"/>
                <a:gd name="T86" fmla="*/ 621 w 2134"/>
                <a:gd name="T87" fmla="*/ 11 h 855"/>
                <a:gd name="T88" fmla="*/ 570 w 2134"/>
                <a:gd name="T89" fmla="*/ 11 h 855"/>
                <a:gd name="T90" fmla="*/ 519 w 2134"/>
                <a:gd name="T91" fmla="*/ 11 h 855"/>
                <a:gd name="T92" fmla="*/ 467 w 2134"/>
                <a:gd name="T93" fmla="*/ 11 h 855"/>
                <a:gd name="T94" fmla="*/ 416 w 2134"/>
                <a:gd name="T95" fmla="*/ 11 h 855"/>
                <a:gd name="T96" fmla="*/ 365 w 2134"/>
                <a:gd name="T97" fmla="*/ 11 h 855"/>
                <a:gd name="T98" fmla="*/ 313 w 2134"/>
                <a:gd name="T99" fmla="*/ 11 h 855"/>
                <a:gd name="T100" fmla="*/ 262 w 2134"/>
                <a:gd name="T101" fmla="*/ 11 h 855"/>
                <a:gd name="T102" fmla="*/ 211 w 2134"/>
                <a:gd name="T103" fmla="*/ 11 h 855"/>
                <a:gd name="T104" fmla="*/ 159 w 2134"/>
                <a:gd name="T105" fmla="*/ 11 h 855"/>
                <a:gd name="T106" fmla="*/ 110 w 2134"/>
                <a:gd name="T107" fmla="*/ 11 h 855"/>
                <a:gd name="T108" fmla="*/ 56 w 2134"/>
                <a:gd name="T109" fmla="*/ 11 h 855"/>
                <a:gd name="T110" fmla="*/ 5 w 2134"/>
                <a:gd name="T111" fmla="*/ 11 h 85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34" h="855">
                  <a:moveTo>
                    <a:pt x="22" y="32"/>
                  </a:moveTo>
                  <a:lnTo>
                    <a:pt x="22" y="32"/>
                  </a:lnTo>
                  <a:cubicBezTo>
                    <a:pt x="22" y="38"/>
                    <a:pt x="17" y="43"/>
                    <a:pt x="11" y="43"/>
                  </a:cubicBezTo>
                  <a:cubicBezTo>
                    <a:pt x="5" y="43"/>
                    <a:pt x="0" y="38"/>
                    <a:pt x="0" y="32"/>
                  </a:cubicBezTo>
                  <a:cubicBezTo>
                    <a:pt x="0" y="27"/>
                    <a:pt x="5" y="22"/>
                    <a:pt x="11" y="22"/>
                  </a:cubicBezTo>
                  <a:cubicBezTo>
                    <a:pt x="17" y="22"/>
                    <a:pt x="22" y="27"/>
                    <a:pt x="22" y="32"/>
                  </a:cubicBezTo>
                  <a:close/>
                  <a:moveTo>
                    <a:pt x="22" y="139"/>
                  </a:moveTo>
                  <a:lnTo>
                    <a:pt x="22" y="139"/>
                  </a:lnTo>
                  <a:cubicBezTo>
                    <a:pt x="22" y="145"/>
                    <a:pt x="17" y="150"/>
                    <a:pt x="11" y="150"/>
                  </a:cubicBezTo>
                  <a:cubicBezTo>
                    <a:pt x="5" y="150"/>
                    <a:pt x="0" y="145"/>
                    <a:pt x="0" y="139"/>
                  </a:cubicBezTo>
                  <a:cubicBezTo>
                    <a:pt x="0" y="133"/>
                    <a:pt x="5" y="128"/>
                    <a:pt x="11" y="128"/>
                  </a:cubicBezTo>
                  <a:cubicBezTo>
                    <a:pt x="17" y="128"/>
                    <a:pt x="22" y="133"/>
                    <a:pt x="22" y="139"/>
                  </a:cubicBezTo>
                  <a:close/>
                  <a:moveTo>
                    <a:pt x="22" y="246"/>
                  </a:moveTo>
                  <a:lnTo>
                    <a:pt x="22" y="246"/>
                  </a:lnTo>
                  <a:cubicBezTo>
                    <a:pt x="22" y="252"/>
                    <a:pt x="17" y="257"/>
                    <a:pt x="11" y="257"/>
                  </a:cubicBezTo>
                  <a:cubicBezTo>
                    <a:pt x="5" y="257"/>
                    <a:pt x="0" y="252"/>
                    <a:pt x="0" y="246"/>
                  </a:cubicBezTo>
                  <a:cubicBezTo>
                    <a:pt x="0" y="240"/>
                    <a:pt x="5" y="235"/>
                    <a:pt x="11" y="235"/>
                  </a:cubicBezTo>
                  <a:cubicBezTo>
                    <a:pt x="17" y="235"/>
                    <a:pt x="22" y="240"/>
                    <a:pt x="22" y="246"/>
                  </a:cubicBezTo>
                  <a:close/>
                  <a:moveTo>
                    <a:pt x="22" y="353"/>
                  </a:moveTo>
                  <a:lnTo>
                    <a:pt x="22" y="353"/>
                  </a:lnTo>
                  <a:cubicBezTo>
                    <a:pt x="22" y="358"/>
                    <a:pt x="17" y="363"/>
                    <a:pt x="11" y="363"/>
                  </a:cubicBezTo>
                  <a:cubicBezTo>
                    <a:pt x="5" y="363"/>
                    <a:pt x="0" y="358"/>
                    <a:pt x="0" y="353"/>
                  </a:cubicBezTo>
                  <a:cubicBezTo>
                    <a:pt x="0" y="347"/>
                    <a:pt x="5" y="342"/>
                    <a:pt x="11" y="342"/>
                  </a:cubicBezTo>
                  <a:cubicBezTo>
                    <a:pt x="17" y="342"/>
                    <a:pt x="22" y="347"/>
                    <a:pt x="22" y="353"/>
                  </a:cubicBezTo>
                  <a:close/>
                  <a:moveTo>
                    <a:pt x="22" y="459"/>
                  </a:moveTo>
                  <a:lnTo>
                    <a:pt x="22" y="459"/>
                  </a:lnTo>
                  <a:cubicBezTo>
                    <a:pt x="22" y="465"/>
                    <a:pt x="17" y="470"/>
                    <a:pt x="11" y="470"/>
                  </a:cubicBezTo>
                  <a:cubicBezTo>
                    <a:pt x="5" y="470"/>
                    <a:pt x="0" y="465"/>
                    <a:pt x="0" y="459"/>
                  </a:cubicBezTo>
                  <a:cubicBezTo>
                    <a:pt x="0" y="453"/>
                    <a:pt x="5" y="449"/>
                    <a:pt x="11" y="449"/>
                  </a:cubicBezTo>
                  <a:cubicBezTo>
                    <a:pt x="17" y="449"/>
                    <a:pt x="22" y="453"/>
                    <a:pt x="22" y="459"/>
                  </a:cubicBezTo>
                  <a:close/>
                  <a:moveTo>
                    <a:pt x="22" y="566"/>
                  </a:moveTo>
                  <a:lnTo>
                    <a:pt x="22" y="566"/>
                  </a:lnTo>
                  <a:cubicBezTo>
                    <a:pt x="22" y="572"/>
                    <a:pt x="17" y="577"/>
                    <a:pt x="11" y="577"/>
                  </a:cubicBezTo>
                  <a:cubicBezTo>
                    <a:pt x="5" y="577"/>
                    <a:pt x="0" y="572"/>
                    <a:pt x="0" y="566"/>
                  </a:cubicBezTo>
                  <a:cubicBezTo>
                    <a:pt x="0" y="560"/>
                    <a:pt x="5" y="555"/>
                    <a:pt x="11" y="555"/>
                  </a:cubicBezTo>
                  <a:cubicBezTo>
                    <a:pt x="17" y="555"/>
                    <a:pt x="22" y="560"/>
                    <a:pt x="22" y="566"/>
                  </a:cubicBezTo>
                  <a:close/>
                  <a:moveTo>
                    <a:pt x="22" y="673"/>
                  </a:moveTo>
                  <a:lnTo>
                    <a:pt x="22" y="673"/>
                  </a:lnTo>
                  <a:cubicBezTo>
                    <a:pt x="22" y="679"/>
                    <a:pt x="17" y="683"/>
                    <a:pt x="11" y="683"/>
                  </a:cubicBezTo>
                  <a:cubicBezTo>
                    <a:pt x="5" y="683"/>
                    <a:pt x="0" y="679"/>
                    <a:pt x="0" y="673"/>
                  </a:cubicBezTo>
                  <a:cubicBezTo>
                    <a:pt x="0" y="667"/>
                    <a:pt x="5" y="662"/>
                    <a:pt x="11" y="662"/>
                  </a:cubicBezTo>
                  <a:cubicBezTo>
                    <a:pt x="17" y="662"/>
                    <a:pt x="22" y="667"/>
                    <a:pt x="22" y="673"/>
                  </a:cubicBezTo>
                  <a:close/>
                  <a:moveTo>
                    <a:pt x="22" y="779"/>
                  </a:moveTo>
                  <a:lnTo>
                    <a:pt x="22" y="779"/>
                  </a:lnTo>
                  <a:cubicBezTo>
                    <a:pt x="22" y="785"/>
                    <a:pt x="17" y="790"/>
                    <a:pt x="11" y="790"/>
                  </a:cubicBezTo>
                  <a:cubicBezTo>
                    <a:pt x="5" y="790"/>
                    <a:pt x="0" y="785"/>
                    <a:pt x="0" y="779"/>
                  </a:cubicBezTo>
                  <a:cubicBezTo>
                    <a:pt x="0" y="773"/>
                    <a:pt x="5" y="769"/>
                    <a:pt x="11" y="769"/>
                  </a:cubicBezTo>
                  <a:cubicBezTo>
                    <a:pt x="17" y="769"/>
                    <a:pt x="22" y="773"/>
                    <a:pt x="22" y="779"/>
                  </a:cubicBezTo>
                  <a:close/>
                  <a:moveTo>
                    <a:pt x="53" y="834"/>
                  </a:moveTo>
                  <a:lnTo>
                    <a:pt x="53" y="834"/>
                  </a:lnTo>
                  <a:cubicBezTo>
                    <a:pt x="59" y="834"/>
                    <a:pt x="63" y="838"/>
                    <a:pt x="63" y="844"/>
                  </a:cubicBezTo>
                  <a:cubicBezTo>
                    <a:pt x="63" y="850"/>
                    <a:pt x="59" y="855"/>
                    <a:pt x="53" y="855"/>
                  </a:cubicBezTo>
                  <a:cubicBezTo>
                    <a:pt x="47" y="855"/>
                    <a:pt x="42" y="850"/>
                    <a:pt x="42" y="844"/>
                  </a:cubicBezTo>
                  <a:cubicBezTo>
                    <a:pt x="42" y="838"/>
                    <a:pt x="47" y="834"/>
                    <a:pt x="53" y="834"/>
                  </a:cubicBezTo>
                  <a:close/>
                  <a:moveTo>
                    <a:pt x="159" y="834"/>
                  </a:moveTo>
                  <a:lnTo>
                    <a:pt x="160" y="834"/>
                  </a:lnTo>
                  <a:cubicBezTo>
                    <a:pt x="165" y="834"/>
                    <a:pt x="170" y="838"/>
                    <a:pt x="170" y="844"/>
                  </a:cubicBezTo>
                  <a:cubicBezTo>
                    <a:pt x="170" y="850"/>
                    <a:pt x="165" y="855"/>
                    <a:pt x="160" y="855"/>
                  </a:cubicBezTo>
                  <a:lnTo>
                    <a:pt x="159" y="855"/>
                  </a:lnTo>
                  <a:cubicBezTo>
                    <a:pt x="154" y="855"/>
                    <a:pt x="149" y="850"/>
                    <a:pt x="149" y="844"/>
                  </a:cubicBezTo>
                  <a:cubicBezTo>
                    <a:pt x="149" y="838"/>
                    <a:pt x="154" y="834"/>
                    <a:pt x="159" y="834"/>
                  </a:cubicBezTo>
                  <a:close/>
                  <a:moveTo>
                    <a:pt x="266" y="834"/>
                  </a:moveTo>
                  <a:lnTo>
                    <a:pt x="266" y="834"/>
                  </a:lnTo>
                  <a:cubicBezTo>
                    <a:pt x="272" y="834"/>
                    <a:pt x="277" y="838"/>
                    <a:pt x="277" y="844"/>
                  </a:cubicBezTo>
                  <a:cubicBezTo>
                    <a:pt x="277" y="850"/>
                    <a:pt x="272" y="855"/>
                    <a:pt x="266" y="855"/>
                  </a:cubicBezTo>
                  <a:cubicBezTo>
                    <a:pt x="260" y="855"/>
                    <a:pt x="256" y="850"/>
                    <a:pt x="256" y="844"/>
                  </a:cubicBezTo>
                  <a:cubicBezTo>
                    <a:pt x="256" y="838"/>
                    <a:pt x="260" y="834"/>
                    <a:pt x="266" y="834"/>
                  </a:cubicBezTo>
                  <a:close/>
                  <a:moveTo>
                    <a:pt x="373" y="834"/>
                  </a:moveTo>
                  <a:lnTo>
                    <a:pt x="373" y="834"/>
                  </a:lnTo>
                  <a:cubicBezTo>
                    <a:pt x="379" y="834"/>
                    <a:pt x="384" y="838"/>
                    <a:pt x="384" y="844"/>
                  </a:cubicBezTo>
                  <a:cubicBezTo>
                    <a:pt x="384" y="850"/>
                    <a:pt x="379" y="855"/>
                    <a:pt x="373" y="855"/>
                  </a:cubicBezTo>
                  <a:cubicBezTo>
                    <a:pt x="367" y="855"/>
                    <a:pt x="362" y="850"/>
                    <a:pt x="362" y="844"/>
                  </a:cubicBezTo>
                  <a:cubicBezTo>
                    <a:pt x="362" y="838"/>
                    <a:pt x="367" y="834"/>
                    <a:pt x="373" y="834"/>
                  </a:cubicBezTo>
                  <a:close/>
                  <a:moveTo>
                    <a:pt x="480" y="834"/>
                  </a:moveTo>
                  <a:lnTo>
                    <a:pt x="480" y="834"/>
                  </a:lnTo>
                  <a:cubicBezTo>
                    <a:pt x="485" y="834"/>
                    <a:pt x="490" y="838"/>
                    <a:pt x="490" y="844"/>
                  </a:cubicBezTo>
                  <a:cubicBezTo>
                    <a:pt x="490" y="850"/>
                    <a:pt x="485" y="855"/>
                    <a:pt x="480" y="855"/>
                  </a:cubicBezTo>
                  <a:cubicBezTo>
                    <a:pt x="474" y="855"/>
                    <a:pt x="469" y="850"/>
                    <a:pt x="469" y="844"/>
                  </a:cubicBezTo>
                  <a:cubicBezTo>
                    <a:pt x="469" y="838"/>
                    <a:pt x="474" y="834"/>
                    <a:pt x="480" y="834"/>
                  </a:cubicBezTo>
                  <a:close/>
                  <a:moveTo>
                    <a:pt x="586" y="834"/>
                  </a:moveTo>
                  <a:lnTo>
                    <a:pt x="586" y="834"/>
                  </a:lnTo>
                  <a:cubicBezTo>
                    <a:pt x="592" y="834"/>
                    <a:pt x="597" y="838"/>
                    <a:pt x="597" y="844"/>
                  </a:cubicBezTo>
                  <a:cubicBezTo>
                    <a:pt x="597" y="850"/>
                    <a:pt x="592" y="855"/>
                    <a:pt x="586" y="855"/>
                  </a:cubicBezTo>
                  <a:cubicBezTo>
                    <a:pt x="580" y="855"/>
                    <a:pt x="576" y="850"/>
                    <a:pt x="576" y="844"/>
                  </a:cubicBezTo>
                  <a:cubicBezTo>
                    <a:pt x="576" y="838"/>
                    <a:pt x="580" y="834"/>
                    <a:pt x="586" y="834"/>
                  </a:cubicBezTo>
                  <a:close/>
                  <a:moveTo>
                    <a:pt x="693" y="834"/>
                  </a:moveTo>
                  <a:lnTo>
                    <a:pt x="693" y="834"/>
                  </a:lnTo>
                  <a:cubicBezTo>
                    <a:pt x="699" y="834"/>
                    <a:pt x="704" y="838"/>
                    <a:pt x="704" y="844"/>
                  </a:cubicBezTo>
                  <a:cubicBezTo>
                    <a:pt x="704" y="850"/>
                    <a:pt x="699" y="855"/>
                    <a:pt x="693" y="855"/>
                  </a:cubicBezTo>
                  <a:cubicBezTo>
                    <a:pt x="687" y="855"/>
                    <a:pt x="682" y="850"/>
                    <a:pt x="682" y="844"/>
                  </a:cubicBezTo>
                  <a:cubicBezTo>
                    <a:pt x="682" y="838"/>
                    <a:pt x="687" y="834"/>
                    <a:pt x="693" y="834"/>
                  </a:cubicBezTo>
                  <a:close/>
                  <a:moveTo>
                    <a:pt x="800" y="834"/>
                  </a:moveTo>
                  <a:lnTo>
                    <a:pt x="800" y="834"/>
                  </a:lnTo>
                  <a:cubicBezTo>
                    <a:pt x="806" y="834"/>
                    <a:pt x="810" y="838"/>
                    <a:pt x="810" y="844"/>
                  </a:cubicBezTo>
                  <a:cubicBezTo>
                    <a:pt x="810" y="850"/>
                    <a:pt x="806" y="855"/>
                    <a:pt x="800" y="855"/>
                  </a:cubicBezTo>
                  <a:cubicBezTo>
                    <a:pt x="794" y="855"/>
                    <a:pt x="789" y="850"/>
                    <a:pt x="789" y="844"/>
                  </a:cubicBezTo>
                  <a:cubicBezTo>
                    <a:pt x="789" y="838"/>
                    <a:pt x="794" y="834"/>
                    <a:pt x="800" y="834"/>
                  </a:cubicBezTo>
                  <a:close/>
                  <a:moveTo>
                    <a:pt x="906" y="834"/>
                  </a:moveTo>
                  <a:lnTo>
                    <a:pt x="906" y="834"/>
                  </a:lnTo>
                  <a:cubicBezTo>
                    <a:pt x="912" y="834"/>
                    <a:pt x="917" y="838"/>
                    <a:pt x="917" y="844"/>
                  </a:cubicBezTo>
                  <a:cubicBezTo>
                    <a:pt x="917" y="850"/>
                    <a:pt x="912" y="855"/>
                    <a:pt x="906" y="855"/>
                  </a:cubicBezTo>
                  <a:cubicBezTo>
                    <a:pt x="900" y="855"/>
                    <a:pt x="896" y="850"/>
                    <a:pt x="896" y="844"/>
                  </a:cubicBezTo>
                  <a:cubicBezTo>
                    <a:pt x="896" y="838"/>
                    <a:pt x="900" y="834"/>
                    <a:pt x="906" y="834"/>
                  </a:cubicBezTo>
                  <a:close/>
                  <a:moveTo>
                    <a:pt x="1013" y="834"/>
                  </a:moveTo>
                  <a:lnTo>
                    <a:pt x="1013" y="834"/>
                  </a:lnTo>
                  <a:cubicBezTo>
                    <a:pt x="1019" y="834"/>
                    <a:pt x="1024" y="838"/>
                    <a:pt x="1024" y="844"/>
                  </a:cubicBezTo>
                  <a:cubicBezTo>
                    <a:pt x="1024" y="850"/>
                    <a:pt x="1019" y="855"/>
                    <a:pt x="1013" y="855"/>
                  </a:cubicBezTo>
                  <a:cubicBezTo>
                    <a:pt x="1007" y="855"/>
                    <a:pt x="1002" y="850"/>
                    <a:pt x="1002" y="844"/>
                  </a:cubicBezTo>
                  <a:cubicBezTo>
                    <a:pt x="1002" y="838"/>
                    <a:pt x="1007" y="834"/>
                    <a:pt x="1013" y="834"/>
                  </a:cubicBezTo>
                  <a:close/>
                  <a:moveTo>
                    <a:pt x="1120" y="834"/>
                  </a:moveTo>
                  <a:lnTo>
                    <a:pt x="1120" y="834"/>
                  </a:lnTo>
                  <a:cubicBezTo>
                    <a:pt x="1126" y="834"/>
                    <a:pt x="1130" y="838"/>
                    <a:pt x="1130" y="844"/>
                  </a:cubicBezTo>
                  <a:cubicBezTo>
                    <a:pt x="1130" y="850"/>
                    <a:pt x="1126" y="855"/>
                    <a:pt x="1120" y="855"/>
                  </a:cubicBezTo>
                  <a:cubicBezTo>
                    <a:pt x="1114" y="855"/>
                    <a:pt x="1109" y="850"/>
                    <a:pt x="1109" y="844"/>
                  </a:cubicBezTo>
                  <a:cubicBezTo>
                    <a:pt x="1109" y="838"/>
                    <a:pt x="1114" y="834"/>
                    <a:pt x="1120" y="834"/>
                  </a:cubicBezTo>
                  <a:close/>
                  <a:moveTo>
                    <a:pt x="1226" y="834"/>
                  </a:moveTo>
                  <a:lnTo>
                    <a:pt x="1226" y="834"/>
                  </a:lnTo>
                  <a:cubicBezTo>
                    <a:pt x="1232" y="834"/>
                    <a:pt x="1237" y="838"/>
                    <a:pt x="1237" y="844"/>
                  </a:cubicBezTo>
                  <a:cubicBezTo>
                    <a:pt x="1237" y="850"/>
                    <a:pt x="1232" y="855"/>
                    <a:pt x="1226" y="855"/>
                  </a:cubicBezTo>
                  <a:cubicBezTo>
                    <a:pt x="1220" y="855"/>
                    <a:pt x="1216" y="850"/>
                    <a:pt x="1216" y="844"/>
                  </a:cubicBezTo>
                  <a:cubicBezTo>
                    <a:pt x="1216" y="838"/>
                    <a:pt x="1220" y="834"/>
                    <a:pt x="1226" y="834"/>
                  </a:cubicBezTo>
                  <a:close/>
                  <a:moveTo>
                    <a:pt x="1333" y="834"/>
                  </a:moveTo>
                  <a:lnTo>
                    <a:pt x="1333" y="834"/>
                  </a:lnTo>
                  <a:cubicBezTo>
                    <a:pt x="1339" y="834"/>
                    <a:pt x="1344" y="838"/>
                    <a:pt x="1344" y="844"/>
                  </a:cubicBezTo>
                  <a:cubicBezTo>
                    <a:pt x="1344" y="850"/>
                    <a:pt x="1339" y="855"/>
                    <a:pt x="1333" y="855"/>
                  </a:cubicBezTo>
                  <a:cubicBezTo>
                    <a:pt x="1327" y="855"/>
                    <a:pt x="1322" y="850"/>
                    <a:pt x="1322" y="844"/>
                  </a:cubicBezTo>
                  <a:cubicBezTo>
                    <a:pt x="1322" y="838"/>
                    <a:pt x="1327" y="834"/>
                    <a:pt x="1333" y="834"/>
                  </a:cubicBezTo>
                  <a:close/>
                  <a:moveTo>
                    <a:pt x="1440" y="834"/>
                  </a:moveTo>
                  <a:lnTo>
                    <a:pt x="1440" y="834"/>
                  </a:lnTo>
                  <a:cubicBezTo>
                    <a:pt x="1446" y="834"/>
                    <a:pt x="1450" y="838"/>
                    <a:pt x="1450" y="844"/>
                  </a:cubicBezTo>
                  <a:cubicBezTo>
                    <a:pt x="1450" y="850"/>
                    <a:pt x="1446" y="855"/>
                    <a:pt x="1440" y="855"/>
                  </a:cubicBezTo>
                  <a:cubicBezTo>
                    <a:pt x="1434" y="855"/>
                    <a:pt x="1429" y="850"/>
                    <a:pt x="1429" y="844"/>
                  </a:cubicBezTo>
                  <a:cubicBezTo>
                    <a:pt x="1429" y="838"/>
                    <a:pt x="1434" y="834"/>
                    <a:pt x="1440" y="834"/>
                  </a:cubicBezTo>
                  <a:close/>
                  <a:moveTo>
                    <a:pt x="1546" y="834"/>
                  </a:moveTo>
                  <a:lnTo>
                    <a:pt x="1546" y="834"/>
                  </a:lnTo>
                  <a:cubicBezTo>
                    <a:pt x="1552" y="834"/>
                    <a:pt x="1557" y="838"/>
                    <a:pt x="1557" y="844"/>
                  </a:cubicBezTo>
                  <a:cubicBezTo>
                    <a:pt x="1557" y="850"/>
                    <a:pt x="1552" y="855"/>
                    <a:pt x="1546" y="855"/>
                  </a:cubicBezTo>
                  <a:cubicBezTo>
                    <a:pt x="1541" y="855"/>
                    <a:pt x="1536" y="850"/>
                    <a:pt x="1536" y="844"/>
                  </a:cubicBezTo>
                  <a:cubicBezTo>
                    <a:pt x="1536" y="838"/>
                    <a:pt x="1541" y="834"/>
                    <a:pt x="1546" y="834"/>
                  </a:cubicBezTo>
                  <a:close/>
                  <a:moveTo>
                    <a:pt x="1653" y="834"/>
                  </a:moveTo>
                  <a:lnTo>
                    <a:pt x="1653" y="834"/>
                  </a:lnTo>
                  <a:cubicBezTo>
                    <a:pt x="1659" y="834"/>
                    <a:pt x="1664" y="838"/>
                    <a:pt x="1664" y="844"/>
                  </a:cubicBezTo>
                  <a:cubicBezTo>
                    <a:pt x="1664" y="850"/>
                    <a:pt x="1659" y="855"/>
                    <a:pt x="1653" y="855"/>
                  </a:cubicBezTo>
                  <a:cubicBezTo>
                    <a:pt x="1647" y="855"/>
                    <a:pt x="1642" y="850"/>
                    <a:pt x="1642" y="844"/>
                  </a:cubicBezTo>
                  <a:cubicBezTo>
                    <a:pt x="1642" y="838"/>
                    <a:pt x="1647" y="834"/>
                    <a:pt x="1653" y="834"/>
                  </a:cubicBezTo>
                  <a:close/>
                  <a:moveTo>
                    <a:pt x="1760" y="834"/>
                  </a:moveTo>
                  <a:lnTo>
                    <a:pt x="1760" y="834"/>
                  </a:lnTo>
                  <a:cubicBezTo>
                    <a:pt x="1766" y="834"/>
                    <a:pt x="1771" y="838"/>
                    <a:pt x="1771" y="844"/>
                  </a:cubicBezTo>
                  <a:cubicBezTo>
                    <a:pt x="1771" y="850"/>
                    <a:pt x="1766" y="855"/>
                    <a:pt x="1760" y="855"/>
                  </a:cubicBezTo>
                  <a:cubicBezTo>
                    <a:pt x="1754" y="855"/>
                    <a:pt x="1749" y="850"/>
                    <a:pt x="1749" y="844"/>
                  </a:cubicBezTo>
                  <a:cubicBezTo>
                    <a:pt x="1749" y="838"/>
                    <a:pt x="1754" y="834"/>
                    <a:pt x="1760" y="834"/>
                  </a:cubicBezTo>
                  <a:close/>
                  <a:moveTo>
                    <a:pt x="1867" y="834"/>
                  </a:moveTo>
                  <a:lnTo>
                    <a:pt x="1867" y="834"/>
                  </a:lnTo>
                  <a:cubicBezTo>
                    <a:pt x="1872" y="834"/>
                    <a:pt x="1877" y="838"/>
                    <a:pt x="1877" y="844"/>
                  </a:cubicBezTo>
                  <a:cubicBezTo>
                    <a:pt x="1877" y="850"/>
                    <a:pt x="1872" y="855"/>
                    <a:pt x="1867" y="855"/>
                  </a:cubicBezTo>
                  <a:cubicBezTo>
                    <a:pt x="1861" y="855"/>
                    <a:pt x="1856" y="850"/>
                    <a:pt x="1856" y="844"/>
                  </a:cubicBezTo>
                  <a:cubicBezTo>
                    <a:pt x="1856" y="838"/>
                    <a:pt x="1861" y="834"/>
                    <a:pt x="1867" y="834"/>
                  </a:cubicBezTo>
                  <a:close/>
                  <a:moveTo>
                    <a:pt x="1973" y="834"/>
                  </a:moveTo>
                  <a:lnTo>
                    <a:pt x="1973" y="834"/>
                  </a:lnTo>
                  <a:cubicBezTo>
                    <a:pt x="1979" y="834"/>
                    <a:pt x="1984" y="838"/>
                    <a:pt x="1984" y="844"/>
                  </a:cubicBezTo>
                  <a:cubicBezTo>
                    <a:pt x="1984" y="850"/>
                    <a:pt x="1979" y="855"/>
                    <a:pt x="1973" y="855"/>
                  </a:cubicBezTo>
                  <a:cubicBezTo>
                    <a:pt x="1967" y="855"/>
                    <a:pt x="1963" y="850"/>
                    <a:pt x="1963" y="844"/>
                  </a:cubicBezTo>
                  <a:cubicBezTo>
                    <a:pt x="1963" y="838"/>
                    <a:pt x="1967" y="834"/>
                    <a:pt x="1973" y="834"/>
                  </a:cubicBezTo>
                  <a:close/>
                  <a:moveTo>
                    <a:pt x="2080" y="834"/>
                  </a:moveTo>
                  <a:lnTo>
                    <a:pt x="2080" y="834"/>
                  </a:lnTo>
                  <a:cubicBezTo>
                    <a:pt x="2086" y="834"/>
                    <a:pt x="2091" y="838"/>
                    <a:pt x="2091" y="844"/>
                  </a:cubicBezTo>
                  <a:cubicBezTo>
                    <a:pt x="2091" y="850"/>
                    <a:pt x="2086" y="855"/>
                    <a:pt x="2080" y="855"/>
                  </a:cubicBezTo>
                  <a:cubicBezTo>
                    <a:pt x="2074" y="855"/>
                    <a:pt x="2069" y="850"/>
                    <a:pt x="2069" y="844"/>
                  </a:cubicBezTo>
                  <a:cubicBezTo>
                    <a:pt x="2069" y="838"/>
                    <a:pt x="2074" y="834"/>
                    <a:pt x="2080" y="834"/>
                  </a:cubicBezTo>
                  <a:close/>
                  <a:moveTo>
                    <a:pt x="2112" y="781"/>
                  </a:moveTo>
                  <a:lnTo>
                    <a:pt x="2112" y="781"/>
                  </a:lnTo>
                  <a:cubicBezTo>
                    <a:pt x="2112" y="775"/>
                    <a:pt x="2117" y="770"/>
                    <a:pt x="2123" y="770"/>
                  </a:cubicBezTo>
                  <a:cubicBezTo>
                    <a:pt x="2129" y="770"/>
                    <a:pt x="2134" y="775"/>
                    <a:pt x="2134" y="781"/>
                  </a:cubicBezTo>
                  <a:cubicBezTo>
                    <a:pt x="2134" y="787"/>
                    <a:pt x="2129" y="792"/>
                    <a:pt x="2123" y="792"/>
                  </a:cubicBezTo>
                  <a:cubicBezTo>
                    <a:pt x="2117" y="792"/>
                    <a:pt x="2112" y="787"/>
                    <a:pt x="2112" y="781"/>
                  </a:cubicBezTo>
                  <a:close/>
                  <a:moveTo>
                    <a:pt x="2112" y="674"/>
                  </a:moveTo>
                  <a:lnTo>
                    <a:pt x="2112" y="674"/>
                  </a:lnTo>
                  <a:cubicBezTo>
                    <a:pt x="2112" y="668"/>
                    <a:pt x="2117" y="663"/>
                    <a:pt x="2123" y="663"/>
                  </a:cubicBezTo>
                  <a:cubicBezTo>
                    <a:pt x="2129" y="663"/>
                    <a:pt x="2134" y="668"/>
                    <a:pt x="2134" y="674"/>
                  </a:cubicBezTo>
                  <a:cubicBezTo>
                    <a:pt x="2134" y="680"/>
                    <a:pt x="2129" y="685"/>
                    <a:pt x="2123" y="685"/>
                  </a:cubicBezTo>
                  <a:cubicBezTo>
                    <a:pt x="2117" y="685"/>
                    <a:pt x="2112" y="680"/>
                    <a:pt x="2112" y="674"/>
                  </a:cubicBezTo>
                  <a:close/>
                  <a:moveTo>
                    <a:pt x="2112" y="567"/>
                  </a:moveTo>
                  <a:lnTo>
                    <a:pt x="2112" y="567"/>
                  </a:lnTo>
                  <a:cubicBezTo>
                    <a:pt x="2112" y="562"/>
                    <a:pt x="2117" y="557"/>
                    <a:pt x="2123" y="557"/>
                  </a:cubicBezTo>
                  <a:cubicBezTo>
                    <a:pt x="2129" y="557"/>
                    <a:pt x="2134" y="562"/>
                    <a:pt x="2134" y="567"/>
                  </a:cubicBezTo>
                  <a:cubicBezTo>
                    <a:pt x="2134" y="573"/>
                    <a:pt x="2129" y="578"/>
                    <a:pt x="2123" y="578"/>
                  </a:cubicBezTo>
                  <a:cubicBezTo>
                    <a:pt x="2117" y="578"/>
                    <a:pt x="2112" y="573"/>
                    <a:pt x="2112" y="567"/>
                  </a:cubicBezTo>
                  <a:close/>
                  <a:moveTo>
                    <a:pt x="2112" y="461"/>
                  </a:moveTo>
                  <a:lnTo>
                    <a:pt x="2112" y="461"/>
                  </a:lnTo>
                  <a:cubicBezTo>
                    <a:pt x="2112" y="455"/>
                    <a:pt x="2117" y="450"/>
                    <a:pt x="2123" y="450"/>
                  </a:cubicBezTo>
                  <a:cubicBezTo>
                    <a:pt x="2129" y="450"/>
                    <a:pt x="2134" y="455"/>
                    <a:pt x="2134" y="461"/>
                  </a:cubicBezTo>
                  <a:cubicBezTo>
                    <a:pt x="2134" y="467"/>
                    <a:pt x="2129" y="471"/>
                    <a:pt x="2123" y="471"/>
                  </a:cubicBezTo>
                  <a:cubicBezTo>
                    <a:pt x="2117" y="471"/>
                    <a:pt x="2112" y="467"/>
                    <a:pt x="2112" y="461"/>
                  </a:cubicBezTo>
                  <a:close/>
                  <a:moveTo>
                    <a:pt x="2112" y="354"/>
                  </a:moveTo>
                  <a:lnTo>
                    <a:pt x="2112" y="354"/>
                  </a:lnTo>
                  <a:cubicBezTo>
                    <a:pt x="2112" y="348"/>
                    <a:pt x="2117" y="343"/>
                    <a:pt x="2123" y="343"/>
                  </a:cubicBezTo>
                  <a:cubicBezTo>
                    <a:pt x="2129" y="343"/>
                    <a:pt x="2134" y="348"/>
                    <a:pt x="2134" y="354"/>
                  </a:cubicBezTo>
                  <a:cubicBezTo>
                    <a:pt x="2134" y="360"/>
                    <a:pt x="2129" y="365"/>
                    <a:pt x="2123" y="365"/>
                  </a:cubicBezTo>
                  <a:cubicBezTo>
                    <a:pt x="2117" y="365"/>
                    <a:pt x="2112" y="360"/>
                    <a:pt x="2112" y="354"/>
                  </a:cubicBezTo>
                  <a:close/>
                  <a:moveTo>
                    <a:pt x="2112" y="247"/>
                  </a:moveTo>
                  <a:lnTo>
                    <a:pt x="2112" y="247"/>
                  </a:lnTo>
                  <a:cubicBezTo>
                    <a:pt x="2112" y="242"/>
                    <a:pt x="2117" y="237"/>
                    <a:pt x="2123" y="237"/>
                  </a:cubicBezTo>
                  <a:cubicBezTo>
                    <a:pt x="2129" y="237"/>
                    <a:pt x="2134" y="242"/>
                    <a:pt x="2134" y="247"/>
                  </a:cubicBezTo>
                  <a:cubicBezTo>
                    <a:pt x="2134" y="253"/>
                    <a:pt x="2129" y="258"/>
                    <a:pt x="2123" y="258"/>
                  </a:cubicBezTo>
                  <a:cubicBezTo>
                    <a:pt x="2117" y="258"/>
                    <a:pt x="2112" y="253"/>
                    <a:pt x="2112" y="247"/>
                  </a:cubicBezTo>
                  <a:close/>
                  <a:moveTo>
                    <a:pt x="2112" y="141"/>
                  </a:moveTo>
                  <a:lnTo>
                    <a:pt x="2112" y="141"/>
                  </a:lnTo>
                  <a:cubicBezTo>
                    <a:pt x="2112" y="135"/>
                    <a:pt x="2117" y="130"/>
                    <a:pt x="2123" y="130"/>
                  </a:cubicBezTo>
                  <a:cubicBezTo>
                    <a:pt x="2129" y="130"/>
                    <a:pt x="2134" y="135"/>
                    <a:pt x="2134" y="141"/>
                  </a:cubicBezTo>
                  <a:cubicBezTo>
                    <a:pt x="2134" y="147"/>
                    <a:pt x="2129" y="151"/>
                    <a:pt x="2123" y="151"/>
                  </a:cubicBezTo>
                  <a:cubicBezTo>
                    <a:pt x="2117" y="151"/>
                    <a:pt x="2112" y="147"/>
                    <a:pt x="2112" y="141"/>
                  </a:cubicBezTo>
                  <a:close/>
                  <a:moveTo>
                    <a:pt x="2112" y="34"/>
                  </a:moveTo>
                  <a:lnTo>
                    <a:pt x="2112" y="34"/>
                  </a:lnTo>
                  <a:cubicBezTo>
                    <a:pt x="2112" y="28"/>
                    <a:pt x="2117" y="23"/>
                    <a:pt x="2123" y="23"/>
                  </a:cubicBezTo>
                  <a:cubicBezTo>
                    <a:pt x="2129" y="23"/>
                    <a:pt x="2134" y="28"/>
                    <a:pt x="2134" y="34"/>
                  </a:cubicBezTo>
                  <a:cubicBezTo>
                    <a:pt x="2134" y="40"/>
                    <a:pt x="2129" y="45"/>
                    <a:pt x="2123" y="45"/>
                  </a:cubicBezTo>
                  <a:cubicBezTo>
                    <a:pt x="2117" y="45"/>
                    <a:pt x="2112" y="40"/>
                    <a:pt x="2112" y="34"/>
                  </a:cubicBezTo>
                  <a:close/>
                  <a:moveTo>
                    <a:pt x="2039" y="22"/>
                  </a:moveTo>
                  <a:lnTo>
                    <a:pt x="2039" y="22"/>
                  </a:lnTo>
                  <a:cubicBezTo>
                    <a:pt x="2033" y="22"/>
                    <a:pt x="2029" y="17"/>
                    <a:pt x="2029" y="11"/>
                  </a:cubicBezTo>
                  <a:cubicBezTo>
                    <a:pt x="2029" y="5"/>
                    <a:pt x="2033" y="0"/>
                    <a:pt x="2039" y="0"/>
                  </a:cubicBezTo>
                  <a:cubicBezTo>
                    <a:pt x="2045" y="0"/>
                    <a:pt x="2050" y="5"/>
                    <a:pt x="2050" y="11"/>
                  </a:cubicBezTo>
                  <a:cubicBezTo>
                    <a:pt x="2050" y="17"/>
                    <a:pt x="2045" y="22"/>
                    <a:pt x="2039" y="22"/>
                  </a:cubicBezTo>
                  <a:close/>
                  <a:moveTo>
                    <a:pt x="1933" y="22"/>
                  </a:moveTo>
                  <a:lnTo>
                    <a:pt x="1933" y="22"/>
                  </a:lnTo>
                  <a:cubicBezTo>
                    <a:pt x="1927" y="22"/>
                    <a:pt x="1922" y="17"/>
                    <a:pt x="1922" y="11"/>
                  </a:cubicBezTo>
                  <a:cubicBezTo>
                    <a:pt x="1922" y="5"/>
                    <a:pt x="1927" y="0"/>
                    <a:pt x="1933" y="0"/>
                  </a:cubicBezTo>
                  <a:cubicBezTo>
                    <a:pt x="1939" y="0"/>
                    <a:pt x="1943" y="5"/>
                    <a:pt x="1943" y="11"/>
                  </a:cubicBezTo>
                  <a:cubicBezTo>
                    <a:pt x="1943" y="17"/>
                    <a:pt x="1939" y="22"/>
                    <a:pt x="1933" y="22"/>
                  </a:cubicBezTo>
                  <a:close/>
                  <a:moveTo>
                    <a:pt x="1826" y="22"/>
                  </a:moveTo>
                  <a:lnTo>
                    <a:pt x="1826" y="22"/>
                  </a:lnTo>
                  <a:cubicBezTo>
                    <a:pt x="1820" y="22"/>
                    <a:pt x="1815" y="17"/>
                    <a:pt x="1815" y="11"/>
                  </a:cubicBezTo>
                  <a:cubicBezTo>
                    <a:pt x="1815" y="5"/>
                    <a:pt x="1820" y="0"/>
                    <a:pt x="1826" y="0"/>
                  </a:cubicBezTo>
                  <a:cubicBezTo>
                    <a:pt x="1832" y="0"/>
                    <a:pt x="1837" y="5"/>
                    <a:pt x="1837" y="11"/>
                  </a:cubicBezTo>
                  <a:cubicBezTo>
                    <a:pt x="1837" y="17"/>
                    <a:pt x="1832" y="22"/>
                    <a:pt x="1826" y="22"/>
                  </a:cubicBezTo>
                  <a:close/>
                  <a:moveTo>
                    <a:pt x="1719" y="22"/>
                  </a:moveTo>
                  <a:lnTo>
                    <a:pt x="1719" y="22"/>
                  </a:lnTo>
                  <a:cubicBezTo>
                    <a:pt x="1713" y="22"/>
                    <a:pt x="1709" y="17"/>
                    <a:pt x="1709" y="11"/>
                  </a:cubicBezTo>
                  <a:cubicBezTo>
                    <a:pt x="1709" y="5"/>
                    <a:pt x="1713" y="0"/>
                    <a:pt x="1719" y="0"/>
                  </a:cubicBezTo>
                  <a:cubicBezTo>
                    <a:pt x="1725" y="0"/>
                    <a:pt x="1730" y="5"/>
                    <a:pt x="1730" y="11"/>
                  </a:cubicBezTo>
                  <a:cubicBezTo>
                    <a:pt x="1730" y="17"/>
                    <a:pt x="1725" y="22"/>
                    <a:pt x="1719" y="22"/>
                  </a:cubicBezTo>
                  <a:close/>
                  <a:moveTo>
                    <a:pt x="1613" y="22"/>
                  </a:moveTo>
                  <a:lnTo>
                    <a:pt x="1613" y="22"/>
                  </a:lnTo>
                  <a:cubicBezTo>
                    <a:pt x="1607" y="22"/>
                    <a:pt x="1602" y="17"/>
                    <a:pt x="1602" y="11"/>
                  </a:cubicBezTo>
                  <a:cubicBezTo>
                    <a:pt x="1602" y="5"/>
                    <a:pt x="1607" y="0"/>
                    <a:pt x="1613" y="0"/>
                  </a:cubicBezTo>
                  <a:cubicBezTo>
                    <a:pt x="1619" y="0"/>
                    <a:pt x="1623" y="5"/>
                    <a:pt x="1623" y="11"/>
                  </a:cubicBezTo>
                  <a:cubicBezTo>
                    <a:pt x="1623" y="17"/>
                    <a:pt x="1619" y="22"/>
                    <a:pt x="1613" y="22"/>
                  </a:cubicBezTo>
                  <a:close/>
                  <a:moveTo>
                    <a:pt x="1506" y="22"/>
                  </a:moveTo>
                  <a:lnTo>
                    <a:pt x="1506" y="22"/>
                  </a:lnTo>
                  <a:cubicBezTo>
                    <a:pt x="1500" y="22"/>
                    <a:pt x="1495" y="17"/>
                    <a:pt x="1495" y="11"/>
                  </a:cubicBezTo>
                  <a:cubicBezTo>
                    <a:pt x="1495" y="5"/>
                    <a:pt x="1500" y="0"/>
                    <a:pt x="1506" y="0"/>
                  </a:cubicBezTo>
                  <a:cubicBezTo>
                    <a:pt x="1512" y="0"/>
                    <a:pt x="1517" y="5"/>
                    <a:pt x="1517" y="11"/>
                  </a:cubicBezTo>
                  <a:cubicBezTo>
                    <a:pt x="1517" y="17"/>
                    <a:pt x="1512" y="22"/>
                    <a:pt x="1506" y="22"/>
                  </a:cubicBezTo>
                  <a:close/>
                  <a:moveTo>
                    <a:pt x="1399" y="22"/>
                  </a:moveTo>
                  <a:lnTo>
                    <a:pt x="1399" y="22"/>
                  </a:lnTo>
                  <a:cubicBezTo>
                    <a:pt x="1393" y="22"/>
                    <a:pt x="1389" y="17"/>
                    <a:pt x="1389" y="11"/>
                  </a:cubicBezTo>
                  <a:cubicBezTo>
                    <a:pt x="1389" y="5"/>
                    <a:pt x="1393" y="0"/>
                    <a:pt x="1399" y="0"/>
                  </a:cubicBezTo>
                  <a:cubicBezTo>
                    <a:pt x="1405" y="0"/>
                    <a:pt x="1410" y="5"/>
                    <a:pt x="1410" y="11"/>
                  </a:cubicBezTo>
                  <a:cubicBezTo>
                    <a:pt x="1410" y="17"/>
                    <a:pt x="1405" y="22"/>
                    <a:pt x="1399" y="22"/>
                  </a:cubicBezTo>
                  <a:close/>
                  <a:moveTo>
                    <a:pt x="1293" y="22"/>
                  </a:moveTo>
                  <a:lnTo>
                    <a:pt x="1293" y="22"/>
                  </a:lnTo>
                  <a:cubicBezTo>
                    <a:pt x="1287" y="22"/>
                    <a:pt x="1282" y="17"/>
                    <a:pt x="1282" y="11"/>
                  </a:cubicBezTo>
                  <a:cubicBezTo>
                    <a:pt x="1282" y="5"/>
                    <a:pt x="1287" y="0"/>
                    <a:pt x="1293" y="0"/>
                  </a:cubicBezTo>
                  <a:cubicBezTo>
                    <a:pt x="1298" y="0"/>
                    <a:pt x="1303" y="5"/>
                    <a:pt x="1303" y="11"/>
                  </a:cubicBezTo>
                  <a:cubicBezTo>
                    <a:pt x="1303" y="17"/>
                    <a:pt x="1298" y="22"/>
                    <a:pt x="1293" y="22"/>
                  </a:cubicBezTo>
                  <a:close/>
                  <a:moveTo>
                    <a:pt x="1186" y="22"/>
                  </a:moveTo>
                  <a:lnTo>
                    <a:pt x="1186" y="22"/>
                  </a:lnTo>
                  <a:cubicBezTo>
                    <a:pt x="1180" y="22"/>
                    <a:pt x="1175" y="17"/>
                    <a:pt x="1175" y="11"/>
                  </a:cubicBezTo>
                  <a:cubicBezTo>
                    <a:pt x="1175" y="5"/>
                    <a:pt x="1180" y="0"/>
                    <a:pt x="1186" y="0"/>
                  </a:cubicBezTo>
                  <a:cubicBezTo>
                    <a:pt x="1192" y="0"/>
                    <a:pt x="1197" y="5"/>
                    <a:pt x="1197" y="11"/>
                  </a:cubicBezTo>
                  <a:cubicBezTo>
                    <a:pt x="1197" y="17"/>
                    <a:pt x="1192" y="22"/>
                    <a:pt x="1186" y="22"/>
                  </a:cubicBezTo>
                  <a:close/>
                  <a:moveTo>
                    <a:pt x="1079" y="22"/>
                  </a:moveTo>
                  <a:lnTo>
                    <a:pt x="1079" y="22"/>
                  </a:lnTo>
                  <a:cubicBezTo>
                    <a:pt x="1073" y="22"/>
                    <a:pt x="1068" y="17"/>
                    <a:pt x="1068" y="11"/>
                  </a:cubicBezTo>
                  <a:cubicBezTo>
                    <a:pt x="1068" y="5"/>
                    <a:pt x="1073" y="0"/>
                    <a:pt x="1079" y="0"/>
                  </a:cubicBezTo>
                  <a:cubicBezTo>
                    <a:pt x="1085" y="0"/>
                    <a:pt x="1090" y="5"/>
                    <a:pt x="1090" y="11"/>
                  </a:cubicBezTo>
                  <a:cubicBezTo>
                    <a:pt x="1090" y="17"/>
                    <a:pt x="1085" y="22"/>
                    <a:pt x="1079" y="22"/>
                  </a:cubicBezTo>
                  <a:close/>
                  <a:moveTo>
                    <a:pt x="972" y="22"/>
                  </a:moveTo>
                  <a:lnTo>
                    <a:pt x="972" y="22"/>
                  </a:lnTo>
                  <a:cubicBezTo>
                    <a:pt x="967" y="22"/>
                    <a:pt x="962" y="17"/>
                    <a:pt x="962" y="11"/>
                  </a:cubicBezTo>
                  <a:cubicBezTo>
                    <a:pt x="962" y="5"/>
                    <a:pt x="967" y="0"/>
                    <a:pt x="972" y="0"/>
                  </a:cubicBezTo>
                  <a:cubicBezTo>
                    <a:pt x="978" y="0"/>
                    <a:pt x="983" y="5"/>
                    <a:pt x="983" y="11"/>
                  </a:cubicBezTo>
                  <a:cubicBezTo>
                    <a:pt x="983" y="17"/>
                    <a:pt x="978" y="22"/>
                    <a:pt x="972" y="22"/>
                  </a:cubicBezTo>
                  <a:close/>
                  <a:moveTo>
                    <a:pt x="866" y="22"/>
                  </a:moveTo>
                  <a:lnTo>
                    <a:pt x="866" y="22"/>
                  </a:lnTo>
                  <a:cubicBezTo>
                    <a:pt x="860" y="22"/>
                    <a:pt x="855" y="17"/>
                    <a:pt x="855" y="11"/>
                  </a:cubicBezTo>
                  <a:cubicBezTo>
                    <a:pt x="855" y="5"/>
                    <a:pt x="860" y="0"/>
                    <a:pt x="866" y="0"/>
                  </a:cubicBezTo>
                  <a:cubicBezTo>
                    <a:pt x="872" y="0"/>
                    <a:pt x="876" y="5"/>
                    <a:pt x="876" y="11"/>
                  </a:cubicBezTo>
                  <a:cubicBezTo>
                    <a:pt x="876" y="17"/>
                    <a:pt x="872" y="22"/>
                    <a:pt x="866" y="22"/>
                  </a:cubicBezTo>
                  <a:close/>
                  <a:moveTo>
                    <a:pt x="759" y="22"/>
                  </a:moveTo>
                  <a:lnTo>
                    <a:pt x="759" y="22"/>
                  </a:lnTo>
                  <a:cubicBezTo>
                    <a:pt x="753" y="22"/>
                    <a:pt x="748" y="17"/>
                    <a:pt x="748" y="11"/>
                  </a:cubicBezTo>
                  <a:cubicBezTo>
                    <a:pt x="748" y="5"/>
                    <a:pt x="753" y="0"/>
                    <a:pt x="759" y="0"/>
                  </a:cubicBezTo>
                  <a:cubicBezTo>
                    <a:pt x="765" y="0"/>
                    <a:pt x="770" y="5"/>
                    <a:pt x="770" y="11"/>
                  </a:cubicBezTo>
                  <a:cubicBezTo>
                    <a:pt x="770" y="17"/>
                    <a:pt x="765" y="22"/>
                    <a:pt x="759" y="22"/>
                  </a:cubicBezTo>
                  <a:close/>
                  <a:moveTo>
                    <a:pt x="652" y="22"/>
                  </a:moveTo>
                  <a:lnTo>
                    <a:pt x="652" y="22"/>
                  </a:lnTo>
                  <a:cubicBezTo>
                    <a:pt x="647" y="22"/>
                    <a:pt x="642" y="17"/>
                    <a:pt x="642" y="11"/>
                  </a:cubicBezTo>
                  <a:cubicBezTo>
                    <a:pt x="642" y="5"/>
                    <a:pt x="647" y="0"/>
                    <a:pt x="652" y="0"/>
                  </a:cubicBezTo>
                  <a:cubicBezTo>
                    <a:pt x="658" y="0"/>
                    <a:pt x="663" y="5"/>
                    <a:pt x="663" y="11"/>
                  </a:cubicBezTo>
                  <a:cubicBezTo>
                    <a:pt x="663" y="17"/>
                    <a:pt x="658" y="22"/>
                    <a:pt x="652" y="22"/>
                  </a:cubicBezTo>
                  <a:close/>
                  <a:moveTo>
                    <a:pt x="546" y="22"/>
                  </a:moveTo>
                  <a:lnTo>
                    <a:pt x="546" y="22"/>
                  </a:lnTo>
                  <a:cubicBezTo>
                    <a:pt x="540" y="22"/>
                    <a:pt x="535" y="17"/>
                    <a:pt x="535" y="11"/>
                  </a:cubicBezTo>
                  <a:cubicBezTo>
                    <a:pt x="535" y="5"/>
                    <a:pt x="540" y="0"/>
                    <a:pt x="546" y="0"/>
                  </a:cubicBezTo>
                  <a:cubicBezTo>
                    <a:pt x="552" y="0"/>
                    <a:pt x="556" y="5"/>
                    <a:pt x="556" y="11"/>
                  </a:cubicBezTo>
                  <a:cubicBezTo>
                    <a:pt x="556" y="17"/>
                    <a:pt x="552" y="22"/>
                    <a:pt x="546" y="22"/>
                  </a:cubicBezTo>
                  <a:close/>
                  <a:moveTo>
                    <a:pt x="439" y="22"/>
                  </a:moveTo>
                  <a:lnTo>
                    <a:pt x="439" y="22"/>
                  </a:lnTo>
                  <a:cubicBezTo>
                    <a:pt x="433" y="22"/>
                    <a:pt x="428" y="17"/>
                    <a:pt x="428" y="11"/>
                  </a:cubicBezTo>
                  <a:cubicBezTo>
                    <a:pt x="428" y="5"/>
                    <a:pt x="433" y="0"/>
                    <a:pt x="439" y="0"/>
                  </a:cubicBezTo>
                  <a:cubicBezTo>
                    <a:pt x="445" y="0"/>
                    <a:pt x="450" y="5"/>
                    <a:pt x="450" y="11"/>
                  </a:cubicBezTo>
                  <a:cubicBezTo>
                    <a:pt x="450" y="17"/>
                    <a:pt x="445" y="22"/>
                    <a:pt x="439" y="22"/>
                  </a:cubicBezTo>
                  <a:close/>
                  <a:moveTo>
                    <a:pt x="332" y="22"/>
                  </a:moveTo>
                  <a:lnTo>
                    <a:pt x="332" y="22"/>
                  </a:lnTo>
                  <a:cubicBezTo>
                    <a:pt x="326" y="22"/>
                    <a:pt x="322" y="17"/>
                    <a:pt x="322" y="11"/>
                  </a:cubicBezTo>
                  <a:cubicBezTo>
                    <a:pt x="322" y="5"/>
                    <a:pt x="326" y="0"/>
                    <a:pt x="332" y="0"/>
                  </a:cubicBezTo>
                  <a:cubicBezTo>
                    <a:pt x="338" y="0"/>
                    <a:pt x="343" y="5"/>
                    <a:pt x="343" y="11"/>
                  </a:cubicBezTo>
                  <a:cubicBezTo>
                    <a:pt x="343" y="17"/>
                    <a:pt x="338" y="22"/>
                    <a:pt x="332" y="22"/>
                  </a:cubicBezTo>
                  <a:close/>
                  <a:moveTo>
                    <a:pt x="226" y="22"/>
                  </a:moveTo>
                  <a:lnTo>
                    <a:pt x="226" y="22"/>
                  </a:lnTo>
                  <a:cubicBezTo>
                    <a:pt x="220" y="22"/>
                    <a:pt x="215" y="17"/>
                    <a:pt x="215" y="11"/>
                  </a:cubicBezTo>
                  <a:cubicBezTo>
                    <a:pt x="215" y="5"/>
                    <a:pt x="220" y="0"/>
                    <a:pt x="226" y="0"/>
                  </a:cubicBezTo>
                  <a:cubicBezTo>
                    <a:pt x="232" y="0"/>
                    <a:pt x="236" y="5"/>
                    <a:pt x="236" y="11"/>
                  </a:cubicBezTo>
                  <a:cubicBezTo>
                    <a:pt x="236" y="17"/>
                    <a:pt x="232" y="22"/>
                    <a:pt x="226" y="22"/>
                  </a:cubicBezTo>
                  <a:close/>
                  <a:moveTo>
                    <a:pt x="119" y="22"/>
                  </a:moveTo>
                  <a:lnTo>
                    <a:pt x="119" y="22"/>
                  </a:lnTo>
                  <a:cubicBezTo>
                    <a:pt x="113" y="22"/>
                    <a:pt x="108" y="17"/>
                    <a:pt x="108" y="11"/>
                  </a:cubicBezTo>
                  <a:cubicBezTo>
                    <a:pt x="108" y="5"/>
                    <a:pt x="113" y="0"/>
                    <a:pt x="119" y="0"/>
                  </a:cubicBezTo>
                  <a:cubicBezTo>
                    <a:pt x="125" y="0"/>
                    <a:pt x="130" y="5"/>
                    <a:pt x="130" y="11"/>
                  </a:cubicBezTo>
                  <a:cubicBezTo>
                    <a:pt x="130" y="17"/>
                    <a:pt x="125" y="22"/>
                    <a:pt x="119" y="22"/>
                  </a:cubicBezTo>
                  <a:close/>
                  <a:moveTo>
                    <a:pt x="12" y="22"/>
                  </a:moveTo>
                  <a:lnTo>
                    <a:pt x="12" y="22"/>
                  </a:lnTo>
                  <a:cubicBezTo>
                    <a:pt x="6" y="22"/>
                    <a:pt x="2" y="17"/>
                    <a:pt x="2" y="11"/>
                  </a:cubicBezTo>
                  <a:cubicBezTo>
                    <a:pt x="2" y="5"/>
                    <a:pt x="6" y="0"/>
                    <a:pt x="12" y="0"/>
                  </a:cubicBezTo>
                  <a:cubicBezTo>
                    <a:pt x="18" y="0"/>
                    <a:pt x="23" y="5"/>
                    <a:pt x="23" y="11"/>
                  </a:cubicBezTo>
                  <a:cubicBezTo>
                    <a:pt x="23" y="17"/>
                    <a:pt x="18" y="22"/>
                    <a:pt x="12" y="22"/>
                  </a:cubicBezTo>
                  <a:close/>
                </a:path>
              </a:pathLst>
            </a:custGeom>
            <a:solidFill>
              <a:srgbClr val="00BCF2"/>
            </a:solidFill>
            <a:ln w="1588" cap="flat">
              <a:solidFill>
                <a:srgbClr val="00BCF2"/>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sz="1687"/>
            </a:p>
          </p:txBody>
        </p:sp>
        <p:sp>
          <p:nvSpPr>
            <p:cNvPr id="18" name="Rectangle 17"/>
            <p:cNvSpPr>
              <a:spLocks noChangeArrowheads="1"/>
            </p:cNvSpPr>
            <p:nvPr/>
          </p:nvSpPr>
          <p:spPr bwMode="auto">
            <a:xfrm>
              <a:off x="5574" y="1905"/>
              <a:ext cx="89"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nSpc>
                  <a:spcPct val="100000"/>
                </a:lnSpc>
                <a:spcBef>
                  <a:spcPct val="0"/>
                </a:spcBef>
                <a:buFontTx/>
                <a:buNone/>
              </a:pPr>
              <a:r>
                <a:rPr lang="en-US" altLang="en-US" sz="1313" b="1" dirty="0">
                  <a:solidFill>
                    <a:srgbClr val="00BCF2"/>
                  </a:solidFill>
                  <a:latin typeface="Segoe UI" panose="020B0502040204020203" pitchFamily="34" charset="0"/>
                  <a:cs typeface="Segoe UI" panose="020B0502040204020203" pitchFamily="34" charset="0"/>
                </a:rPr>
                <a:t>VNET</a:t>
              </a:r>
              <a:endParaRPr lang="en-US" altLang="en-US" sz="1313" b="1" dirty="0">
                <a:latin typeface="Segoe UI" panose="020B0502040204020203" pitchFamily="34" charset="0"/>
                <a:cs typeface="Segoe UI" panose="020B0502040204020203" pitchFamily="34" charset="0"/>
              </a:endParaRPr>
            </a:p>
          </p:txBody>
        </p:sp>
      </p:grpSp>
      <p:grpSp>
        <p:nvGrpSpPr>
          <p:cNvPr id="19" name="Group 18"/>
          <p:cNvGrpSpPr/>
          <p:nvPr/>
        </p:nvGrpSpPr>
        <p:grpSpPr>
          <a:xfrm>
            <a:off x="1855880" y="5362788"/>
            <a:ext cx="1265365" cy="783011"/>
            <a:chOff x="6093334" y="4474396"/>
            <a:chExt cx="1255563" cy="1081152"/>
          </a:xfrm>
        </p:grpSpPr>
        <p:pic>
          <p:nvPicPr>
            <p:cNvPr id="20" name="Picture 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94672" y="5028498"/>
              <a:ext cx="398462" cy="527050"/>
            </a:xfrm>
            <a:prstGeom prst="rect">
              <a:avLst/>
            </a:prstGeom>
            <a:noFill/>
            <a:ln>
              <a:noFill/>
            </a:ln>
          </p:spPr>
        </p:pic>
        <p:sp>
          <p:nvSpPr>
            <p:cNvPr id="21" name="TextBox 20"/>
            <p:cNvSpPr txBox="1"/>
            <p:nvPr/>
          </p:nvSpPr>
          <p:spPr>
            <a:xfrm>
              <a:off x="6093334" y="4474396"/>
              <a:ext cx="1255563" cy="603047"/>
            </a:xfrm>
            <a:prstGeom prst="rect">
              <a:avLst/>
            </a:prstGeom>
            <a:noFill/>
          </p:spPr>
          <p:txBody>
            <a:bodyPr wrap="none" rtlCol="0">
              <a:spAutoFit/>
            </a:bodyPr>
            <a:lstStyle/>
            <a:p>
              <a:r>
                <a:rPr lang="en-US" sz="2250" dirty="0"/>
                <a:t>Public IP</a:t>
              </a:r>
            </a:p>
          </p:txBody>
        </p:sp>
      </p:grpSp>
      <p:cxnSp>
        <p:nvCxnSpPr>
          <p:cNvPr id="22" name="Straight Arrow Connector 21"/>
          <p:cNvCxnSpPr/>
          <p:nvPr/>
        </p:nvCxnSpPr>
        <p:spPr>
          <a:xfrm>
            <a:off x="2512818" y="4730640"/>
            <a:ext cx="7129" cy="59018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815483" y="2644776"/>
            <a:ext cx="1998846" cy="1011420"/>
            <a:chOff x="7165720" y="3276805"/>
            <a:chExt cx="1032266" cy="747678"/>
          </a:xfrm>
        </p:grpSpPr>
        <p:pic>
          <p:nvPicPr>
            <p:cNvPr id="27" name="Picture 2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5720" y="3298397"/>
              <a:ext cx="636108" cy="72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7793220" y="3276805"/>
              <a:ext cx="404766" cy="317842"/>
            </a:xfrm>
            <a:prstGeom prst="rect">
              <a:avLst/>
            </a:prstGeom>
            <a:noFill/>
          </p:spPr>
          <p:txBody>
            <a:bodyPr wrap="square" rtlCol="0">
              <a:spAutoFit/>
            </a:bodyPr>
            <a:lstStyle/>
            <a:p>
              <a:r>
                <a:rPr lang="en-US" sz="2206" dirty="0"/>
                <a:t>VM</a:t>
              </a:r>
            </a:p>
          </p:txBody>
        </p:sp>
      </p:grpSp>
      <p:grpSp>
        <p:nvGrpSpPr>
          <p:cNvPr id="29" name="Group 28"/>
          <p:cNvGrpSpPr/>
          <p:nvPr/>
        </p:nvGrpSpPr>
        <p:grpSpPr>
          <a:xfrm>
            <a:off x="3815483" y="5362788"/>
            <a:ext cx="1265365" cy="836788"/>
            <a:chOff x="6084916" y="4400143"/>
            <a:chExt cx="1255563" cy="1155405"/>
          </a:xfrm>
        </p:grpSpPr>
        <p:pic>
          <p:nvPicPr>
            <p:cNvPr id="30" name="Picture 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94672" y="5028498"/>
              <a:ext cx="398462" cy="527050"/>
            </a:xfrm>
            <a:prstGeom prst="rect">
              <a:avLst/>
            </a:prstGeom>
            <a:noFill/>
            <a:ln>
              <a:noFill/>
            </a:ln>
          </p:spPr>
        </p:pic>
        <p:sp>
          <p:nvSpPr>
            <p:cNvPr id="31" name="TextBox 30"/>
            <p:cNvSpPr txBox="1"/>
            <p:nvPr/>
          </p:nvSpPr>
          <p:spPr>
            <a:xfrm>
              <a:off x="6084916" y="4400143"/>
              <a:ext cx="1255563" cy="603047"/>
            </a:xfrm>
            <a:prstGeom prst="rect">
              <a:avLst/>
            </a:prstGeom>
            <a:noFill/>
          </p:spPr>
          <p:txBody>
            <a:bodyPr wrap="none" rtlCol="0">
              <a:spAutoFit/>
            </a:bodyPr>
            <a:lstStyle/>
            <a:p>
              <a:r>
                <a:rPr lang="en-US" sz="2250" dirty="0"/>
                <a:t>Public IP</a:t>
              </a:r>
            </a:p>
          </p:txBody>
        </p:sp>
      </p:grpSp>
      <p:cxnSp>
        <p:nvCxnSpPr>
          <p:cNvPr id="32" name="Straight Arrow Connector 31"/>
          <p:cNvCxnSpPr/>
          <p:nvPr/>
        </p:nvCxnSpPr>
        <p:spPr>
          <a:xfrm>
            <a:off x="4422094" y="4750759"/>
            <a:ext cx="7129" cy="59018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7" idx="2"/>
            <a:endCxn id="76" idx="0"/>
          </p:cNvCxnSpPr>
          <p:nvPr/>
        </p:nvCxnSpPr>
        <p:spPr>
          <a:xfrm>
            <a:off x="4431353" y="3656196"/>
            <a:ext cx="2005" cy="41350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5716483" y="2681577"/>
            <a:ext cx="1998846" cy="1011420"/>
            <a:chOff x="7165720" y="3276805"/>
            <a:chExt cx="1032266" cy="747678"/>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5720" y="3298397"/>
              <a:ext cx="636108" cy="72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38"/>
            <p:cNvSpPr txBox="1"/>
            <p:nvPr/>
          </p:nvSpPr>
          <p:spPr>
            <a:xfrm>
              <a:off x="7793220" y="3276805"/>
              <a:ext cx="404766" cy="317842"/>
            </a:xfrm>
            <a:prstGeom prst="rect">
              <a:avLst/>
            </a:prstGeom>
            <a:noFill/>
          </p:spPr>
          <p:txBody>
            <a:bodyPr wrap="square" rtlCol="0">
              <a:spAutoFit/>
            </a:bodyPr>
            <a:lstStyle/>
            <a:p>
              <a:r>
                <a:rPr lang="en-US" sz="2206" dirty="0"/>
                <a:t>VM</a:t>
              </a:r>
            </a:p>
          </p:txBody>
        </p:sp>
      </p:grpSp>
      <p:grpSp>
        <p:nvGrpSpPr>
          <p:cNvPr id="40" name="Group 39"/>
          <p:cNvGrpSpPr/>
          <p:nvPr/>
        </p:nvGrpSpPr>
        <p:grpSpPr>
          <a:xfrm>
            <a:off x="5712109" y="5343675"/>
            <a:ext cx="1265365" cy="836788"/>
            <a:chOff x="6084916" y="4400143"/>
            <a:chExt cx="1255563" cy="1155405"/>
          </a:xfrm>
        </p:grpSpPr>
        <p:pic>
          <p:nvPicPr>
            <p:cNvPr id="41" name="Picture 9"/>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94672" y="5028498"/>
              <a:ext cx="398462" cy="527050"/>
            </a:xfrm>
            <a:prstGeom prst="rect">
              <a:avLst/>
            </a:prstGeom>
            <a:noFill/>
            <a:ln>
              <a:noFill/>
            </a:ln>
          </p:spPr>
        </p:pic>
        <p:sp>
          <p:nvSpPr>
            <p:cNvPr id="42" name="TextBox 41"/>
            <p:cNvSpPr txBox="1"/>
            <p:nvPr/>
          </p:nvSpPr>
          <p:spPr>
            <a:xfrm>
              <a:off x="6084916" y="4400143"/>
              <a:ext cx="1255563" cy="603047"/>
            </a:xfrm>
            <a:prstGeom prst="rect">
              <a:avLst/>
            </a:prstGeom>
            <a:noFill/>
          </p:spPr>
          <p:txBody>
            <a:bodyPr wrap="none" rtlCol="0">
              <a:spAutoFit/>
            </a:bodyPr>
            <a:lstStyle/>
            <a:p>
              <a:r>
                <a:rPr lang="en-US" sz="2250" dirty="0"/>
                <a:t>Public IP</a:t>
              </a:r>
            </a:p>
          </p:txBody>
        </p:sp>
      </p:grpSp>
      <p:cxnSp>
        <p:nvCxnSpPr>
          <p:cNvPr id="43" name="Straight Arrow Connector 42"/>
          <p:cNvCxnSpPr/>
          <p:nvPr/>
        </p:nvCxnSpPr>
        <p:spPr>
          <a:xfrm>
            <a:off x="6375987" y="4742891"/>
            <a:ext cx="7129" cy="590186"/>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210420" y="2961563"/>
            <a:ext cx="1050349" cy="1035151"/>
          </a:xfrm>
          <a:prstGeom prst="rect">
            <a:avLst/>
          </a:prstGeom>
          <a:noFill/>
        </p:spPr>
        <p:txBody>
          <a:bodyPr wrap="square" lIns="168056" tIns="134445" rIns="168056" bIns="134445" rtlCol="0">
            <a:spAutoFit/>
          </a:bodyPr>
          <a:lstStyle/>
          <a:p>
            <a:pPr>
              <a:lnSpc>
                <a:spcPct val="90000"/>
              </a:lnSpc>
              <a:spcAft>
                <a:spcPts val="551"/>
              </a:spcAft>
            </a:pPr>
            <a:r>
              <a:rPr lang="en-US" sz="5513" dirty="0"/>
              <a:t>…</a:t>
            </a:r>
          </a:p>
        </p:txBody>
      </p:sp>
      <p:grpSp>
        <p:nvGrpSpPr>
          <p:cNvPr id="48" name="Group 47"/>
          <p:cNvGrpSpPr/>
          <p:nvPr/>
        </p:nvGrpSpPr>
        <p:grpSpPr>
          <a:xfrm>
            <a:off x="8544697" y="2380370"/>
            <a:ext cx="1876578" cy="2505224"/>
            <a:chOff x="7021426" y="2789655"/>
            <a:chExt cx="1874816" cy="1296510"/>
          </a:xfrm>
        </p:grpSpPr>
        <p:sp>
          <p:nvSpPr>
            <p:cNvPr id="49" name="Rounded Rectangle 48"/>
            <p:cNvSpPr/>
            <p:nvPr/>
          </p:nvSpPr>
          <p:spPr bwMode="auto">
            <a:xfrm>
              <a:off x="7021426" y="2789655"/>
              <a:ext cx="1874816" cy="1296510"/>
            </a:xfrm>
            <a:prstGeom prst="roundRect">
              <a:avLst/>
            </a:prstGeom>
            <a:noFill/>
            <a:ln>
              <a:solidFill>
                <a:schemeClr val="accent5">
                  <a:lumMod val="5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85701" tIns="85701" rIns="32141" bIns="32141" rtlCol="0" anchor="t" anchorCtr="0"/>
            <a:lstStyle/>
            <a:p>
              <a:pPr algn="ctr" defTabSz="873835"/>
              <a:endParaRPr lang="en-US" sz="1500" spc="-96" dirty="0">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p:cNvSpPr txBox="1"/>
            <p:nvPr/>
          </p:nvSpPr>
          <p:spPr>
            <a:xfrm>
              <a:off x="7882823" y="2798606"/>
              <a:ext cx="777472" cy="166300"/>
            </a:xfrm>
            <a:prstGeom prst="rect">
              <a:avLst/>
            </a:prstGeom>
            <a:noFill/>
            <a:ln>
              <a:noFill/>
            </a:ln>
          </p:spPr>
          <p:txBody>
            <a:bodyPr wrap="none" rtlCol="0">
              <a:spAutoFit/>
            </a:bodyPr>
            <a:lstStyle/>
            <a:p>
              <a:pPr defTabSz="857094"/>
              <a:r>
                <a:rPr lang="en-US" sz="1500" dirty="0">
                  <a:solidFill>
                    <a:schemeClr val="accent5">
                      <a:lumMod val="50000"/>
                    </a:schemeClr>
                  </a:solidFill>
                </a:rPr>
                <a:t>Subnet</a:t>
              </a:r>
            </a:p>
          </p:txBody>
        </p:sp>
      </p:grpSp>
      <p:grpSp>
        <p:nvGrpSpPr>
          <p:cNvPr id="51" name="Group 50"/>
          <p:cNvGrpSpPr/>
          <p:nvPr/>
        </p:nvGrpSpPr>
        <p:grpSpPr>
          <a:xfrm>
            <a:off x="9634242" y="4922621"/>
            <a:ext cx="1162178" cy="1242402"/>
            <a:chOff x="10150511" y="4293902"/>
            <a:chExt cx="1207981" cy="1221361"/>
          </a:xfrm>
        </p:grpSpPr>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7372" y="4760264"/>
              <a:ext cx="754999" cy="75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52"/>
            <p:cNvSpPr txBox="1"/>
            <p:nvPr/>
          </p:nvSpPr>
          <p:spPr>
            <a:xfrm>
              <a:off x="10150511" y="4293902"/>
              <a:ext cx="1207981" cy="431154"/>
            </a:xfrm>
            <a:prstGeom prst="rect">
              <a:avLst/>
            </a:prstGeom>
            <a:noFill/>
          </p:spPr>
          <p:txBody>
            <a:bodyPr wrap="none" rtlCol="0">
              <a:spAutoFit/>
            </a:bodyPr>
            <a:lstStyle/>
            <a:p>
              <a:r>
                <a:rPr lang="en-US" sz="2250" dirty="0"/>
                <a:t>Storage</a:t>
              </a:r>
            </a:p>
          </p:txBody>
        </p:sp>
      </p:grpSp>
      <p:cxnSp>
        <p:nvCxnSpPr>
          <p:cNvPr id="54" name="Straight Arrow Connector 53"/>
          <p:cNvCxnSpPr>
            <a:stCxn id="13" idx="2"/>
            <a:endCxn id="83" idx="0"/>
          </p:cNvCxnSpPr>
          <p:nvPr/>
        </p:nvCxnSpPr>
        <p:spPr>
          <a:xfrm>
            <a:off x="2551360" y="3637428"/>
            <a:ext cx="767" cy="432272"/>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8" idx="2"/>
            <a:endCxn id="69" idx="0"/>
          </p:cNvCxnSpPr>
          <p:nvPr/>
        </p:nvCxnSpPr>
        <p:spPr>
          <a:xfrm flipH="1">
            <a:off x="6327282" y="3692997"/>
            <a:ext cx="5071" cy="360175"/>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5942240" y="4053172"/>
            <a:ext cx="770083" cy="544765"/>
            <a:chOff x="1131357" y="5411113"/>
            <a:chExt cx="770083" cy="544765"/>
          </a:xfrm>
        </p:grpSpPr>
        <p:sp>
          <p:nvSpPr>
            <p:cNvPr id="64" name="Rectangle 63"/>
            <p:cNvSpPr/>
            <p:nvPr/>
          </p:nvSpPr>
          <p:spPr bwMode="auto">
            <a:xfrm>
              <a:off x="1200340" y="5499340"/>
              <a:ext cx="620509" cy="3340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050" b="1" dirty="0">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1503626" y="5833390"/>
              <a:ext cx="317839" cy="11510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b="1"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6" name="Straight Connector 65"/>
            <p:cNvCxnSpPr>
              <a:stCxn id="65" idx="0"/>
              <a:endCxn id="65" idx="2"/>
            </p:cNvCxnSpPr>
            <p:nvPr/>
          </p:nvCxnSpPr>
          <p:spPr>
            <a:xfrm>
              <a:off x="1662546"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755108"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571394"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1131357" y="5411113"/>
              <a:ext cx="770083" cy="544765"/>
            </a:xfrm>
            <a:prstGeom prst="rect">
              <a:avLst/>
            </a:prstGeom>
            <a:noFill/>
          </p:spPr>
          <p:txBody>
            <a:bodyPr wrap="none" lIns="182880" tIns="146304" rIns="182880" bIns="146304" rtlCol="0">
              <a:spAutoFit/>
            </a:bodyPr>
            <a:lstStyle/>
            <a:p>
              <a:pPr>
                <a:lnSpc>
                  <a:spcPct val="90000"/>
                </a:lnSpc>
                <a:spcAft>
                  <a:spcPts val="600"/>
                </a:spcAft>
              </a:pPr>
              <a:r>
                <a:rPr lang="nl-NL" b="1" dirty="0">
                  <a:gradFill>
                    <a:gsLst>
                      <a:gs pos="2917">
                        <a:schemeClr val="tx1"/>
                      </a:gs>
                      <a:gs pos="30000">
                        <a:schemeClr val="tx1"/>
                      </a:gs>
                    </a:gsLst>
                    <a:lin ang="5400000" scaled="0"/>
                  </a:gradFill>
                </a:rPr>
                <a:t>NIC</a:t>
              </a:r>
            </a:p>
          </p:txBody>
        </p:sp>
      </p:grpSp>
      <p:grpSp>
        <p:nvGrpSpPr>
          <p:cNvPr id="70" name="Group 69"/>
          <p:cNvGrpSpPr/>
          <p:nvPr/>
        </p:nvGrpSpPr>
        <p:grpSpPr>
          <a:xfrm>
            <a:off x="4048316" y="4069699"/>
            <a:ext cx="770083" cy="544765"/>
            <a:chOff x="1131357" y="5411113"/>
            <a:chExt cx="770083" cy="544765"/>
          </a:xfrm>
        </p:grpSpPr>
        <p:sp>
          <p:nvSpPr>
            <p:cNvPr id="71" name="Rectangle 70"/>
            <p:cNvSpPr/>
            <p:nvPr/>
          </p:nvSpPr>
          <p:spPr bwMode="auto">
            <a:xfrm>
              <a:off x="1200340" y="5499340"/>
              <a:ext cx="620509" cy="3340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050" b="1" dirty="0">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p:cNvSpPr/>
            <p:nvPr/>
          </p:nvSpPr>
          <p:spPr bwMode="auto">
            <a:xfrm>
              <a:off x="1503626" y="5833390"/>
              <a:ext cx="317839" cy="11510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b="1"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73" name="Straight Connector 72"/>
            <p:cNvCxnSpPr>
              <a:stCxn id="72" idx="0"/>
              <a:endCxn id="72" idx="2"/>
            </p:cNvCxnSpPr>
            <p:nvPr/>
          </p:nvCxnSpPr>
          <p:spPr>
            <a:xfrm>
              <a:off x="1662546"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755108"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571394"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131357" y="5411113"/>
              <a:ext cx="770083" cy="544765"/>
            </a:xfrm>
            <a:prstGeom prst="rect">
              <a:avLst/>
            </a:prstGeom>
            <a:noFill/>
          </p:spPr>
          <p:txBody>
            <a:bodyPr wrap="none" lIns="182880" tIns="146304" rIns="182880" bIns="146304" rtlCol="0">
              <a:spAutoFit/>
            </a:bodyPr>
            <a:lstStyle/>
            <a:p>
              <a:pPr>
                <a:lnSpc>
                  <a:spcPct val="90000"/>
                </a:lnSpc>
                <a:spcAft>
                  <a:spcPts val="600"/>
                </a:spcAft>
              </a:pPr>
              <a:r>
                <a:rPr lang="nl-NL" b="1" dirty="0">
                  <a:gradFill>
                    <a:gsLst>
                      <a:gs pos="2917">
                        <a:schemeClr val="tx1"/>
                      </a:gs>
                      <a:gs pos="30000">
                        <a:schemeClr val="tx1"/>
                      </a:gs>
                    </a:gsLst>
                    <a:lin ang="5400000" scaled="0"/>
                  </a:gradFill>
                </a:rPr>
                <a:t>NIC</a:t>
              </a:r>
            </a:p>
          </p:txBody>
        </p:sp>
      </p:grpSp>
      <p:grpSp>
        <p:nvGrpSpPr>
          <p:cNvPr id="77" name="Group 76"/>
          <p:cNvGrpSpPr/>
          <p:nvPr/>
        </p:nvGrpSpPr>
        <p:grpSpPr>
          <a:xfrm>
            <a:off x="2167085" y="4069700"/>
            <a:ext cx="770083" cy="544765"/>
            <a:chOff x="1131357" y="5411113"/>
            <a:chExt cx="770083" cy="544765"/>
          </a:xfrm>
        </p:grpSpPr>
        <p:sp>
          <p:nvSpPr>
            <p:cNvPr id="78" name="Rectangle 77"/>
            <p:cNvSpPr/>
            <p:nvPr/>
          </p:nvSpPr>
          <p:spPr bwMode="auto">
            <a:xfrm>
              <a:off x="1200340" y="5499340"/>
              <a:ext cx="620509" cy="3340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1050" b="1" dirty="0">
                <a:gradFill>
                  <a:gsLst>
                    <a:gs pos="0">
                      <a:srgbClr val="FFFFFF"/>
                    </a:gs>
                    <a:gs pos="100000">
                      <a:srgbClr val="FFFFFF"/>
                    </a:gs>
                  </a:gsLst>
                  <a:lin ang="5400000" scaled="0"/>
                </a:gradFill>
                <a:ea typeface="Segoe UI" pitchFamily="34" charset="0"/>
                <a:cs typeface="Segoe UI" pitchFamily="34" charset="0"/>
              </a:endParaRPr>
            </a:p>
          </p:txBody>
        </p:sp>
        <p:sp>
          <p:nvSpPr>
            <p:cNvPr id="79" name="Rectangle 78"/>
            <p:cNvSpPr/>
            <p:nvPr/>
          </p:nvSpPr>
          <p:spPr bwMode="auto">
            <a:xfrm>
              <a:off x="1503626" y="5833390"/>
              <a:ext cx="317839" cy="11510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nl-NL" sz="2400" b="1"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80" name="Straight Connector 79"/>
            <p:cNvCxnSpPr>
              <a:stCxn id="79" idx="0"/>
              <a:endCxn id="79" idx="2"/>
            </p:cNvCxnSpPr>
            <p:nvPr/>
          </p:nvCxnSpPr>
          <p:spPr>
            <a:xfrm>
              <a:off x="1662546"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755108"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571394" y="5833390"/>
              <a:ext cx="0" cy="115100"/>
            </a:xfrm>
            <a:prstGeom prst="line">
              <a:avLst/>
            </a:prstGeom>
            <a:ln w="571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131357" y="5411113"/>
              <a:ext cx="770083" cy="544765"/>
            </a:xfrm>
            <a:prstGeom prst="rect">
              <a:avLst/>
            </a:prstGeom>
            <a:noFill/>
          </p:spPr>
          <p:txBody>
            <a:bodyPr wrap="none" lIns="182880" tIns="146304" rIns="182880" bIns="146304" rtlCol="0">
              <a:spAutoFit/>
            </a:bodyPr>
            <a:lstStyle/>
            <a:p>
              <a:pPr>
                <a:lnSpc>
                  <a:spcPct val="90000"/>
                </a:lnSpc>
                <a:spcAft>
                  <a:spcPts val="600"/>
                </a:spcAft>
              </a:pPr>
              <a:r>
                <a:rPr lang="nl-NL" b="1" dirty="0">
                  <a:gradFill>
                    <a:gsLst>
                      <a:gs pos="2917">
                        <a:schemeClr val="tx1"/>
                      </a:gs>
                      <a:gs pos="30000">
                        <a:schemeClr val="tx1"/>
                      </a:gs>
                    </a:gsLst>
                    <a:lin ang="5400000" scaled="0"/>
                  </a:gradFill>
                </a:rPr>
                <a:t>NIC</a:t>
              </a:r>
            </a:p>
          </p:txBody>
        </p:sp>
      </p:grpSp>
    </p:spTree>
    <p:extLst>
      <p:ext uri="{BB962C8B-B14F-4D97-AF65-F5344CB8AC3E}">
        <p14:creationId xmlns:p14="http://schemas.microsoft.com/office/powerpoint/2010/main" val="3249967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1000"/>
                                  </p:stCondLst>
                                  <p:childTnLst>
                                    <p:set>
                                      <p:cBhvr>
                                        <p:cTn id="17" dur="1" fill="hold">
                                          <p:stCondLst>
                                            <p:cond delay="0"/>
                                          </p:stCondLst>
                                        </p:cTn>
                                        <p:tgtEl>
                                          <p:spTgt spid="37"/>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4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35570084-85B1-4894-B5D6-5CEA24E07548}" vid="{0035E6FE-8EF5-4907-B4B8-46A7FD080D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D4F2C9FDBBBB42818F300E398E192B" ma:contentTypeVersion="2" ma:contentTypeDescription="Create a new document." ma:contentTypeScope="" ma:versionID="30f85410457d91ef8eeaf92f065e54cb">
  <xsd:schema xmlns:xsd="http://www.w3.org/2001/XMLSchema" xmlns:xs="http://www.w3.org/2001/XMLSchema" xmlns:p="http://schemas.microsoft.com/office/2006/metadata/properties" xmlns:ns2="0e6ed2f3-2003-4809-a7f1-bfb3304c948f" targetNamespace="http://schemas.microsoft.com/office/2006/metadata/properties" ma:root="true" ma:fieldsID="02a2db4a10f75046e616d491db109320" ns2:_="">
    <xsd:import namespace="0e6ed2f3-2003-4809-a7f1-bfb3304c948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6ed2f3-2003-4809-a7f1-bfb3304c948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AFB659-D2FF-469D-9BA3-DDF9E832B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6ed2f3-2003-4809-a7f1-bfb3304c9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2048A1-EA09-4811-9D52-ABC9063A4B91}">
  <ds:schemaRefs>
    <ds:schemaRef ds:uri="http://schemas.microsoft.com/sharepoint/v3/contenttype/forms"/>
  </ds:schemaRefs>
</ds:datastoreItem>
</file>

<file path=customXml/itemProps3.xml><?xml version="1.0" encoding="utf-8"?>
<ds:datastoreItem xmlns:ds="http://schemas.openxmlformats.org/officeDocument/2006/customXml" ds:itemID="{0CD80EEA-1669-48E9-84EA-D9F730B923FD}">
  <ds:schemaRef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0e6ed2f3-2003-4809-a7f1-bfb3304c948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34</TotalTime>
  <Words>8621</Words>
  <Application>Microsoft Office PowerPoint</Application>
  <PresentationFormat>Widescreen</PresentationFormat>
  <Paragraphs>957</Paragraphs>
  <Slides>50</Slides>
  <Notes>48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MS PGothic</vt:lpstr>
      <vt:lpstr>Arial</vt:lpstr>
      <vt:lpstr>Blender Pro Book</vt:lpstr>
      <vt:lpstr>Calibri</vt:lpstr>
      <vt:lpstr>Consolas</vt:lpstr>
      <vt:lpstr>Courier New</vt:lpstr>
      <vt:lpstr>KodchiangUPC</vt:lpstr>
      <vt:lpstr>Segoe UI</vt:lpstr>
      <vt:lpstr>Segoe UI Black</vt:lpstr>
      <vt:lpstr>Segoe UI Light</vt:lpstr>
      <vt:lpstr>Segoe UI Semibold</vt:lpstr>
      <vt:lpstr>Times New Roman</vt:lpstr>
      <vt:lpstr>Windows Azure</vt:lpstr>
      <vt:lpstr>PowerPoint Presentation</vt:lpstr>
      <vt:lpstr>Compute on Azure</vt:lpstr>
      <vt:lpstr>Virtual Machine Scale Sets</vt:lpstr>
      <vt:lpstr>The Case for Cloud</vt:lpstr>
      <vt:lpstr>The Promise of Cloud</vt:lpstr>
      <vt:lpstr>What are Virtual Machine Scale Sets?</vt:lpstr>
      <vt:lpstr>The Anatomy of a VM Scale Set</vt:lpstr>
      <vt:lpstr>Resource Manager: Building a VM</vt:lpstr>
      <vt:lpstr>Resource Loops: Multiple Resources</vt:lpstr>
      <vt:lpstr>Challenges of Scale</vt:lpstr>
      <vt:lpstr>VM Scale Sets in ARM</vt:lpstr>
      <vt:lpstr>VM Scale Sets vs. VMs</vt:lpstr>
      <vt:lpstr>VM Scale Set Limits</vt:lpstr>
      <vt:lpstr>Persisting Data with a VM Scale Set</vt:lpstr>
      <vt:lpstr>Managing VM Scale Sets</vt:lpstr>
      <vt:lpstr>PowerPoint Presentation</vt:lpstr>
      <vt:lpstr>Micro-services Architecture</vt:lpstr>
      <vt:lpstr>Application Challenges</vt:lpstr>
      <vt:lpstr>3-Tier Monolithic Application</vt:lpstr>
      <vt:lpstr>3-Tier Monolithic Application (Improved)</vt:lpstr>
      <vt:lpstr>Micro-services Architecture</vt:lpstr>
      <vt:lpstr>Hosting Micro-services</vt:lpstr>
      <vt:lpstr>Micro-service Advantages</vt:lpstr>
      <vt:lpstr>Micro-services Platform</vt:lpstr>
      <vt:lpstr>Azure Micro-services Platforms</vt:lpstr>
      <vt:lpstr>Docker Containers</vt:lpstr>
      <vt:lpstr>Containers</vt:lpstr>
      <vt:lpstr>Anatomy of a Container Image</vt:lpstr>
      <vt:lpstr>Container Ecosystem via Docker</vt:lpstr>
      <vt:lpstr>PowerPoint Presentation</vt:lpstr>
      <vt:lpstr>Azure Container Services</vt:lpstr>
      <vt:lpstr>Azure Container Service Architecture</vt:lpstr>
      <vt:lpstr>Azure Container Services</vt:lpstr>
      <vt:lpstr>PowerPoint Presentation</vt:lpstr>
      <vt:lpstr>Service Fabric</vt:lpstr>
      <vt:lpstr>PowerPoint Presentation</vt:lpstr>
      <vt:lpstr>Microsoft Azure Service Fabric A platform for reliable, hyperscale, microservice-based applications</vt:lpstr>
      <vt:lpstr> </vt:lpstr>
      <vt:lpstr>Service type</vt:lpstr>
      <vt:lpstr>Application type</vt:lpstr>
      <vt:lpstr>Service Fabric Programming Models </vt:lpstr>
      <vt:lpstr>PowerPoint Presentation</vt:lpstr>
      <vt:lpstr>Service partitioning</vt:lpstr>
      <vt:lpstr>Monitoring your Services</vt:lpstr>
      <vt:lpstr>Diagnostics and Troubleshooting</vt:lpstr>
      <vt:lpstr>Application Upgrade</vt:lpstr>
      <vt:lpstr>PowerPoint Presentation</vt:lpstr>
      <vt:lpstr>Compute on Azure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Michiel van Otegem</dc:creator>
  <cp:lastModifiedBy>Michiel van Otegem</cp:lastModifiedBy>
  <cp:revision>4</cp:revision>
  <dcterms:created xsi:type="dcterms:W3CDTF">2016-06-14T13:45:13Z</dcterms:created>
  <dcterms:modified xsi:type="dcterms:W3CDTF">2016-06-14T14:19:26Z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0x010100D4D4F2C9FDBBBB42818F300E398E192B</vt:lpwstr>
  </property>
</Properties>
</file>