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63" r:id="rId3"/>
    <p:sldId id="261" r:id="rId4"/>
    <p:sldId id="260" r:id="rId5"/>
    <p:sldId id="257" r:id="rId6"/>
    <p:sldId id="262" r:id="rId7"/>
    <p:sldId id="259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2"/>
    <p:restoredTop sz="94671"/>
  </p:normalViewPr>
  <p:slideViewPr>
    <p:cSldViewPr snapToGrid="0">
      <p:cViewPr varScale="1">
        <p:scale>
          <a:sx n="111" d="100"/>
          <a:sy n="111" d="100"/>
        </p:scale>
        <p:origin x="1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BE80-D24C-FC4C-9C28-C2914056BA0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D2F-BE3B-2E46-98A8-41154EC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7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BE80-D24C-FC4C-9C28-C2914056BA0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D2F-BE3B-2E46-98A8-41154EC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BE80-D24C-FC4C-9C28-C2914056BA0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D2F-BE3B-2E46-98A8-41154EC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4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BE80-D24C-FC4C-9C28-C2914056BA0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D2F-BE3B-2E46-98A8-41154EC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6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BE80-D24C-FC4C-9C28-C2914056BA0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D2F-BE3B-2E46-98A8-41154EC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BE80-D24C-FC4C-9C28-C2914056BA0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D2F-BE3B-2E46-98A8-41154EC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BE80-D24C-FC4C-9C28-C2914056BA0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D2F-BE3B-2E46-98A8-41154EC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3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BE80-D24C-FC4C-9C28-C2914056BA0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D2F-BE3B-2E46-98A8-41154EC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5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BE80-D24C-FC4C-9C28-C2914056BA0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D2F-BE3B-2E46-98A8-41154EC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BE80-D24C-FC4C-9C28-C2914056BA0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D2F-BE3B-2E46-98A8-41154EC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5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BE80-D24C-FC4C-9C28-C2914056BA0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D2F-BE3B-2E46-98A8-41154EC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68BE80-D24C-FC4C-9C28-C2914056BA0A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88D2F-BE3B-2E46-98A8-41154EC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CF2B5-F94D-3E72-FBBB-B685605C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B83BEF0-DB36-9CA9-E795-A1845E6C8FBD}"/>
              </a:ext>
            </a:extLst>
          </p:cNvPr>
          <p:cNvGrpSpPr/>
          <p:nvPr/>
        </p:nvGrpSpPr>
        <p:grpSpPr>
          <a:xfrm>
            <a:off x="0" y="0"/>
            <a:ext cx="6858000" cy="3575084"/>
            <a:chOff x="0" y="369332"/>
            <a:chExt cx="6858000" cy="3575084"/>
          </a:xfrm>
        </p:grpSpPr>
        <p:pic>
          <p:nvPicPr>
            <p:cNvPr id="11" name="Picture 10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FA963B76-5448-BF19-9213-0223B7378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69332"/>
              <a:ext cx="6858000" cy="3575084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70275-D2C0-0A4F-0023-7AD6C60E2D80}"/>
                </a:ext>
              </a:extLst>
            </p:cNvPr>
            <p:cNvSpPr/>
            <p:nvPr/>
          </p:nvSpPr>
          <p:spPr>
            <a:xfrm>
              <a:off x="177211" y="1474382"/>
              <a:ext cx="198475" cy="205563"/>
            </a:xfrm>
            <a:prstGeom prst="ellipse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A67B06-D835-BFB1-6B9F-DC4EAC78676C}"/>
                </a:ext>
              </a:extLst>
            </p:cNvPr>
            <p:cNvSpPr/>
            <p:nvPr/>
          </p:nvSpPr>
          <p:spPr>
            <a:xfrm>
              <a:off x="177210" y="1993839"/>
              <a:ext cx="198475" cy="205563"/>
            </a:xfrm>
            <a:prstGeom prst="ellipse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85D90E-BADE-7FE2-564D-A8AB6EA4E8EF}"/>
                </a:ext>
              </a:extLst>
            </p:cNvPr>
            <p:cNvSpPr/>
            <p:nvPr/>
          </p:nvSpPr>
          <p:spPr>
            <a:xfrm>
              <a:off x="177209" y="2513296"/>
              <a:ext cx="198475" cy="205563"/>
            </a:xfrm>
            <a:prstGeom prst="ellipse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C81903-993C-4050-22FA-AB8C1687340C}"/>
                </a:ext>
              </a:extLst>
            </p:cNvPr>
            <p:cNvSpPr/>
            <p:nvPr/>
          </p:nvSpPr>
          <p:spPr>
            <a:xfrm>
              <a:off x="177209" y="3032753"/>
              <a:ext cx="198475" cy="205563"/>
            </a:xfrm>
            <a:prstGeom prst="ellipse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AD4F37-7AD3-E4BD-D764-BDD685F64A27}"/>
                </a:ext>
              </a:extLst>
            </p:cNvPr>
            <p:cNvSpPr/>
            <p:nvPr/>
          </p:nvSpPr>
          <p:spPr>
            <a:xfrm>
              <a:off x="177209" y="3552210"/>
              <a:ext cx="198475" cy="205563"/>
            </a:xfrm>
            <a:prstGeom prst="ellipse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87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45E60E-450D-1221-7DB9-68F5E5A6B55E}"/>
              </a:ext>
            </a:extLst>
          </p:cNvPr>
          <p:cNvSpPr txBox="1"/>
          <p:nvPr/>
        </p:nvSpPr>
        <p:spPr>
          <a:xfrm>
            <a:off x="375684" y="364354"/>
            <a:ext cx="6305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Search by Chromosomal Coordinate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allows users to retrieve all CTCF union binding sites located within a specified genomic region. The results include a brief summary of each site. Clicking on a union site provides detailed information</a:t>
            </a:r>
            <a:endParaRPr lang="en-US" sz="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A8FC54-815E-EC55-5903-B187877A0916}"/>
              </a:ext>
            </a:extLst>
          </p:cNvPr>
          <p:cNvSpPr/>
          <p:nvPr/>
        </p:nvSpPr>
        <p:spPr>
          <a:xfrm>
            <a:off x="177210" y="370200"/>
            <a:ext cx="210312" cy="205563"/>
          </a:xfrm>
          <a:prstGeom prst="ellips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20DA6C-CD02-11A8-30B4-7D43F5F20CAD}"/>
              </a:ext>
            </a:extLst>
          </p:cNvPr>
          <p:cNvSpPr/>
          <p:nvPr/>
        </p:nvSpPr>
        <p:spPr>
          <a:xfrm>
            <a:off x="177208" y="698715"/>
            <a:ext cx="210312" cy="205563"/>
          </a:xfrm>
          <a:prstGeom prst="ellips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9A499-BF68-D580-0DAA-DED4C4996A45}"/>
              </a:ext>
            </a:extLst>
          </p:cNvPr>
          <p:cNvSpPr txBox="1"/>
          <p:nvPr/>
        </p:nvSpPr>
        <p:spPr>
          <a:xfrm>
            <a:off x="375683" y="698715"/>
            <a:ext cx="6305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Search by Gene Symbol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allows users to retrieve all CTCF union binding sites located within the gene body of the specified gene, with a customizable window size upstream and downstream of the gene. The results are the same as those returned by the Search by Chromosomal Coordinate function.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470E51-79DA-1742-9CDC-EFF03027CAD7}"/>
              </a:ext>
            </a:extLst>
          </p:cNvPr>
          <p:cNvSpPr/>
          <p:nvPr/>
        </p:nvSpPr>
        <p:spPr>
          <a:xfrm>
            <a:off x="177208" y="1156187"/>
            <a:ext cx="210312" cy="205563"/>
          </a:xfrm>
          <a:prstGeom prst="ellips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2E33D-0336-3BBD-9A84-B2EC81AE59FF}"/>
              </a:ext>
            </a:extLst>
          </p:cNvPr>
          <p:cNvSpPr txBox="1"/>
          <p:nvPr/>
        </p:nvSpPr>
        <p:spPr>
          <a:xfrm>
            <a:off x="375684" y="1156187"/>
            <a:ext cx="6305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Search by GSM ID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allows users to visualize the CTCF binding profile (via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bigWig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) and download the corresponding narrowPeak peak calling results for the specified GSM dataset. Each result includes a brief dataset description along with QC metrics for peak calling.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B2E27-D276-9764-25B1-D561B9BE7FBB}"/>
              </a:ext>
            </a:extLst>
          </p:cNvPr>
          <p:cNvSpPr txBox="1"/>
          <p:nvPr/>
        </p:nvSpPr>
        <p:spPr>
          <a:xfrm>
            <a:off x="375682" y="1494741"/>
            <a:ext cx="63051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Search by Cell Type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allows users to retrieve union site information specific to the selected cell type. The results include three summary tables: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GSM Datasets – All ChIP-seq datasets that use the searched cell type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Gain Sites – Union sites where the cell type shows increased CTCF binding compared to other datasets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Loss Sites – Union sites where the cell type shows decreased CTCF binding compared to other datasets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Cell Type Gain/Loss: We identify cell type-specific union site changes by comparing occupancy frequencies and binding signals between cell type-specific datasets and a reference set of 2,251 datasets.</a:t>
            </a:r>
          </a:p>
          <a:p>
            <a:pP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Loss Sites are defined by: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frequency ≤ 0.2 in the cell type datasets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frequency ≥ 0.7 in all 2,251 datasets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Lower normalized CTCF signal in the cell type (statistic score &lt; 0)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Average RPKM &lt; 5 in the cell type datasets</a:t>
            </a:r>
          </a:p>
          <a:p>
            <a:pP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Gain Sites are defined by: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frequency ≥ 0.5 (with score ≥ 2) in the cell type datasets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frequency ≤ 0.2 in all 2,251 datasets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Significantly higher CTCF signal in the cell type (FDR ≤ 0.01)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Average RPKM &gt; 2 in the cell type datasets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4F55BD-D3B3-0D71-78BB-10FF2B6ADB1B}"/>
              </a:ext>
            </a:extLst>
          </p:cNvPr>
          <p:cNvSpPr/>
          <p:nvPr/>
        </p:nvSpPr>
        <p:spPr>
          <a:xfrm>
            <a:off x="177209" y="1500587"/>
            <a:ext cx="210312" cy="205563"/>
          </a:xfrm>
          <a:prstGeom prst="ellips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F0AC0D-9412-9981-4A72-DD9E69D425F5}"/>
              </a:ext>
            </a:extLst>
          </p:cNvPr>
          <p:cNvSpPr/>
          <p:nvPr/>
        </p:nvSpPr>
        <p:spPr>
          <a:xfrm>
            <a:off x="180747" y="4049286"/>
            <a:ext cx="210312" cy="205563"/>
          </a:xfrm>
          <a:prstGeom prst="ellips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F9D44-735E-9A1A-F7E2-16BA5991135F}"/>
              </a:ext>
            </a:extLst>
          </p:cNvPr>
          <p:cNvSpPr txBox="1"/>
          <p:nvPr/>
        </p:nvSpPr>
        <p:spPr>
          <a:xfrm>
            <a:off x="379223" y="4049286"/>
            <a:ext cx="62980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Search by Union ID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allows users to directly access the detailed profile of any of the 531,851 high-confidence CTCF union binding sites. Each result includes three summary tables: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Basic Information – general features of the union site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Cell Type Information – aggregated statistics across cell types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Sample Information – individual ChIP-seq dataset information.</a:t>
            </a:r>
          </a:p>
          <a:p>
            <a:pP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Basic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Union ID: Each high-confidence union site is assigned a unique ID ranging from 1 to 531,851.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Loci: Genomic coordinates of the union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Motif: A list of all CTCF motifs that overlap with the union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Genomic Feature: Annotation of the site’s genomic context — promoter (±2 kb from gene TSS), exon, intron, or intergenic.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Score: The number of ChIP-seq datasets in which a peak is found at the union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Frequency: The ratio of the occupancy score to the total number of datasets (2,097).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Constitutive: Indicates whether the site is highly conserved across cell types, determined by a power-law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Cell Type Gain/Loss: We identify cell type-specific union site changes by comparing occupancy frequencies and binding signals between cell type-specific datasets and a reference set of 2,251 datasets.</a:t>
            </a:r>
          </a:p>
          <a:p>
            <a:pP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Cell Type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Sample Size: Number of ChIP-seq datasets available for the cell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Frequency: Fraction of cell type datasets with a peak at the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Average RPKM (Cell Type): Mean RPKM across all cell type datasets at the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Average RPKM (Others): Mean RPKM across all other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FDR: Statistical significance of RPKM differences, calculated using an unpaired two-tailed Student’s t-test with Benjamini-Hochberg correction</a:t>
            </a:r>
          </a:p>
          <a:p>
            <a:pP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Sample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Occupancy: Indicates whether a peak was detected at the union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RPKM: Normalized binding signal at the site in that dataset</a:t>
            </a:r>
          </a:p>
        </p:txBody>
      </p:sp>
    </p:spTree>
    <p:extLst>
      <p:ext uri="{BB962C8B-B14F-4D97-AF65-F5344CB8AC3E}">
        <p14:creationId xmlns:p14="http://schemas.microsoft.com/office/powerpoint/2010/main" val="262322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6DC97-C068-7F6B-1A8F-E6DB6C679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1F84A4-2210-0D1B-2365-2F45259A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5086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3776FC-B519-0006-83EF-DE195326CEAF}"/>
              </a:ext>
            </a:extLst>
          </p:cNvPr>
          <p:cNvSpPr txBox="1"/>
          <p:nvPr/>
        </p:nvSpPr>
        <p:spPr>
          <a:xfrm>
            <a:off x="375682" y="5148643"/>
            <a:ext cx="58479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Search by Chromosomal Coordinate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allows users to retrieve all CTCF union binding sites located within a specified genomic region. The results include a brief summary of each site. Clicking on a union site provides detailed information</a:t>
            </a:r>
            <a:endParaRPr lang="en-US" sz="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E7B70E-7B8C-F368-F47D-62EDE48639C7}"/>
              </a:ext>
            </a:extLst>
          </p:cNvPr>
          <p:cNvSpPr/>
          <p:nvPr/>
        </p:nvSpPr>
        <p:spPr>
          <a:xfrm>
            <a:off x="177209" y="5154489"/>
            <a:ext cx="198475" cy="205563"/>
          </a:xfrm>
          <a:prstGeom prst="ellips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C763E2-65E9-16ED-A4C5-6FE47AE6ED79}"/>
              </a:ext>
            </a:extLst>
          </p:cNvPr>
          <p:cNvSpPr/>
          <p:nvPr/>
        </p:nvSpPr>
        <p:spPr>
          <a:xfrm>
            <a:off x="177207" y="5528905"/>
            <a:ext cx="198475" cy="205563"/>
          </a:xfrm>
          <a:prstGeom prst="ellips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862B5-2D45-AE3E-AE30-73160DC87B7B}"/>
              </a:ext>
            </a:extLst>
          </p:cNvPr>
          <p:cNvSpPr txBox="1"/>
          <p:nvPr/>
        </p:nvSpPr>
        <p:spPr>
          <a:xfrm>
            <a:off x="375681" y="5528905"/>
            <a:ext cx="5847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Search by Gene Symbol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allows users to retrieve all CTCF union binding sites located within the gene body of the specified gene, with a customizable window size upstream and downstream of the gene. The results are the same as those returned by the Search by Chromosomal Coordinate function.</a:t>
            </a:r>
          </a:p>
        </p:txBody>
      </p:sp>
    </p:spTree>
    <p:extLst>
      <p:ext uri="{BB962C8B-B14F-4D97-AF65-F5344CB8AC3E}">
        <p14:creationId xmlns:p14="http://schemas.microsoft.com/office/powerpoint/2010/main" val="86039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AE95B-E224-0FBB-0FF3-271F92AA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0D0510-A63A-8574-8399-9BDF8386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1"/>
            <a:ext cx="6492240" cy="4394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5DF01B-AD62-83AE-570C-9C2975E57D2D}"/>
              </a:ext>
            </a:extLst>
          </p:cNvPr>
          <p:cNvSpPr txBox="1"/>
          <p:nvPr/>
        </p:nvSpPr>
        <p:spPr>
          <a:xfrm>
            <a:off x="0" y="0"/>
            <a:ext cx="139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47D6C5-1752-DB8B-2086-AF319C2F322D}"/>
              </a:ext>
            </a:extLst>
          </p:cNvPr>
          <p:cNvSpPr/>
          <p:nvPr/>
        </p:nvSpPr>
        <p:spPr>
          <a:xfrm>
            <a:off x="205563" y="4850218"/>
            <a:ext cx="198475" cy="205563"/>
          </a:xfrm>
          <a:prstGeom prst="ellips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4D7EF-C37B-2AC9-3FFB-EA560A35286A}"/>
              </a:ext>
            </a:extLst>
          </p:cNvPr>
          <p:cNvSpPr txBox="1"/>
          <p:nvPr/>
        </p:nvSpPr>
        <p:spPr>
          <a:xfrm>
            <a:off x="404038" y="4850218"/>
            <a:ext cx="5847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Search by GSM ID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allows users to visualize the CTCF binding profile (via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bigWig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) and download the corresponding narrowPeak peak calling results for the specified GSM dataset. Each result includes a brief dataset description along with QC metrics for peak calling.</a:t>
            </a:r>
          </a:p>
        </p:txBody>
      </p:sp>
    </p:spTree>
    <p:extLst>
      <p:ext uri="{BB962C8B-B14F-4D97-AF65-F5344CB8AC3E}">
        <p14:creationId xmlns:p14="http://schemas.microsoft.com/office/powerpoint/2010/main" val="253163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55B1A2-FECB-7EBA-9F58-FFD52ECE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1" y="-1261"/>
            <a:ext cx="6585098" cy="9907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00BCB-2F8B-07B5-14BC-46FD7BDE1063}"/>
              </a:ext>
            </a:extLst>
          </p:cNvPr>
          <p:cNvSpPr txBox="1"/>
          <p:nvPr/>
        </p:nvSpPr>
        <p:spPr>
          <a:xfrm>
            <a:off x="0" y="0"/>
            <a:ext cx="139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2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55724-A3A2-B58D-7177-FE5E71C16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08865-BF92-F498-C38A-DD5B9EB6ADE4}"/>
              </a:ext>
            </a:extLst>
          </p:cNvPr>
          <p:cNvSpPr txBox="1"/>
          <p:nvPr/>
        </p:nvSpPr>
        <p:spPr>
          <a:xfrm>
            <a:off x="0" y="0"/>
            <a:ext cx="139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6072D3-6F17-50F3-3DD0-1702D7455B57}"/>
              </a:ext>
            </a:extLst>
          </p:cNvPr>
          <p:cNvSpPr txBox="1"/>
          <p:nvPr/>
        </p:nvSpPr>
        <p:spPr>
          <a:xfrm>
            <a:off x="453654" y="130076"/>
            <a:ext cx="584790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Search by Cell Type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allows users to retrieve union site information specific to the selected cell type. The results include three summary tables: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GSM Datasets – All ChIP-seq datasets that use the searched cell type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Gain Sites – Union sites where the cell type shows increased CTCF binding compared to other datasets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Loss Sites – Union sites where the cell type shows decreased CTCF binding compared to other datasets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Cell Type Gain/Loss: We identify cell type-specific union site changes by comparing occupancy frequencies and binding signals between cell type-specific datasets and a reference set of 2,251 datasets.</a:t>
            </a:r>
          </a:p>
          <a:p>
            <a:pP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Loss Sites are defined by: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frequency ≤ 0.2 in the cell type datasets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frequency ≥ 0.7 in all 2,251 datasets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Lower normalized CTCF signal in the cell type (statistic score &lt; 0)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Average RPKM &lt; 5 in the cell type datasets</a:t>
            </a:r>
          </a:p>
          <a:p>
            <a:pP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Gain Sites are defined by: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frequency ≥ 0.5 (with score ≥ 2) in the cell type datasets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frequency ≤ 0.2 in all 2,251 datasets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Significantly higher CTCF signal in the cell type (FDR ≤ 0.01)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Average RPKM &gt; 2 in the cell type datasets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3B8AE1-EC1C-306A-87F8-9EBA436CF665}"/>
              </a:ext>
            </a:extLst>
          </p:cNvPr>
          <p:cNvSpPr/>
          <p:nvPr/>
        </p:nvSpPr>
        <p:spPr>
          <a:xfrm>
            <a:off x="255181" y="135922"/>
            <a:ext cx="198475" cy="205563"/>
          </a:xfrm>
          <a:prstGeom prst="ellips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0092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43E93-90B1-66BB-FFB1-98AD1F06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9D6131-760C-5619-431A-149EB899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1" y="99238"/>
            <a:ext cx="5558180" cy="46712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E28D80-CF9E-65B4-ABDD-DFE2812250A9}"/>
              </a:ext>
            </a:extLst>
          </p:cNvPr>
          <p:cNvSpPr txBox="1"/>
          <p:nvPr/>
        </p:nvSpPr>
        <p:spPr>
          <a:xfrm>
            <a:off x="0" y="0"/>
            <a:ext cx="139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58CC77-9525-7D14-C2D3-E614FB1D4055}"/>
              </a:ext>
            </a:extLst>
          </p:cNvPr>
          <p:cNvSpPr/>
          <p:nvPr/>
        </p:nvSpPr>
        <p:spPr>
          <a:xfrm>
            <a:off x="242776" y="4920545"/>
            <a:ext cx="198475" cy="205563"/>
          </a:xfrm>
          <a:prstGeom prst="ellips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79ACF-8AC2-3521-D980-C76D2C72E4D2}"/>
              </a:ext>
            </a:extLst>
          </p:cNvPr>
          <p:cNvSpPr txBox="1"/>
          <p:nvPr/>
        </p:nvSpPr>
        <p:spPr>
          <a:xfrm>
            <a:off x="441251" y="4920545"/>
            <a:ext cx="63015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Search by Union ID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allows users to directly access the detailed profile of any of the 531,851 high-confidence CTCF union binding sites. Each result includes three summary tables: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Basic Information – general features of the union site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Cell Type Information – aggregated statistics across cell types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Sample Information – individual ChIP-seq dataset information.</a:t>
            </a:r>
          </a:p>
          <a:p>
            <a:pP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Basic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Union ID: Each high-confidence union site is assigned a unique ID ranging from 1 to 531,851.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Loci: Genomic coordinates of the union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Motif: A list of all CTCF motifs that overlap with the union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Genomic Feature: Annotation of the site’s genomic context — promoter (±2 kb from gene TSS), exon, intron, or intergenic.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Score: The number of ChIP-seq datasets in which a peak is found at the union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Frequency: The ratio of the occupancy score to the total number of datasets (2,097).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Constitutive: Indicates whether the site is highly conserved across cell types, determined by a power-law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Cell Type Gain/Loss: We identify cell type-specific union site changes by comparing occupancy frequencies and binding signals between cell type-specific datasets and a reference set of 2,251 datasets.</a:t>
            </a:r>
          </a:p>
          <a:p>
            <a:pP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Loss Sites are defined by: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frequency ≤ 0.2 in the cell type datasets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frequency ≥ 0.7 in all 2,251 datasets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Lower normalized CTCF signal in the cell type (statistic score &lt; 0)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Average RPKM &lt; 5 in the cell type datasets</a:t>
            </a:r>
          </a:p>
          <a:p>
            <a:pP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Gain Sites are defined by: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frequency ≥ 0.5 (with score ≥ 2) in the cell type datasets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frequency ≤ 0.2 in all 2,251 datasets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Significantly higher CTCF signal in the cell type (FDR ≤ 0.01)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Average RPKM &gt; 2 in the cell type datasets</a:t>
            </a:r>
          </a:p>
          <a:p>
            <a:pP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Cell Type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Sample Size: Number of ChIP-seq datasets available for the cell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 Frequency: Fraction of cell type datasets with a peak at the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Average RPKM (Cell Type): Mean RPKM across all cell type datasets at the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Average RPKM (Others): Mean RPKM across all other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FDR: Statistical significance of RPKM differences, calculated using an unpaired two-tailed Student’s t-test with Benjamini-Hochberg correction</a:t>
            </a:r>
          </a:p>
          <a:p>
            <a:pP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Sample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Occupancy: Indicates whether a peak was detected at the union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RPKM: Normalized binding signal at the site in that dataset</a:t>
            </a:r>
          </a:p>
        </p:txBody>
      </p:sp>
    </p:spTree>
    <p:extLst>
      <p:ext uri="{BB962C8B-B14F-4D97-AF65-F5344CB8AC3E}">
        <p14:creationId xmlns:p14="http://schemas.microsoft.com/office/powerpoint/2010/main" val="249842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1404</Words>
  <Application>Microsoft Macintosh PowerPoint</Application>
  <PresentationFormat>A4 Paper (210x297 mm)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Shengyuan Wang</dc:creator>
  <cp:lastModifiedBy>Shengyuan Wang</cp:lastModifiedBy>
  <cp:revision>4</cp:revision>
  <dcterms:created xsi:type="dcterms:W3CDTF">2025-04-13T19:45:16Z</dcterms:created>
  <dcterms:modified xsi:type="dcterms:W3CDTF">2025-04-13T23:57:02Z</dcterms:modified>
</cp:coreProperties>
</file>