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44"/>
  </p:notesMasterIdLst>
  <p:sldIdLst>
    <p:sldId id="256" r:id="rId5"/>
    <p:sldId id="257" r:id="rId6"/>
    <p:sldId id="258" r:id="rId7"/>
    <p:sldId id="305" r:id="rId8"/>
    <p:sldId id="310" r:id="rId9"/>
    <p:sldId id="266" r:id="rId10"/>
    <p:sldId id="306" r:id="rId11"/>
    <p:sldId id="259" r:id="rId12"/>
    <p:sldId id="297" r:id="rId13"/>
    <p:sldId id="309" r:id="rId14"/>
    <p:sldId id="307" r:id="rId15"/>
    <p:sldId id="260" r:id="rId16"/>
    <p:sldId id="300" r:id="rId17"/>
    <p:sldId id="301" r:id="rId18"/>
    <p:sldId id="302" r:id="rId19"/>
    <p:sldId id="267" r:id="rId20"/>
    <p:sldId id="278" r:id="rId21"/>
    <p:sldId id="269" r:id="rId22"/>
    <p:sldId id="273" r:id="rId23"/>
    <p:sldId id="276" r:id="rId24"/>
    <p:sldId id="275" r:id="rId25"/>
    <p:sldId id="277" r:id="rId26"/>
    <p:sldId id="279" r:id="rId27"/>
    <p:sldId id="282" r:id="rId28"/>
    <p:sldId id="281" r:id="rId29"/>
    <p:sldId id="284" r:id="rId30"/>
    <p:sldId id="292" r:id="rId31"/>
    <p:sldId id="304" r:id="rId32"/>
    <p:sldId id="261" r:id="rId33"/>
    <p:sldId id="262" r:id="rId34"/>
    <p:sldId id="308" r:id="rId35"/>
    <p:sldId id="286" r:id="rId36"/>
    <p:sldId id="295" r:id="rId37"/>
    <p:sldId id="312" r:id="rId38"/>
    <p:sldId id="313" r:id="rId39"/>
    <p:sldId id="314" r:id="rId40"/>
    <p:sldId id="311" r:id="rId41"/>
    <p:sldId id="296" r:id="rId42"/>
    <p:sldId id="298" r:id="rId43"/>
  </p:sldIdLst>
  <p:sldSz cx="9144000" cy="5143500" type="screen16x9"/>
  <p:notesSz cx="6858000" cy="9144000"/>
  <p:embeddedFontLst>
    <p:embeddedFont>
      <p:font typeface="Alfa Slab One" panose="020B0604020202020204" charset="0"/>
      <p:regular r:id="rId45"/>
    </p:embeddedFont>
    <p:embeddedFont>
      <p:font typeface="Lato" panose="020F0502020204030203" pitchFamily="34" charset="0"/>
      <p:regular r:id="rId46"/>
      <p:bold r:id="rId47"/>
      <p:italic r:id="rId48"/>
      <p:boldItalic r:id="rId49"/>
    </p:embeddedFont>
    <p:embeddedFont>
      <p:font typeface="Raleway"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863010-9C35-424A-8310-CE5679496C38}" v="2" dt="2022-11-05T16:08:37.114"/>
    <p1510:client id="{BDA05A9B-4B21-403F-B79E-9767145DF469}" v="3" dt="2023-01-21T02:09:24.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6" autoAdjust="0"/>
    <p:restoredTop sz="94660"/>
  </p:normalViewPr>
  <p:slideViewPr>
    <p:cSldViewPr snapToGrid="0">
      <p:cViewPr varScale="1">
        <p:scale>
          <a:sx n="96" d="100"/>
          <a:sy n="96" d="100"/>
        </p:scale>
        <p:origin x="498"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e9a60d3dd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e9a60d3d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684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9a60d3d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e9a60d3d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65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e9a60d3d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e9a60d3d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9a60d3d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e9a60d3d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738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9a60d3d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e9a60d3d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029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9a60d3d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e9a60d3d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964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e9a60d3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e9a60d3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e9a60d3dd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e9a60d3dd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e9a60d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e9a60d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3ddfcbc037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3ddfcbc037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e9a60d3dd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e9a60d3dd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3e9a60d3dd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3e9a60d3dd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e9a60d3dd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3e9a60d3dd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e9a60d3dd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e9a60d3dd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e9a60d3d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e9a60d3d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e9a60d3dd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e9a60d3dd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3e9a60d3dd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3e9a60d3dd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ddfcbc037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ddfcbc037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3e9a60d3d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3e9a60d3d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e9a60d3dd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e9a60d3dd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413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e9a60d3dd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e9a60d3d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e9a60d3dd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e9a60d3dd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e9a60d3dd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e9a60d3d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e9a60d3dd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e9a60d3d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222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e9a60d3dd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e9a60d3dd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3e9a60d3d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3e9a60d3d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e9a60d3dd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e9a60d3dd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380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e9a60d3dd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e9a60d3dd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937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e9a60d3dd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e9a60d3dd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86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3e9a60d3d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3e9a60d3d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520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3e9a60d3dd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3e9a60d3dd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3e9a60d3dd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3e9a60d3dd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e9a60d3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e9a60d3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0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e9a60d3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e9a60d3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98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e9a60d3dd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e9a60d3dd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47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e9a60d3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e9a60d3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05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9a60d3d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e9a60d3d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3ddfcbc037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3ddfcbc037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sifiusac.wixsite.com/tutores/entrega-foros"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document/d/1Z71uwXaaM4c7-N9lKZAHP78LxrlqWD_U/edit?usp=sharing&amp;ouid=108294265741797082224&amp;rtpof=true&amp;sd=true"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dsifiusac.wixsite.com/tutores/asistencia-laboratorios"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nP7urq1B65dSJ8LMKilXTApmWGBsViYx/view?usp=share_link"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NUEVOS AUXILIARES </a:t>
            </a:r>
            <a:endParaRPr dirty="0"/>
          </a:p>
        </p:txBody>
      </p:sp>
      <p:sp>
        <p:nvSpPr>
          <p:cNvPr id="2" name="Google Shape;87;p13">
            <a:extLst>
              <a:ext uri="{FF2B5EF4-FFF2-40B4-BE49-F238E27FC236}">
                <a16:creationId xmlns:a16="http://schemas.microsoft.com/office/drawing/2014/main" id="{1E2F0222-C575-93A1-EFAF-767788593BA4}"/>
              </a:ext>
            </a:extLst>
          </p:cNvPr>
          <p:cNvSpPr txBox="1">
            <a:spLocks/>
          </p:cNvSpPr>
          <p:nvPr/>
        </p:nvSpPr>
        <p:spPr>
          <a:xfrm>
            <a:off x="729627" y="3172900"/>
            <a:ext cx="7688100" cy="142992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buClr>
                <a:schemeClr val="dk1"/>
              </a:buClr>
              <a:buSzPts val="605"/>
              <a:buFont typeface="Arial"/>
              <a:buNone/>
            </a:pPr>
            <a:r>
              <a:rPr lang="es-419" b="1" dirty="0"/>
              <a:t>Lógica de Sistemas </a:t>
            </a:r>
          </a:p>
          <a:p>
            <a:pPr marL="0" indent="0">
              <a:buClr>
                <a:schemeClr val="dk1"/>
              </a:buClr>
              <a:buSzPts val="605"/>
              <a:buFont typeface="Arial"/>
              <a:buNone/>
            </a:pPr>
            <a:r>
              <a:rPr lang="es-419" b="1" dirty="0"/>
              <a:t>Enrique Elias</a:t>
            </a:r>
          </a:p>
          <a:p>
            <a:pPr marL="0" indent="0">
              <a:buClr>
                <a:schemeClr val="dk1"/>
              </a:buClr>
              <a:buSzPts val="605"/>
              <a:buFont typeface="Arial"/>
              <a:buNone/>
            </a:pPr>
            <a:r>
              <a:rPr lang="es-419" b="1" dirty="0" err="1"/>
              <a:t>Mgtr</a:t>
            </a:r>
            <a:r>
              <a:rPr lang="es-419" b="1" dirty="0"/>
              <a:t>. Virginia Tala</a:t>
            </a:r>
          </a:p>
          <a:p>
            <a:pPr marL="0" indent="0">
              <a:buClr>
                <a:schemeClr val="dk1"/>
              </a:buClr>
              <a:buSzPts val="605"/>
              <a:buFont typeface="Arial"/>
              <a:buNone/>
            </a:pPr>
            <a:endParaRPr lang="es-419" dirty="0"/>
          </a:p>
          <a:p>
            <a:pPr marL="0" indent="0">
              <a:buClr>
                <a:schemeClr val="dk1"/>
              </a:buClr>
              <a:buSzPts val="605"/>
              <a:buFont typeface="Arial"/>
              <a:buNone/>
            </a:pPr>
            <a:endParaRPr lang="es-419" dirty="0"/>
          </a:p>
          <a:p>
            <a:pPr marL="0" indent="0" algn="ctr">
              <a:buClr>
                <a:schemeClr val="dk1"/>
              </a:buClr>
              <a:buSzPts val="605"/>
              <a:buFont typeface="Arial"/>
              <a:buNone/>
            </a:pPr>
            <a:r>
              <a:rPr lang="es-419" dirty="0"/>
              <a:t>Este manual fue creado para que nuevos auxiliares conozcan sus obligaciones ya sea como auxiliar del curso y como practicante de la escuela.</a:t>
            </a:r>
          </a:p>
        </p:txBody>
      </p:sp>
      <p:pic>
        <p:nvPicPr>
          <p:cNvPr id="1026" name="Picture 2">
            <a:extLst>
              <a:ext uri="{FF2B5EF4-FFF2-40B4-BE49-F238E27FC236}">
                <a16:creationId xmlns:a16="http://schemas.microsoft.com/office/drawing/2014/main" id="{043E3716-2C72-5D24-F768-58F512C91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121" y="100548"/>
            <a:ext cx="1744252" cy="17442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TT | Escuela de Ciencias y Sistemas">
            <a:extLst>
              <a:ext uri="{FF2B5EF4-FFF2-40B4-BE49-F238E27FC236}">
                <a16:creationId xmlns:a16="http://schemas.microsoft.com/office/drawing/2014/main" id="{03FB145E-AABE-8069-DCF9-9037924919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36" y="182700"/>
            <a:ext cx="3854930" cy="1021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Ponderación del curso</a:t>
            </a:r>
            <a:endParaRPr dirty="0"/>
          </a:p>
        </p:txBody>
      </p:sp>
      <p:sp>
        <p:nvSpPr>
          <p:cNvPr id="115" name="Google Shape;115;p18"/>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419" sz="5400" dirty="0">
                <a:solidFill>
                  <a:schemeClr val="accent3"/>
                </a:solidFill>
                <a:latin typeface="Alfa Slab One"/>
                <a:ea typeface="Alfa Slab One"/>
                <a:cs typeface="Alfa Slab One"/>
                <a:sym typeface="Alfa Slab One"/>
              </a:rPr>
              <a:t>EN DTT</a:t>
            </a:r>
            <a:endParaRPr sz="5400" dirty="0">
              <a:solidFill>
                <a:schemeClr val="accent3"/>
              </a:solidFill>
              <a:latin typeface="Alfa Slab One"/>
              <a:ea typeface="Alfa Slab One"/>
              <a:cs typeface="Alfa Slab One"/>
              <a:sym typeface="Alfa Slab O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8639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16"/>
          <p:cNvSpPr txBox="1">
            <a:spLocks noGrp="1"/>
          </p:cNvSpPr>
          <p:nvPr>
            <p:ph type="subTitle" idx="1"/>
          </p:nvPr>
        </p:nvSpPr>
        <p:spPr>
          <a:xfrm>
            <a:off x="729450" y="4272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419" sz="5400" dirty="0">
                <a:solidFill>
                  <a:schemeClr val="accent3"/>
                </a:solidFill>
                <a:latin typeface="Alfa Slab One"/>
                <a:ea typeface="Alfa Slab One"/>
                <a:cs typeface="Alfa Slab One"/>
                <a:sym typeface="Alfa Slab One"/>
              </a:rPr>
              <a:t>Ponderación del curso en el  DTT</a:t>
            </a:r>
            <a:endParaRPr sz="5400" dirty="0">
              <a:solidFill>
                <a:schemeClr val="accent3"/>
              </a:solidFill>
              <a:latin typeface="Alfa Slab One"/>
              <a:ea typeface="Alfa Slab One"/>
              <a:cs typeface="Alfa Slab One"/>
              <a:sym typeface="Alfa Slab One"/>
            </a:endParaRPr>
          </a:p>
          <a:p>
            <a:pPr marL="0" lvl="0" indent="0" algn="l" rtl="0">
              <a:spcBef>
                <a:spcPts val="0"/>
              </a:spcBef>
              <a:spcAft>
                <a:spcPts val="0"/>
              </a:spcAft>
              <a:buNone/>
            </a:pPr>
            <a:endParaRPr dirty="0"/>
          </a:p>
        </p:txBody>
      </p:sp>
      <p:sp>
        <p:nvSpPr>
          <p:cNvPr id="3" name="Google Shape;103;p16">
            <a:extLst>
              <a:ext uri="{FF2B5EF4-FFF2-40B4-BE49-F238E27FC236}">
                <a16:creationId xmlns:a16="http://schemas.microsoft.com/office/drawing/2014/main" id="{52A8826D-9286-6E89-7CF3-97A5E3B7975B}"/>
              </a:ext>
            </a:extLst>
          </p:cNvPr>
          <p:cNvSpPr txBox="1">
            <a:spLocks/>
          </p:cNvSpPr>
          <p:nvPr/>
        </p:nvSpPr>
        <p:spPr>
          <a:xfrm>
            <a:off x="784441" y="1208207"/>
            <a:ext cx="7688100" cy="783752"/>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s-419" sz="3600" dirty="0"/>
              <a:t>Notas DTT</a:t>
            </a:r>
          </a:p>
        </p:txBody>
      </p:sp>
      <p:sp>
        <p:nvSpPr>
          <p:cNvPr id="4" name="Google Shape;87;p13">
            <a:extLst>
              <a:ext uri="{FF2B5EF4-FFF2-40B4-BE49-F238E27FC236}">
                <a16:creationId xmlns:a16="http://schemas.microsoft.com/office/drawing/2014/main" id="{E9FFFD54-EEE1-5CE1-8A42-4AB14E6A36D5}"/>
              </a:ext>
            </a:extLst>
          </p:cNvPr>
          <p:cNvSpPr txBox="1">
            <a:spLocks/>
          </p:cNvSpPr>
          <p:nvPr/>
        </p:nvSpPr>
        <p:spPr>
          <a:xfrm>
            <a:off x="784441" y="2150442"/>
            <a:ext cx="7688100" cy="152735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buClr>
                <a:schemeClr val="dk1"/>
              </a:buClr>
              <a:buSzPts val="605"/>
              <a:buFont typeface="Arial"/>
              <a:buNone/>
            </a:pPr>
            <a:r>
              <a:rPr lang="es-419" dirty="0"/>
              <a:t>El DTT es la plataforma en la cual el auxiliar podrá registrar la ponderación de las actividades del curso, esto se realiza en el área de Clase, no se debe de registrar nada en la sección de laboratorio ya que el curso no posee laboratorio. </a:t>
            </a:r>
          </a:p>
          <a:p>
            <a:pPr marL="0" indent="0" algn="just">
              <a:buClr>
                <a:schemeClr val="dk1"/>
              </a:buClr>
              <a:buSzPts val="605"/>
              <a:buFont typeface="Arial"/>
              <a:buNone/>
            </a:pPr>
            <a:r>
              <a:rPr lang="es-419" dirty="0"/>
              <a:t>La ponderación se estará entregando por medio de la docente del curso. </a:t>
            </a:r>
          </a:p>
          <a:p>
            <a:pPr marL="0" indent="0">
              <a:buClr>
                <a:schemeClr val="dk1"/>
              </a:buClr>
              <a:buSzPts val="605"/>
              <a:buFont typeface="Arial"/>
              <a:buNone/>
            </a:pPr>
            <a:endParaRPr lang="es-419" dirty="0"/>
          </a:p>
        </p:txBody>
      </p:sp>
    </p:spTree>
    <p:extLst>
      <p:ext uri="{BB962C8B-B14F-4D97-AF65-F5344CB8AC3E}">
        <p14:creationId xmlns:p14="http://schemas.microsoft.com/office/powerpoint/2010/main" val="344097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3" name="Imagen 2">
            <a:extLst>
              <a:ext uri="{FF2B5EF4-FFF2-40B4-BE49-F238E27FC236}">
                <a16:creationId xmlns:a16="http://schemas.microsoft.com/office/drawing/2014/main" id="{F7541BD6-AF97-9E39-2540-FB18C4CB595E}"/>
              </a:ext>
            </a:extLst>
          </p:cNvPr>
          <p:cNvPicPr>
            <a:picLocks noChangeAspect="1"/>
          </p:cNvPicPr>
          <p:nvPr/>
        </p:nvPicPr>
        <p:blipFill>
          <a:blip r:embed="rId3"/>
          <a:stretch>
            <a:fillRect/>
          </a:stretch>
        </p:blipFill>
        <p:spPr>
          <a:xfrm>
            <a:off x="628591" y="609326"/>
            <a:ext cx="7886818" cy="3924848"/>
          </a:xfrm>
          <a:prstGeom prst="rect">
            <a:avLst/>
          </a:prstGeom>
          <a:ln w="38100">
            <a:solidFill>
              <a:schemeClr val="accent6">
                <a:lumMod val="50000"/>
              </a:schemeClr>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16"/>
          <p:cNvSpPr txBox="1">
            <a:spLocks noGrp="1"/>
          </p:cNvSpPr>
          <p:nvPr>
            <p:ph type="subTitle" idx="1"/>
          </p:nvPr>
        </p:nvSpPr>
        <p:spPr>
          <a:xfrm>
            <a:off x="729450" y="4272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MX" sz="5400" dirty="0">
                <a:solidFill>
                  <a:schemeClr val="accent3"/>
                </a:solidFill>
                <a:latin typeface="Alfa Slab One"/>
                <a:ea typeface="Alfa Slab One"/>
                <a:cs typeface="Alfa Slab One"/>
                <a:sym typeface="Alfa Slab One"/>
              </a:rPr>
              <a:t>Agregar ponderación</a:t>
            </a:r>
            <a:endParaRPr sz="5400" dirty="0">
              <a:solidFill>
                <a:schemeClr val="accent3"/>
              </a:solidFill>
              <a:latin typeface="Alfa Slab One"/>
              <a:ea typeface="Alfa Slab One"/>
              <a:cs typeface="Alfa Slab One"/>
              <a:sym typeface="Alfa Slab One"/>
            </a:endParaRPr>
          </a:p>
          <a:p>
            <a:pPr marL="0" lvl="0" indent="0" algn="l" rtl="0">
              <a:spcBef>
                <a:spcPts val="0"/>
              </a:spcBef>
              <a:spcAft>
                <a:spcPts val="0"/>
              </a:spcAft>
              <a:buNone/>
            </a:pPr>
            <a:endParaRPr dirty="0"/>
          </a:p>
        </p:txBody>
      </p:sp>
      <p:sp>
        <p:nvSpPr>
          <p:cNvPr id="2" name="Google Shape;87;p13">
            <a:extLst>
              <a:ext uri="{FF2B5EF4-FFF2-40B4-BE49-F238E27FC236}">
                <a16:creationId xmlns:a16="http://schemas.microsoft.com/office/drawing/2014/main" id="{66FCF782-AD3A-D025-4F48-F8BF50DF86B2}"/>
              </a:ext>
            </a:extLst>
          </p:cNvPr>
          <p:cNvSpPr txBox="1">
            <a:spLocks/>
          </p:cNvSpPr>
          <p:nvPr/>
        </p:nvSpPr>
        <p:spPr>
          <a:xfrm>
            <a:off x="784441" y="3476329"/>
            <a:ext cx="7688100" cy="91792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buClr>
                <a:schemeClr val="dk1"/>
              </a:buClr>
              <a:buSzPts val="605"/>
              <a:buFont typeface="Arial"/>
              <a:buNone/>
            </a:pPr>
            <a:r>
              <a:rPr lang="es-419" dirty="0"/>
              <a:t>Hasta finalizar el paso 2, se podrá realizar el paso 3, en la siguientes diapositivas se muestra específicamente cada paso, REALIZAR PONDERACION ANTES DE FECHA LIMITE.</a:t>
            </a:r>
          </a:p>
        </p:txBody>
      </p:sp>
      <p:pic>
        <p:nvPicPr>
          <p:cNvPr id="10" name="Imagen 9">
            <a:extLst>
              <a:ext uri="{FF2B5EF4-FFF2-40B4-BE49-F238E27FC236}">
                <a16:creationId xmlns:a16="http://schemas.microsoft.com/office/drawing/2014/main" id="{2088686F-8B86-22E1-DD3F-E65542F94FF7}"/>
              </a:ext>
            </a:extLst>
          </p:cNvPr>
          <p:cNvPicPr>
            <a:picLocks noChangeAspect="1"/>
          </p:cNvPicPr>
          <p:nvPr/>
        </p:nvPicPr>
        <p:blipFill>
          <a:blip r:embed="rId3"/>
          <a:stretch>
            <a:fillRect/>
          </a:stretch>
        </p:blipFill>
        <p:spPr>
          <a:xfrm>
            <a:off x="277403" y="968400"/>
            <a:ext cx="4479532" cy="2040868"/>
          </a:xfrm>
          <a:prstGeom prst="rect">
            <a:avLst/>
          </a:prstGeom>
          <a:ln>
            <a:solidFill>
              <a:schemeClr val="accent6">
                <a:lumMod val="50000"/>
              </a:schemeClr>
            </a:solidFill>
          </a:ln>
        </p:spPr>
      </p:pic>
      <p:pic>
        <p:nvPicPr>
          <p:cNvPr id="12" name="Imagen 11">
            <a:extLst>
              <a:ext uri="{FF2B5EF4-FFF2-40B4-BE49-F238E27FC236}">
                <a16:creationId xmlns:a16="http://schemas.microsoft.com/office/drawing/2014/main" id="{F8707283-7F23-A181-ED9E-845C7752C653}"/>
              </a:ext>
            </a:extLst>
          </p:cNvPr>
          <p:cNvPicPr>
            <a:picLocks noChangeAspect="1"/>
          </p:cNvPicPr>
          <p:nvPr/>
        </p:nvPicPr>
        <p:blipFill>
          <a:blip r:embed="rId4"/>
          <a:stretch>
            <a:fillRect/>
          </a:stretch>
        </p:blipFill>
        <p:spPr>
          <a:xfrm>
            <a:off x="4849401" y="1395824"/>
            <a:ext cx="4099389" cy="1613444"/>
          </a:xfrm>
          <a:prstGeom prst="rect">
            <a:avLst/>
          </a:prstGeom>
          <a:ln>
            <a:solidFill>
              <a:schemeClr val="accent6">
                <a:lumMod val="50000"/>
              </a:schemeClr>
            </a:solidFill>
          </a:ln>
        </p:spPr>
      </p:pic>
    </p:spTree>
    <p:extLst>
      <p:ext uri="{BB962C8B-B14F-4D97-AF65-F5344CB8AC3E}">
        <p14:creationId xmlns:p14="http://schemas.microsoft.com/office/powerpoint/2010/main" val="337755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16"/>
          <p:cNvSpPr txBox="1">
            <a:spLocks noGrp="1"/>
          </p:cNvSpPr>
          <p:nvPr>
            <p:ph type="subTitle" idx="1"/>
          </p:nvPr>
        </p:nvSpPr>
        <p:spPr>
          <a:xfrm>
            <a:off x="729450" y="4272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MX" sz="5400" dirty="0">
                <a:solidFill>
                  <a:schemeClr val="accent3"/>
                </a:solidFill>
                <a:latin typeface="Alfa Slab One"/>
                <a:ea typeface="Alfa Slab One"/>
                <a:cs typeface="Alfa Slab One"/>
                <a:sym typeface="Alfa Slab One"/>
              </a:rPr>
              <a:t>Agregar ponderación</a:t>
            </a:r>
            <a:endParaRPr sz="5400" dirty="0">
              <a:solidFill>
                <a:schemeClr val="accent3"/>
              </a:solidFill>
              <a:latin typeface="Alfa Slab One"/>
              <a:ea typeface="Alfa Slab One"/>
              <a:cs typeface="Alfa Slab One"/>
              <a:sym typeface="Alfa Slab One"/>
            </a:endParaRPr>
          </a:p>
          <a:p>
            <a:pPr marL="0" lvl="0" indent="0" algn="l" rtl="0">
              <a:spcBef>
                <a:spcPts val="0"/>
              </a:spcBef>
              <a:spcAft>
                <a:spcPts val="0"/>
              </a:spcAft>
              <a:buNone/>
            </a:pPr>
            <a:endParaRPr dirty="0"/>
          </a:p>
        </p:txBody>
      </p:sp>
      <p:sp>
        <p:nvSpPr>
          <p:cNvPr id="2" name="Google Shape;87;p13">
            <a:extLst>
              <a:ext uri="{FF2B5EF4-FFF2-40B4-BE49-F238E27FC236}">
                <a16:creationId xmlns:a16="http://schemas.microsoft.com/office/drawing/2014/main" id="{66FCF782-AD3A-D025-4F48-F8BF50DF86B2}"/>
              </a:ext>
            </a:extLst>
          </p:cNvPr>
          <p:cNvSpPr txBox="1">
            <a:spLocks/>
          </p:cNvSpPr>
          <p:nvPr/>
        </p:nvSpPr>
        <p:spPr>
          <a:xfrm>
            <a:off x="784441" y="3476329"/>
            <a:ext cx="7688100" cy="91792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buClr>
                <a:schemeClr val="dk1"/>
              </a:buClr>
              <a:buSzPts val="605"/>
              <a:buFont typeface="Arial"/>
              <a:buNone/>
            </a:pPr>
            <a:r>
              <a:rPr lang="es-419" dirty="0"/>
              <a:t>2.1 Seleccionar cada sección para colocar el total de puntos de la sección, aun no se coloca el punteo por actividad.</a:t>
            </a:r>
          </a:p>
          <a:p>
            <a:pPr marL="0" indent="0">
              <a:buClr>
                <a:schemeClr val="dk1"/>
              </a:buClr>
              <a:buSzPts val="605"/>
              <a:buFont typeface="Arial"/>
              <a:buNone/>
            </a:pPr>
            <a:r>
              <a:rPr lang="es-419" dirty="0"/>
              <a:t>2.2 Ingresar el punteo total de la categoría seleccionada.</a:t>
            </a:r>
          </a:p>
        </p:txBody>
      </p:sp>
      <p:pic>
        <p:nvPicPr>
          <p:cNvPr id="5" name="Imagen 4">
            <a:extLst>
              <a:ext uri="{FF2B5EF4-FFF2-40B4-BE49-F238E27FC236}">
                <a16:creationId xmlns:a16="http://schemas.microsoft.com/office/drawing/2014/main" id="{A73A73BA-50EE-5D3F-1408-9DE64EEDB946}"/>
              </a:ext>
            </a:extLst>
          </p:cNvPr>
          <p:cNvPicPr>
            <a:picLocks noChangeAspect="1"/>
          </p:cNvPicPr>
          <p:nvPr/>
        </p:nvPicPr>
        <p:blipFill>
          <a:blip r:embed="rId3"/>
          <a:stretch>
            <a:fillRect/>
          </a:stretch>
        </p:blipFill>
        <p:spPr>
          <a:xfrm>
            <a:off x="1435367" y="968400"/>
            <a:ext cx="5581883" cy="2475020"/>
          </a:xfrm>
          <a:prstGeom prst="rect">
            <a:avLst/>
          </a:prstGeom>
        </p:spPr>
      </p:pic>
    </p:spTree>
    <p:extLst>
      <p:ext uri="{BB962C8B-B14F-4D97-AF65-F5344CB8AC3E}">
        <p14:creationId xmlns:p14="http://schemas.microsoft.com/office/powerpoint/2010/main" val="2260958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16"/>
          <p:cNvSpPr txBox="1">
            <a:spLocks noGrp="1"/>
          </p:cNvSpPr>
          <p:nvPr>
            <p:ph type="subTitle" idx="1"/>
          </p:nvPr>
        </p:nvSpPr>
        <p:spPr>
          <a:xfrm>
            <a:off x="729450" y="4272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MX" sz="5400" dirty="0">
                <a:solidFill>
                  <a:schemeClr val="accent3"/>
                </a:solidFill>
                <a:latin typeface="Alfa Slab One"/>
                <a:ea typeface="Alfa Slab One"/>
                <a:cs typeface="Alfa Slab One"/>
                <a:sym typeface="Alfa Slab One"/>
              </a:rPr>
              <a:t>Agregar ponderación</a:t>
            </a:r>
            <a:endParaRPr sz="5400" dirty="0">
              <a:solidFill>
                <a:schemeClr val="accent3"/>
              </a:solidFill>
              <a:latin typeface="Alfa Slab One"/>
              <a:ea typeface="Alfa Slab One"/>
              <a:cs typeface="Alfa Slab One"/>
              <a:sym typeface="Alfa Slab One"/>
            </a:endParaRPr>
          </a:p>
          <a:p>
            <a:pPr marL="0" lvl="0" indent="0" algn="l" rtl="0">
              <a:spcBef>
                <a:spcPts val="0"/>
              </a:spcBef>
              <a:spcAft>
                <a:spcPts val="0"/>
              </a:spcAft>
              <a:buNone/>
            </a:pPr>
            <a:endParaRPr dirty="0"/>
          </a:p>
        </p:txBody>
      </p:sp>
      <p:sp>
        <p:nvSpPr>
          <p:cNvPr id="2" name="Google Shape;87;p13">
            <a:extLst>
              <a:ext uri="{FF2B5EF4-FFF2-40B4-BE49-F238E27FC236}">
                <a16:creationId xmlns:a16="http://schemas.microsoft.com/office/drawing/2014/main" id="{66FCF782-AD3A-D025-4F48-F8BF50DF86B2}"/>
              </a:ext>
            </a:extLst>
          </p:cNvPr>
          <p:cNvSpPr txBox="1">
            <a:spLocks/>
          </p:cNvSpPr>
          <p:nvPr/>
        </p:nvSpPr>
        <p:spPr>
          <a:xfrm>
            <a:off x="784441" y="3476329"/>
            <a:ext cx="7688100" cy="1321702"/>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buClr>
                <a:schemeClr val="dk1"/>
              </a:buClr>
              <a:buSzPts val="605"/>
              <a:buFont typeface="Arial"/>
              <a:buNone/>
            </a:pPr>
            <a:r>
              <a:rPr lang="es-419" dirty="0"/>
              <a:t>3.1 Ya habiendo finalizado el punto 2 de ponderación, se puede agregar una actividad.</a:t>
            </a:r>
          </a:p>
          <a:p>
            <a:pPr marL="0" indent="0">
              <a:buClr>
                <a:schemeClr val="dk1"/>
              </a:buClr>
              <a:buSzPts val="605"/>
              <a:buFont typeface="Arial"/>
              <a:buNone/>
            </a:pPr>
            <a:r>
              <a:rPr lang="es-419" dirty="0"/>
              <a:t>3.2 Seleccionar la categoría creada del punto 2 para determinar la actividad y la descripción.</a:t>
            </a:r>
          </a:p>
          <a:p>
            <a:pPr marL="0" indent="0">
              <a:buClr>
                <a:schemeClr val="dk1"/>
              </a:buClr>
              <a:buSzPts val="605"/>
              <a:buFont typeface="Arial"/>
              <a:buNone/>
            </a:pPr>
            <a:r>
              <a:rPr lang="es-419" dirty="0"/>
              <a:t>3.3 Considerar la fecha que la ingeniera determina para la actividad como inicio y como finalización 10 días después ya que la siguiente semana de realizar la actividad se debe de presentar la nota y preguntar en clase si hay dudas o solicitud de revisión. </a:t>
            </a:r>
          </a:p>
          <a:p>
            <a:pPr marL="0" indent="0">
              <a:buClr>
                <a:schemeClr val="dk1"/>
              </a:buClr>
              <a:buSzPts val="605"/>
              <a:buFont typeface="Arial"/>
              <a:buNone/>
            </a:pPr>
            <a:endParaRPr lang="es-419" dirty="0"/>
          </a:p>
          <a:p>
            <a:pPr marL="0" indent="0">
              <a:buClr>
                <a:schemeClr val="dk1"/>
              </a:buClr>
              <a:buSzPts val="605"/>
              <a:buFont typeface="Arial"/>
              <a:buNone/>
            </a:pPr>
            <a:r>
              <a:rPr lang="es-419" b="1" dirty="0"/>
              <a:t>POR IMPROVISTOS QUE PUEDA EXISTIR DE CAMBIOS DE FECHA, SE PUEDE REALIZAR.</a:t>
            </a:r>
          </a:p>
        </p:txBody>
      </p:sp>
      <p:pic>
        <p:nvPicPr>
          <p:cNvPr id="4" name="Imagen 3">
            <a:extLst>
              <a:ext uri="{FF2B5EF4-FFF2-40B4-BE49-F238E27FC236}">
                <a16:creationId xmlns:a16="http://schemas.microsoft.com/office/drawing/2014/main" id="{8E1BDD07-F5BB-1FFA-39E0-4801E90C4404}"/>
              </a:ext>
            </a:extLst>
          </p:cNvPr>
          <p:cNvPicPr>
            <a:picLocks noChangeAspect="1"/>
          </p:cNvPicPr>
          <p:nvPr/>
        </p:nvPicPr>
        <p:blipFill rotWithShape="1">
          <a:blip r:embed="rId3"/>
          <a:srcRect l="12543"/>
          <a:stretch/>
        </p:blipFill>
        <p:spPr>
          <a:xfrm>
            <a:off x="1191801" y="968400"/>
            <a:ext cx="5301465" cy="695759"/>
          </a:xfrm>
          <a:prstGeom prst="rect">
            <a:avLst/>
          </a:prstGeom>
          <a:ln>
            <a:solidFill>
              <a:schemeClr val="accent6">
                <a:lumMod val="50000"/>
              </a:schemeClr>
            </a:solidFill>
          </a:ln>
        </p:spPr>
      </p:pic>
      <p:pic>
        <p:nvPicPr>
          <p:cNvPr id="9" name="Imagen 8">
            <a:extLst>
              <a:ext uri="{FF2B5EF4-FFF2-40B4-BE49-F238E27FC236}">
                <a16:creationId xmlns:a16="http://schemas.microsoft.com/office/drawing/2014/main" id="{3853A62D-FD9F-1DA5-6851-25D540201C1C}"/>
              </a:ext>
            </a:extLst>
          </p:cNvPr>
          <p:cNvPicPr>
            <a:picLocks noChangeAspect="1"/>
          </p:cNvPicPr>
          <p:nvPr/>
        </p:nvPicPr>
        <p:blipFill>
          <a:blip r:embed="rId4"/>
          <a:stretch>
            <a:fillRect/>
          </a:stretch>
        </p:blipFill>
        <p:spPr>
          <a:xfrm>
            <a:off x="2866502" y="1792816"/>
            <a:ext cx="3102796" cy="1557868"/>
          </a:xfrm>
          <a:prstGeom prst="rect">
            <a:avLst/>
          </a:prstGeom>
          <a:ln>
            <a:solidFill>
              <a:schemeClr val="accent6">
                <a:lumMod val="50000"/>
              </a:schemeClr>
            </a:solidFill>
          </a:ln>
        </p:spPr>
      </p:pic>
    </p:spTree>
    <p:extLst>
      <p:ext uri="{BB962C8B-B14F-4D97-AF65-F5344CB8AC3E}">
        <p14:creationId xmlns:p14="http://schemas.microsoft.com/office/powerpoint/2010/main" val="134471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ENTREGA DE DOCUMENTOS </a:t>
            </a:r>
            <a:endParaRPr/>
          </a:p>
        </p:txBody>
      </p:sp>
      <p:sp>
        <p:nvSpPr>
          <p:cNvPr id="148" name="Google Shape;148;p2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419" sz="5400">
                <a:solidFill>
                  <a:schemeClr val="accent3"/>
                </a:solidFill>
                <a:latin typeface="Alfa Slab One"/>
                <a:ea typeface="Alfa Slab One"/>
                <a:cs typeface="Alfa Slab One"/>
                <a:sym typeface="Alfa Slab One"/>
              </a:rPr>
              <a:t>EN DTT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p:nvPr/>
        </p:nvSpPr>
        <p:spPr>
          <a:xfrm>
            <a:off x="1401875" y="1305700"/>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a:solidFill>
                  <a:schemeClr val="accent3"/>
                </a:solidFill>
                <a:latin typeface="Alfa Slab One"/>
                <a:ea typeface="Alfa Slab One"/>
                <a:cs typeface="Alfa Slab One"/>
                <a:sym typeface="Alfa Slab One"/>
              </a:rPr>
              <a:t> SLA-DOC-CUMPLI-ETICA</a:t>
            </a:r>
            <a:endParaRPr sz="2400">
              <a:latin typeface="Lato"/>
              <a:ea typeface="Lato"/>
              <a:cs typeface="Lato"/>
              <a:sym typeface="Lato"/>
            </a:endParaRPr>
          </a:p>
        </p:txBody>
      </p:sp>
      <p:sp>
        <p:nvSpPr>
          <p:cNvPr id="227" name="Google Shape;227;p35"/>
          <p:cNvSpPr txBox="1"/>
          <p:nvPr/>
        </p:nvSpPr>
        <p:spPr>
          <a:xfrm>
            <a:off x="1623000" y="1859800"/>
            <a:ext cx="58980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latin typeface="Lato"/>
                <a:ea typeface="Lato"/>
                <a:cs typeface="Lato"/>
                <a:sym typeface="Lato"/>
              </a:rPr>
              <a:t>Este entregable es una plantilla que deben de descargar de la sección “Ayuda -&gt; Archivos”. Debe de subirse en formato “PDF”, a menos que el Ingeniero </a:t>
            </a:r>
            <a:r>
              <a:rPr lang="es-419" dirty="0" err="1">
                <a:latin typeface="Lato"/>
                <a:ea typeface="Lato"/>
                <a:cs typeface="Lato"/>
                <a:sym typeface="Lato"/>
              </a:rPr>
              <a:t>Marin</a:t>
            </a:r>
            <a:r>
              <a:rPr lang="es-419" dirty="0">
                <a:latin typeface="Lato"/>
                <a:ea typeface="Lato"/>
                <a:cs typeface="Lato"/>
                <a:sym typeface="Lato"/>
              </a:rPr>
              <a:t> indique algo diferente. SIEMPRE ESTAR ATENTO A LAS FECHAS.</a:t>
            </a:r>
            <a:endParaRPr dirty="0">
              <a:latin typeface="Lato"/>
              <a:ea typeface="Lato"/>
              <a:cs typeface="Lato"/>
              <a:sym typeface="Lato"/>
            </a:endParaRPr>
          </a:p>
        </p:txBody>
      </p:sp>
      <p:pic>
        <p:nvPicPr>
          <p:cNvPr id="228" name="Google Shape;228;p35"/>
          <p:cNvPicPr preferRelativeResize="0"/>
          <p:nvPr/>
        </p:nvPicPr>
        <p:blipFill>
          <a:blip r:embed="rId3">
            <a:alphaModFix/>
          </a:blip>
          <a:stretch>
            <a:fillRect/>
          </a:stretch>
        </p:blipFill>
        <p:spPr>
          <a:xfrm>
            <a:off x="2394875" y="2874200"/>
            <a:ext cx="3577475" cy="694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p:nvPr/>
        </p:nvSpPr>
        <p:spPr>
          <a:xfrm>
            <a:off x="610765" y="298833"/>
            <a:ext cx="5898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PROGRAMA DEL CURSO</a:t>
            </a:r>
            <a:endParaRPr sz="2400" dirty="0">
              <a:latin typeface="Lato"/>
              <a:ea typeface="Lato"/>
              <a:cs typeface="Lato"/>
              <a:sym typeface="Lato"/>
            </a:endParaRPr>
          </a:p>
        </p:txBody>
      </p:sp>
      <p:sp>
        <p:nvSpPr>
          <p:cNvPr id="161" name="Google Shape;161;p26"/>
          <p:cNvSpPr txBox="1"/>
          <p:nvPr/>
        </p:nvSpPr>
        <p:spPr>
          <a:xfrm>
            <a:off x="610765" y="770111"/>
            <a:ext cx="7510726" cy="1046410"/>
          </a:xfrm>
          <a:prstGeom prst="rect">
            <a:avLst/>
          </a:prstGeom>
          <a:noFill/>
          <a:ln>
            <a:noFill/>
          </a:ln>
        </p:spPr>
        <p:txBody>
          <a:bodyPr spcFirstLastPara="1" wrap="square" lIns="91425" tIns="91425" rIns="91425" bIns="91425" anchor="t" anchorCtr="0">
            <a:spAutoFit/>
          </a:bodyPr>
          <a:lstStyle/>
          <a:p>
            <a:r>
              <a:rPr lang="es-MX" dirty="0">
                <a:latin typeface="Lato"/>
                <a:ea typeface="Lato"/>
                <a:cs typeface="Lato"/>
                <a:sym typeface="Lato"/>
              </a:rPr>
              <a:t>Este entregable es el programa del curso que la ingeniera utilizará en el semestre.</a:t>
            </a:r>
          </a:p>
          <a:p>
            <a:pPr marL="0" lvl="0" indent="0" algn="l" rtl="0">
              <a:spcBef>
                <a:spcPts val="0"/>
              </a:spcBef>
              <a:spcAft>
                <a:spcPts val="0"/>
              </a:spcAft>
              <a:buNone/>
            </a:pPr>
            <a:endParaRPr lang="es-419" dirty="0">
              <a:latin typeface="Lato"/>
              <a:ea typeface="Lato"/>
              <a:cs typeface="Lato"/>
              <a:sym typeface="Lato"/>
            </a:endParaRPr>
          </a:p>
          <a:p>
            <a:pPr marL="0" lvl="0" indent="0" algn="l" rtl="0">
              <a:spcBef>
                <a:spcPts val="0"/>
              </a:spcBef>
              <a:spcAft>
                <a:spcPts val="0"/>
              </a:spcAft>
              <a:buNone/>
            </a:pPr>
            <a:r>
              <a:rPr lang="es-419" dirty="0">
                <a:latin typeface="Lato"/>
                <a:ea typeface="Lato"/>
                <a:cs typeface="Lato"/>
                <a:sym typeface="Lato"/>
              </a:rPr>
              <a:t>La ingeniera proporciona este documento. Solicitarlo con tiempo ya que es un entregable en el DTT, se debe de cargar al sistema en formato PDF y DOCX</a:t>
            </a:r>
            <a:endParaRPr dirty="0">
              <a:latin typeface="Lato"/>
              <a:ea typeface="Lato"/>
              <a:cs typeface="Lato"/>
              <a:sym typeface="Lato"/>
            </a:endParaRPr>
          </a:p>
        </p:txBody>
      </p:sp>
      <p:pic>
        <p:nvPicPr>
          <p:cNvPr id="5" name="Imagen 4">
            <a:extLst>
              <a:ext uri="{FF2B5EF4-FFF2-40B4-BE49-F238E27FC236}">
                <a16:creationId xmlns:a16="http://schemas.microsoft.com/office/drawing/2014/main" id="{F960C934-F0DD-F469-2971-E0F9CA246A8C}"/>
              </a:ext>
            </a:extLst>
          </p:cNvPr>
          <p:cNvPicPr>
            <a:picLocks noChangeAspect="1"/>
          </p:cNvPicPr>
          <p:nvPr/>
        </p:nvPicPr>
        <p:blipFill>
          <a:blip r:embed="rId3"/>
          <a:stretch>
            <a:fillRect/>
          </a:stretch>
        </p:blipFill>
        <p:spPr>
          <a:xfrm>
            <a:off x="1839073" y="2031965"/>
            <a:ext cx="4845928" cy="25529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p:nvPr/>
        </p:nvSpPr>
        <p:spPr>
          <a:xfrm>
            <a:off x="754603" y="740622"/>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CONFERENCIA</a:t>
            </a:r>
            <a:endParaRPr sz="2400" dirty="0">
              <a:latin typeface="Lato"/>
              <a:ea typeface="Lato"/>
              <a:cs typeface="Lato"/>
              <a:sym typeface="Lato"/>
            </a:endParaRPr>
          </a:p>
        </p:txBody>
      </p:sp>
      <p:sp>
        <p:nvSpPr>
          <p:cNvPr id="190" name="Google Shape;190;p30"/>
          <p:cNvSpPr txBox="1"/>
          <p:nvPr/>
        </p:nvSpPr>
        <p:spPr>
          <a:xfrm>
            <a:off x="754603" y="1294722"/>
            <a:ext cx="7392804" cy="3416290"/>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r>
              <a:rPr lang="es-MX" dirty="0">
                <a:latin typeface="Lato"/>
                <a:ea typeface="Lato"/>
                <a:cs typeface="Lato"/>
                <a:sym typeface="Lato"/>
              </a:rPr>
              <a:t>El tema de la conferencia lo determina la docente del curso, esto para mantener la integridad del contenido del curso. </a:t>
            </a:r>
          </a:p>
          <a:p>
            <a:pPr marL="285750" lvl="0" indent="-285750" algn="just" rtl="0">
              <a:spcBef>
                <a:spcPts val="0"/>
              </a:spcBef>
              <a:spcAft>
                <a:spcPts val="0"/>
              </a:spcAft>
              <a:buFont typeface="Arial" panose="020B0604020202020204" pitchFamily="34" charset="0"/>
              <a:buChar char="•"/>
            </a:pPr>
            <a:endParaRPr lang="es-MX" dirty="0">
              <a:latin typeface="Lato"/>
              <a:ea typeface="Lato"/>
              <a:cs typeface="Lato"/>
              <a:sym typeface="Lato"/>
            </a:endParaRPr>
          </a:p>
          <a:p>
            <a:pPr marL="285750" lvl="0" indent="-285750" algn="just" rtl="0">
              <a:spcBef>
                <a:spcPts val="0"/>
              </a:spcBef>
              <a:spcAft>
                <a:spcPts val="0"/>
              </a:spcAft>
              <a:buFont typeface="Arial" panose="020B0604020202020204" pitchFamily="34" charset="0"/>
              <a:buChar char="•"/>
            </a:pPr>
            <a:r>
              <a:rPr lang="es-MX" dirty="0">
                <a:latin typeface="Lato"/>
                <a:ea typeface="Lato"/>
                <a:cs typeface="Lato"/>
                <a:sym typeface="Lato"/>
              </a:rPr>
              <a:t>El auxiliar es el conferencista, así que debe de preparar una conferencia de 1 hora.</a:t>
            </a:r>
          </a:p>
          <a:p>
            <a:pPr marL="285750" lvl="0" indent="-285750" algn="just" rtl="0">
              <a:spcBef>
                <a:spcPts val="0"/>
              </a:spcBef>
              <a:spcAft>
                <a:spcPts val="0"/>
              </a:spcAft>
              <a:buFont typeface="Arial" panose="020B0604020202020204" pitchFamily="34" charset="0"/>
              <a:buChar char="•"/>
            </a:pPr>
            <a:endParaRPr lang="es-MX" dirty="0">
              <a:latin typeface="Lato"/>
              <a:ea typeface="Lato"/>
              <a:cs typeface="Lato"/>
              <a:sym typeface="Lato"/>
            </a:endParaRPr>
          </a:p>
          <a:p>
            <a:pPr marL="285750" lvl="0" indent="-285750" algn="just" rtl="0">
              <a:spcBef>
                <a:spcPts val="0"/>
              </a:spcBef>
              <a:spcAft>
                <a:spcPts val="0"/>
              </a:spcAft>
              <a:buFont typeface="Arial" panose="020B0604020202020204" pitchFamily="34" charset="0"/>
              <a:buChar char="•"/>
            </a:pPr>
            <a:r>
              <a:rPr lang="es-MX" dirty="0">
                <a:latin typeface="Lato"/>
                <a:ea typeface="Lato"/>
                <a:cs typeface="Lato"/>
                <a:sym typeface="Lato"/>
              </a:rPr>
              <a:t>Preparar una encuesta donde evalué la conferencia.</a:t>
            </a:r>
          </a:p>
          <a:p>
            <a:pPr marL="285750" lvl="0" indent="-285750" algn="just" rtl="0">
              <a:spcBef>
                <a:spcPts val="0"/>
              </a:spcBef>
              <a:spcAft>
                <a:spcPts val="0"/>
              </a:spcAft>
              <a:buFont typeface="Arial" panose="020B0604020202020204" pitchFamily="34" charset="0"/>
              <a:buChar char="•"/>
            </a:pPr>
            <a:endParaRPr lang="es-MX" dirty="0">
              <a:latin typeface="Lato"/>
              <a:ea typeface="Lato"/>
              <a:cs typeface="Lato"/>
              <a:sym typeface="Lato"/>
            </a:endParaRPr>
          </a:p>
          <a:p>
            <a:pPr marL="285750" lvl="0" indent="-285750" algn="just" rtl="0">
              <a:spcBef>
                <a:spcPts val="0"/>
              </a:spcBef>
              <a:spcAft>
                <a:spcPts val="0"/>
              </a:spcAft>
              <a:buFont typeface="Arial" panose="020B0604020202020204" pitchFamily="34" charset="0"/>
              <a:buChar char="•"/>
            </a:pPr>
            <a:r>
              <a:rPr lang="es-MX" dirty="0">
                <a:latin typeface="Lato"/>
                <a:ea typeface="Lato"/>
                <a:cs typeface="Lato"/>
                <a:sym typeface="Lato"/>
              </a:rPr>
              <a:t>Preparar asistencia del día.</a:t>
            </a:r>
          </a:p>
          <a:p>
            <a:pPr marL="285750" lvl="0" indent="-285750" algn="just" rtl="0">
              <a:spcBef>
                <a:spcPts val="0"/>
              </a:spcBef>
              <a:spcAft>
                <a:spcPts val="0"/>
              </a:spcAft>
              <a:buFont typeface="Arial" panose="020B0604020202020204" pitchFamily="34" charset="0"/>
              <a:buChar char="•"/>
            </a:pPr>
            <a:endParaRPr lang="es-MX" dirty="0">
              <a:latin typeface="Lato"/>
              <a:ea typeface="Lato"/>
              <a:cs typeface="Lato"/>
              <a:sym typeface="Lato"/>
            </a:endParaRPr>
          </a:p>
          <a:p>
            <a:pPr marL="285750" lvl="0" indent="-285750" algn="just" rtl="0">
              <a:spcBef>
                <a:spcPts val="0"/>
              </a:spcBef>
              <a:spcAft>
                <a:spcPts val="0"/>
              </a:spcAft>
              <a:buFont typeface="Arial" panose="020B0604020202020204" pitchFamily="34" charset="0"/>
              <a:buChar char="•"/>
            </a:pPr>
            <a:r>
              <a:rPr lang="es-MX" dirty="0">
                <a:latin typeface="Lato"/>
                <a:ea typeface="Lato"/>
                <a:cs typeface="Lato"/>
                <a:sym typeface="Lato"/>
              </a:rPr>
              <a:t>Preparar una actividad interactiva, se aconseja utilizar </a:t>
            </a:r>
            <a:r>
              <a:rPr lang="es-MX" dirty="0" err="1">
                <a:latin typeface="Lato"/>
                <a:ea typeface="Lato"/>
                <a:cs typeface="Lato"/>
                <a:sym typeface="Lato"/>
              </a:rPr>
              <a:t>Kahoot</a:t>
            </a:r>
            <a:r>
              <a:rPr lang="es-MX" dirty="0">
                <a:latin typeface="Lato"/>
                <a:ea typeface="Lato"/>
                <a:cs typeface="Lato"/>
                <a:sym typeface="Lato"/>
              </a:rPr>
              <a:t> pero es libre la herramienta a utilizar, el objetivo es comprobar que fueron trasmitidos los contenidos correctamente. </a:t>
            </a:r>
          </a:p>
          <a:p>
            <a:pPr marL="285750" lvl="0" indent="-285750" algn="just" rtl="0">
              <a:spcBef>
                <a:spcPts val="0"/>
              </a:spcBef>
              <a:spcAft>
                <a:spcPts val="0"/>
              </a:spcAft>
              <a:buFont typeface="Arial" panose="020B0604020202020204" pitchFamily="34" charset="0"/>
              <a:buChar char="•"/>
            </a:pPr>
            <a:r>
              <a:rPr lang="es-MX" dirty="0">
                <a:latin typeface="Lato"/>
                <a:ea typeface="Lato"/>
                <a:cs typeface="Lato"/>
                <a:sym typeface="Lato"/>
              </a:rPr>
              <a:t>La grabación de la conferencia servirá como asistencia (se estará aclarando mas adelante) y dicha grabación se tendrá que presentar en la biblioteca de conferencias en el DTT. Visualizar enlaces en el DTT</a:t>
            </a:r>
            <a:endParaRPr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ORGANIGRAMA DE LAS AUTORIDADES DE ECYS</a:t>
            </a:r>
            <a:endParaRPr/>
          </a:p>
        </p:txBody>
      </p:sp>
      <p:sp>
        <p:nvSpPr>
          <p:cNvPr id="93" name="Google Shape;93;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sz="5400">
              <a:solidFill>
                <a:schemeClr val="accent3"/>
              </a:solidFill>
              <a:latin typeface="Alfa Slab One"/>
              <a:ea typeface="Alfa Slab One"/>
              <a:cs typeface="Alfa Slab One"/>
              <a:sym typeface="Alfa Slab One"/>
            </a:endParaRPr>
          </a:p>
          <a:p>
            <a:pPr marL="0" lvl="0" indent="0" algn="l" rtl="0">
              <a:spcBef>
                <a:spcPts val="0"/>
              </a:spcBef>
              <a:spcAft>
                <a:spcPts val="0"/>
              </a:spcAft>
              <a:buNone/>
            </a:pPr>
            <a:endParaRPr/>
          </a:p>
        </p:txBody>
      </p:sp>
      <p:sp>
        <p:nvSpPr>
          <p:cNvPr id="2" name="Google Shape;87;p13">
            <a:extLst>
              <a:ext uri="{FF2B5EF4-FFF2-40B4-BE49-F238E27FC236}">
                <a16:creationId xmlns:a16="http://schemas.microsoft.com/office/drawing/2014/main" id="{D844E112-B866-75D7-089C-38E3D1FCFC8C}"/>
              </a:ext>
            </a:extLst>
          </p:cNvPr>
          <p:cNvSpPr txBox="1">
            <a:spLocks/>
          </p:cNvSpPr>
          <p:nvPr/>
        </p:nvSpPr>
        <p:spPr>
          <a:xfrm>
            <a:off x="882027" y="3325299"/>
            <a:ext cx="7688100" cy="917927"/>
          </a:xfrm>
          <a:prstGeom prst="rect">
            <a:avLst/>
          </a:prstGeom>
          <a:noFill/>
          <a:ln>
            <a:noFill/>
          </a:ln>
        </p:spPr>
        <p:txBody>
          <a:bodyPr spcFirstLastPara="1" wrap="square" lIns="91425" tIns="91425" rIns="91425" bIns="91425" anchor="t" anchorCtr="0">
            <a:normAutofit fontScale="32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buClr>
                <a:schemeClr val="dk1"/>
              </a:buClr>
              <a:buSzPts val="605"/>
              <a:buFont typeface="Arial"/>
              <a:buNone/>
            </a:pPr>
            <a:r>
              <a:rPr lang="es-419" sz="5200" dirty="0">
                <a:solidFill>
                  <a:schemeClr val="dk1"/>
                </a:solidFill>
              </a:rPr>
              <a:t>Es necesario que sepas como esta organizada nuestra escuela para poder llenar tus documentos de inicio y finalización de practica docente. </a:t>
            </a:r>
            <a:endParaRPr lang="es-419"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p:nvPr/>
        </p:nvSpPr>
        <p:spPr>
          <a:xfrm>
            <a:off x="1401875" y="1305700"/>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a:solidFill>
                  <a:schemeClr val="accent3"/>
                </a:solidFill>
                <a:latin typeface="Alfa Slab One"/>
                <a:ea typeface="Alfa Slab One"/>
                <a:cs typeface="Alfa Slab One"/>
                <a:sym typeface="Alfa Slab One"/>
              </a:rPr>
              <a:t>CARTA APROBACIÓN CONFERENCIA</a:t>
            </a:r>
            <a:endParaRPr sz="2400">
              <a:latin typeface="Lato"/>
              <a:ea typeface="Lato"/>
              <a:cs typeface="Lato"/>
              <a:sym typeface="Lato"/>
            </a:endParaRPr>
          </a:p>
        </p:txBody>
      </p:sp>
      <p:sp>
        <p:nvSpPr>
          <p:cNvPr id="212" name="Google Shape;212;p33"/>
          <p:cNvSpPr txBox="1"/>
          <p:nvPr/>
        </p:nvSpPr>
        <p:spPr>
          <a:xfrm>
            <a:off x="1623000" y="1859800"/>
            <a:ext cx="58980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latin typeface="Lato"/>
                <a:ea typeface="Lato"/>
                <a:cs typeface="Lato"/>
                <a:sym typeface="Lato"/>
              </a:rPr>
              <a:t>Este entregable es una carta firmada por el Ingeniero </a:t>
            </a:r>
            <a:r>
              <a:rPr lang="es-419" dirty="0" err="1">
                <a:latin typeface="Lato"/>
                <a:ea typeface="Lato"/>
                <a:cs typeface="Lato"/>
                <a:sym typeface="Lato"/>
              </a:rPr>
              <a:t>Marin</a:t>
            </a:r>
            <a:r>
              <a:rPr lang="es-419" dirty="0">
                <a:latin typeface="Lato"/>
                <a:ea typeface="Lato"/>
                <a:cs typeface="Lato"/>
                <a:sym typeface="Lato"/>
              </a:rPr>
              <a:t> y la ingeniera del curso, la plantilla que deben de descargar esta en la sección “Ayuda -&gt; Archivos”</a:t>
            </a:r>
            <a:endParaRPr dirty="0">
              <a:latin typeface="Lato"/>
              <a:ea typeface="Lato"/>
              <a:cs typeface="Lato"/>
              <a:sym typeface="Lato"/>
            </a:endParaRPr>
          </a:p>
        </p:txBody>
      </p:sp>
      <p:sp>
        <p:nvSpPr>
          <p:cNvPr id="213" name="Google Shape;213;p33"/>
          <p:cNvSpPr txBox="1"/>
          <p:nvPr/>
        </p:nvSpPr>
        <p:spPr>
          <a:xfrm>
            <a:off x="1171253" y="3294789"/>
            <a:ext cx="6801492"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latin typeface="Lato"/>
                <a:ea typeface="Lato"/>
                <a:cs typeface="Lato"/>
                <a:sym typeface="Lato"/>
              </a:rPr>
              <a:t>RECOMENDACIÓN</a:t>
            </a:r>
            <a:endParaRPr dirty="0">
              <a:latin typeface="Lato"/>
              <a:ea typeface="Lato"/>
              <a:cs typeface="Lato"/>
              <a:sym typeface="Lato"/>
            </a:endParaRPr>
          </a:p>
          <a:p>
            <a:pPr marL="0" lvl="0" indent="0" algn="just" rtl="0">
              <a:spcBef>
                <a:spcPts val="0"/>
              </a:spcBef>
              <a:spcAft>
                <a:spcPts val="0"/>
              </a:spcAft>
              <a:buNone/>
            </a:pPr>
            <a:r>
              <a:rPr lang="es-419" dirty="0">
                <a:latin typeface="Lato"/>
                <a:ea typeface="Lato"/>
                <a:cs typeface="Lato"/>
                <a:sym typeface="Lato"/>
              </a:rPr>
              <a:t>Aunque la fecha de la conferencia este fuera de los limites establecidos por el ingeniero </a:t>
            </a:r>
            <a:r>
              <a:rPr lang="es-419" dirty="0" err="1">
                <a:latin typeface="Lato"/>
                <a:ea typeface="Lato"/>
                <a:cs typeface="Lato"/>
                <a:sym typeface="Lato"/>
              </a:rPr>
              <a:t>Marin</a:t>
            </a:r>
            <a:r>
              <a:rPr lang="es-419" dirty="0">
                <a:latin typeface="Lato"/>
                <a:ea typeface="Lato"/>
                <a:cs typeface="Lato"/>
                <a:sym typeface="Lato"/>
              </a:rPr>
              <a:t>, se debe de realizar la carta aprobación de conferencia antes del limite establecido en el área de entregables del DTT y subirla en el margen de fecha.</a:t>
            </a:r>
            <a:endParaRPr dirty="0">
              <a:latin typeface="Lato"/>
              <a:ea typeface="Lato"/>
              <a:cs typeface="Lato"/>
              <a:sym typeface="Lato"/>
            </a:endParaRPr>
          </a:p>
        </p:txBody>
      </p:sp>
      <p:pic>
        <p:nvPicPr>
          <p:cNvPr id="214" name="Google Shape;214;p33"/>
          <p:cNvPicPr preferRelativeResize="0"/>
          <p:nvPr/>
        </p:nvPicPr>
        <p:blipFill>
          <a:blip r:embed="rId3">
            <a:alphaModFix/>
          </a:blip>
          <a:stretch>
            <a:fillRect/>
          </a:stretch>
        </p:blipFill>
        <p:spPr>
          <a:xfrm>
            <a:off x="2156687" y="2679433"/>
            <a:ext cx="4830625" cy="444725"/>
          </a:xfrm>
          <a:prstGeom prst="rect">
            <a:avLst/>
          </a:prstGeom>
          <a:noFill/>
          <a:ln>
            <a:solidFill>
              <a:schemeClr val="accent6">
                <a:lumMod val="50000"/>
              </a:schemeClr>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p:nvPr/>
        </p:nvSpPr>
        <p:spPr>
          <a:xfrm>
            <a:off x="1401875" y="1305700"/>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REPORTE CONFERENCIA</a:t>
            </a:r>
            <a:endParaRPr sz="2400" dirty="0">
              <a:latin typeface="Lato"/>
              <a:ea typeface="Lato"/>
              <a:cs typeface="Lato"/>
              <a:sym typeface="Lato"/>
            </a:endParaRPr>
          </a:p>
        </p:txBody>
      </p:sp>
      <p:sp>
        <p:nvSpPr>
          <p:cNvPr id="203" name="Google Shape;203;p32"/>
          <p:cNvSpPr txBox="1"/>
          <p:nvPr/>
        </p:nvSpPr>
        <p:spPr>
          <a:xfrm>
            <a:off x="1623000" y="1859800"/>
            <a:ext cx="589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latin typeface="Lato"/>
                <a:ea typeface="Lato"/>
                <a:cs typeface="Lato"/>
                <a:sym typeface="Lato"/>
              </a:rPr>
              <a:t>Este entregable es un reporte a base de una plantilla que deben de descargar de la sección “Ayuda -&gt; Archivos”</a:t>
            </a:r>
            <a:endParaRPr dirty="0">
              <a:latin typeface="Lato"/>
              <a:ea typeface="Lato"/>
              <a:cs typeface="Lato"/>
              <a:sym typeface="Lato"/>
            </a:endParaRPr>
          </a:p>
        </p:txBody>
      </p:sp>
      <p:pic>
        <p:nvPicPr>
          <p:cNvPr id="205" name="Google Shape;205;p32"/>
          <p:cNvPicPr preferRelativeResize="0"/>
          <p:nvPr/>
        </p:nvPicPr>
        <p:blipFill>
          <a:blip r:embed="rId3">
            <a:alphaModFix/>
          </a:blip>
          <a:stretch>
            <a:fillRect/>
          </a:stretch>
        </p:blipFill>
        <p:spPr>
          <a:xfrm>
            <a:off x="2156688" y="2571750"/>
            <a:ext cx="4830625" cy="444725"/>
          </a:xfrm>
          <a:prstGeom prst="rect">
            <a:avLst/>
          </a:prstGeom>
          <a:noFill/>
          <a:ln>
            <a:solidFill>
              <a:schemeClr val="accent6">
                <a:lumMod val="50000"/>
              </a:schemeClr>
            </a:solidFill>
          </a:ln>
        </p:spPr>
      </p:pic>
      <p:sp>
        <p:nvSpPr>
          <p:cNvPr id="3" name="Google Shape;203;p32">
            <a:extLst>
              <a:ext uri="{FF2B5EF4-FFF2-40B4-BE49-F238E27FC236}">
                <a16:creationId xmlns:a16="http://schemas.microsoft.com/office/drawing/2014/main" id="{5FAEAAA8-BDD0-E1A1-029C-F1EF4F03F919}"/>
              </a:ext>
            </a:extLst>
          </p:cNvPr>
          <p:cNvSpPr txBox="1"/>
          <p:nvPr/>
        </p:nvSpPr>
        <p:spPr>
          <a:xfrm>
            <a:off x="770561" y="3112825"/>
            <a:ext cx="7017249"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dirty="0">
                <a:latin typeface="Lato"/>
                <a:ea typeface="Lato"/>
                <a:cs typeface="Lato"/>
                <a:sym typeface="Lato"/>
              </a:rPr>
              <a:t>El reporte debe ir firmado por la docente del curso y el ingeniero </a:t>
            </a:r>
            <a:r>
              <a:rPr lang="es-419" dirty="0" err="1">
                <a:latin typeface="Lato"/>
                <a:ea typeface="Lato"/>
                <a:cs typeface="Lato"/>
                <a:sym typeface="Lato"/>
              </a:rPr>
              <a:t>Marin</a:t>
            </a:r>
            <a:r>
              <a:rPr lang="es-419" dirty="0">
                <a:latin typeface="Lato"/>
                <a:ea typeface="Lato"/>
                <a:cs typeface="Lato"/>
                <a:sym typeface="Lato"/>
              </a:rPr>
              <a:t>, si la conferencia fue realizado en fecha fuera de lo establecido por la escuela, se debe de notificar al ingeniero </a:t>
            </a:r>
            <a:r>
              <a:rPr lang="es-419" dirty="0" err="1">
                <a:latin typeface="Lato"/>
                <a:ea typeface="Lato"/>
                <a:cs typeface="Lato"/>
                <a:sym typeface="Lato"/>
              </a:rPr>
              <a:t>Marin</a:t>
            </a:r>
            <a:r>
              <a:rPr lang="es-419" dirty="0">
                <a:latin typeface="Lato"/>
                <a:ea typeface="Lato"/>
                <a:cs typeface="Lato"/>
                <a:sym typeface="Lato"/>
              </a:rPr>
              <a:t>, para que no afecte tu practica y puedan habilitar las secciones correspondientes.</a:t>
            </a:r>
            <a:endParaRPr dirty="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p:nvPr/>
        </p:nvSpPr>
        <p:spPr>
          <a:xfrm>
            <a:off x="1401875" y="1305700"/>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a:solidFill>
                  <a:schemeClr val="accent3"/>
                </a:solidFill>
                <a:latin typeface="Alfa Slab One"/>
                <a:ea typeface="Alfa Slab One"/>
                <a:cs typeface="Alfa Slab One"/>
                <a:sym typeface="Alfa Slab One"/>
              </a:rPr>
              <a:t>ARTÍCULO REVISTA DIGITAL ECYS</a:t>
            </a:r>
            <a:endParaRPr sz="2400">
              <a:latin typeface="Lato"/>
              <a:ea typeface="Lato"/>
              <a:cs typeface="Lato"/>
              <a:sym typeface="Lato"/>
            </a:endParaRPr>
          </a:p>
        </p:txBody>
      </p:sp>
      <p:sp>
        <p:nvSpPr>
          <p:cNvPr id="221" name="Google Shape;221;p34"/>
          <p:cNvSpPr txBox="1"/>
          <p:nvPr/>
        </p:nvSpPr>
        <p:spPr>
          <a:xfrm>
            <a:off x="1017142" y="1859800"/>
            <a:ext cx="6965878" cy="169274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dirty="0">
                <a:latin typeface="Lato"/>
                <a:ea typeface="Lato"/>
                <a:cs typeface="Lato"/>
                <a:sym typeface="Lato"/>
              </a:rPr>
              <a:t>Aunque el artículo se realiza en parejas (puede variar en cada semestre), </a:t>
            </a:r>
            <a:endParaRPr dirty="0">
              <a:latin typeface="Lato"/>
              <a:ea typeface="Lato"/>
              <a:cs typeface="Lato"/>
              <a:sym typeface="Lato"/>
            </a:endParaRPr>
          </a:p>
          <a:p>
            <a:pPr marL="0" lvl="0" indent="0" algn="just" rtl="0">
              <a:spcBef>
                <a:spcPts val="0"/>
              </a:spcBef>
              <a:spcAft>
                <a:spcPts val="0"/>
              </a:spcAft>
              <a:buNone/>
            </a:pPr>
            <a:r>
              <a:rPr lang="es-419" dirty="0">
                <a:latin typeface="Lato"/>
                <a:ea typeface="Lato"/>
                <a:cs typeface="Lato"/>
                <a:sym typeface="Lato"/>
              </a:rPr>
              <a:t>Esta entrega es “individual” y se entrega solo la segunda revisión que se le da a su artículo , </a:t>
            </a:r>
            <a:endParaRPr dirty="0">
              <a:latin typeface="Lato"/>
              <a:ea typeface="Lato"/>
              <a:cs typeface="Lato"/>
              <a:sym typeface="Lato"/>
            </a:endParaRPr>
          </a:p>
          <a:p>
            <a:pPr marL="0" lvl="0" indent="0" algn="just" rtl="0">
              <a:spcBef>
                <a:spcPts val="0"/>
              </a:spcBef>
              <a:spcAft>
                <a:spcPts val="0"/>
              </a:spcAft>
              <a:buNone/>
            </a:pPr>
            <a:r>
              <a:rPr lang="es-419" dirty="0">
                <a:latin typeface="Lato"/>
                <a:ea typeface="Lato"/>
                <a:cs typeface="Lato"/>
                <a:sym typeface="Lato"/>
              </a:rPr>
              <a:t>La primera revisión y entrega de la misma se hace en un enlace que se les indicará en la reunión de explicación de la Revista de la ECYS.</a:t>
            </a:r>
          </a:p>
          <a:p>
            <a:pPr marL="0" lvl="0" indent="0" algn="just" rtl="0">
              <a:spcBef>
                <a:spcPts val="0"/>
              </a:spcBef>
              <a:spcAft>
                <a:spcPts val="0"/>
              </a:spcAft>
              <a:buNone/>
            </a:pPr>
            <a:endParaRPr lang="es-419" dirty="0">
              <a:latin typeface="Lato"/>
              <a:ea typeface="Lato"/>
              <a:cs typeface="Lato"/>
              <a:sym typeface="Lato"/>
            </a:endParaRPr>
          </a:p>
          <a:p>
            <a:pPr marL="0" lvl="0" indent="0" algn="just" rtl="0">
              <a:spcBef>
                <a:spcPts val="0"/>
              </a:spcBef>
              <a:spcAft>
                <a:spcPts val="0"/>
              </a:spcAft>
              <a:buNone/>
            </a:pPr>
            <a:r>
              <a:rPr lang="es-419" dirty="0">
                <a:latin typeface="Lato"/>
                <a:ea typeface="Lato"/>
                <a:cs typeface="Lato"/>
                <a:sym typeface="Lato"/>
              </a:rPr>
              <a:t>Siempre estar al pendiente de fecha.</a:t>
            </a:r>
            <a:endParaRPr dirty="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FOROS </a:t>
            </a:r>
            <a:endParaRPr/>
          </a:p>
        </p:txBody>
      </p:sp>
      <p:sp>
        <p:nvSpPr>
          <p:cNvPr id="234" name="Google Shape;234;p36"/>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sz="5400">
              <a:solidFill>
                <a:schemeClr val="accent3"/>
              </a:solidFill>
              <a:latin typeface="Alfa Slab One"/>
              <a:ea typeface="Alfa Slab One"/>
              <a:cs typeface="Alfa Slab One"/>
              <a:sym typeface="Alfa Slab One"/>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p:nvPr/>
        </p:nvSpPr>
        <p:spPr>
          <a:xfrm>
            <a:off x="1278585" y="739509"/>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ENTREGA DE FOROS</a:t>
            </a:r>
            <a:endParaRPr sz="2400" dirty="0">
              <a:latin typeface="Lato"/>
              <a:ea typeface="Lato"/>
              <a:cs typeface="Lato"/>
              <a:sym typeface="Lato"/>
            </a:endParaRPr>
          </a:p>
        </p:txBody>
      </p:sp>
      <p:sp>
        <p:nvSpPr>
          <p:cNvPr id="252" name="Google Shape;252;p39"/>
          <p:cNvSpPr txBox="1"/>
          <p:nvPr/>
        </p:nvSpPr>
        <p:spPr>
          <a:xfrm>
            <a:off x="1401873" y="1461742"/>
            <a:ext cx="6488679" cy="83096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dirty="0">
                <a:latin typeface="Lato"/>
                <a:ea typeface="Lato"/>
                <a:cs typeface="Lato"/>
                <a:sym typeface="Lato"/>
              </a:rPr>
              <a:t>Los foros son creados para que los alumnos puedan interactuar con el auxiliar y presentar dudas al publico. Se debe de entregar REPORTE de sus foros en la página </a:t>
            </a:r>
            <a:r>
              <a:rPr lang="es-419" sz="1100" u="sng" dirty="0">
                <a:solidFill>
                  <a:schemeClr val="hlink"/>
                </a:solidFill>
                <a:hlinkClick r:id="rId3"/>
              </a:rPr>
              <a:t>ENTREGA DE FOROS | TUTORES (dsifiusac.wixsite.com)</a:t>
            </a:r>
            <a:endParaRPr dirty="0">
              <a:latin typeface="Lato"/>
              <a:ea typeface="Lato"/>
              <a:cs typeface="Lato"/>
              <a:sym typeface="Lato"/>
            </a:endParaRPr>
          </a:p>
        </p:txBody>
      </p:sp>
      <p:sp>
        <p:nvSpPr>
          <p:cNvPr id="253" name="Google Shape;253;p39"/>
          <p:cNvSpPr txBox="1"/>
          <p:nvPr/>
        </p:nvSpPr>
        <p:spPr>
          <a:xfrm>
            <a:off x="1401874" y="2460841"/>
            <a:ext cx="6591419" cy="190818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dirty="0">
                <a:latin typeface="Lato"/>
                <a:ea typeface="Lato"/>
                <a:cs typeface="Lato"/>
                <a:sym typeface="Lato"/>
              </a:rPr>
              <a:t>Los foros son semanales, se recomienda crear el foro 0 que seria el de la primera semana de clases, siempre estar atento a las fechas de entrega, ya que los foros son parte de su nota en </a:t>
            </a:r>
            <a:r>
              <a:rPr lang="es-419" b="1" u="sng" dirty="0">
                <a:latin typeface="Lato"/>
                <a:ea typeface="Lato"/>
                <a:cs typeface="Lato"/>
                <a:sym typeface="Lato"/>
              </a:rPr>
              <a:t>el curso del DSI.</a:t>
            </a:r>
          </a:p>
          <a:p>
            <a:pPr marL="0" lvl="0" indent="0" algn="just" rtl="0">
              <a:spcBef>
                <a:spcPts val="0"/>
              </a:spcBef>
              <a:spcAft>
                <a:spcPts val="0"/>
              </a:spcAft>
              <a:buNone/>
            </a:pPr>
            <a:endParaRPr lang="es-419" dirty="0">
              <a:latin typeface="Lato"/>
              <a:ea typeface="Lato"/>
              <a:cs typeface="Lato"/>
              <a:sym typeface="Lato"/>
            </a:endParaRPr>
          </a:p>
          <a:p>
            <a:pPr marL="0" lvl="0" indent="0" rtl="0">
              <a:spcBef>
                <a:spcPts val="0"/>
              </a:spcBef>
              <a:spcAft>
                <a:spcPts val="0"/>
              </a:spcAft>
              <a:buNone/>
            </a:pPr>
            <a:r>
              <a:rPr lang="es-419" dirty="0">
                <a:latin typeface="Lato"/>
                <a:ea typeface="Lato"/>
                <a:cs typeface="Lato"/>
                <a:sym typeface="Lato"/>
              </a:rPr>
              <a:t>Recomendación de fecha de creación:</a:t>
            </a:r>
            <a:br>
              <a:rPr lang="es-419" dirty="0">
                <a:latin typeface="Lato"/>
                <a:ea typeface="Lato"/>
                <a:cs typeface="Lato"/>
                <a:sym typeface="Lato"/>
              </a:rPr>
            </a:br>
            <a:r>
              <a:rPr lang="es-419" dirty="0">
                <a:latin typeface="Lato"/>
                <a:ea typeface="Lato"/>
                <a:cs typeface="Lato"/>
                <a:sym typeface="Lato"/>
              </a:rPr>
              <a:t>- Crear el foro los días Lunes a las 7 am del inicio de la semana del foro.</a:t>
            </a:r>
          </a:p>
          <a:p>
            <a:pPr marL="0" lvl="0" indent="0" algn="just" rtl="0">
              <a:spcBef>
                <a:spcPts val="0"/>
              </a:spcBef>
              <a:spcAft>
                <a:spcPts val="0"/>
              </a:spcAft>
              <a:buNone/>
            </a:pPr>
            <a:r>
              <a:rPr lang="es-419" dirty="0">
                <a:latin typeface="Lato"/>
                <a:ea typeface="Lato"/>
                <a:cs typeface="Lato"/>
                <a:sym typeface="Lato"/>
              </a:rPr>
              <a:t>- Mandar el reporte del foro los días domingos en la noche, al finalizar la semana del foro.</a:t>
            </a:r>
            <a:endParaRPr dirty="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p:nvPr/>
        </p:nvSpPr>
        <p:spPr>
          <a:xfrm>
            <a:off x="805974" y="469463"/>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CREACIÓN DE EVENTOS</a:t>
            </a:r>
            <a:endParaRPr sz="2400" dirty="0">
              <a:latin typeface="Lato"/>
              <a:ea typeface="Lato"/>
              <a:cs typeface="Lato"/>
              <a:sym typeface="Lato"/>
            </a:endParaRPr>
          </a:p>
        </p:txBody>
      </p:sp>
      <p:pic>
        <p:nvPicPr>
          <p:cNvPr id="246" name="Google Shape;246;p38"/>
          <p:cNvPicPr preferRelativeResize="0"/>
          <p:nvPr/>
        </p:nvPicPr>
        <p:blipFill rotWithShape="1">
          <a:blip r:embed="rId3">
            <a:alphaModFix/>
          </a:blip>
          <a:srcRect t="20741"/>
          <a:stretch/>
        </p:blipFill>
        <p:spPr>
          <a:xfrm>
            <a:off x="152400" y="1158689"/>
            <a:ext cx="8839200" cy="1872187"/>
          </a:xfrm>
          <a:prstGeom prst="rect">
            <a:avLst/>
          </a:prstGeom>
          <a:noFill/>
          <a:ln>
            <a:solidFill>
              <a:schemeClr val="accent6">
                <a:lumMod val="50000"/>
              </a:schemeClr>
            </a:solidFill>
          </a:ln>
        </p:spPr>
      </p:pic>
      <p:sp>
        <p:nvSpPr>
          <p:cNvPr id="2" name="Google Shape;252;p39">
            <a:extLst>
              <a:ext uri="{FF2B5EF4-FFF2-40B4-BE49-F238E27FC236}">
                <a16:creationId xmlns:a16="http://schemas.microsoft.com/office/drawing/2014/main" id="{6FB2F8A4-DA5A-8F0B-77C7-104594061F58}"/>
              </a:ext>
            </a:extLst>
          </p:cNvPr>
          <p:cNvSpPr txBox="1"/>
          <p:nvPr/>
        </p:nvSpPr>
        <p:spPr>
          <a:xfrm>
            <a:off x="353909" y="3030876"/>
            <a:ext cx="8637691" cy="14772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dirty="0">
                <a:latin typeface="Lato"/>
                <a:ea typeface="Lato"/>
                <a:cs typeface="Lato"/>
                <a:sym typeface="Lato"/>
              </a:rPr>
              <a:t>Los foros son creados en el área de “Creación de Eventos” dentro del DTT, también se </a:t>
            </a:r>
            <a:r>
              <a:rPr lang="es-419" b="1" dirty="0">
                <a:latin typeface="Lato"/>
                <a:ea typeface="Lato"/>
                <a:cs typeface="Lato"/>
                <a:sym typeface="Lato"/>
              </a:rPr>
              <a:t>debe de crear los foros en la plataforma UEDI</a:t>
            </a:r>
            <a:r>
              <a:rPr lang="es-419" dirty="0">
                <a:latin typeface="Lato"/>
                <a:ea typeface="Lato"/>
                <a:cs typeface="Lato"/>
                <a:sym typeface="Lato"/>
              </a:rPr>
              <a:t>. Si no tuvieran acceso a la creación de foros en UEDI, realizar en </a:t>
            </a:r>
            <a:r>
              <a:rPr lang="es-419" dirty="0" err="1">
                <a:latin typeface="Lato"/>
                <a:ea typeface="Lato"/>
                <a:cs typeface="Lato"/>
                <a:sym typeface="Lato"/>
              </a:rPr>
              <a:t>classroom</a:t>
            </a:r>
            <a:r>
              <a:rPr lang="es-419" dirty="0">
                <a:latin typeface="Lato"/>
                <a:ea typeface="Lato"/>
                <a:cs typeface="Lato"/>
                <a:sym typeface="Lato"/>
              </a:rPr>
              <a:t> un curso para  mantener los foros semanales. El foro se crea en ambas plataformas al mismo tiempo.</a:t>
            </a:r>
          </a:p>
          <a:p>
            <a:pPr marL="0" lvl="0" indent="0" algn="just" rtl="0">
              <a:spcBef>
                <a:spcPts val="0"/>
              </a:spcBef>
              <a:spcAft>
                <a:spcPts val="0"/>
              </a:spcAft>
              <a:buNone/>
            </a:pPr>
            <a:endParaRPr lang="es-419" dirty="0">
              <a:latin typeface="Lato"/>
              <a:ea typeface="Lato"/>
              <a:cs typeface="Lato"/>
              <a:sym typeface="Lato"/>
            </a:endParaRPr>
          </a:p>
          <a:p>
            <a:pPr marL="0" lvl="0" indent="0" algn="just" rtl="0">
              <a:spcBef>
                <a:spcPts val="0"/>
              </a:spcBef>
              <a:spcAft>
                <a:spcPts val="0"/>
              </a:spcAft>
              <a:buNone/>
            </a:pPr>
            <a:r>
              <a:rPr lang="es-419" dirty="0">
                <a:latin typeface="Lato"/>
                <a:ea typeface="Lato"/>
                <a:cs typeface="Lato"/>
                <a:sym typeface="Lato"/>
              </a:rPr>
              <a:t>La solicitud en UEDI lo estará explicando por medio de correo “Soporte DSI” que son los encargados de solucionar dudas y aclarar situaciones. Se estará explicando mas a detalle en las siguientes paginas.</a:t>
            </a:r>
            <a:endParaRPr dirty="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p:nvPr/>
        </p:nvSpPr>
        <p:spPr>
          <a:xfrm>
            <a:off x="905225" y="1125863"/>
            <a:ext cx="68913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FORMATO SUGERIDO PARA REPORTE SEMANAL DE FOROS</a:t>
            </a:r>
            <a:endParaRPr sz="2400" dirty="0">
              <a:solidFill>
                <a:schemeClr val="accent3"/>
              </a:solidFill>
              <a:latin typeface="Alfa Slab One"/>
              <a:ea typeface="Alfa Slab One"/>
              <a:cs typeface="Alfa Slab One"/>
              <a:sym typeface="Alfa Slab One"/>
            </a:endParaRPr>
          </a:p>
        </p:txBody>
      </p:sp>
      <p:sp>
        <p:nvSpPr>
          <p:cNvPr id="266" name="Google Shape;266;p41"/>
          <p:cNvSpPr txBox="1"/>
          <p:nvPr/>
        </p:nvSpPr>
        <p:spPr>
          <a:xfrm>
            <a:off x="1401875" y="2124850"/>
            <a:ext cx="589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latin typeface="Lato"/>
                <a:ea typeface="Lato"/>
                <a:cs typeface="Lato"/>
                <a:sym typeface="Lato"/>
              </a:rPr>
              <a:t>Para entregar semanalmente el reporte de foro se sugiere este formato, si no tienes acceso o permisos de edición en UEDI, utilizar </a:t>
            </a:r>
            <a:r>
              <a:rPr lang="es-419" dirty="0" err="1">
                <a:latin typeface="Lato"/>
                <a:ea typeface="Lato"/>
                <a:cs typeface="Lato"/>
                <a:sym typeface="Lato"/>
              </a:rPr>
              <a:t>classroom</a:t>
            </a:r>
            <a:r>
              <a:rPr lang="es-419" dirty="0">
                <a:latin typeface="Lato"/>
                <a:ea typeface="Lato"/>
                <a:cs typeface="Lato"/>
                <a:sym typeface="Lato"/>
              </a:rPr>
              <a:t>.</a:t>
            </a:r>
            <a:endParaRPr dirty="0">
              <a:latin typeface="Lato"/>
              <a:ea typeface="Lato"/>
              <a:cs typeface="Lato"/>
              <a:sym typeface="Lato"/>
            </a:endParaRPr>
          </a:p>
        </p:txBody>
      </p:sp>
      <p:sp>
        <p:nvSpPr>
          <p:cNvPr id="267" name="Google Shape;267;p41"/>
          <p:cNvSpPr txBox="1"/>
          <p:nvPr/>
        </p:nvSpPr>
        <p:spPr>
          <a:xfrm>
            <a:off x="1401875" y="2891625"/>
            <a:ext cx="5898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latin typeface="Lato"/>
                <a:ea typeface="Lato"/>
                <a:cs typeface="Lato"/>
                <a:sym typeface="Lato"/>
              </a:rPr>
              <a:t>Formato sugerido:</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s-419" u="sng" dirty="0">
                <a:solidFill>
                  <a:schemeClr val="hlink"/>
                </a:solidFill>
                <a:latin typeface="Lato"/>
                <a:ea typeface="Lato"/>
                <a:cs typeface="Lato"/>
                <a:sym typeface="Lato"/>
                <a:hlinkClick r:id="rId3"/>
              </a:rPr>
              <a:t>https://docs.google.com/document/d/1Z71uwXaaM4c7-N9lKZAHP78LxrlqWD_U/edit?usp=sharing&amp;ouid=108294265741797082224&amp;rtpof=true&amp;sd=true</a:t>
            </a:r>
            <a:r>
              <a:rPr lang="es-419" dirty="0">
                <a:latin typeface="Lato"/>
                <a:ea typeface="Lato"/>
                <a:cs typeface="Lato"/>
                <a:sym typeface="Lato"/>
              </a:rPr>
              <a:t> </a:t>
            </a:r>
            <a:endParaRPr dirty="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9"/>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ASISTENCIA DE CLASE </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p:nvPr/>
        </p:nvSpPr>
        <p:spPr>
          <a:xfrm>
            <a:off x="1278585" y="739509"/>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Asistencia de clase (laboratorio)</a:t>
            </a:r>
            <a:endParaRPr sz="2400" dirty="0">
              <a:latin typeface="Lato"/>
              <a:ea typeface="Lato"/>
              <a:cs typeface="Lato"/>
              <a:sym typeface="Lato"/>
            </a:endParaRPr>
          </a:p>
        </p:txBody>
      </p:sp>
      <p:sp>
        <p:nvSpPr>
          <p:cNvPr id="252" name="Google Shape;252;p39"/>
          <p:cNvSpPr txBox="1"/>
          <p:nvPr/>
        </p:nvSpPr>
        <p:spPr>
          <a:xfrm>
            <a:off x="1401873" y="1461742"/>
            <a:ext cx="6488679" cy="116952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dirty="0">
                <a:latin typeface="Lato"/>
                <a:ea typeface="Lato"/>
                <a:cs typeface="Lato"/>
                <a:sym typeface="Lato"/>
              </a:rPr>
              <a:t>Se conoce como asistencia de laboratorio, pero es la asistencia a la clase.</a:t>
            </a:r>
          </a:p>
          <a:p>
            <a:pPr marL="0" lvl="0" indent="0" algn="just" rtl="0">
              <a:spcBef>
                <a:spcPts val="0"/>
              </a:spcBef>
              <a:spcAft>
                <a:spcPts val="0"/>
              </a:spcAft>
              <a:buNone/>
            </a:pPr>
            <a:r>
              <a:rPr lang="es-419" dirty="0">
                <a:latin typeface="Lato"/>
                <a:ea typeface="Lato"/>
                <a:cs typeface="Lato"/>
                <a:sym typeface="Lato"/>
              </a:rPr>
              <a:t>Deben de realizar la grabación de su clase aparte, no depender de la grabación del </a:t>
            </a:r>
            <a:r>
              <a:rPr lang="es-419" dirty="0" err="1">
                <a:latin typeface="Lato"/>
                <a:ea typeface="Lato"/>
                <a:cs typeface="Lato"/>
                <a:sym typeface="Lato"/>
              </a:rPr>
              <a:t>meet</a:t>
            </a:r>
            <a:r>
              <a:rPr lang="es-419" dirty="0">
                <a:latin typeface="Lato"/>
                <a:ea typeface="Lato"/>
                <a:cs typeface="Lato"/>
                <a:sym typeface="Lato"/>
              </a:rPr>
              <a:t> que realiza la ingeniera. </a:t>
            </a:r>
          </a:p>
          <a:p>
            <a:pPr marL="0" lvl="0" indent="0" algn="just" rtl="0">
              <a:spcBef>
                <a:spcPts val="0"/>
              </a:spcBef>
              <a:spcAft>
                <a:spcPts val="0"/>
              </a:spcAft>
              <a:buNone/>
            </a:pPr>
            <a:endParaRPr lang="es-419" sz="1100" u="sng" dirty="0">
              <a:solidFill>
                <a:schemeClr val="hlink"/>
              </a:solidFill>
              <a:latin typeface="Lato"/>
              <a:ea typeface="Lato"/>
              <a:cs typeface="Lato"/>
              <a:sym typeface="Lato"/>
              <a:hlinkClick r:id="rId3"/>
            </a:endParaRPr>
          </a:p>
          <a:p>
            <a:pPr marL="0" lvl="0" indent="0" algn="ctr" rtl="0">
              <a:spcBef>
                <a:spcPts val="0"/>
              </a:spcBef>
              <a:spcAft>
                <a:spcPts val="0"/>
              </a:spcAft>
              <a:buNone/>
            </a:pPr>
            <a:r>
              <a:rPr lang="es-419" sz="1100" u="sng" dirty="0">
                <a:solidFill>
                  <a:schemeClr val="hlink"/>
                </a:solidFill>
                <a:hlinkClick r:id="rId3"/>
              </a:rPr>
              <a:t>ASISTENCIA DE LABORATORIO | TUTORES (dsifiusac.wixsite.com)</a:t>
            </a:r>
            <a:endParaRPr dirty="0">
              <a:latin typeface="Lato"/>
              <a:ea typeface="Lato"/>
              <a:cs typeface="Lato"/>
              <a:sym typeface="Lato"/>
            </a:endParaRPr>
          </a:p>
        </p:txBody>
      </p:sp>
      <p:sp>
        <p:nvSpPr>
          <p:cNvPr id="253" name="Google Shape;253;p39"/>
          <p:cNvSpPr txBox="1"/>
          <p:nvPr/>
        </p:nvSpPr>
        <p:spPr>
          <a:xfrm>
            <a:off x="1126350" y="2895800"/>
            <a:ext cx="6891300" cy="1908184"/>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r>
              <a:rPr lang="es-419" dirty="0">
                <a:latin typeface="Lato"/>
                <a:ea typeface="Lato"/>
                <a:cs typeface="Lato"/>
                <a:sym typeface="Lato"/>
              </a:rPr>
              <a:t>El auxiliar del curso debe de realizar su grabación con un programa que capture la pantalla, se recomienda OBS. </a:t>
            </a:r>
          </a:p>
          <a:p>
            <a:pPr marL="285750" lvl="0" indent="-285750" algn="just" rtl="0">
              <a:spcBef>
                <a:spcPts val="0"/>
              </a:spcBef>
              <a:spcAft>
                <a:spcPts val="0"/>
              </a:spcAft>
              <a:buFont typeface="Arial" panose="020B0604020202020204" pitchFamily="34" charset="0"/>
              <a:buChar char="•"/>
            </a:pPr>
            <a:r>
              <a:rPr lang="es-419" dirty="0">
                <a:latin typeface="Lato"/>
                <a:ea typeface="Lato"/>
                <a:cs typeface="Lato"/>
                <a:sym typeface="Lato"/>
              </a:rPr>
              <a:t>Se recomienda cargar los videos en una carpeta del drive.</a:t>
            </a:r>
            <a:endParaRPr lang="es-419" b="1" u="sng" dirty="0">
              <a:latin typeface="Lato"/>
              <a:ea typeface="Lato"/>
              <a:cs typeface="Lato"/>
              <a:sym typeface="Lato"/>
            </a:endParaRPr>
          </a:p>
          <a:p>
            <a:pPr marL="285750" lvl="0" indent="-285750" rtl="0">
              <a:spcBef>
                <a:spcPts val="0"/>
              </a:spcBef>
              <a:spcAft>
                <a:spcPts val="0"/>
              </a:spcAft>
              <a:buFont typeface="Arial" panose="020B0604020202020204" pitchFamily="34" charset="0"/>
              <a:buChar char="•"/>
            </a:pPr>
            <a:r>
              <a:rPr lang="es-419" dirty="0">
                <a:latin typeface="Lato"/>
                <a:ea typeface="Lato"/>
                <a:cs typeface="Lato"/>
                <a:sym typeface="Lato"/>
              </a:rPr>
              <a:t>Se tiene todo el día para entregar el link del video. </a:t>
            </a:r>
          </a:p>
          <a:p>
            <a:pPr marL="285750" lvl="0" indent="-285750" rtl="0">
              <a:spcBef>
                <a:spcPts val="0"/>
              </a:spcBef>
              <a:spcAft>
                <a:spcPts val="0"/>
              </a:spcAft>
              <a:buFont typeface="Arial" panose="020B0604020202020204" pitchFamily="34" charset="0"/>
              <a:buChar char="•"/>
            </a:pPr>
            <a:r>
              <a:rPr lang="es-419" dirty="0">
                <a:latin typeface="Lato"/>
                <a:ea typeface="Lato"/>
                <a:cs typeface="Lato"/>
                <a:sym typeface="Lato"/>
              </a:rPr>
              <a:t>Se debe de dejar editable y publico.</a:t>
            </a:r>
          </a:p>
          <a:p>
            <a:pPr marL="285750" lvl="0" indent="-285750" rtl="0">
              <a:spcBef>
                <a:spcPts val="0"/>
              </a:spcBef>
              <a:spcAft>
                <a:spcPts val="0"/>
              </a:spcAft>
              <a:buFont typeface="Arial" panose="020B0604020202020204" pitchFamily="34" charset="0"/>
              <a:buChar char="•"/>
            </a:pPr>
            <a:r>
              <a:rPr lang="es-419" dirty="0">
                <a:latin typeface="Lato"/>
                <a:ea typeface="Lato"/>
                <a:cs typeface="Lato"/>
                <a:sym typeface="Lato"/>
              </a:rPr>
              <a:t>Tomar en consideración las normas del manual de auxiliares para la entrega.</a:t>
            </a:r>
          </a:p>
          <a:p>
            <a:pPr marL="285750" lvl="0" indent="-285750" rtl="0">
              <a:spcBef>
                <a:spcPts val="0"/>
              </a:spcBef>
              <a:spcAft>
                <a:spcPts val="0"/>
              </a:spcAft>
              <a:buFont typeface="Arial" panose="020B0604020202020204" pitchFamily="34" charset="0"/>
              <a:buChar char="•"/>
            </a:pPr>
            <a:endParaRPr lang="es-419" dirty="0">
              <a:latin typeface="Lato"/>
              <a:ea typeface="Lato"/>
              <a:cs typeface="Lato"/>
              <a:sym typeface="Lato"/>
            </a:endParaRPr>
          </a:p>
          <a:p>
            <a:pPr lvl="0" rtl="0">
              <a:spcBef>
                <a:spcPts val="0"/>
              </a:spcBef>
              <a:spcAft>
                <a:spcPts val="0"/>
              </a:spcAft>
            </a:pPr>
            <a:endParaRPr dirty="0">
              <a:latin typeface="Lato"/>
              <a:ea typeface="Lato"/>
              <a:cs typeface="Lato"/>
              <a:sym typeface="Lato"/>
            </a:endParaRPr>
          </a:p>
        </p:txBody>
      </p:sp>
    </p:spTree>
    <p:extLst>
      <p:ext uri="{BB962C8B-B14F-4D97-AF65-F5344CB8AC3E}">
        <p14:creationId xmlns:p14="http://schemas.microsoft.com/office/powerpoint/2010/main" val="3078932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CURSO DSI</a:t>
            </a:r>
            <a:endParaRPr/>
          </a:p>
        </p:txBody>
      </p:sp>
      <p:sp>
        <p:nvSpPr>
          <p:cNvPr id="115" name="Google Shape;115;p18"/>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419" sz="5400" dirty="0">
                <a:solidFill>
                  <a:schemeClr val="accent3"/>
                </a:solidFill>
                <a:latin typeface="Alfa Slab One"/>
                <a:ea typeface="Alfa Slab One"/>
                <a:cs typeface="Alfa Slab One"/>
                <a:sym typeface="Alfa Slab One"/>
              </a:rPr>
              <a:t>EN DTT</a:t>
            </a:r>
            <a:endParaRPr sz="5400" dirty="0">
              <a:solidFill>
                <a:schemeClr val="accent3"/>
              </a:solidFill>
              <a:latin typeface="Alfa Slab One"/>
              <a:ea typeface="Alfa Slab One"/>
              <a:cs typeface="Alfa Slab One"/>
              <a:sym typeface="Alfa Slab One"/>
            </a:endParaRP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0" y="0"/>
            <a:ext cx="9143999" cy="52280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9"/>
          <p:cNvPicPr preferRelativeResize="0"/>
          <p:nvPr/>
        </p:nvPicPr>
        <p:blipFill rotWithShape="1">
          <a:blip r:embed="rId3">
            <a:alphaModFix/>
          </a:blip>
          <a:srcRect b="52113"/>
          <a:stretch/>
        </p:blipFill>
        <p:spPr>
          <a:xfrm>
            <a:off x="1217325" y="1382805"/>
            <a:ext cx="6800325" cy="1452862"/>
          </a:xfrm>
          <a:prstGeom prst="rect">
            <a:avLst/>
          </a:prstGeom>
          <a:noFill/>
          <a:ln w="57150">
            <a:solidFill>
              <a:schemeClr val="accent6">
                <a:lumMod val="50000"/>
              </a:schemeClr>
            </a:solidFill>
          </a:ln>
        </p:spPr>
      </p:pic>
      <p:sp>
        <p:nvSpPr>
          <p:cNvPr id="2" name="Google Shape;253;p39">
            <a:extLst>
              <a:ext uri="{FF2B5EF4-FFF2-40B4-BE49-F238E27FC236}">
                <a16:creationId xmlns:a16="http://schemas.microsoft.com/office/drawing/2014/main" id="{A525C2E8-D643-D6F9-EA00-0177E3CC1C56}"/>
              </a:ext>
            </a:extLst>
          </p:cNvPr>
          <p:cNvSpPr txBox="1"/>
          <p:nvPr/>
        </p:nvSpPr>
        <p:spPr>
          <a:xfrm>
            <a:off x="1126350" y="3375241"/>
            <a:ext cx="6891300" cy="830966"/>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s-MX" dirty="0">
                <a:latin typeface="Lato"/>
                <a:ea typeface="Lato"/>
                <a:cs typeface="Lato"/>
                <a:sym typeface="Lato"/>
              </a:rPr>
              <a:t>En este curso se estará presentando las notas de los foros, calificación docente y de la prueba inicial que realizan a los auxiliares para verificar que hayan leído los manuales que SOPORTE DSI comparte.</a:t>
            </a:r>
            <a:endParaRPr dirty="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REPORTES</a:t>
            </a:r>
            <a:endParaRPr dirty="0"/>
          </a:p>
        </p:txBody>
      </p:sp>
      <p:sp>
        <p:nvSpPr>
          <p:cNvPr id="115" name="Google Shape;115;p18"/>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419" sz="5400" dirty="0">
                <a:solidFill>
                  <a:schemeClr val="accent3"/>
                </a:solidFill>
                <a:latin typeface="Alfa Slab One"/>
                <a:ea typeface="Alfa Slab One"/>
                <a:cs typeface="Alfa Slab One"/>
                <a:sym typeface="Alfa Slab One"/>
              </a:rPr>
              <a:t>EN DTT</a:t>
            </a:r>
            <a:endParaRPr sz="5400" dirty="0">
              <a:solidFill>
                <a:schemeClr val="accent3"/>
              </a:solidFill>
              <a:latin typeface="Alfa Slab One"/>
              <a:ea typeface="Alfa Slab One"/>
              <a:cs typeface="Alfa Slab One"/>
              <a:sym typeface="Alfa Slab O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33285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p:nvPr/>
        </p:nvSpPr>
        <p:spPr>
          <a:xfrm>
            <a:off x="949812" y="668702"/>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 REPORTES DEL DTT</a:t>
            </a:r>
            <a:endParaRPr sz="2400" dirty="0">
              <a:latin typeface="Lato"/>
              <a:ea typeface="Lato"/>
              <a:cs typeface="Lato"/>
              <a:sym typeface="Lato"/>
            </a:endParaRPr>
          </a:p>
        </p:txBody>
      </p:sp>
      <p:sp>
        <p:nvSpPr>
          <p:cNvPr id="279" name="Google Shape;279;p43"/>
          <p:cNvSpPr txBox="1"/>
          <p:nvPr/>
        </p:nvSpPr>
        <p:spPr>
          <a:xfrm>
            <a:off x="1302888" y="1222802"/>
            <a:ext cx="689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latin typeface="Lato"/>
                <a:ea typeface="Lato"/>
                <a:cs typeface="Lato"/>
                <a:sym typeface="Lato"/>
              </a:rPr>
              <a:t>Deben de crear un reporte mensual, en él se reflejarán las actividades ponderadas, las actividades futuras, deserciones y anomalías.</a:t>
            </a:r>
            <a:endParaRPr dirty="0">
              <a:latin typeface="Lato"/>
              <a:ea typeface="Lato"/>
              <a:cs typeface="Lato"/>
              <a:sym typeface="Lato"/>
            </a:endParaRPr>
          </a:p>
        </p:txBody>
      </p:sp>
      <p:sp>
        <p:nvSpPr>
          <p:cNvPr id="280" name="Google Shape;280;p43"/>
          <p:cNvSpPr txBox="1"/>
          <p:nvPr/>
        </p:nvSpPr>
        <p:spPr>
          <a:xfrm>
            <a:off x="1189872" y="1776902"/>
            <a:ext cx="5898000" cy="2985402"/>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s-MX" dirty="0">
                <a:latin typeface="Lato"/>
                <a:ea typeface="Lato"/>
                <a:cs typeface="Lato"/>
                <a:sym typeface="Lato"/>
              </a:rPr>
              <a:t>En este curso no se maneja actividades sin métrica.</a:t>
            </a:r>
          </a:p>
          <a:p>
            <a:pPr marL="285750" lvl="0" indent="-285750" algn="l" rtl="0">
              <a:spcBef>
                <a:spcPts val="0"/>
              </a:spcBef>
              <a:spcAft>
                <a:spcPts val="0"/>
              </a:spcAft>
              <a:buFont typeface="Arial" panose="020B0604020202020204" pitchFamily="34" charset="0"/>
              <a:buChar char="•"/>
            </a:pPr>
            <a:endParaRPr lang="es-MX"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s-MX" dirty="0">
                <a:latin typeface="Lato"/>
                <a:ea typeface="Lato"/>
                <a:cs typeface="Lato"/>
                <a:sym typeface="Lato"/>
              </a:rPr>
              <a:t>Respetar el formato que el ingeniero Marín estará enviando por correo.</a:t>
            </a:r>
          </a:p>
          <a:p>
            <a:pPr marL="285750" lvl="0" indent="-285750" algn="l" rtl="0">
              <a:spcBef>
                <a:spcPts val="0"/>
              </a:spcBef>
              <a:spcAft>
                <a:spcPts val="0"/>
              </a:spcAft>
              <a:buFont typeface="Arial" panose="020B0604020202020204" pitchFamily="34" charset="0"/>
              <a:buChar char="•"/>
            </a:pPr>
            <a:endParaRPr lang="es-MX"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s-MX" dirty="0">
                <a:latin typeface="Lato"/>
                <a:ea typeface="Lato"/>
                <a:cs typeface="Lato"/>
                <a:sym typeface="Lato"/>
              </a:rPr>
              <a:t>Al finalizar el llenado y guardado del reporte notificar a la ingeniera del curso para que lo califique.</a:t>
            </a:r>
          </a:p>
          <a:p>
            <a:pPr marL="285750" lvl="0" indent="-285750" algn="l" rtl="0">
              <a:spcBef>
                <a:spcPts val="0"/>
              </a:spcBef>
              <a:spcAft>
                <a:spcPts val="0"/>
              </a:spcAft>
              <a:buFont typeface="Arial" panose="020B0604020202020204" pitchFamily="34" charset="0"/>
              <a:buChar char="•"/>
            </a:pPr>
            <a:endParaRPr lang="es-MX" dirty="0">
              <a:latin typeface="Lato"/>
              <a:ea typeface="Lato"/>
              <a:cs typeface="Lato"/>
              <a:sym typeface="Lato"/>
            </a:endParaRPr>
          </a:p>
          <a:p>
            <a:pPr marL="285750" lvl="0" indent="-285750" algn="just" rtl="0">
              <a:spcBef>
                <a:spcPts val="0"/>
              </a:spcBef>
              <a:spcAft>
                <a:spcPts val="0"/>
              </a:spcAft>
              <a:buFont typeface="Arial" panose="020B0604020202020204" pitchFamily="34" charset="0"/>
              <a:buChar char="•"/>
            </a:pPr>
            <a:r>
              <a:rPr lang="es-MX" dirty="0">
                <a:latin typeface="Lato"/>
                <a:ea typeface="Lato"/>
                <a:cs typeface="Lato"/>
                <a:sym typeface="Lato"/>
              </a:rPr>
              <a:t>Los reportes se realizan en el DTT en el área de practica final. Se puede realizar el reporte sin guardar cambios pero tener cuidado de no mandarlo a calificar si esta incompleto. La misma plataforma proporciona graficas, solo se debe de llenar el encabezado y pie de pagina con las sección que el ingeniero Marín mandará por correo.</a:t>
            </a:r>
            <a:endParaRPr dirty="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Calificación UEDI</a:t>
            </a:r>
            <a:endParaRPr/>
          </a:p>
        </p:txBody>
      </p:sp>
      <p:sp>
        <p:nvSpPr>
          <p:cNvPr id="338" name="Google Shape;338;p5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419" sz="5400">
                <a:solidFill>
                  <a:schemeClr val="accent3"/>
                </a:solidFill>
                <a:latin typeface="Alfa Slab One"/>
                <a:ea typeface="Alfa Slab One"/>
                <a:cs typeface="Alfa Slab One"/>
                <a:sym typeface="Alfa Slab One"/>
              </a:rPr>
              <a:t>RECOMENDACIONES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p:nvPr/>
        </p:nvSpPr>
        <p:spPr>
          <a:xfrm>
            <a:off x="949812" y="668702"/>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Calificación UEDI</a:t>
            </a:r>
            <a:endParaRPr sz="2400" dirty="0">
              <a:latin typeface="Lato"/>
              <a:ea typeface="Lato"/>
              <a:cs typeface="Lato"/>
              <a:sym typeface="Lato"/>
            </a:endParaRPr>
          </a:p>
        </p:txBody>
      </p:sp>
      <p:sp>
        <p:nvSpPr>
          <p:cNvPr id="279" name="Google Shape;279;p43"/>
          <p:cNvSpPr txBox="1"/>
          <p:nvPr/>
        </p:nvSpPr>
        <p:spPr>
          <a:xfrm>
            <a:off x="1302888" y="1222802"/>
            <a:ext cx="6891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latin typeface="Lato"/>
                <a:ea typeface="Lato"/>
                <a:cs typeface="Lato"/>
                <a:sym typeface="Lato"/>
              </a:rPr>
              <a:t>Se debe de solicitar acceso a la UEDI si no se tuviera, esto por medio de soporte DSI, que son los auxiliares del ingeniero Marín.</a:t>
            </a:r>
            <a:endParaRPr dirty="0">
              <a:latin typeface="Lato"/>
              <a:ea typeface="Lato"/>
              <a:cs typeface="Lato"/>
              <a:sym typeface="Lato"/>
            </a:endParaRPr>
          </a:p>
        </p:txBody>
      </p:sp>
      <p:sp>
        <p:nvSpPr>
          <p:cNvPr id="280" name="Google Shape;280;p43"/>
          <p:cNvSpPr txBox="1"/>
          <p:nvPr/>
        </p:nvSpPr>
        <p:spPr>
          <a:xfrm>
            <a:off x="604244" y="1837798"/>
            <a:ext cx="8118515" cy="2985402"/>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s-419" dirty="0">
                <a:latin typeface="Lato"/>
                <a:ea typeface="Lato"/>
                <a:cs typeface="Lato"/>
                <a:sym typeface="Lato"/>
              </a:rPr>
              <a:t>Calificación de Hojas de Trabajo</a:t>
            </a:r>
          </a:p>
          <a:p>
            <a:pPr lvl="0" algn="just" rtl="0">
              <a:spcBef>
                <a:spcPts val="0"/>
              </a:spcBef>
              <a:spcAft>
                <a:spcPts val="0"/>
              </a:spcAft>
            </a:pPr>
            <a:r>
              <a:rPr lang="es-419" dirty="0">
                <a:latin typeface="Lato"/>
                <a:ea typeface="Lato"/>
                <a:cs typeface="Lato"/>
                <a:sym typeface="Lato"/>
              </a:rPr>
              <a:t>Realizar la calificación con tiempo, la hoja de trabajo 3 es la mas cargada para calificar, así que empezar a calificar lo mas pronto posible. Se cargaran las notas después de avisar en clase que ya están calificadas y esperar que no hayan dudas o revisiones sobre la nota.</a:t>
            </a:r>
          </a:p>
          <a:p>
            <a:pPr lvl="0" algn="l" rtl="0">
              <a:spcBef>
                <a:spcPts val="0"/>
              </a:spcBef>
              <a:spcAft>
                <a:spcPts val="0"/>
              </a:spcAft>
            </a:pPr>
            <a:endParaRPr lang="es-419" dirty="0">
              <a:latin typeface="Lato"/>
              <a:ea typeface="Lato"/>
              <a:cs typeface="Lato"/>
              <a:sym typeface="Lato"/>
            </a:endParaRPr>
          </a:p>
          <a:p>
            <a:pPr lvl="0" algn="l" rtl="0">
              <a:spcBef>
                <a:spcPts val="0"/>
              </a:spcBef>
              <a:spcAft>
                <a:spcPts val="0"/>
              </a:spcAft>
            </a:pPr>
            <a:r>
              <a:rPr lang="es-419" dirty="0">
                <a:latin typeface="Lato"/>
                <a:ea typeface="Lato"/>
                <a:cs typeface="Lato"/>
                <a:sym typeface="Lato"/>
              </a:rPr>
              <a:t>Calificación de Parciales</a:t>
            </a:r>
          </a:p>
          <a:p>
            <a:pPr lvl="0" algn="just" rtl="0">
              <a:spcBef>
                <a:spcPts val="0"/>
              </a:spcBef>
              <a:spcAft>
                <a:spcPts val="0"/>
              </a:spcAft>
            </a:pPr>
            <a:r>
              <a:rPr lang="es-419" dirty="0">
                <a:latin typeface="Lato"/>
                <a:ea typeface="Lato"/>
                <a:cs typeface="Lato"/>
                <a:sym typeface="Lato"/>
              </a:rPr>
              <a:t>Los parciales son calificados por la ingeniera del curso, se debe de esperar a que la ingeniera avise en clase que ya fueron calificados y esperar que no hayan dudas o revisiones sobre la nota para poder exportar el .</a:t>
            </a:r>
            <a:r>
              <a:rPr lang="es-419" dirty="0" err="1">
                <a:latin typeface="Lato"/>
                <a:ea typeface="Lato"/>
                <a:cs typeface="Lato"/>
                <a:sym typeface="Lato"/>
              </a:rPr>
              <a:t>csv</a:t>
            </a:r>
            <a:r>
              <a:rPr lang="es-419" dirty="0">
                <a:latin typeface="Lato"/>
                <a:ea typeface="Lato"/>
                <a:cs typeface="Lato"/>
                <a:sym typeface="Lato"/>
              </a:rPr>
              <a:t> de la plataforma UEDI</a:t>
            </a:r>
          </a:p>
          <a:p>
            <a:pPr lvl="0" algn="just" rtl="0">
              <a:spcBef>
                <a:spcPts val="0"/>
              </a:spcBef>
              <a:spcAft>
                <a:spcPts val="0"/>
              </a:spcAft>
            </a:pPr>
            <a:endParaRPr lang="es-419" dirty="0">
              <a:latin typeface="Lato"/>
              <a:ea typeface="Lato"/>
              <a:cs typeface="Lato"/>
              <a:sym typeface="Lato"/>
            </a:endParaRPr>
          </a:p>
          <a:p>
            <a:pPr lvl="0" algn="just" rtl="0">
              <a:spcBef>
                <a:spcPts val="0"/>
              </a:spcBef>
              <a:spcAft>
                <a:spcPts val="0"/>
              </a:spcAft>
            </a:pPr>
            <a:endParaRPr lang="es-419" dirty="0">
              <a:latin typeface="Lato"/>
              <a:ea typeface="Lato"/>
              <a:cs typeface="Lato"/>
              <a:sym typeface="Lato"/>
            </a:endParaRPr>
          </a:p>
          <a:p>
            <a:pPr lvl="0" algn="just" rtl="0">
              <a:spcBef>
                <a:spcPts val="0"/>
              </a:spcBef>
              <a:spcAft>
                <a:spcPts val="0"/>
              </a:spcAft>
            </a:pPr>
            <a:r>
              <a:rPr lang="es-419" dirty="0">
                <a:latin typeface="Lato"/>
                <a:ea typeface="Lato"/>
                <a:cs typeface="Lato"/>
                <a:sym typeface="Lato"/>
              </a:rPr>
              <a:t>Recomendación: Finalizada una calificación aunque no se haya avisado en clase, siempre exportar el .CSV de la plataforma, previniendo alguna caída del portal.</a:t>
            </a:r>
            <a:endParaRPr dirty="0">
              <a:latin typeface="Lato"/>
              <a:ea typeface="Lato"/>
              <a:cs typeface="Lato"/>
              <a:sym typeface="Lato"/>
            </a:endParaRPr>
          </a:p>
        </p:txBody>
      </p:sp>
    </p:spTree>
    <p:extLst>
      <p:ext uri="{BB962C8B-B14F-4D97-AF65-F5344CB8AC3E}">
        <p14:creationId xmlns:p14="http://schemas.microsoft.com/office/powerpoint/2010/main" val="4291146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p:nvPr/>
        </p:nvSpPr>
        <p:spPr>
          <a:xfrm>
            <a:off x="949812" y="668702"/>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Calificación UEDI</a:t>
            </a:r>
            <a:endParaRPr sz="2400" dirty="0">
              <a:latin typeface="Lato"/>
              <a:ea typeface="Lato"/>
              <a:cs typeface="Lato"/>
              <a:sym typeface="Lato"/>
            </a:endParaRPr>
          </a:p>
        </p:txBody>
      </p:sp>
      <p:sp>
        <p:nvSpPr>
          <p:cNvPr id="279" name="Google Shape;279;p43"/>
          <p:cNvSpPr txBox="1"/>
          <p:nvPr/>
        </p:nvSpPr>
        <p:spPr>
          <a:xfrm>
            <a:off x="665890" y="1212705"/>
            <a:ext cx="3906110" cy="1692741"/>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Para calificar, dirigirse a la sección desea a calificar.</a:t>
            </a:r>
          </a:p>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Seleccionar la cantidad de intentos.</a:t>
            </a:r>
          </a:p>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Después se cargara una pagina con el listado de alumnos, se debe seleccionar “Sin Calificar”, para poder iniciar la calificación.</a:t>
            </a:r>
          </a:p>
          <a:p>
            <a:pPr marL="0" lvl="0" indent="0" algn="l" rtl="0">
              <a:spcBef>
                <a:spcPts val="0"/>
              </a:spcBef>
              <a:spcAft>
                <a:spcPts val="0"/>
              </a:spcAft>
              <a:buNone/>
            </a:pPr>
            <a:endParaRPr dirty="0">
              <a:latin typeface="Lato"/>
              <a:ea typeface="Lato"/>
              <a:cs typeface="Lato"/>
              <a:sym typeface="Lato"/>
            </a:endParaRPr>
          </a:p>
        </p:txBody>
      </p:sp>
      <p:pic>
        <p:nvPicPr>
          <p:cNvPr id="3" name="Imagen 2">
            <a:extLst>
              <a:ext uri="{FF2B5EF4-FFF2-40B4-BE49-F238E27FC236}">
                <a16:creationId xmlns:a16="http://schemas.microsoft.com/office/drawing/2014/main" id="{7B41E668-939D-9F4D-AB5A-8EAC964EB49E}"/>
              </a:ext>
            </a:extLst>
          </p:cNvPr>
          <p:cNvPicPr>
            <a:picLocks noChangeAspect="1"/>
          </p:cNvPicPr>
          <p:nvPr/>
        </p:nvPicPr>
        <p:blipFill>
          <a:blip r:embed="rId3"/>
          <a:stretch>
            <a:fillRect/>
          </a:stretch>
        </p:blipFill>
        <p:spPr>
          <a:xfrm>
            <a:off x="4881456" y="402701"/>
            <a:ext cx="3798329" cy="3281940"/>
          </a:xfrm>
          <a:prstGeom prst="rect">
            <a:avLst/>
          </a:prstGeom>
        </p:spPr>
      </p:pic>
      <p:pic>
        <p:nvPicPr>
          <p:cNvPr id="5" name="Imagen 4">
            <a:extLst>
              <a:ext uri="{FF2B5EF4-FFF2-40B4-BE49-F238E27FC236}">
                <a16:creationId xmlns:a16="http://schemas.microsoft.com/office/drawing/2014/main" id="{94F01B40-8589-9715-C8C7-4D55FA16A8AF}"/>
              </a:ext>
            </a:extLst>
          </p:cNvPr>
          <p:cNvPicPr>
            <a:picLocks noChangeAspect="1"/>
          </p:cNvPicPr>
          <p:nvPr/>
        </p:nvPicPr>
        <p:blipFill>
          <a:blip r:embed="rId4"/>
          <a:stretch>
            <a:fillRect/>
          </a:stretch>
        </p:blipFill>
        <p:spPr>
          <a:xfrm>
            <a:off x="1811976" y="3780889"/>
            <a:ext cx="5691883" cy="1144759"/>
          </a:xfrm>
          <a:prstGeom prst="rect">
            <a:avLst/>
          </a:prstGeom>
        </p:spPr>
      </p:pic>
    </p:spTree>
    <p:extLst>
      <p:ext uri="{BB962C8B-B14F-4D97-AF65-F5344CB8AC3E}">
        <p14:creationId xmlns:p14="http://schemas.microsoft.com/office/powerpoint/2010/main" val="341222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p:nvPr/>
        </p:nvSpPr>
        <p:spPr>
          <a:xfrm>
            <a:off x="949812" y="668702"/>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Calificación UEDI</a:t>
            </a:r>
            <a:endParaRPr sz="2400" dirty="0">
              <a:latin typeface="Lato"/>
              <a:ea typeface="Lato"/>
              <a:cs typeface="Lato"/>
              <a:sym typeface="Lato"/>
            </a:endParaRPr>
          </a:p>
        </p:txBody>
      </p:sp>
      <p:sp>
        <p:nvSpPr>
          <p:cNvPr id="279" name="Google Shape;279;p43"/>
          <p:cNvSpPr txBox="1"/>
          <p:nvPr/>
        </p:nvSpPr>
        <p:spPr>
          <a:xfrm>
            <a:off x="665890" y="1212705"/>
            <a:ext cx="3906110" cy="147729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Dentro de la calificación del alumno, se colocara la nota al momento de “Escribir comentario o corregir la calificación”</a:t>
            </a:r>
          </a:p>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Se abrirá una nueva ventana para colocar algún comentario y la nota del inciso.</a:t>
            </a:r>
          </a:p>
          <a:p>
            <a:pPr marL="0" lvl="0" indent="0" algn="l" rtl="0">
              <a:spcBef>
                <a:spcPts val="0"/>
              </a:spcBef>
              <a:spcAft>
                <a:spcPts val="0"/>
              </a:spcAft>
              <a:buNone/>
            </a:pPr>
            <a:endParaRPr dirty="0">
              <a:latin typeface="Lato"/>
              <a:ea typeface="Lato"/>
              <a:cs typeface="Lato"/>
              <a:sym typeface="Lato"/>
            </a:endParaRPr>
          </a:p>
        </p:txBody>
      </p:sp>
      <p:pic>
        <p:nvPicPr>
          <p:cNvPr id="4" name="Imagen 3">
            <a:extLst>
              <a:ext uri="{FF2B5EF4-FFF2-40B4-BE49-F238E27FC236}">
                <a16:creationId xmlns:a16="http://schemas.microsoft.com/office/drawing/2014/main" id="{B516D1FB-2878-CD64-CB4C-B7A624BE7B6C}"/>
              </a:ext>
            </a:extLst>
          </p:cNvPr>
          <p:cNvPicPr>
            <a:picLocks noChangeAspect="1"/>
          </p:cNvPicPr>
          <p:nvPr/>
        </p:nvPicPr>
        <p:blipFill>
          <a:blip r:embed="rId3"/>
          <a:stretch>
            <a:fillRect/>
          </a:stretch>
        </p:blipFill>
        <p:spPr>
          <a:xfrm>
            <a:off x="579568" y="2799778"/>
            <a:ext cx="4078754" cy="1131017"/>
          </a:xfrm>
          <a:prstGeom prst="rect">
            <a:avLst/>
          </a:prstGeom>
        </p:spPr>
      </p:pic>
      <p:pic>
        <p:nvPicPr>
          <p:cNvPr id="7" name="Imagen 6">
            <a:extLst>
              <a:ext uri="{FF2B5EF4-FFF2-40B4-BE49-F238E27FC236}">
                <a16:creationId xmlns:a16="http://schemas.microsoft.com/office/drawing/2014/main" id="{7B4B42F5-043B-E75C-BEC9-2ED867E60412}"/>
              </a:ext>
            </a:extLst>
          </p:cNvPr>
          <p:cNvPicPr>
            <a:picLocks noChangeAspect="1"/>
          </p:cNvPicPr>
          <p:nvPr/>
        </p:nvPicPr>
        <p:blipFill>
          <a:blip r:embed="rId4"/>
          <a:stretch>
            <a:fillRect/>
          </a:stretch>
        </p:blipFill>
        <p:spPr>
          <a:xfrm>
            <a:off x="5065078" y="155837"/>
            <a:ext cx="3413032" cy="4332367"/>
          </a:xfrm>
          <a:prstGeom prst="rect">
            <a:avLst/>
          </a:prstGeom>
        </p:spPr>
      </p:pic>
    </p:spTree>
    <p:extLst>
      <p:ext uri="{BB962C8B-B14F-4D97-AF65-F5344CB8AC3E}">
        <p14:creationId xmlns:p14="http://schemas.microsoft.com/office/powerpoint/2010/main" val="4163284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ACTIVIDADES EN CLASE</a:t>
            </a:r>
            <a:endParaRPr/>
          </a:p>
        </p:txBody>
      </p:sp>
      <p:sp>
        <p:nvSpPr>
          <p:cNvPr id="338" name="Google Shape;338;p5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419" sz="5400">
                <a:solidFill>
                  <a:schemeClr val="accent3"/>
                </a:solidFill>
                <a:latin typeface="Alfa Slab One"/>
                <a:ea typeface="Alfa Slab One"/>
                <a:cs typeface="Alfa Slab One"/>
                <a:sym typeface="Alfa Slab One"/>
              </a:rPr>
              <a:t>RECOMENDACIONES</a:t>
            </a:r>
            <a:endParaRPr/>
          </a:p>
        </p:txBody>
      </p:sp>
    </p:spTree>
    <p:extLst>
      <p:ext uri="{BB962C8B-B14F-4D97-AF65-F5344CB8AC3E}">
        <p14:creationId xmlns:p14="http://schemas.microsoft.com/office/powerpoint/2010/main" val="3079271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3"/>
          <p:cNvSpPr txBox="1"/>
          <p:nvPr/>
        </p:nvSpPr>
        <p:spPr>
          <a:xfrm>
            <a:off x="734054" y="156239"/>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dirty="0">
                <a:solidFill>
                  <a:schemeClr val="accent3"/>
                </a:solidFill>
                <a:latin typeface="Alfa Slab One"/>
                <a:ea typeface="Alfa Slab One"/>
                <a:cs typeface="Alfa Slab One"/>
                <a:sym typeface="Alfa Slab One"/>
              </a:rPr>
              <a:t>ACTIVIDADES EN CLASE</a:t>
            </a:r>
            <a:endParaRPr sz="2400" dirty="0">
              <a:latin typeface="Lato"/>
              <a:ea typeface="Lato"/>
              <a:cs typeface="Lato"/>
              <a:sym typeface="Lato"/>
            </a:endParaRPr>
          </a:p>
        </p:txBody>
      </p:sp>
      <p:sp>
        <p:nvSpPr>
          <p:cNvPr id="345" name="Google Shape;345;p53"/>
          <p:cNvSpPr txBox="1"/>
          <p:nvPr/>
        </p:nvSpPr>
        <p:spPr>
          <a:xfrm>
            <a:off x="667820" y="540440"/>
            <a:ext cx="7742126" cy="406262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Siempre que la ingeniera indique el apoyo en la realización de ejemplos o ejercicios, mandárselos con anticipación para que ella pueda revisar lo creado.</a:t>
            </a:r>
          </a:p>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Estar atento a dudas y problemas que puedan tener los alumnos en los foros y en el periodo de clase.</a:t>
            </a:r>
          </a:p>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Cuando finalice el curso detener la grabación de la clase.</a:t>
            </a:r>
          </a:p>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Si surgiera problemas con algún alumno, notificar a la ingeniera.</a:t>
            </a:r>
          </a:p>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Siempre estar atento al correo y a la plataforma utilizada para los foros.</a:t>
            </a:r>
          </a:p>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NO manejar grupo de </a:t>
            </a:r>
            <a:r>
              <a:rPr lang="es-419" dirty="0" err="1">
                <a:latin typeface="Lato"/>
                <a:ea typeface="Lato"/>
                <a:cs typeface="Lato"/>
                <a:sym typeface="Lato"/>
              </a:rPr>
              <a:t>Whatsapp</a:t>
            </a:r>
            <a:r>
              <a:rPr lang="es-419" dirty="0">
                <a:latin typeface="Lato"/>
                <a:ea typeface="Lato"/>
                <a:cs typeface="Lato"/>
                <a:sym typeface="Lato"/>
              </a:rPr>
              <a:t>.</a:t>
            </a:r>
          </a:p>
          <a:p>
            <a:pPr marL="285750" lvl="0" indent="-285750" algn="l" rtl="0">
              <a:spcBef>
                <a:spcPts val="0"/>
              </a:spcBef>
              <a:spcAft>
                <a:spcPts val="0"/>
              </a:spcAft>
              <a:buFont typeface="Arial" panose="020B0604020202020204" pitchFamily="34" charset="0"/>
              <a:buChar char="•"/>
            </a:pPr>
            <a:r>
              <a:rPr lang="es-419" dirty="0">
                <a:latin typeface="Lato"/>
                <a:ea typeface="Lato"/>
                <a:cs typeface="Lato"/>
                <a:sym typeface="Lato"/>
              </a:rPr>
              <a:t>Cualquier duda consultar con la ingeniera. Si se hace la consulta en el día de clase realizarla habiendo finalizado la grabación.</a:t>
            </a:r>
          </a:p>
          <a:p>
            <a:pPr lvl="0" algn="l" rtl="0">
              <a:spcBef>
                <a:spcPts val="0"/>
              </a:spcBef>
              <a:spcAft>
                <a:spcPts val="0"/>
              </a:spcAft>
            </a:pPr>
            <a:endParaRPr lang="es-419" dirty="0">
              <a:latin typeface="Lato"/>
              <a:ea typeface="Lato"/>
              <a:cs typeface="Lato"/>
              <a:sym typeface="Lato"/>
            </a:endParaRPr>
          </a:p>
          <a:p>
            <a:pPr lvl="0" algn="just" rtl="0">
              <a:spcBef>
                <a:spcPts val="0"/>
              </a:spcBef>
              <a:spcAft>
                <a:spcPts val="0"/>
              </a:spcAft>
            </a:pPr>
            <a:r>
              <a:rPr lang="es-419" dirty="0">
                <a:latin typeface="Lato"/>
                <a:ea typeface="Lato"/>
                <a:cs typeface="Lato"/>
                <a:sym typeface="Lato"/>
              </a:rPr>
              <a:t>Cuando finalicen su practica, agregar o modificar este manual para que el siguiente practicante pueda tener mas orientación y no se pierda. </a:t>
            </a:r>
          </a:p>
          <a:p>
            <a:pPr lvl="0" algn="l" rtl="0">
              <a:spcBef>
                <a:spcPts val="0"/>
              </a:spcBef>
              <a:spcAft>
                <a:spcPts val="0"/>
              </a:spcAft>
            </a:pPr>
            <a:endParaRPr lang="es-419" dirty="0">
              <a:latin typeface="Lato"/>
              <a:ea typeface="Lato"/>
              <a:cs typeface="Lato"/>
              <a:sym typeface="Lato"/>
            </a:endParaRPr>
          </a:p>
          <a:p>
            <a:pPr lvl="0" algn="just" rtl="0">
              <a:spcBef>
                <a:spcPts val="0"/>
              </a:spcBef>
              <a:spcAft>
                <a:spcPts val="0"/>
              </a:spcAft>
            </a:pPr>
            <a:r>
              <a:rPr lang="es-419" dirty="0">
                <a:latin typeface="Lato"/>
                <a:ea typeface="Lato"/>
                <a:cs typeface="Lato"/>
                <a:sym typeface="Lato"/>
              </a:rPr>
              <a:t>Al finalizar la practica cambiar el </a:t>
            </a:r>
            <a:r>
              <a:rPr lang="es-419" u="sng" dirty="0">
                <a:latin typeface="Lato"/>
                <a:ea typeface="Lato"/>
                <a:cs typeface="Lato"/>
                <a:sym typeface="Lato"/>
              </a:rPr>
              <a:t>correo de ayuda </a:t>
            </a:r>
            <a:r>
              <a:rPr lang="es-419" dirty="0">
                <a:latin typeface="Lato"/>
                <a:ea typeface="Lato"/>
                <a:cs typeface="Lato"/>
                <a:sym typeface="Lato"/>
              </a:rPr>
              <a:t>con su correo, para poder apoyar al siguiente practicante.</a:t>
            </a:r>
          </a:p>
          <a:p>
            <a:pPr lvl="0" algn="l" rtl="0">
              <a:spcBef>
                <a:spcPts val="0"/>
              </a:spcBef>
              <a:spcAft>
                <a:spcPts val="0"/>
              </a:spcAft>
            </a:pPr>
            <a:endParaRPr lang="es-419" dirty="0">
              <a:latin typeface="Lato"/>
              <a:ea typeface="Lato"/>
              <a:cs typeface="Lato"/>
              <a:sym typeface="Lato"/>
            </a:endParaRPr>
          </a:p>
          <a:p>
            <a:pPr lvl="0" algn="ctr" rtl="0">
              <a:spcBef>
                <a:spcPts val="0"/>
              </a:spcBef>
              <a:spcAft>
                <a:spcPts val="0"/>
              </a:spcAft>
            </a:pPr>
            <a:r>
              <a:rPr lang="es-419" dirty="0">
                <a:latin typeface="Lato"/>
                <a:ea typeface="Lato"/>
                <a:cs typeface="Lato"/>
                <a:sym typeface="Lato"/>
              </a:rPr>
              <a:t>Correo de ayuda: 2215833350108@ingenieria.usac.edu.gt</a:t>
            </a:r>
            <a:endParaRPr dirty="0">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5"/>
          <p:cNvSpPr txBox="1">
            <a:spLocks noGrp="1"/>
          </p:cNvSpPr>
          <p:nvPr>
            <p:ph type="ctrTitle"/>
          </p:nvPr>
        </p:nvSpPr>
        <p:spPr>
          <a:xfrm>
            <a:off x="727950" y="1058238"/>
            <a:ext cx="7688100" cy="3256908"/>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s-419" dirty="0"/>
              <a:t>Siempre que tengan una duda busquen ayuda con otros auxiliares, sin embargo como este curso no posee laboratorio, puede cambiar ciertas cosas.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2" name="Google Shape;103;p16">
            <a:extLst>
              <a:ext uri="{FF2B5EF4-FFF2-40B4-BE49-F238E27FC236}">
                <a16:creationId xmlns:a16="http://schemas.microsoft.com/office/drawing/2014/main" id="{187FACA8-395B-D470-DD06-DA422B633622}"/>
              </a:ext>
            </a:extLst>
          </p:cNvPr>
          <p:cNvSpPr txBox="1">
            <a:spLocks/>
          </p:cNvSpPr>
          <p:nvPr/>
        </p:nvSpPr>
        <p:spPr>
          <a:xfrm>
            <a:off x="727950" y="622075"/>
            <a:ext cx="7688100" cy="78375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s-419" sz="3200" dirty="0"/>
              <a:t>LINKS DE ARCHIVOS</a:t>
            </a:r>
          </a:p>
        </p:txBody>
      </p:sp>
      <p:sp>
        <p:nvSpPr>
          <p:cNvPr id="3" name="Google Shape;87;p13">
            <a:extLst>
              <a:ext uri="{FF2B5EF4-FFF2-40B4-BE49-F238E27FC236}">
                <a16:creationId xmlns:a16="http://schemas.microsoft.com/office/drawing/2014/main" id="{B9B5D66F-4145-FDDF-0ACC-449A161B3779}"/>
              </a:ext>
            </a:extLst>
          </p:cNvPr>
          <p:cNvSpPr txBox="1">
            <a:spLocks/>
          </p:cNvSpPr>
          <p:nvPr/>
        </p:nvSpPr>
        <p:spPr>
          <a:xfrm>
            <a:off x="727950" y="2112786"/>
            <a:ext cx="2878279" cy="917927"/>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buClr>
                <a:schemeClr val="dk1"/>
              </a:buClr>
              <a:buSzPts val="605"/>
              <a:buFont typeface="Arial"/>
              <a:buNone/>
            </a:pPr>
            <a:r>
              <a:rPr lang="es-419" dirty="0"/>
              <a:t>Archivos que se deban entregar hacia la escuela, se podrán encontrar en el área de ayuda del portal DTT</a:t>
            </a:r>
          </a:p>
        </p:txBody>
      </p:sp>
      <p:pic>
        <p:nvPicPr>
          <p:cNvPr id="8" name="Google Shape;109;p17">
            <a:extLst>
              <a:ext uri="{FF2B5EF4-FFF2-40B4-BE49-F238E27FC236}">
                <a16:creationId xmlns:a16="http://schemas.microsoft.com/office/drawing/2014/main" id="{B7EAE186-43F7-C69B-6248-CE6AE4AFCFAD}"/>
              </a:ext>
            </a:extLst>
          </p:cNvPr>
          <p:cNvPicPr preferRelativeResize="0"/>
          <p:nvPr/>
        </p:nvPicPr>
        <p:blipFill>
          <a:blip r:embed="rId3">
            <a:alphaModFix/>
          </a:blip>
          <a:stretch>
            <a:fillRect/>
          </a:stretch>
        </p:blipFill>
        <p:spPr>
          <a:xfrm>
            <a:off x="6070150" y="427680"/>
            <a:ext cx="2128628" cy="4452525"/>
          </a:xfrm>
          <a:prstGeom prst="rect">
            <a:avLst/>
          </a:prstGeom>
          <a:noFill/>
          <a:ln w="28575">
            <a:solidFill>
              <a:schemeClr val="accent6">
                <a:lumMod val="50000"/>
              </a:schemeClr>
            </a:solidFill>
          </a:ln>
        </p:spPr>
      </p:pic>
    </p:spTree>
    <p:extLst>
      <p:ext uri="{BB962C8B-B14F-4D97-AF65-F5344CB8AC3E}">
        <p14:creationId xmlns:p14="http://schemas.microsoft.com/office/powerpoint/2010/main" val="182643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Asistencia y Carga de Alumnos</a:t>
            </a:r>
            <a:endParaRPr dirty="0"/>
          </a:p>
        </p:txBody>
      </p:sp>
      <p:sp>
        <p:nvSpPr>
          <p:cNvPr id="148" name="Google Shape;148;p2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s-419" sz="5400" dirty="0">
                <a:solidFill>
                  <a:schemeClr val="accent3"/>
                </a:solidFill>
                <a:latin typeface="Alfa Slab One"/>
                <a:ea typeface="Alfa Slab One"/>
                <a:cs typeface="Alfa Slab One"/>
                <a:sym typeface="Alfa Slab One"/>
              </a:rPr>
              <a:t>La carga de alumnos se realiza solamente en el DTT</a:t>
            </a:r>
            <a:endParaRPr dirty="0"/>
          </a:p>
        </p:txBody>
      </p:sp>
    </p:spTree>
    <p:extLst>
      <p:ext uri="{BB962C8B-B14F-4D97-AF65-F5344CB8AC3E}">
        <p14:creationId xmlns:p14="http://schemas.microsoft.com/office/powerpoint/2010/main" val="302017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p:nvPr/>
        </p:nvSpPr>
        <p:spPr>
          <a:xfrm>
            <a:off x="636997" y="2007653"/>
            <a:ext cx="8054940" cy="212362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b="1" dirty="0">
                <a:latin typeface="Lato"/>
                <a:ea typeface="Lato"/>
                <a:cs typeface="Lato"/>
                <a:sym typeface="Lato"/>
              </a:rPr>
              <a:t>Cada clase se debe de tomar asistencia utilizando un formulario de Google,</a:t>
            </a:r>
            <a:r>
              <a:rPr lang="es-MX" dirty="0">
                <a:latin typeface="Lato"/>
                <a:ea typeface="Lato"/>
                <a:cs typeface="Lato"/>
                <a:sym typeface="Lato"/>
              </a:rPr>
              <a:t> el primer día de clases la asistencia servirá para poder cargar los alumnos en el DTT, tomar en cuenta las fechas que el ingeniero </a:t>
            </a:r>
            <a:r>
              <a:rPr lang="es-MX" dirty="0" err="1">
                <a:latin typeface="Lato"/>
                <a:ea typeface="Lato"/>
                <a:cs typeface="Lato"/>
                <a:sym typeface="Lato"/>
              </a:rPr>
              <a:t>Marin</a:t>
            </a:r>
            <a:r>
              <a:rPr lang="es-MX" dirty="0">
                <a:latin typeface="Lato"/>
                <a:ea typeface="Lato"/>
                <a:cs typeface="Lato"/>
                <a:sym typeface="Lato"/>
              </a:rPr>
              <a:t> estará publicando para cargar los datos de los alumnos al sistema, al momento de cargar el listado, no se maneja laboratorio en el curso, así que el campo del .</a:t>
            </a:r>
            <a:r>
              <a:rPr lang="es-MX" dirty="0" err="1">
                <a:latin typeface="Lato"/>
                <a:ea typeface="Lato"/>
                <a:cs typeface="Lato"/>
                <a:sym typeface="Lato"/>
              </a:rPr>
              <a:t>csv</a:t>
            </a:r>
            <a:r>
              <a:rPr lang="es-MX" dirty="0">
                <a:latin typeface="Lato"/>
                <a:ea typeface="Lato"/>
                <a:cs typeface="Lato"/>
                <a:sym typeface="Lato"/>
              </a:rPr>
              <a:t> de laboratorio es FALSE</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just" rtl="0">
              <a:spcBef>
                <a:spcPts val="0"/>
              </a:spcBef>
              <a:spcAft>
                <a:spcPts val="0"/>
              </a:spcAft>
              <a:buNone/>
            </a:pPr>
            <a:r>
              <a:rPr lang="es-MX" dirty="0">
                <a:latin typeface="Lato"/>
                <a:ea typeface="Lato"/>
                <a:cs typeface="Lato"/>
                <a:sym typeface="Lato"/>
              </a:rPr>
              <a:t>Todas las clases se toma asistencia para poder establecer estadísticas en los reportes (portafolio docente) que solicitaran en su momento, normalmente se inicia los reportes en el segundo semestre de </a:t>
            </a:r>
            <a:r>
              <a:rPr lang="es-MX" dirty="0" err="1">
                <a:latin typeface="Lato"/>
                <a:ea typeface="Lato"/>
                <a:cs typeface="Lato"/>
                <a:sym typeface="Lato"/>
              </a:rPr>
              <a:t>auxiliatura</a:t>
            </a:r>
            <a:r>
              <a:rPr lang="es-MX" dirty="0">
                <a:latin typeface="Lato"/>
                <a:ea typeface="Lato"/>
                <a:cs typeface="Lato"/>
                <a:sym typeface="Lato"/>
              </a:rPr>
              <a:t>. ESTOS REPORTES NO SON LO MISMO QUE LOS REPORTES DEL DTT.</a:t>
            </a:r>
            <a:endParaRPr dirty="0">
              <a:latin typeface="Lato"/>
              <a:ea typeface="Lato"/>
              <a:cs typeface="Lato"/>
              <a:sym typeface="Lato"/>
            </a:endParaRPr>
          </a:p>
        </p:txBody>
      </p:sp>
      <p:pic>
        <p:nvPicPr>
          <p:cNvPr id="3" name="Imagen 2">
            <a:extLst>
              <a:ext uri="{FF2B5EF4-FFF2-40B4-BE49-F238E27FC236}">
                <a16:creationId xmlns:a16="http://schemas.microsoft.com/office/drawing/2014/main" id="{67C14A9B-3751-375B-4D6D-71A5F38ACDC5}"/>
              </a:ext>
            </a:extLst>
          </p:cNvPr>
          <p:cNvPicPr>
            <a:picLocks noChangeAspect="1"/>
          </p:cNvPicPr>
          <p:nvPr/>
        </p:nvPicPr>
        <p:blipFill>
          <a:blip r:embed="rId3"/>
          <a:stretch>
            <a:fillRect/>
          </a:stretch>
        </p:blipFill>
        <p:spPr>
          <a:xfrm>
            <a:off x="2031447" y="426592"/>
            <a:ext cx="5081106" cy="1427277"/>
          </a:xfrm>
          <a:prstGeom prst="rect">
            <a:avLst/>
          </a:prstGeom>
          <a:ln w="28575">
            <a:solidFill>
              <a:schemeClr val="accent6">
                <a:lumMod val="50000"/>
              </a:schemeClr>
            </a:solidFill>
          </a:ln>
        </p:spPr>
      </p:pic>
    </p:spTree>
    <p:extLst>
      <p:ext uri="{BB962C8B-B14F-4D97-AF65-F5344CB8AC3E}">
        <p14:creationId xmlns:p14="http://schemas.microsoft.com/office/powerpoint/2010/main" val="335522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Ingreso al DTT de los alumnos</a:t>
            </a:r>
            <a:endParaRPr dirty="0"/>
          </a:p>
        </p:txBody>
      </p:sp>
      <p:sp>
        <p:nvSpPr>
          <p:cNvPr id="148" name="Google Shape;148;p2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s-419" sz="5400" dirty="0">
                <a:solidFill>
                  <a:schemeClr val="accent3"/>
                </a:solidFill>
                <a:latin typeface="Alfa Slab One"/>
                <a:ea typeface="Alfa Slab One"/>
                <a:cs typeface="Alfa Slab One"/>
                <a:sym typeface="Alfa Slab One"/>
              </a:rPr>
              <a:t>Ya que los alumnos son nuevos en el área de cursos de sistemas</a:t>
            </a:r>
            <a:endParaRPr dirty="0"/>
          </a:p>
        </p:txBody>
      </p:sp>
    </p:spTree>
    <p:extLst>
      <p:ext uri="{BB962C8B-B14F-4D97-AF65-F5344CB8AC3E}">
        <p14:creationId xmlns:p14="http://schemas.microsoft.com/office/powerpoint/2010/main" val="363781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16"/>
          <p:cNvSpPr txBox="1">
            <a:spLocks noGrp="1"/>
          </p:cNvSpPr>
          <p:nvPr>
            <p:ph type="subTitle" idx="1"/>
          </p:nvPr>
        </p:nvSpPr>
        <p:spPr>
          <a:xfrm>
            <a:off x="729450" y="427200"/>
            <a:ext cx="7688100" cy="541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419" sz="5400" dirty="0">
                <a:solidFill>
                  <a:schemeClr val="accent3"/>
                </a:solidFill>
                <a:latin typeface="Alfa Slab One"/>
                <a:ea typeface="Alfa Slab One"/>
                <a:cs typeface="Alfa Slab One"/>
                <a:sym typeface="Alfa Slab One"/>
              </a:rPr>
              <a:t>Ingreso DTT</a:t>
            </a:r>
            <a:endParaRPr sz="5400" dirty="0">
              <a:solidFill>
                <a:schemeClr val="accent3"/>
              </a:solidFill>
              <a:latin typeface="Alfa Slab One"/>
              <a:ea typeface="Alfa Slab One"/>
              <a:cs typeface="Alfa Slab One"/>
              <a:sym typeface="Alfa Slab One"/>
            </a:endParaRPr>
          </a:p>
          <a:p>
            <a:pPr marL="0" lvl="0" indent="0" algn="l" rtl="0">
              <a:spcBef>
                <a:spcPts val="0"/>
              </a:spcBef>
              <a:spcAft>
                <a:spcPts val="0"/>
              </a:spcAft>
              <a:buNone/>
            </a:pPr>
            <a:endParaRPr dirty="0"/>
          </a:p>
        </p:txBody>
      </p:sp>
      <p:sp>
        <p:nvSpPr>
          <p:cNvPr id="2" name="Google Shape;87;p13">
            <a:extLst>
              <a:ext uri="{FF2B5EF4-FFF2-40B4-BE49-F238E27FC236}">
                <a16:creationId xmlns:a16="http://schemas.microsoft.com/office/drawing/2014/main" id="{66FCF782-AD3A-D025-4F48-F8BF50DF86B2}"/>
              </a:ext>
            </a:extLst>
          </p:cNvPr>
          <p:cNvSpPr txBox="1">
            <a:spLocks/>
          </p:cNvSpPr>
          <p:nvPr/>
        </p:nvSpPr>
        <p:spPr>
          <a:xfrm>
            <a:off x="784441" y="2820450"/>
            <a:ext cx="7688100" cy="91792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buClr>
                <a:schemeClr val="dk1"/>
              </a:buClr>
              <a:buSzPts val="605"/>
              <a:buFont typeface="Arial"/>
              <a:buNone/>
            </a:pPr>
            <a:r>
              <a:rPr lang="es-419" dirty="0"/>
              <a:t>Este manual servirá para que los alumnos puedan tener acceso al DTT, si no tuvieran acceso llevar seguimiento por correo para que el ingeniero </a:t>
            </a:r>
            <a:r>
              <a:rPr lang="es-419" dirty="0" err="1"/>
              <a:t>Marin</a:t>
            </a:r>
            <a:r>
              <a:rPr lang="es-419" dirty="0"/>
              <a:t> pueda apoyar.</a:t>
            </a:r>
          </a:p>
        </p:txBody>
      </p:sp>
      <p:sp>
        <p:nvSpPr>
          <p:cNvPr id="3" name="Google Shape;103;p16">
            <a:extLst>
              <a:ext uri="{FF2B5EF4-FFF2-40B4-BE49-F238E27FC236}">
                <a16:creationId xmlns:a16="http://schemas.microsoft.com/office/drawing/2014/main" id="{52A8826D-9286-6E89-7CF3-97A5E3B7975B}"/>
              </a:ext>
            </a:extLst>
          </p:cNvPr>
          <p:cNvSpPr txBox="1">
            <a:spLocks/>
          </p:cNvSpPr>
          <p:nvPr/>
        </p:nvSpPr>
        <p:spPr>
          <a:xfrm>
            <a:off x="784441" y="1100520"/>
            <a:ext cx="7688100" cy="783752"/>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s-419" sz="3600" dirty="0"/>
              <a:t>Manual de ingreso al DTT</a:t>
            </a:r>
          </a:p>
        </p:txBody>
      </p:sp>
      <p:sp>
        <p:nvSpPr>
          <p:cNvPr id="4" name="Google Shape;87;p13">
            <a:extLst>
              <a:ext uri="{FF2B5EF4-FFF2-40B4-BE49-F238E27FC236}">
                <a16:creationId xmlns:a16="http://schemas.microsoft.com/office/drawing/2014/main" id="{E9FFFD54-EEE1-5CE1-8A42-4AB14E6A36D5}"/>
              </a:ext>
            </a:extLst>
          </p:cNvPr>
          <p:cNvSpPr txBox="1">
            <a:spLocks/>
          </p:cNvSpPr>
          <p:nvPr/>
        </p:nvSpPr>
        <p:spPr>
          <a:xfrm>
            <a:off x="784441" y="1626460"/>
            <a:ext cx="7688100" cy="112701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buClr>
                <a:schemeClr val="dk1"/>
              </a:buClr>
              <a:buSzPts val="605"/>
              <a:buFont typeface="Arial"/>
              <a:buNone/>
            </a:pPr>
            <a:endParaRPr lang="es-419" dirty="0">
              <a:hlinkClick r:id="rId3"/>
            </a:endParaRPr>
          </a:p>
          <a:p>
            <a:pPr marL="0" indent="0" algn="ctr">
              <a:buClr>
                <a:schemeClr val="dk1"/>
              </a:buClr>
              <a:buSzPts val="605"/>
              <a:buFont typeface="Arial"/>
              <a:buNone/>
            </a:pPr>
            <a:r>
              <a:rPr lang="es-419" dirty="0">
                <a:hlinkClick r:id="rId3"/>
              </a:rPr>
              <a:t>https://drive.google.com/file/d/1nP7urq1B65dSJ8LMKilXTApmWGBsViYx/view?u</a:t>
            </a:r>
          </a:p>
          <a:p>
            <a:pPr marL="0" indent="0" algn="ctr">
              <a:buClr>
                <a:schemeClr val="dk1"/>
              </a:buClr>
              <a:buSzPts val="605"/>
              <a:buFont typeface="Arial"/>
              <a:buNone/>
            </a:pPr>
            <a:r>
              <a:rPr lang="es-419" dirty="0" err="1">
                <a:hlinkClick r:id="rId3"/>
              </a:rPr>
              <a:t>sp</a:t>
            </a:r>
            <a:r>
              <a:rPr lang="es-419" dirty="0">
                <a:hlinkClick r:id="rId3"/>
              </a:rPr>
              <a:t>=</a:t>
            </a:r>
            <a:r>
              <a:rPr lang="es-419" dirty="0" err="1">
                <a:hlinkClick r:id="rId3"/>
              </a:rPr>
              <a:t>share_link</a:t>
            </a:r>
            <a:endParaRPr lang="es-419" dirty="0"/>
          </a:p>
          <a:p>
            <a:pPr marL="0" indent="0" algn="just">
              <a:buClr>
                <a:schemeClr val="dk1"/>
              </a:buClr>
              <a:buSzPts val="605"/>
              <a:buFont typeface="Arial"/>
              <a:buNone/>
            </a:pPr>
            <a:endParaRPr lang="es-419"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4"/>
          <p:cNvSpPr txBox="1"/>
          <p:nvPr/>
        </p:nvSpPr>
        <p:spPr>
          <a:xfrm>
            <a:off x="1401875" y="1305700"/>
            <a:ext cx="68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a:solidFill>
                  <a:schemeClr val="accent3"/>
                </a:solidFill>
                <a:latin typeface="Alfa Slab One"/>
                <a:ea typeface="Alfa Slab One"/>
                <a:cs typeface="Alfa Slab One"/>
                <a:sym typeface="Alfa Slab One"/>
              </a:rPr>
              <a:t>Recomendación DTT</a:t>
            </a:r>
            <a:endParaRPr sz="2400">
              <a:latin typeface="Lato"/>
              <a:ea typeface="Lato"/>
              <a:cs typeface="Lato"/>
              <a:sym typeface="Lato"/>
            </a:endParaRPr>
          </a:p>
        </p:txBody>
      </p:sp>
      <p:sp>
        <p:nvSpPr>
          <p:cNvPr id="352" name="Google Shape;352;p54"/>
          <p:cNvSpPr txBox="1"/>
          <p:nvPr/>
        </p:nvSpPr>
        <p:spPr>
          <a:xfrm>
            <a:off x="1401874" y="2124850"/>
            <a:ext cx="6591419"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dirty="0">
                <a:latin typeface="Lato"/>
                <a:ea typeface="Lato"/>
                <a:cs typeface="Lato"/>
                <a:sym typeface="Lato"/>
              </a:rPr>
              <a:t>Para alumnos nuevos en el ÁREA PROFESIONAL de nuestra carrera, explicarles que es el DTT y cómo registrarse al DTT, lo de su fotografía y recalcar que es importante que estén en el DTT porque allí, nosotros los auxiliares, llevamos las notas y nos sirven para los reportes. </a:t>
            </a: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02735A626E0D24A9B54361D595AF0DB" ma:contentTypeVersion="2" ma:contentTypeDescription="Crear nuevo documento." ma:contentTypeScope="" ma:versionID="78eca40d1f6662fbbe866110596b09c3">
  <xsd:schema xmlns:xsd="http://www.w3.org/2001/XMLSchema" xmlns:xs="http://www.w3.org/2001/XMLSchema" xmlns:p="http://schemas.microsoft.com/office/2006/metadata/properties" xmlns:ns3="1ab77cf3-cdcd-49ca-8c3a-13522b1c0498" targetNamespace="http://schemas.microsoft.com/office/2006/metadata/properties" ma:root="true" ma:fieldsID="57b2f27d33d47e4f582f16c6cb7cd1be" ns3:_="">
    <xsd:import namespace="1ab77cf3-cdcd-49ca-8c3a-13522b1c049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b77cf3-cdcd-49ca-8c3a-13522b1c04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10AAA0-165C-4C72-8F00-FDFDDA80AB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b77cf3-cdcd-49ca-8c3a-13522b1c0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9689FD-6E65-44F1-9E55-D15DDD41E9ED}">
  <ds:schemaRefs>
    <ds:schemaRef ds:uri="http://purl.org/dc/terms/"/>
    <ds:schemaRef ds:uri="http://purl.org/dc/dcmitype/"/>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1ab77cf3-cdcd-49ca-8c3a-13522b1c0498"/>
    <ds:schemaRef ds:uri="http://schemas.microsoft.com/office/2006/metadata/properties"/>
  </ds:schemaRefs>
</ds:datastoreItem>
</file>

<file path=customXml/itemProps3.xml><?xml version="1.0" encoding="utf-8"?>
<ds:datastoreItem xmlns:ds="http://schemas.openxmlformats.org/officeDocument/2006/customXml" ds:itemID="{11059008-6856-4DCA-B834-8EA39D0B57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TotalTime>
  <Words>2092</Words>
  <Application>Microsoft Office PowerPoint</Application>
  <PresentationFormat>Presentación en pantalla (16:9)</PresentationFormat>
  <Paragraphs>152</Paragraphs>
  <Slides>39</Slides>
  <Notes>39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39</vt:i4>
      </vt:variant>
    </vt:vector>
  </HeadingPairs>
  <TitlesOfParts>
    <vt:vector size="44" baseType="lpstr">
      <vt:lpstr>Arial</vt:lpstr>
      <vt:lpstr>Raleway</vt:lpstr>
      <vt:lpstr>Alfa Slab One</vt:lpstr>
      <vt:lpstr>Lato</vt:lpstr>
      <vt:lpstr>Streamline</vt:lpstr>
      <vt:lpstr>NUEVOS AUXILIARES </vt:lpstr>
      <vt:lpstr>ORGANIGRAMA DE LAS AUTORIDADES DE ECYS</vt:lpstr>
      <vt:lpstr>Presentación de PowerPoint</vt:lpstr>
      <vt:lpstr>Presentación de PowerPoint</vt:lpstr>
      <vt:lpstr>Asistencia y Carga de Alumnos</vt:lpstr>
      <vt:lpstr>Presentación de PowerPoint</vt:lpstr>
      <vt:lpstr>Ingreso al DTT de los alumnos</vt:lpstr>
      <vt:lpstr>Presentación de PowerPoint</vt:lpstr>
      <vt:lpstr>Presentación de PowerPoint</vt:lpstr>
      <vt:lpstr>Ponderación del curso</vt:lpstr>
      <vt:lpstr>Presentación de PowerPoint</vt:lpstr>
      <vt:lpstr>Presentación de PowerPoint</vt:lpstr>
      <vt:lpstr>Presentación de PowerPoint</vt:lpstr>
      <vt:lpstr>Presentación de PowerPoint</vt:lpstr>
      <vt:lpstr>Presentación de PowerPoint</vt:lpstr>
      <vt:lpstr>ENTREGA DE DOCUMENTOS </vt:lpstr>
      <vt:lpstr>Presentación de PowerPoint</vt:lpstr>
      <vt:lpstr>Presentación de PowerPoint</vt:lpstr>
      <vt:lpstr>Presentación de PowerPoint</vt:lpstr>
      <vt:lpstr>Presentación de PowerPoint</vt:lpstr>
      <vt:lpstr>Presentación de PowerPoint</vt:lpstr>
      <vt:lpstr>Presentación de PowerPoint</vt:lpstr>
      <vt:lpstr>FOROS </vt:lpstr>
      <vt:lpstr>Presentación de PowerPoint</vt:lpstr>
      <vt:lpstr>Presentación de PowerPoint</vt:lpstr>
      <vt:lpstr>Presentación de PowerPoint</vt:lpstr>
      <vt:lpstr>ASISTENCIA DE CLASE </vt:lpstr>
      <vt:lpstr>Presentación de PowerPoint</vt:lpstr>
      <vt:lpstr>CURSO DSI</vt:lpstr>
      <vt:lpstr>Presentación de PowerPoint</vt:lpstr>
      <vt:lpstr>REPORTES</vt:lpstr>
      <vt:lpstr>Presentación de PowerPoint</vt:lpstr>
      <vt:lpstr>Calificación UEDI</vt:lpstr>
      <vt:lpstr>Presentación de PowerPoint</vt:lpstr>
      <vt:lpstr>Presentación de PowerPoint</vt:lpstr>
      <vt:lpstr>Presentación de PowerPoint</vt:lpstr>
      <vt:lpstr>ACTIVIDADES EN CLASE</vt:lpstr>
      <vt:lpstr>Presentación de PowerPoint</vt:lpstr>
      <vt:lpstr>Siempre que tengan una duda busquen ayuda con otros auxiliares, sin embargo como este curso no posee laboratorio, puede cambiar ciertas cosas.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NUEVOS AUXILIARES</dc:title>
  <dc:creator>EnriqueJR</dc:creator>
  <cp:lastModifiedBy>Enrique Elias</cp:lastModifiedBy>
  <cp:revision>2</cp:revision>
  <dcterms:modified xsi:type="dcterms:W3CDTF">2023-01-21T02:09:35Z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0x010100C02735A626E0D24A9B54361D595AF0DB</vt:lpwstr>
  </property>
</Properties>
</file>