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03885" y="535940"/>
            <a:ext cx="11318875" cy="2387600"/>
          </a:xfrm>
        </p:spPr>
        <p:txBody>
          <a:bodyPr/>
          <a:p>
            <a:r>
              <a:rPr lang="zh-CN" altLang="en-US"/>
              <a:t>基于混合域特征融合的</a:t>
            </a:r>
            <a:r>
              <a:rPr lang="en-US" altLang="zh-CN"/>
              <a:t>OCTA</a:t>
            </a:r>
            <a:r>
              <a:rPr lang="zh-CN" altLang="en-US"/>
              <a:t>眼底病灶分割研究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343150" y="4892040"/>
            <a:ext cx="9144000" cy="1070610"/>
          </a:xfrm>
        </p:spPr>
        <p:txBody>
          <a:bodyPr/>
          <a:p>
            <a:r>
              <a:rPr lang="zh-CN" altLang="en-US" sz="3600"/>
              <a:t>曲阜师范大学计算机学院</a:t>
            </a:r>
            <a:r>
              <a:rPr lang="en-US" altLang="zh-CN" sz="3600"/>
              <a:t>      </a:t>
            </a:r>
            <a:r>
              <a:rPr lang="zh-CN" altLang="en-US" sz="3600"/>
              <a:t>马飞</a:t>
            </a:r>
            <a:endParaRPr lang="zh-CN" altLang="en-US" sz="36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85" y="2856865"/>
            <a:ext cx="300990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745" y="98425"/>
            <a:ext cx="6800215" cy="1325880"/>
          </a:xfrm>
        </p:spPr>
        <p:txBody>
          <a:bodyPr/>
          <a:p>
            <a:r>
              <a:rPr lang="zh-CN" altLang="en-US"/>
              <a:t>一、研究目标、启发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414655" y="1376045"/>
          <a:ext cx="5242560" cy="5314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057775" imgH="5572125" progId="Paint.Picture">
                  <p:embed/>
                </p:oleObj>
              </mc:Choice>
              <mc:Fallback>
                <p:oleObj name="" r:id="rId1" imgW="5057775" imgH="5572125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655" y="1376045"/>
                        <a:ext cx="5242560" cy="5314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7279640" y="4121785"/>
          <a:ext cx="2921000" cy="256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4276725" imgH="4143375" progId="Paint.Picture">
                  <p:embed/>
                </p:oleObj>
              </mc:Choice>
              <mc:Fallback>
                <p:oleObj name="" r:id="rId3" imgW="4276725" imgH="41433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79640" y="4121785"/>
                        <a:ext cx="2921000" cy="2568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/>
          <p:nvPr/>
        </p:nvGraphicFramePr>
        <p:xfrm>
          <a:off x="7557135" y="899795"/>
          <a:ext cx="2618105" cy="309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3609975" imgH="3857625" progId="Paint.Picture">
                  <p:embed/>
                </p:oleObj>
              </mc:Choice>
              <mc:Fallback>
                <p:oleObj name="" r:id="rId5" imgW="3609975" imgH="3857625" progId="Paint.Picture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57135" y="899795"/>
                        <a:ext cx="2618105" cy="3095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标题 1"/>
          <p:cNvSpPr>
            <a:spLocks noGrp="1"/>
          </p:cNvSpPr>
          <p:nvPr/>
        </p:nvSpPr>
        <p:spPr>
          <a:xfrm>
            <a:off x="10175875" y="2371725"/>
            <a:ext cx="1710055" cy="35572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指纹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/>
              <a:t>Gabor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二、研究意义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15" y="1545590"/>
            <a:ext cx="11705590" cy="467931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/>
              <a:t>糖尿病视网膜病变（</a:t>
            </a:r>
            <a:r>
              <a:rPr lang="en-US" altLang="zh-CN"/>
              <a:t>DR</a:t>
            </a:r>
            <a:r>
              <a:rPr lang="zh-CN" altLang="en-US"/>
              <a:t>）是导致工作年龄人群失明的主要原因，早期精准诊断对患者至关重要。光学相干断层扫描血管成像（</a:t>
            </a:r>
            <a:r>
              <a:rPr lang="en-US" altLang="zh-CN"/>
              <a:t>OCTA</a:t>
            </a:r>
            <a:r>
              <a:rPr lang="zh-CN" altLang="en-US"/>
              <a:t>）提供了有力工具，但其图像因病变信号微弱、噪声伪影等问题，导致病变与背景难以区分，限制了现有分割方法的精度。</a:t>
            </a:r>
            <a:endParaRPr lang="zh-CN" altLang="en-US"/>
          </a:p>
          <a:p>
            <a:pPr>
              <a:lnSpc>
                <a:spcPct val="150000"/>
              </a:lnSpc>
            </a:pPr>
            <a:r>
              <a:rPr lang="zh-CN" altLang="en-US"/>
              <a:t>本研究的核心目的在于解决上述难题，通过一种混合域融合框架，实现对</a:t>
            </a:r>
            <a:r>
              <a:rPr lang="en-US" altLang="zh-CN"/>
              <a:t>OCTA</a:t>
            </a:r>
            <a:r>
              <a:rPr lang="zh-CN" altLang="en-US"/>
              <a:t>图像中</a:t>
            </a:r>
            <a:r>
              <a:rPr lang="en-US" altLang="zh-CN"/>
              <a:t>DR</a:t>
            </a:r>
            <a:r>
              <a:rPr lang="zh-CN" altLang="en-US"/>
              <a:t>病变的精准分割，为自动化临床诊断提供可靠技术支持。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三、研究框架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838200" y="1268730"/>
          <a:ext cx="10515600" cy="362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11563350" imgH="3981450" progId="Paint.Picture">
                  <p:embed/>
                </p:oleObj>
              </mc:Choice>
              <mc:Fallback>
                <p:oleObj name="" r:id="rId1" imgW="11563350" imgH="3981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38200" y="1268730"/>
                        <a:ext cx="10515600" cy="3620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06375" y="4974590"/>
            <a:ext cx="11717655" cy="1814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/>
              <a:t>本框架设计了一个双路径编码器，分别通过卷积网络和频域变换提取空间与频率域特征，捕捉结构信息与多尺度纹理细节。为融合异构特征，设计自适应融合感知模块，实现特征对齐与加权融合。解码阶段引入一致性学习模块，模拟多专家会诊，提升病变识别鲁棒性。</a:t>
            </a:r>
            <a:endParaRPr lang="zh-CN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四、研究成果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8665" y="24130"/>
            <a:ext cx="3600450" cy="4152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9560" y="4114800"/>
            <a:ext cx="1165542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>
                <a:sym typeface="+mn-ea"/>
              </a:rPr>
              <a:t>3.Zhaohui Zhang (Student), Fei Ma*, Hongjuan Liu, Xiwei Dong, Yanfei Guo, and Jing Meng. "WS-SAM: Self-Prompting SAM with Wavelet and Spatial Domain for OCTA Retinal Vessel Segmentation", The Journal of Supercomputing 81.5 (2025): 1-36.[ Online ][ PDF ]</a:t>
            </a:r>
            <a:endParaRPr lang="en-US" altLang="zh-CN"/>
          </a:p>
          <a:p>
            <a:pPr algn="just"/>
            <a:r>
              <a:rPr lang="en-US" altLang="zh-CN">
                <a:sym typeface="+mn-ea"/>
              </a:rPr>
              <a:t>3.Sien Li (Student), Fei Ma*, Fen Yan, Xiwei Dong, Yanfei Guo, Jing Meng, and Hongjuan Liu. SFNet: Spatial and Frequency Domain Networks for Wide-Field OCT Angiography Retinal Vessel Segmentation., JOURNAL OF BIOPHOTONICS 18.1 (2025).[ Online ][ PDF ]</a:t>
            </a:r>
            <a:endParaRPr lang="en-US" altLang="zh-CN"/>
          </a:p>
          <a:p>
            <a:pPr algn="just"/>
            <a:r>
              <a:rPr lang="en-US" altLang="zh-CN">
                <a:sym typeface="+mn-ea"/>
              </a:rPr>
              <a:t>4.Sien Li (Student), Fei Ma*, Fen Yan, Jing Meng, Yanfei Guo, Hongjuan Liu, and Ronghua Cheng.SMFDNet: Spatial and Multi-Frequency Domain Network for OCT Angiography Retinal Vessel Segmentation, The Journal of Supercomputing 81.4 (2025): 1-19. [ DOI ][ PDF ]</a:t>
            </a:r>
            <a:endParaRPr lang="en-US" altLang="zh-CN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63220" y="1471930"/>
            <a:ext cx="783209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altLang="zh-CN" sz="2000">
                <a:sym typeface="+mn-ea"/>
              </a:rPr>
              <a:t>1.Fei Ma; Guangmei Jia; Fen Yan; Yuefeng Ma; Ronghua Cheng; Jing Meng, XpertDx: Expert-level diabetic retinopathy lesion segmentation with cross-domain feature fusion. Information Fusion,2026-02.</a:t>
            </a:r>
            <a:endParaRPr lang="en-US" altLang="zh-CN" sz="2000"/>
          </a:p>
          <a:p>
            <a:pPr algn="just"/>
            <a:endParaRPr lang="en-US" altLang="zh-CN" sz="2000">
              <a:sym typeface="+mn-ea"/>
            </a:endParaRPr>
          </a:p>
          <a:p>
            <a:pPr algn="just"/>
            <a:r>
              <a:rPr lang="en-US" altLang="zh-CN" sz="2000">
                <a:sym typeface="+mn-ea"/>
              </a:rPr>
              <a:t>2.Guangmei Jia (Student); Fei Ma*; Sien Li; Zhaohui Zhang; Hongjuan Liu; Yanfei Guo; Jing Meng, Multi-domain fusion network: A novel approach to OCTA image segmentation in diabetic retinopathy, Biomedical Signal Processing and Control, 2025.5.[ Online ][ PDF ]</a:t>
            </a:r>
            <a:endParaRPr lang="en-US" altLang="zh-CN" sz="2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四、研究成果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65" y="1579880"/>
            <a:ext cx="10897235" cy="4597400"/>
          </a:xfrm>
        </p:spPr>
        <p:txBody>
          <a:bodyPr>
            <a:normAutofit lnSpcReduction="10000"/>
          </a:bodyPr>
          <a:p>
            <a:r>
              <a:rPr lang="zh-CN" altLang="en-US" sz="3600"/>
              <a:t>发明授权：</a:t>
            </a:r>
            <a:endParaRPr lang="zh-CN" altLang="en-US" sz="3600"/>
          </a:p>
          <a:p>
            <a:endParaRPr lang="zh-CN" altLang="en-US" sz="3600"/>
          </a:p>
          <a:p>
            <a:pPr lvl="1"/>
            <a:r>
              <a:rPr lang="zh-CN" altLang="en-US" sz="3200"/>
              <a:t>一种基于分类框架的图像二值化方法</a:t>
            </a:r>
            <a:endParaRPr lang="zh-CN" altLang="en-US" sz="3200"/>
          </a:p>
          <a:p>
            <a:pPr lvl="1"/>
            <a:r>
              <a:rPr lang="zh-CN" altLang="en-US" sz="3200"/>
              <a:t>一种基于标签块和像素空间加权的二值化分割方法</a:t>
            </a:r>
            <a:endParaRPr lang="en-US" altLang="zh-CN" sz="3200"/>
          </a:p>
          <a:p>
            <a:endParaRPr lang="zh-CN" altLang="en-US" sz="3600"/>
          </a:p>
          <a:p>
            <a:r>
              <a:rPr lang="zh-CN" altLang="en-US" sz="3600"/>
              <a:t>在研项目：</a:t>
            </a:r>
            <a:endParaRPr lang="zh-CN" altLang="en-US" sz="3600"/>
          </a:p>
          <a:p>
            <a:endParaRPr lang="zh-CN" altLang="en-US" sz="3600"/>
          </a:p>
          <a:p>
            <a:pPr lvl="1"/>
            <a:r>
              <a:rPr lang="zh-CN" altLang="en-US" sz="3085"/>
              <a:t>基于多智能体协同的医疗诊断辅助系统研发及产业化合同</a:t>
            </a:r>
            <a:endParaRPr lang="zh-CN" altLang="en-US" sz="3085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0" y="2766060"/>
            <a:ext cx="2781935" cy="1325880"/>
          </a:xfrm>
        </p:spPr>
        <p:txBody>
          <a:bodyPr/>
          <a:p>
            <a:r>
              <a:rPr lang="zh-CN" altLang="en-US" sz="6600"/>
              <a:t>谢</a:t>
            </a:r>
            <a:r>
              <a:rPr lang="en-US" altLang="zh-CN" sz="6600"/>
              <a:t>  </a:t>
            </a:r>
            <a:r>
              <a:rPr lang="zh-CN" altLang="en-US" sz="6600"/>
              <a:t>谢</a:t>
            </a:r>
            <a:endParaRPr lang="zh-CN" altLang="en-US"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1673</Words>
  <Application>WPS 演示</Application>
  <PresentationFormat>宽屏</PresentationFormat>
  <Paragraphs>44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31" baseType="lpstr">
      <vt:lpstr>Arial</vt:lpstr>
      <vt:lpstr>宋体</vt:lpstr>
      <vt:lpstr>Wingdings</vt:lpstr>
      <vt:lpstr>Arial Unicode MS</vt:lpstr>
      <vt:lpstr>Calibri</vt:lpstr>
      <vt:lpstr>微软雅黑</vt:lpstr>
      <vt:lpstr>仿宋_GB2312</vt:lpstr>
      <vt:lpstr>仿宋</vt:lpstr>
      <vt:lpstr>华光中楷_CNKI</vt:lpstr>
      <vt:lpstr>华光书宋二_CNKI</vt:lpstr>
      <vt:lpstr>华光细黑一_CNKI</vt:lpstr>
      <vt:lpstr>华光行草_CNKI</vt:lpstr>
      <vt:lpstr>华光隶变_CNKI</vt:lpstr>
      <vt:lpstr>华光行楷_CNKI</vt:lpstr>
      <vt:lpstr>华光隶书_CNKI</vt:lpstr>
      <vt:lpstr>华光通心圆_CNKI</vt:lpstr>
      <vt:lpstr>华光超粗黑_CNKI</vt:lpstr>
      <vt:lpstr>华光黑体_CNKI</vt:lpstr>
      <vt:lpstr>华光黑变_CNKI</vt:lpstr>
      <vt:lpstr>WPS</vt:lpstr>
      <vt:lpstr>Paint.Picture</vt:lpstr>
      <vt:lpstr>Paint.Picture</vt:lpstr>
      <vt:lpstr>Paint.Picture</vt:lpstr>
      <vt:lpstr>Paint.Picture</vt:lpstr>
      <vt:lpstr>PowerPoint 演示文稿</vt:lpstr>
      <vt:lpstr>一、研究目标、启发</vt:lpstr>
      <vt:lpstr>PowerPoint 演示文稿</vt:lpstr>
      <vt:lpstr>PowerPoint 演示文稿</vt:lpstr>
      <vt:lpstr>PowerPoint 演示文稿</vt:lpstr>
      <vt:lpstr>四、研究成果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Guanli</dc:creator>
  <cp:lastModifiedBy>马飞</cp:lastModifiedBy>
  <cp:revision>21</cp:revision>
  <dcterms:created xsi:type="dcterms:W3CDTF">2023-08-09T12:44:00Z</dcterms:created>
  <dcterms:modified xsi:type="dcterms:W3CDTF">2025-08-11T12:54:45Z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2052-12.1.0.21911</vt:lpwstr>
  </property>
  <property fmtid="{D5CDD505-2E9C-101B-9397-08002B2CF9AE}" pid="3" name="ICV">
    <vt:lpwstr>EB7D0677A5D449B8A6379666E8B0D828_12</vt:lpwstr>
  </property>
</Properties>
</file>