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1" r:id="rId3"/>
    <p:sldId id="271" r:id="rId4"/>
    <p:sldId id="272" r:id="rId5"/>
    <p:sldId id="274" r:id="rId6"/>
    <p:sldId id="273" r:id="rId7"/>
    <p:sldId id="275" r:id="rId8"/>
    <p:sldId id="264" r:id="rId9"/>
    <p:sldId id="276" r:id="rId10"/>
    <p:sldId id="277" r:id="rId11"/>
    <p:sldId id="280" r:id="rId12"/>
    <p:sldId id="278" r:id="rId13"/>
    <p:sldId id="281" r:id="rId14"/>
    <p:sldId id="282" r:id="rId15"/>
    <p:sldId id="283" r:id="rId16"/>
    <p:sldId id="284" r:id="rId17"/>
    <p:sldId id="285" r:id="rId18"/>
    <p:sldId id="286" r:id="rId19"/>
    <p:sldId id="26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7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 smtClean="0"/>
            <a:t>Load dataset to </a:t>
          </a:r>
          <a:r>
            <a:rPr lang="en-US" dirty="0" err="1" smtClean="0"/>
            <a:t>Dataframe</a:t>
          </a:r>
          <a:endParaRPr lang="en-US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 smtClean="0"/>
            <a:t>Load the csv to the spark and transform it to </a:t>
          </a:r>
          <a:r>
            <a:rPr lang="en-US" dirty="0" err="1" smtClean="0"/>
            <a:t>Dataframe</a:t>
          </a:r>
          <a:endParaRPr lang="en-US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 smtClean="0"/>
            <a:t>Create the Machine learning Pipeline</a:t>
          </a:r>
          <a:endParaRPr lang="en-US" dirty="0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 smtClean="0"/>
            <a:t>Create all the needed transformers and estimators for the ML pipeline</a:t>
          </a:r>
          <a:endParaRPr lang="en-US" dirty="0"/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 smtClean="0"/>
            <a:t>Get the predictions</a:t>
          </a:r>
          <a:endParaRPr lang="en-US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 smtClean="0"/>
            <a:t>Extract the predictions about the scores</a:t>
          </a:r>
          <a:endParaRPr lang="en-US" dirty="0"/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 custLinFactNeighborX="704" custLinFactNeighborY="-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 err="1" smtClean="0"/>
            <a:t>VectorAssembler</a:t>
          </a:r>
          <a:endParaRPr lang="en-US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 smtClean="0"/>
            <a:t>Vector from raw feature columns</a:t>
          </a:r>
          <a:endParaRPr lang="en-US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 err="1" smtClean="0"/>
            <a:t>VectorSlicer</a:t>
          </a:r>
          <a:endParaRPr lang="en-US" dirty="0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 smtClean="0"/>
            <a:t>New vector which contains only the features we select.</a:t>
          </a:r>
          <a:endParaRPr lang="en-US" dirty="0"/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 err="1" smtClean="0"/>
            <a:t>VectorScaler</a:t>
          </a:r>
          <a:endParaRPr lang="en-US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 smtClean="0"/>
            <a:t>Vector which values are in similar scale</a:t>
          </a:r>
          <a:endParaRPr lang="en-US" dirty="0"/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DE4F1A1A-AB3C-45AA-A04D-AEA9DA21A135}">
      <dgm:prSet phldrT="[Text]"/>
      <dgm:spPr/>
      <dgm:t>
        <a:bodyPr/>
        <a:lstStyle/>
        <a:p>
          <a:r>
            <a:rPr lang="en-US" dirty="0" err="1" smtClean="0"/>
            <a:t>LinearRegression</a:t>
          </a:r>
          <a:endParaRPr lang="en-US" dirty="0"/>
        </a:p>
      </dgm:t>
    </dgm:pt>
    <dgm:pt modelId="{8D983C38-DE77-4C46-B274-B5A0B1E298A1}" type="parTrans" cxnId="{652AC5EB-398D-4810-9C1F-7A9ECCCB0DA2}">
      <dgm:prSet/>
      <dgm:spPr/>
      <dgm:t>
        <a:bodyPr/>
        <a:lstStyle/>
        <a:p>
          <a:endParaRPr lang="el-GR"/>
        </a:p>
      </dgm:t>
    </dgm:pt>
    <dgm:pt modelId="{FE2FBB7D-A4EB-4D78-B06F-AC419D8C882D}" type="sibTrans" cxnId="{652AC5EB-398D-4810-9C1F-7A9ECCCB0DA2}">
      <dgm:prSet/>
      <dgm:spPr/>
      <dgm:t>
        <a:bodyPr/>
        <a:lstStyle/>
        <a:p>
          <a:endParaRPr lang="el-GR"/>
        </a:p>
      </dgm:t>
    </dgm:pt>
    <dgm:pt modelId="{E04851FD-6787-4514-9003-89BE2CFBF747}">
      <dgm:prSet/>
      <dgm:spPr/>
      <dgm:t>
        <a:bodyPr/>
        <a:lstStyle/>
        <a:p>
          <a:r>
            <a:rPr lang="en-US" dirty="0" smtClean="0"/>
            <a:t>Predictions</a:t>
          </a:r>
          <a:endParaRPr lang="el-GR" dirty="0"/>
        </a:p>
      </dgm:t>
    </dgm:pt>
    <dgm:pt modelId="{E08DA9B9-8D9C-4B12-B899-C6723B743950}" type="parTrans" cxnId="{4666FBB8-A94F-4D90-A392-AFAA85ABAB8C}">
      <dgm:prSet/>
      <dgm:spPr/>
      <dgm:t>
        <a:bodyPr/>
        <a:lstStyle/>
        <a:p>
          <a:endParaRPr lang="el-GR"/>
        </a:p>
      </dgm:t>
    </dgm:pt>
    <dgm:pt modelId="{D7B60C0B-2208-44EF-9FD1-997F939843EE}" type="sibTrans" cxnId="{4666FBB8-A94F-4D90-A392-AFAA85ABAB8C}">
      <dgm:prSet/>
      <dgm:spPr/>
      <dgm:t>
        <a:bodyPr/>
        <a:lstStyle/>
        <a:p>
          <a:endParaRPr lang="el-GR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4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4" custLinFactNeighborX="704" custLinFactNeighborY="-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4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4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80414-FD5C-4229-9517-501F76D3C651}" type="pres">
      <dgm:prSet presAssocID="{50706FFE-8A00-485D-9FF7-8D310692C602}" presName="aSpace" presStyleCnt="0"/>
      <dgm:spPr/>
    </dgm:pt>
    <dgm:pt modelId="{97420F10-EEB6-4910-BB66-CA5572E92FAB}" type="pres">
      <dgm:prSet presAssocID="{DE4F1A1A-AB3C-45AA-A04D-AEA9DA21A135}" presName="compNode" presStyleCnt="0"/>
      <dgm:spPr/>
    </dgm:pt>
    <dgm:pt modelId="{EED3B55D-85E4-4AF4-BD61-4C2AF5469CA0}" type="pres">
      <dgm:prSet presAssocID="{DE4F1A1A-AB3C-45AA-A04D-AEA9DA21A135}" presName="noGeometry" presStyleCnt="0"/>
      <dgm:spPr/>
    </dgm:pt>
    <dgm:pt modelId="{6197DFBF-B209-44CE-AEB0-01E536EE99CC}" type="pres">
      <dgm:prSet presAssocID="{DE4F1A1A-AB3C-45AA-A04D-AEA9DA21A135}" presName="childTextVisible" presStyleLbl="bgAccFollowNode1" presStyleIdx="3" presStyleCnt="4">
        <dgm:presLayoutVars>
          <dgm:bulletEnabled val="1"/>
        </dgm:presLayoutVars>
      </dgm:prSet>
      <dgm:spPr/>
    </dgm:pt>
    <dgm:pt modelId="{D68FDC43-7CA5-4516-80E6-1BC9FD368642}" type="pres">
      <dgm:prSet presAssocID="{DE4F1A1A-AB3C-45AA-A04D-AEA9DA21A135}" presName="childTextHidden" presStyleLbl="bgAccFollowNode1" presStyleIdx="3" presStyleCnt="4"/>
      <dgm:spPr/>
    </dgm:pt>
    <dgm:pt modelId="{54884594-30A8-496E-816D-4CF7989B36D2}" type="pres">
      <dgm:prSet presAssocID="{DE4F1A1A-AB3C-45AA-A04D-AEA9DA21A13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4666FBB8-A94F-4D90-A392-AFAA85ABAB8C}" srcId="{DE4F1A1A-AB3C-45AA-A04D-AEA9DA21A135}" destId="{E04851FD-6787-4514-9003-89BE2CFBF747}" srcOrd="0" destOrd="0" parTransId="{E08DA9B9-8D9C-4B12-B899-C6723B743950}" sibTransId="{D7B60C0B-2208-44EF-9FD1-997F939843EE}"/>
    <dgm:cxn modelId="{3E53E670-DB46-4134-959F-A4499E81FBA4}" type="presOf" srcId="{5248D9DA-6444-46F6-8D28-C8BB2253AAD1}" destId="{00D2DC2C-7CA2-4A4B-B66D-3DDCAB7DC8E9}" srcOrd="0" destOrd="0" presId="urn:microsoft.com/office/officeart/2005/8/layout/hProcess6"/>
    <dgm:cxn modelId="{1A4CE495-6084-4EEF-B9E3-DFCF33DBC10A}" type="presOf" srcId="{3A9B5D84-CB00-4BC9-ADB2-5CF832F36763}" destId="{F0925EF4-86E2-4748-BA70-94AAF55AB064}" srcOrd="1" destOrd="0" presId="urn:microsoft.com/office/officeart/2005/8/layout/hProcess6"/>
    <dgm:cxn modelId="{1154451D-744C-4ED8-AD9A-59BA3918EA1B}" type="presOf" srcId="{E04851FD-6787-4514-9003-89BE2CFBF747}" destId="{D68FDC43-7CA5-4516-80E6-1BC9FD368642}" srcOrd="1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15E88E33-A9F9-4D63-9508-6B47652884EC}" type="presOf" srcId="{E04851FD-6787-4514-9003-89BE2CFBF747}" destId="{6197DFBF-B209-44CE-AEB0-01E536EE99CC}" srcOrd="0" destOrd="0" presId="urn:microsoft.com/office/officeart/2005/8/layout/hProcess6"/>
    <dgm:cxn modelId="{03F0AFF3-ADC6-435B-834B-B70673D72439}" type="presOf" srcId="{5248D9DA-6444-46F6-8D28-C8BB2253AAD1}" destId="{072FB640-0A28-40E8-9C0C-86BAF45C6EF0}" srcOrd="1" destOrd="0" presId="urn:microsoft.com/office/officeart/2005/8/layout/hProcess6"/>
    <dgm:cxn modelId="{A8856ADE-2EB9-44AE-A0EF-BB80AE87769D}" type="presOf" srcId="{DE4F1A1A-AB3C-45AA-A04D-AEA9DA21A135}" destId="{54884594-30A8-496E-816D-4CF7989B36D2}" srcOrd="0" destOrd="0" presId="urn:microsoft.com/office/officeart/2005/8/layout/hProcess6"/>
    <dgm:cxn modelId="{652AC5EB-398D-4810-9C1F-7A9ECCCB0DA2}" srcId="{FBA29113-7A70-4E0E-B036-871C49B835F1}" destId="{DE4F1A1A-AB3C-45AA-A04D-AEA9DA21A135}" srcOrd="3" destOrd="0" parTransId="{8D983C38-DE77-4C46-B274-B5A0B1E298A1}" sibTransId="{FE2FBB7D-A4EB-4D78-B06F-AC419D8C882D}"/>
    <dgm:cxn modelId="{184922CD-FB25-4CBE-925F-AB7FB794F3CD}" type="presOf" srcId="{3A9B5D84-CB00-4BC9-ADB2-5CF832F36763}" destId="{4BF699B1-BE15-42D1-9784-AA33CF29870E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76AB9BCF-667C-4242-A170-B160ABC5BF26}" type="presOf" srcId="{50706FFE-8A00-485D-9FF7-8D310692C602}" destId="{78E9A4E4-18A9-4B73-8007-A63A71C71937}" srcOrd="0" destOrd="0" presId="urn:microsoft.com/office/officeart/2005/8/layout/hProcess6"/>
    <dgm:cxn modelId="{765B7065-6635-4AA8-AB89-95332F621808}" type="presOf" srcId="{E4E9F0D0-FF23-4B59-9B97-973BCBE5DC65}" destId="{FB705FC1-639E-4064-8E9A-A79870DE5273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0DD9401-98B1-40E4-B0E5-C2EC5F07B6D7}" type="presOf" srcId="{A6406C01-7E83-4650-8EF5-394419DCB348}" destId="{47DA5750-48DC-4E4F-815D-0B05DBC30DAB}" srcOrd="0" destOrd="0" presId="urn:microsoft.com/office/officeart/2005/8/layout/hProcess6"/>
    <dgm:cxn modelId="{75CBCCDB-3057-498A-8CC4-18A9BD459479}" type="presOf" srcId="{5D952622-A79E-41E4-BBC2-6212DEFFA91C}" destId="{EE8733A1-7662-4D0A-B39E-2218596CC81C}" srcOrd="0" destOrd="0" presId="urn:microsoft.com/office/officeart/2005/8/layout/hProcess6"/>
    <dgm:cxn modelId="{63BACF1A-70B5-4ED3-8F9E-1E9743554120}" type="presOf" srcId="{E4E9F0D0-FF23-4B59-9B97-973BCBE5DC65}" destId="{610B5FFC-C0C9-444C-9F7A-14D1B54F604D}" srcOrd="0" destOrd="0" presId="urn:microsoft.com/office/officeart/2005/8/layout/hProcess6"/>
    <dgm:cxn modelId="{0F031DD0-E2F1-49A3-9262-7A04D60B97D9}" type="presOf" srcId="{FBA29113-7A70-4E0E-B036-871C49B835F1}" destId="{8734DFB3-ADD8-4FD2-87D8-1981AA0ADD0B}" srcOrd="0" destOrd="0" presId="urn:microsoft.com/office/officeart/2005/8/layout/hProcess6"/>
    <dgm:cxn modelId="{32DD87EC-9B45-4D80-AA3D-0AA389A568CC}" type="presParOf" srcId="{8734DFB3-ADD8-4FD2-87D8-1981AA0ADD0B}" destId="{5C04AEFB-7132-4B28-A7D3-862245070A8D}" srcOrd="0" destOrd="0" presId="urn:microsoft.com/office/officeart/2005/8/layout/hProcess6"/>
    <dgm:cxn modelId="{A592BA11-F2A9-4B43-8BE7-0408136364B1}" type="presParOf" srcId="{5C04AEFB-7132-4B28-A7D3-862245070A8D}" destId="{358F74AC-FC7D-465B-BD12-B6CCC00F3D29}" srcOrd="0" destOrd="0" presId="urn:microsoft.com/office/officeart/2005/8/layout/hProcess6"/>
    <dgm:cxn modelId="{D375C45D-D5E1-4D6E-B3E3-1F05F41C72E1}" type="presParOf" srcId="{5C04AEFB-7132-4B28-A7D3-862245070A8D}" destId="{610B5FFC-C0C9-444C-9F7A-14D1B54F604D}" srcOrd="1" destOrd="0" presId="urn:microsoft.com/office/officeart/2005/8/layout/hProcess6"/>
    <dgm:cxn modelId="{CF28C14E-D5C7-4E07-A646-041B8602BB7C}" type="presParOf" srcId="{5C04AEFB-7132-4B28-A7D3-862245070A8D}" destId="{FB705FC1-639E-4064-8E9A-A79870DE5273}" srcOrd="2" destOrd="0" presId="urn:microsoft.com/office/officeart/2005/8/layout/hProcess6"/>
    <dgm:cxn modelId="{E5A089D6-BA55-49CE-9176-E0C20AFA9C70}" type="presParOf" srcId="{5C04AEFB-7132-4B28-A7D3-862245070A8D}" destId="{47DA5750-48DC-4E4F-815D-0B05DBC30DAB}" srcOrd="3" destOrd="0" presId="urn:microsoft.com/office/officeart/2005/8/layout/hProcess6"/>
    <dgm:cxn modelId="{3FA31D1E-8DEA-4A1B-ABA3-3ABEF497ABD0}" type="presParOf" srcId="{8734DFB3-ADD8-4FD2-87D8-1981AA0ADD0B}" destId="{6319C676-A7DE-4777-9BB4-3B6D30ED3F5C}" srcOrd="1" destOrd="0" presId="urn:microsoft.com/office/officeart/2005/8/layout/hProcess6"/>
    <dgm:cxn modelId="{7F0A3796-9C98-4A1A-834C-577EFDF63563}" type="presParOf" srcId="{8734DFB3-ADD8-4FD2-87D8-1981AA0ADD0B}" destId="{CA708D38-D093-4C16-A955-CF2CAC7F0A99}" srcOrd="2" destOrd="0" presId="urn:microsoft.com/office/officeart/2005/8/layout/hProcess6"/>
    <dgm:cxn modelId="{89B976EB-1968-430B-8C09-D1E2C35D5CA6}" type="presParOf" srcId="{CA708D38-D093-4C16-A955-CF2CAC7F0A99}" destId="{6F3066E9-E96F-489D-8A4B-6D55FBE389F2}" srcOrd="0" destOrd="0" presId="urn:microsoft.com/office/officeart/2005/8/layout/hProcess6"/>
    <dgm:cxn modelId="{E552E91B-9100-4D32-AC51-E2A7EB8B6114}" type="presParOf" srcId="{CA708D38-D093-4C16-A955-CF2CAC7F0A99}" destId="{00D2DC2C-7CA2-4A4B-B66D-3DDCAB7DC8E9}" srcOrd="1" destOrd="0" presId="urn:microsoft.com/office/officeart/2005/8/layout/hProcess6"/>
    <dgm:cxn modelId="{811D8522-0796-425C-B5A2-70D120600867}" type="presParOf" srcId="{CA708D38-D093-4C16-A955-CF2CAC7F0A99}" destId="{072FB640-0A28-40E8-9C0C-86BAF45C6EF0}" srcOrd="2" destOrd="0" presId="urn:microsoft.com/office/officeart/2005/8/layout/hProcess6"/>
    <dgm:cxn modelId="{FBECC952-9005-4A09-B569-86970066F888}" type="presParOf" srcId="{CA708D38-D093-4C16-A955-CF2CAC7F0A99}" destId="{EE8733A1-7662-4D0A-B39E-2218596CC81C}" srcOrd="3" destOrd="0" presId="urn:microsoft.com/office/officeart/2005/8/layout/hProcess6"/>
    <dgm:cxn modelId="{BA6B3C78-3DD5-4C57-A17B-18A4E877B342}" type="presParOf" srcId="{8734DFB3-ADD8-4FD2-87D8-1981AA0ADD0B}" destId="{E0D7C734-E391-436F-996C-E60442F50A17}" srcOrd="3" destOrd="0" presId="urn:microsoft.com/office/officeart/2005/8/layout/hProcess6"/>
    <dgm:cxn modelId="{B172C1D5-1DF6-4E0B-AF31-62A581B954FE}" type="presParOf" srcId="{8734DFB3-ADD8-4FD2-87D8-1981AA0ADD0B}" destId="{E8F3A685-8F9F-4BAC-8C8B-A1DE5AA41F3A}" srcOrd="4" destOrd="0" presId="urn:microsoft.com/office/officeart/2005/8/layout/hProcess6"/>
    <dgm:cxn modelId="{E68E3160-3FC9-48DA-8376-7D01AF12162B}" type="presParOf" srcId="{E8F3A685-8F9F-4BAC-8C8B-A1DE5AA41F3A}" destId="{84BFA617-6CAF-4DA9-A086-82BCA61093BE}" srcOrd="0" destOrd="0" presId="urn:microsoft.com/office/officeart/2005/8/layout/hProcess6"/>
    <dgm:cxn modelId="{EFD8F11E-99ED-4AAB-9278-0CD791AFC5A0}" type="presParOf" srcId="{E8F3A685-8F9F-4BAC-8C8B-A1DE5AA41F3A}" destId="{4BF699B1-BE15-42D1-9784-AA33CF29870E}" srcOrd="1" destOrd="0" presId="urn:microsoft.com/office/officeart/2005/8/layout/hProcess6"/>
    <dgm:cxn modelId="{9DC84B42-2769-4485-BA63-EFEC8510D027}" type="presParOf" srcId="{E8F3A685-8F9F-4BAC-8C8B-A1DE5AA41F3A}" destId="{F0925EF4-86E2-4748-BA70-94AAF55AB064}" srcOrd="2" destOrd="0" presId="urn:microsoft.com/office/officeart/2005/8/layout/hProcess6"/>
    <dgm:cxn modelId="{42C72937-86CE-4D6D-A29E-D0EA55D2C979}" type="presParOf" srcId="{E8F3A685-8F9F-4BAC-8C8B-A1DE5AA41F3A}" destId="{78E9A4E4-18A9-4B73-8007-A63A71C71937}" srcOrd="3" destOrd="0" presId="urn:microsoft.com/office/officeart/2005/8/layout/hProcess6"/>
    <dgm:cxn modelId="{C742A0CA-C3C0-491F-BB3E-DB800DFEAF9E}" type="presParOf" srcId="{8734DFB3-ADD8-4FD2-87D8-1981AA0ADD0B}" destId="{D9F80414-FD5C-4229-9517-501F76D3C651}" srcOrd="5" destOrd="0" presId="urn:microsoft.com/office/officeart/2005/8/layout/hProcess6"/>
    <dgm:cxn modelId="{A34EB9FF-89D3-4347-86C2-E38AEA134FC8}" type="presParOf" srcId="{8734DFB3-ADD8-4FD2-87D8-1981AA0ADD0B}" destId="{97420F10-EEB6-4910-BB66-CA5572E92FAB}" srcOrd="6" destOrd="0" presId="urn:microsoft.com/office/officeart/2005/8/layout/hProcess6"/>
    <dgm:cxn modelId="{B95C152B-8390-41AF-BFEA-2822AA95FECB}" type="presParOf" srcId="{97420F10-EEB6-4910-BB66-CA5572E92FAB}" destId="{EED3B55D-85E4-4AF4-BD61-4C2AF5469CA0}" srcOrd="0" destOrd="0" presId="urn:microsoft.com/office/officeart/2005/8/layout/hProcess6"/>
    <dgm:cxn modelId="{720627EC-B297-41BA-8A67-4B1EE769B787}" type="presParOf" srcId="{97420F10-EEB6-4910-BB66-CA5572E92FAB}" destId="{6197DFBF-B209-44CE-AEB0-01E536EE99CC}" srcOrd="1" destOrd="0" presId="urn:microsoft.com/office/officeart/2005/8/layout/hProcess6"/>
    <dgm:cxn modelId="{7639E2AE-9B19-4F40-996D-D17BCC1082F5}" type="presParOf" srcId="{97420F10-EEB6-4910-BB66-CA5572E92FAB}" destId="{D68FDC43-7CA5-4516-80E6-1BC9FD368642}" srcOrd="2" destOrd="0" presId="urn:microsoft.com/office/officeart/2005/8/layout/hProcess6"/>
    <dgm:cxn modelId="{89F0EA58-8926-43E0-B08F-92BAE2025162}" type="presParOf" srcId="{97420F10-EEB6-4910-BB66-CA5572E92FAB}" destId="{54884594-30A8-496E-816D-4CF7989B36D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Load the csv to the spark and transform it to </a:t>
          </a:r>
          <a:r>
            <a:rPr lang="en-US" sz="1600" kern="1200" dirty="0" err="1" smtClean="0"/>
            <a:t>Dataframe</a:t>
          </a:r>
          <a:endParaRPr lang="en-US" sz="1600" kern="1200" dirty="0"/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Load dataset to </a:t>
          </a:r>
          <a:r>
            <a:rPr lang="en-US" sz="1300" kern="1200" dirty="0" err="1" smtClean="0"/>
            <a:t>Dataframe</a:t>
          </a:r>
          <a:endParaRPr lang="en-US" sz="1300" kern="1200" dirty="0"/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89785" y="805715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all the needed transformers and estimators for the ML pipeline</a:t>
          </a:r>
          <a:endParaRPr lang="en-US" sz="1600" kern="1200" dirty="0"/>
        </a:p>
      </dsp:txBody>
      <dsp:txXfrm>
        <a:off x="4508612" y="1130275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the Machine learning Pipeline</a:t>
          </a:r>
          <a:endParaRPr lang="en-US" sz="1300" kern="1200" dirty="0"/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Extract the predictions about the scores</a:t>
          </a:r>
          <a:endParaRPr lang="en-US" sz="1600" kern="1200" dirty="0"/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Get the predictions</a:t>
          </a:r>
          <a:endParaRPr lang="en-US" sz="1300" kern="1200" dirty="0"/>
        </a:p>
      </dsp:txBody>
      <dsp:txXfrm>
        <a:off x="6683625" y="1467422"/>
        <a:ext cx="875154" cy="875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583715" y="895017"/>
          <a:ext cx="2310840" cy="201996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Vector from raw feature columns</a:t>
          </a:r>
          <a:endParaRPr lang="en-US" sz="1600" kern="1200" dirty="0"/>
        </a:p>
      </dsp:txBody>
      <dsp:txXfrm>
        <a:off x="1161425" y="1198012"/>
        <a:ext cx="1126535" cy="1413975"/>
      </dsp:txXfrm>
    </dsp:sp>
    <dsp:sp modelId="{47DA5750-48DC-4E4F-815D-0B05DBC30DAB}">
      <dsp:nvSpPr>
        <dsp:cNvPr id="0" name=""/>
        <dsp:cNvSpPr/>
      </dsp:nvSpPr>
      <dsp:spPr>
        <a:xfrm>
          <a:off x="6005" y="1327289"/>
          <a:ext cx="1155420" cy="1155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VectorAssembler</a:t>
          </a:r>
          <a:endParaRPr lang="en-US" sz="800" kern="1200" dirty="0"/>
        </a:p>
      </dsp:txBody>
      <dsp:txXfrm>
        <a:off x="175212" y="1496496"/>
        <a:ext cx="817006" cy="817006"/>
      </dsp:txXfrm>
    </dsp:sp>
    <dsp:sp modelId="{00D2DC2C-7CA2-4A4B-B66D-3DDCAB7DC8E9}">
      <dsp:nvSpPr>
        <dsp:cNvPr id="0" name=""/>
        <dsp:cNvSpPr/>
      </dsp:nvSpPr>
      <dsp:spPr>
        <a:xfrm>
          <a:off x="3632961" y="878756"/>
          <a:ext cx="2310840" cy="201996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New vector which contains only the features we select.</a:t>
          </a:r>
          <a:endParaRPr lang="en-US" sz="1600" kern="1200" dirty="0"/>
        </a:p>
      </dsp:txBody>
      <dsp:txXfrm>
        <a:off x="4210671" y="1181751"/>
        <a:ext cx="1126535" cy="1413975"/>
      </dsp:txXfrm>
    </dsp:sp>
    <dsp:sp modelId="{EE8733A1-7662-4D0A-B39E-2218596CC81C}">
      <dsp:nvSpPr>
        <dsp:cNvPr id="0" name=""/>
        <dsp:cNvSpPr/>
      </dsp:nvSpPr>
      <dsp:spPr>
        <a:xfrm>
          <a:off x="3038983" y="1327289"/>
          <a:ext cx="1155420" cy="1155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VectorSlicer</a:t>
          </a:r>
          <a:endParaRPr lang="en-US" sz="800" kern="1200" dirty="0"/>
        </a:p>
      </dsp:txBody>
      <dsp:txXfrm>
        <a:off x="3208190" y="1496496"/>
        <a:ext cx="817006" cy="817006"/>
      </dsp:txXfrm>
    </dsp:sp>
    <dsp:sp modelId="{4BF699B1-BE15-42D1-9784-AA33CF29870E}">
      <dsp:nvSpPr>
        <dsp:cNvPr id="0" name=""/>
        <dsp:cNvSpPr/>
      </dsp:nvSpPr>
      <dsp:spPr>
        <a:xfrm>
          <a:off x="6649671" y="895017"/>
          <a:ext cx="2310840" cy="201996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Vector which values are in similar scale</a:t>
          </a:r>
          <a:endParaRPr lang="en-US" sz="1600" kern="1200" dirty="0"/>
        </a:p>
      </dsp:txBody>
      <dsp:txXfrm>
        <a:off x="7227381" y="1198012"/>
        <a:ext cx="1126535" cy="1413975"/>
      </dsp:txXfrm>
    </dsp:sp>
    <dsp:sp modelId="{78E9A4E4-18A9-4B73-8007-A63A71C71937}">
      <dsp:nvSpPr>
        <dsp:cNvPr id="0" name=""/>
        <dsp:cNvSpPr/>
      </dsp:nvSpPr>
      <dsp:spPr>
        <a:xfrm>
          <a:off x="6071961" y="1327289"/>
          <a:ext cx="1155420" cy="1155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VectorScaler</a:t>
          </a:r>
          <a:endParaRPr lang="en-US" sz="800" kern="1200" dirty="0"/>
        </a:p>
      </dsp:txBody>
      <dsp:txXfrm>
        <a:off x="6241168" y="1496496"/>
        <a:ext cx="817006" cy="817006"/>
      </dsp:txXfrm>
    </dsp:sp>
    <dsp:sp modelId="{6197DFBF-B209-44CE-AEB0-01E536EE99CC}">
      <dsp:nvSpPr>
        <dsp:cNvPr id="0" name=""/>
        <dsp:cNvSpPr/>
      </dsp:nvSpPr>
      <dsp:spPr>
        <a:xfrm>
          <a:off x="9682649" y="895017"/>
          <a:ext cx="2310840" cy="201996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Predictions</a:t>
          </a:r>
          <a:endParaRPr lang="el-GR" sz="1600" kern="1200" dirty="0"/>
        </a:p>
      </dsp:txBody>
      <dsp:txXfrm>
        <a:off x="10260359" y="1198012"/>
        <a:ext cx="1126535" cy="1413975"/>
      </dsp:txXfrm>
    </dsp:sp>
    <dsp:sp modelId="{54884594-30A8-496E-816D-4CF7989B36D2}">
      <dsp:nvSpPr>
        <dsp:cNvPr id="0" name=""/>
        <dsp:cNvSpPr/>
      </dsp:nvSpPr>
      <dsp:spPr>
        <a:xfrm>
          <a:off x="9104939" y="1327289"/>
          <a:ext cx="1155420" cy="1155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LinearRegression</a:t>
          </a:r>
          <a:endParaRPr lang="en-US" sz="800" kern="1200" dirty="0"/>
        </a:p>
      </dsp:txBody>
      <dsp:txXfrm>
        <a:off x="9274146" y="1496496"/>
        <a:ext cx="817006" cy="817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baseline="0" dirty="0" smtClean="0"/>
              <a:t> are we. What we present.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6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initial dataset we had 28 features. We</a:t>
            </a:r>
            <a:r>
              <a:rPr lang="en-US" baseline="0" dirty="0" smtClean="0"/>
              <a:t> reduced the features to 17 because some features has no meaning in the </a:t>
            </a:r>
            <a:r>
              <a:rPr lang="en-US" baseline="0" dirty="0" err="1" smtClean="0"/>
              <a:t>imdb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socre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imdb_link</a:t>
            </a:r>
            <a:r>
              <a:rPr lang="en-US" baseline="0" dirty="0" smtClean="0"/>
              <a:t> etc.). Then we correlate the remaining features and created a correlation matrix. In our correlation matrix we are interested in the features that correlates good with the </a:t>
            </a:r>
            <a:r>
              <a:rPr lang="en-US" baseline="0" dirty="0" err="1" smtClean="0"/>
              <a:t>imdb</a:t>
            </a:r>
            <a:r>
              <a:rPr lang="en-US" baseline="0" dirty="0" smtClean="0"/>
              <a:t> score feature.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1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split our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 into training and test </a:t>
            </a:r>
            <a:r>
              <a:rPr lang="en-US" baseline="0" dirty="0" err="1" smtClean="0"/>
              <a:t>dataframes</a:t>
            </a:r>
            <a:r>
              <a:rPr lang="en-US" baseline="0" dirty="0" smtClean="0"/>
              <a:t> (80%,20%). Now that we have transform all the features to numeric values and have select the features which correlates best with the </a:t>
            </a:r>
            <a:r>
              <a:rPr lang="en-US" baseline="0" dirty="0" err="1" smtClean="0"/>
              <a:t>imdb</a:t>
            </a:r>
            <a:r>
              <a:rPr lang="en-US" baseline="0" dirty="0" smtClean="0"/>
              <a:t> score feature we can create our </a:t>
            </a:r>
            <a:r>
              <a:rPr lang="en-US" baseline="0" dirty="0" err="1" smtClean="0"/>
              <a:t>pipeline.Scala</a:t>
            </a:r>
            <a:r>
              <a:rPr lang="en-US" baseline="0" dirty="0" smtClean="0"/>
              <a:t> provides as with the needed functions to transform our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 and provide it to the estimator.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movie recommendations</a:t>
            </a:r>
            <a:r>
              <a:rPr lang="en-US" baseline="0" dirty="0" smtClean="0"/>
              <a:t> we used Map and Reduce functions in our initial dataset(without the transformations)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0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the</a:t>
            </a:r>
            <a:r>
              <a:rPr lang="en-US" baseline="0" dirty="0" smtClean="0"/>
              <a:t> contents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3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year</a:t>
            </a:r>
            <a:r>
              <a:rPr lang="en-US" baseline="0" dirty="0" smtClean="0"/>
              <a:t> hundreds new movie release. This makes viewers overwhelmed with information. Also video production studios would like to know if a movie could evolve into a commercial success, so they could invest money on it’s production. But how a movie studio could know if a movie is successful?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commercial success of a  movie almost every time reflects on it’s </a:t>
            </a:r>
            <a:r>
              <a:rPr lang="en-US" dirty="0" err="1" smtClean="0"/>
              <a:t>imdb</a:t>
            </a:r>
            <a:r>
              <a:rPr lang="en-US" dirty="0" smtClean="0"/>
              <a:t> score. The </a:t>
            </a:r>
            <a:r>
              <a:rPr lang="en-US" dirty="0" err="1" smtClean="0"/>
              <a:t>imdb</a:t>
            </a:r>
            <a:r>
              <a:rPr lang="en-US" dirty="0" smtClean="0"/>
              <a:t> is the biggest movie database,</a:t>
            </a:r>
            <a:r>
              <a:rPr lang="en-US" baseline="0" dirty="0" smtClean="0"/>
              <a:t> containing every movie ever released with information about it and an overall score. Viewers tend to watch the movies with the best scores, and a movie considered successful if it’s overall score is high. The greatest movies of all time tend to have overall scores above 8.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implementation of the previous we used a dataset provided by kaggle.com.</a:t>
            </a:r>
            <a:r>
              <a:rPr lang="en-US" baseline="0" dirty="0" smtClean="0"/>
              <a:t> It contains 5000 movies with all their corresponding information. To make recommendations to the users we implemented an interface using Map and Reduce functions. To make </a:t>
            </a:r>
            <a:r>
              <a:rPr lang="en-US" baseline="0" dirty="0" err="1" smtClean="0"/>
              <a:t>imdb</a:t>
            </a:r>
            <a:r>
              <a:rPr lang="en-US" baseline="0" dirty="0" smtClean="0"/>
              <a:t> score prediction we used machine learning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machine learning procedure seems very simple. *Describe the</a:t>
            </a:r>
            <a:r>
              <a:rPr lang="en-US" baseline="0" dirty="0" smtClean="0"/>
              <a:t> figure</a:t>
            </a:r>
            <a:r>
              <a:rPr lang="en-US" dirty="0" smtClean="0"/>
              <a:t>*. But because of the movies</a:t>
            </a:r>
            <a:r>
              <a:rPr lang="en-US" baseline="0" dirty="0" smtClean="0"/>
              <a:t> characteristic this procedure is much more complicated than it seems.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movie has a release</a:t>
            </a:r>
            <a:r>
              <a:rPr lang="en-US" baseline="0" dirty="0" smtClean="0"/>
              <a:t> year, budget, gross, social media likes and reviews. These features are numeric which can be used in a machine learning pipeline. Also a movie has a title, actors, producers and directors, </a:t>
            </a:r>
            <a:r>
              <a:rPr lang="en-US" baseline="0" dirty="0" err="1" smtClean="0"/>
              <a:t>gernes</a:t>
            </a:r>
            <a:r>
              <a:rPr lang="en-US" baseline="0" dirty="0" smtClean="0"/>
              <a:t> and descriptions which are </a:t>
            </a:r>
            <a:r>
              <a:rPr lang="en-US" baseline="0" dirty="0" err="1" smtClean="0"/>
              <a:t>alpharithmetic</a:t>
            </a:r>
            <a:r>
              <a:rPr lang="en-US" baseline="0" dirty="0" smtClean="0"/>
              <a:t> values. Unfortunately </a:t>
            </a:r>
            <a:r>
              <a:rPr lang="en-US" baseline="0" dirty="0" err="1" smtClean="0"/>
              <a:t>alpharithmetic</a:t>
            </a:r>
            <a:r>
              <a:rPr lang="en-US" baseline="0" dirty="0" smtClean="0"/>
              <a:t> values cannot be used in a machine learning pipeline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16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that we use </a:t>
            </a:r>
            <a:r>
              <a:rPr lang="en-US" dirty="0" err="1" smtClean="0"/>
              <a:t>StringIndexers</a:t>
            </a:r>
            <a:r>
              <a:rPr lang="en-US" baseline="0" dirty="0" smtClean="0"/>
              <a:t> to transform the String values to </a:t>
            </a:r>
            <a:r>
              <a:rPr lang="en-US" baseline="0" dirty="0" smtClean="0"/>
              <a:t>integers. Spark.ml provides us with the function </a:t>
            </a:r>
            <a:r>
              <a:rPr lang="en-US" baseline="0" dirty="0" err="1" smtClean="0"/>
              <a:t>StringIndexer</a:t>
            </a:r>
            <a:r>
              <a:rPr lang="en-US" baseline="0" dirty="0" smtClean="0"/>
              <a:t>. The </a:t>
            </a:r>
            <a:r>
              <a:rPr lang="en-US" baseline="0" dirty="0" err="1" smtClean="0"/>
              <a:t>StringIndexer</a:t>
            </a:r>
            <a:r>
              <a:rPr lang="en-US" baseline="0" dirty="0" smtClean="0"/>
              <a:t> transforms a String column to a Numeric column so it could be used in a machine learning pipeline.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initial dataset we had 28 features. We</a:t>
            </a:r>
            <a:r>
              <a:rPr lang="en-US" baseline="0" dirty="0" smtClean="0"/>
              <a:t> reduced the features to 17 because some features has no meaning in the </a:t>
            </a:r>
            <a:r>
              <a:rPr lang="en-US" baseline="0" dirty="0" err="1" smtClean="0"/>
              <a:t>imdb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socre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imdb_link</a:t>
            </a:r>
            <a:r>
              <a:rPr lang="en-US" baseline="0" dirty="0" smtClean="0"/>
              <a:t> etc.). Then we correlate the remaining features and created a correlation matrix. In our correlation matrix we are interested in the features that correlates good with the </a:t>
            </a:r>
            <a:r>
              <a:rPr lang="en-US" baseline="0" dirty="0" err="1" smtClean="0"/>
              <a:t>imdb</a:t>
            </a:r>
            <a:r>
              <a:rPr lang="en-US" baseline="0" dirty="0" smtClean="0"/>
              <a:t> score feature.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5/15/2017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234961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RIPLE: Movie Recommendation and </a:t>
            </a:r>
            <a:r>
              <a:rPr lang="en-US" sz="4000" dirty="0" err="1"/>
              <a:t>Imdb</a:t>
            </a:r>
            <a:r>
              <a:rPr lang="en-US" sz="4000" dirty="0"/>
              <a:t> Score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Michail</a:t>
            </a:r>
            <a:r>
              <a:rPr lang="en-US" dirty="0" smtClean="0"/>
              <a:t> G. </a:t>
            </a:r>
            <a:r>
              <a:rPr lang="en-US" dirty="0" err="1" smtClean="0"/>
              <a:t>Pachilakis</a:t>
            </a:r>
            <a:r>
              <a:rPr lang="en-US" dirty="0" smtClean="0"/>
              <a:t>					</a:t>
            </a:r>
            <a:r>
              <a:rPr lang="en-US" dirty="0" err="1" smtClean="0"/>
              <a:t>Iordanis</a:t>
            </a:r>
            <a:r>
              <a:rPr lang="en-US" dirty="0" smtClean="0"/>
              <a:t> P. </a:t>
            </a:r>
            <a:r>
              <a:rPr lang="en-US" dirty="0" err="1" smtClean="0"/>
              <a:t>Xanthopoulos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 (predictions	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Correlation</a:t>
            </a:r>
          </a:p>
          <a:p>
            <a:pPr marL="0" indent="0" algn="ctr">
              <a:buNone/>
            </a:pPr>
            <a:r>
              <a:rPr lang="en-US" dirty="0"/>
              <a:t>Correlation is a statistical technique that can show whether and how strongly pairs of </a:t>
            </a:r>
            <a:r>
              <a:rPr lang="en-US" b="1" dirty="0"/>
              <a:t>variables</a:t>
            </a:r>
            <a:r>
              <a:rPr lang="en-US" dirty="0"/>
              <a:t> are </a:t>
            </a:r>
            <a:r>
              <a:rPr lang="en-US" dirty="0" smtClean="0"/>
              <a:t>related.</a:t>
            </a:r>
          </a:p>
          <a:p>
            <a:pPr marL="0" indent="0" algn="ctr">
              <a:buNone/>
            </a:pPr>
            <a:r>
              <a:rPr lang="en-US" dirty="0"/>
              <a:t>The default is </a:t>
            </a:r>
            <a:r>
              <a:rPr lang="en-US" dirty="0" err="1"/>
              <a:t>pearson</a:t>
            </a:r>
            <a:r>
              <a:rPr lang="en-US" dirty="0"/>
              <a:t> </a:t>
            </a:r>
            <a:r>
              <a:rPr lang="en-US" b="1" dirty="0"/>
              <a:t>correlation</a:t>
            </a:r>
            <a:r>
              <a:rPr lang="en-US" dirty="0"/>
              <a:t> coefficient which measures the linear dependence between two variables.</a:t>
            </a:r>
            <a:endParaRPr lang="en-US" dirty="0" smtClean="0"/>
          </a:p>
          <a:p>
            <a:pPr algn="ctr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5436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 (predictions)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10107"/>
            <a:ext cx="9601200" cy="3552186"/>
          </a:xfrm>
        </p:spPr>
      </p:pic>
    </p:spTree>
    <p:extLst>
      <p:ext uri="{BB962C8B-B14F-4D97-AF65-F5344CB8AC3E}">
        <p14:creationId xmlns:p14="http://schemas.microsoft.com/office/powerpoint/2010/main" val="332917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 (predictions)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10107"/>
            <a:ext cx="9601200" cy="3552186"/>
          </a:xfrm>
        </p:spPr>
      </p:pic>
      <p:sp>
        <p:nvSpPr>
          <p:cNvPr id="3" name="Rectangle 2"/>
          <p:cNvSpPr/>
          <p:nvPr/>
        </p:nvSpPr>
        <p:spPr>
          <a:xfrm>
            <a:off x="1295400" y="4232366"/>
            <a:ext cx="9601200" cy="2525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06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 (predictions)</a:t>
            </a:r>
            <a:endParaRPr lang="en-US" dirty="0"/>
          </a:p>
        </p:txBody>
      </p:sp>
      <p:graphicFrame>
        <p:nvGraphicFramePr>
          <p:cNvPr id="4" name="Content Placeholder 3" descr="Process Arrow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659699"/>
              </p:ext>
            </p:extLst>
          </p:nvPr>
        </p:nvGraphicFramePr>
        <p:xfrm>
          <a:off x="-1" y="1981200"/>
          <a:ext cx="11999495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708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DA5750-48DC-4E4F-815D-0B05DBC30D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47DA5750-48DC-4E4F-815D-0B05DBC30D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47DA5750-48DC-4E4F-815D-0B05DBC30D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0B5FFC-C0C9-444C-9F7A-14D1B54F6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610B5FFC-C0C9-444C-9F7A-14D1B54F6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610B5FFC-C0C9-444C-9F7A-14D1B54F6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8733A1-7662-4D0A-B39E-2218596CC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EE8733A1-7662-4D0A-B39E-2218596CC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EE8733A1-7662-4D0A-B39E-2218596CC8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D2DC2C-7CA2-4A4B-B66D-3DDCAB7DC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00D2DC2C-7CA2-4A4B-B66D-3DDCAB7DC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00D2DC2C-7CA2-4A4B-B66D-3DDCAB7DC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E9A4E4-18A9-4B73-8007-A63A71C71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78E9A4E4-18A9-4B73-8007-A63A71C71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78E9A4E4-18A9-4B73-8007-A63A71C71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F699B1-BE15-42D1-9784-AA33CF298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4BF699B1-BE15-42D1-9784-AA33CF298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4BF699B1-BE15-42D1-9784-AA33CF298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884594-30A8-496E-816D-4CF7989B3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884594-30A8-496E-816D-4CF7989B3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884594-30A8-496E-816D-4CF7989B3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97DFBF-B209-44CE-AEB0-01E536EE9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6197DFBF-B209-44CE-AEB0-01E536EE9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6197DFBF-B209-44CE-AEB0-01E536EE9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 (recommendations)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BestMoviesInCategory</a:t>
            </a:r>
            <a:r>
              <a:rPr lang="en-US" dirty="0" smtClean="0"/>
              <a:t> : Given a specific </a:t>
            </a:r>
            <a:r>
              <a:rPr lang="en-US" dirty="0" err="1" smtClean="0"/>
              <a:t>catecory</a:t>
            </a:r>
            <a:r>
              <a:rPr lang="en-US" dirty="0" smtClean="0"/>
              <a:t> return the top ten movies </a:t>
            </a:r>
          </a:p>
          <a:p>
            <a:r>
              <a:rPr lang="en-US" dirty="0" err="1" smtClean="0"/>
              <a:t>findTopTen</a:t>
            </a:r>
            <a:r>
              <a:rPr lang="en-US" dirty="0" smtClean="0"/>
              <a:t>		  : Given a specific category, language and protagonist 				    name returns the top ten movies</a:t>
            </a:r>
          </a:p>
          <a:p>
            <a:r>
              <a:rPr lang="en-US" dirty="0" err="1" smtClean="0"/>
              <a:t>findTitle</a:t>
            </a:r>
            <a:r>
              <a:rPr lang="en-US" dirty="0" smtClean="0"/>
              <a:t>		  : Given features as category, language, protagonist name 			    and directors name returns the name of the 					    corresponding movies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99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 (statistics)	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GreatMovieStatistics</a:t>
            </a:r>
            <a:r>
              <a:rPr lang="en-US" dirty="0" smtClean="0"/>
              <a:t> :  Returns the percentage of movies with score above 8</a:t>
            </a:r>
          </a:p>
          <a:p>
            <a:r>
              <a:rPr lang="en-US" dirty="0" err="1" smtClean="0"/>
              <a:t>DirectorStatistics</a:t>
            </a:r>
            <a:r>
              <a:rPr lang="en-US" dirty="0" smtClean="0"/>
              <a:t>       :  Returns the percentage of movies of a specific director</a:t>
            </a:r>
          </a:p>
          <a:p>
            <a:r>
              <a:rPr lang="en-US" dirty="0" err="1" smtClean="0"/>
              <a:t>GerneStatistics</a:t>
            </a:r>
            <a:r>
              <a:rPr lang="en-US" dirty="0" smtClean="0"/>
              <a:t>          :  Returns the percentage of movies of a specific </a:t>
            </a:r>
            <a:r>
              <a:rPr lang="en-US" dirty="0" err="1" smtClean="0"/>
              <a:t>gerne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174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evaluate our model we used the “</a:t>
            </a:r>
            <a:r>
              <a:rPr lang="en-US" dirty="0" err="1" smtClean="0"/>
              <a:t>RegressionEvaluator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Our RMSE was 1.02. </a:t>
            </a:r>
          </a:p>
          <a:p>
            <a:r>
              <a:rPr lang="en-US" dirty="0" smtClean="0"/>
              <a:t>We compared our model with another model which uses different features for the movie predictions but the same dataset. </a:t>
            </a:r>
          </a:p>
          <a:p>
            <a:r>
              <a:rPr lang="en-US" dirty="0" smtClean="0"/>
              <a:t>The other model’s RMSE, in our pipeline, was 1.04.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predict efficiently the </a:t>
            </a:r>
            <a:r>
              <a:rPr lang="en-US" dirty="0" err="1" smtClean="0"/>
              <a:t>imdb</a:t>
            </a:r>
            <a:r>
              <a:rPr lang="en-US" dirty="0" smtClean="0"/>
              <a:t> score of a movie.</a:t>
            </a:r>
          </a:p>
          <a:p>
            <a:r>
              <a:rPr lang="en-US" dirty="0" smtClean="0"/>
              <a:t>We provided an interface to the viewers to find easier movies for their taste.</a:t>
            </a:r>
          </a:p>
          <a:p>
            <a:r>
              <a:rPr lang="en-US" dirty="0" smtClean="0"/>
              <a:t>We provided an interface to extract statistics about the movies in </a:t>
            </a:r>
            <a:r>
              <a:rPr lang="en-US" smtClean="0"/>
              <a:t>a dataset.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647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r>
              <a:rPr lang="en-US" dirty="0" smtClean="0"/>
              <a:t>	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 </a:t>
            </a:r>
          </a:p>
          <a:p>
            <a:r>
              <a:rPr lang="en-US" dirty="0" smtClean="0"/>
              <a:t>Conclusion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844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Description	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Hundreds of new movies each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Overwhelmed viewers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Movie production studios want to know if a movie could be a commercial success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5157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Description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70" y="2394857"/>
            <a:ext cx="7438287" cy="2900725"/>
          </a:xfrm>
        </p:spPr>
      </p:pic>
    </p:spTree>
    <p:extLst>
      <p:ext uri="{BB962C8B-B14F-4D97-AF65-F5344CB8AC3E}">
        <p14:creationId xmlns:p14="http://schemas.microsoft.com/office/powerpoint/2010/main" val="204591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Description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Movie recommendations interface for the viewers</a:t>
            </a:r>
          </a:p>
          <a:p>
            <a:pPr algn="ctr"/>
            <a:r>
              <a:rPr lang="en-US" dirty="0" smtClean="0"/>
              <a:t>Movie </a:t>
            </a:r>
            <a:r>
              <a:rPr lang="en-US" dirty="0" err="1" smtClean="0"/>
              <a:t>Imdb</a:t>
            </a:r>
            <a:r>
              <a:rPr lang="en-US" dirty="0" smtClean="0"/>
              <a:t> Score Prediction for the movie production studios</a:t>
            </a:r>
          </a:p>
          <a:p>
            <a:pPr algn="ctr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1805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Imdb</a:t>
            </a:r>
            <a:r>
              <a:rPr lang="en-US" dirty="0" smtClean="0"/>
              <a:t> 5000 Movie Dataset (</a:t>
            </a:r>
            <a:r>
              <a:rPr lang="en-US" dirty="0" err="1" smtClean="0"/>
              <a:t>kaggle</a:t>
            </a:r>
            <a:r>
              <a:rPr lang="en-US" dirty="0" smtClean="0"/>
              <a:t>)</a:t>
            </a:r>
          </a:p>
          <a:p>
            <a:r>
              <a:rPr lang="en-US" dirty="0"/>
              <a:t>Machine Learning for the </a:t>
            </a:r>
            <a:r>
              <a:rPr lang="en-US" dirty="0" err="1"/>
              <a:t>imdb</a:t>
            </a:r>
            <a:r>
              <a:rPr lang="en-US" dirty="0"/>
              <a:t> score </a:t>
            </a:r>
            <a:r>
              <a:rPr lang="en-US" dirty="0" smtClean="0"/>
              <a:t>prediction</a:t>
            </a:r>
          </a:p>
          <a:p>
            <a:r>
              <a:rPr lang="en-US" dirty="0" smtClean="0"/>
              <a:t>MapReduce for the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51236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 (predictions)</a:t>
            </a:r>
            <a:endParaRPr lang="en-US" dirty="0"/>
          </a:p>
        </p:txBody>
      </p:sp>
      <p:graphicFrame>
        <p:nvGraphicFramePr>
          <p:cNvPr id="4" name="Content Placeholder 3" descr="Process Arrow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60743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 (predictions)</a:t>
            </a:r>
            <a:endParaRPr lang="el-G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238479"/>
              </p:ext>
            </p:extLst>
          </p:nvPr>
        </p:nvGraphicFramePr>
        <p:xfrm>
          <a:off x="252546" y="1981200"/>
          <a:ext cx="11756574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9429"/>
                <a:gridCol w="1959429"/>
                <a:gridCol w="1959429"/>
                <a:gridCol w="1959429"/>
                <a:gridCol w="1959429"/>
                <a:gridCol w="19594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Director_name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Gross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Gerne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r>
                        <a:rPr lang="en-US" baseline="0" dirty="0" smtClean="0"/>
                        <a:t> Cameron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760657489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Action|Sci-Fi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 Mendes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978743949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Doug Walker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648738393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Thriller|Action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Black-White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 </a:t>
                      </a:r>
                      <a:r>
                        <a:rPr lang="en-US" dirty="0" err="1" smtClean="0"/>
                        <a:t>Riami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34324544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Adventure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r>
                        <a:rPr lang="en-US" baseline="0" dirty="0" smtClean="0"/>
                        <a:t> Cameron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92343452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Sci-Fi|Thriller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Black-White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Nathan </a:t>
                      </a:r>
                      <a:r>
                        <a:rPr lang="en-US" dirty="0" err="1" smtClean="0"/>
                        <a:t>Greno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253435455667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 Cameron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7234545464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 Mendes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20344534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Adventure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1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Implementation(predictions)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915344"/>
              </p:ext>
            </p:extLst>
          </p:nvPr>
        </p:nvGraphicFramePr>
        <p:xfrm>
          <a:off x="165462" y="1981200"/>
          <a:ext cx="11686902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47817"/>
                <a:gridCol w="1947817"/>
                <a:gridCol w="1947817"/>
                <a:gridCol w="1947817"/>
                <a:gridCol w="1947817"/>
                <a:gridCol w="19478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Director_name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Gross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Gerne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760657489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978743949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648738393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34324544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92343452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253435455667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7234545464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20344534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2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1006</Words>
  <Application>Microsoft Office PowerPoint</Application>
  <PresentationFormat>Widescreen</PresentationFormat>
  <Paragraphs>205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Diamond Grid 16x9</vt:lpstr>
      <vt:lpstr>RIPLE: Movie Recommendation and Imdb Score Prediction using Machine Learning</vt:lpstr>
      <vt:lpstr>Contents </vt:lpstr>
      <vt:lpstr>Description </vt:lpstr>
      <vt:lpstr>Description</vt:lpstr>
      <vt:lpstr>Description</vt:lpstr>
      <vt:lpstr>Implementation</vt:lpstr>
      <vt:lpstr>Implementation (predictions)</vt:lpstr>
      <vt:lpstr>Implementation (predictions)</vt:lpstr>
      <vt:lpstr>Implementation(predictions)</vt:lpstr>
      <vt:lpstr>Implementation (predictions )</vt:lpstr>
      <vt:lpstr>Implementation (predictions)</vt:lpstr>
      <vt:lpstr>Implementation (predictions)</vt:lpstr>
      <vt:lpstr>Implementation (predictions)</vt:lpstr>
      <vt:lpstr>Implementation (recommendations)</vt:lpstr>
      <vt:lpstr>Implementation (statistics) </vt:lpstr>
      <vt:lpstr>Results</vt:lpstr>
      <vt:lpstr>Conclusion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2017-05-15T09:07:02Z</dcterms:created>
  <dcterms:modified xsi:type="dcterms:W3CDTF">2017-05-15T19:41:37Z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