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34" r:id="rId5"/>
    <p:sldId id="316" r:id="rId6"/>
    <p:sldId id="343" r:id="rId7"/>
    <p:sldId id="337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67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82194A8-30FC-4207-99C1-CDE77F2D0535}" type="datetime1">
              <a:rPr lang="pt-BR" smtClean="0"/>
              <a:t>19/02/2025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397C78D2-97D1-4B37-BDD1-08A09BD4CA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DBB7F9DC-3813-42FB-8F68-922CDC0967A5}" type="datetime1">
              <a:rPr lang="pt-BR" smtClean="0"/>
              <a:t>19/02/2025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5939589-3E79-4C82-AA4A-FE78234FAA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mente d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pt-B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pt-B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pt-BR" sz="1200">
                <a:solidFill>
                  <a:schemeClr val="tx1"/>
                </a:solidFill>
              </a:defRPr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>
              <a:spcBef>
                <a:spcPts val="1200"/>
              </a:spcBef>
              <a:defRPr lang="pt-BR" sz="1800"/>
            </a:lvl2pPr>
            <a:lvl3pPr marL="914400">
              <a:spcBef>
                <a:spcPts val="1200"/>
              </a:spcBef>
              <a:defRPr lang="pt-BR" sz="1800"/>
            </a:lvl3pPr>
            <a:lvl4pPr marL="1371600">
              <a:spcBef>
                <a:spcPts val="1200"/>
              </a:spcBef>
              <a:defRPr lang="pt-BR" sz="1800"/>
            </a:lvl4pPr>
            <a:lvl5pPr marL="18288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800"/>
            </a:lvl2pPr>
            <a:lvl3pPr>
              <a:spcBef>
                <a:spcPts val="1200"/>
              </a:spcBef>
              <a:defRPr lang="pt-BR" sz="1800"/>
            </a:lvl3pPr>
            <a:lvl4pPr>
              <a:spcBef>
                <a:spcPts val="1200"/>
              </a:spcBef>
              <a:defRPr lang="pt-BR" sz="1800"/>
            </a:lvl4pPr>
            <a:lvl5pPr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Elemento gráfico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Elemento gráfico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Elemento gráfico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Elemento gráfico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" name="Gráfico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" name="Elemento gráfico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pt-BR" sz="4000" b="1" cap="all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has de imagem e título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pt-B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Imagem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Elemento gráfico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" name="Elemento gráfico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" name="Elemento gráfico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pt-B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" name="Espaço Reservado para Imagem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5" name="Espaço Reservado para Imagem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pt-BR" sz="1800"/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defRPr lang="pt-BR" sz="1600"/>
            </a:lvl2pPr>
            <a:lvl3pPr marL="457200">
              <a:defRPr lang="pt-BR" sz="1400"/>
            </a:lvl3pPr>
            <a:lvl4pPr marL="685800">
              <a:defRPr lang="pt-BR" sz="1200"/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áfico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Elemento gráfico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" name="Espaço Reservado para Rodapé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+ sub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pt-B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pt-B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pt-B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 indent="0">
              <a:spcBef>
                <a:spcPts val="1200"/>
              </a:spcBef>
              <a:buNone/>
              <a:defRPr lang="pt-BR" sz="1600"/>
            </a:lvl2pPr>
            <a:lvl3pPr marL="914400" indent="0">
              <a:spcBef>
                <a:spcPts val="1200"/>
              </a:spcBef>
              <a:buNone/>
              <a:defRPr lang="pt-BR" sz="1400"/>
            </a:lvl3pPr>
            <a:lvl4pPr marL="1371600" indent="0">
              <a:spcBef>
                <a:spcPts val="1200"/>
              </a:spcBef>
              <a:buNone/>
              <a:defRPr lang="pt-BR" sz="1200"/>
            </a:lvl4pPr>
            <a:lvl5pPr marL="1828800" indent="0">
              <a:spcBef>
                <a:spcPts val="12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600"/>
            </a:lvl2pPr>
            <a:lvl3pPr>
              <a:spcBef>
                <a:spcPts val="1200"/>
              </a:spcBef>
              <a:defRPr lang="pt-BR" sz="1400"/>
            </a:lvl3pPr>
            <a:lvl4pPr>
              <a:spcBef>
                <a:spcPts val="1200"/>
              </a:spcBef>
              <a:defRPr lang="pt-BR" sz="1200"/>
            </a:lvl4pPr>
            <a:lvl5pPr>
              <a:spcBef>
                <a:spcPts val="1200"/>
              </a:spcBef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pt-BR" sz="4000" b="1" i="0" cap="all" spc="0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lnSpc>
                <a:spcPct val="110000"/>
              </a:lnSpc>
              <a:defRPr lang="pt-BR" sz="1600"/>
            </a:lvl2pPr>
            <a:lvl3pPr marL="457200">
              <a:lnSpc>
                <a:spcPct val="110000"/>
              </a:lnSpc>
              <a:defRPr lang="pt-BR" sz="1400"/>
            </a:lvl3pPr>
            <a:lvl4pPr marL="685800">
              <a:lnSpc>
                <a:spcPct val="110000"/>
              </a:lnSpc>
              <a:defRPr lang="pt-BR" sz="1200"/>
            </a:lvl4pPr>
            <a:lvl5pPr marL="914400">
              <a:lnSpc>
                <a:spcPct val="110000"/>
              </a:lnSpc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0" name="Espaço Reservado para Rodapé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pt-B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pt-B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58" y="3202609"/>
            <a:ext cx="11165841" cy="15116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Desenho do modelo do modelo </a:t>
            </a:r>
            <a:r>
              <a:rPr lang="pt-BR" sz="5340" dirty="0"/>
              <a:t>dimensional</a:t>
            </a:r>
            <a:r>
              <a:rPr lang="pt-BR" dirty="0"/>
              <a:t>/conceitual com as </a:t>
            </a:r>
            <a:r>
              <a:rPr lang="pt-BR" sz="5260" dirty="0"/>
              <a:t>entidades</a:t>
            </a:r>
            <a:r>
              <a:rPr lang="pt-BR" dirty="0"/>
              <a:t> e seus relacionamentos </a:t>
            </a: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87E4563A-E61C-A016-2994-27F69F60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pic>
        <p:nvPicPr>
          <p:cNvPr id="6" name="Espaço Reservado para Imagem 5" descr="Montanhas no pôr do sol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Tópico Um</a:t>
            </a:r>
          </a:p>
          <a:p>
            <a:pPr rtl="0"/>
            <a:r>
              <a:rPr lang="pt-BR" dirty="0"/>
              <a:t>	Tópico Dois</a:t>
            </a:r>
          </a:p>
          <a:p>
            <a:pPr rtl="0"/>
            <a:r>
              <a:rPr lang="pt-BR" dirty="0"/>
              <a:t>Tópico Três</a:t>
            </a:r>
          </a:p>
          <a:p>
            <a:pPr rtl="0"/>
            <a:r>
              <a:rPr lang="pt-BR" dirty="0"/>
              <a:t>Tópico quatro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C5753DC5-4A10-5D3F-9374-FD7CC5FF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Superando o nervosismo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Estratégias para aumentar a confiança</a:t>
            </a:r>
          </a:p>
        </p:txBody>
      </p:sp>
      <p:pic>
        <p:nvPicPr>
          <p:cNvPr id="6" name="Espaço Reservado para Imagem 21" descr="Montanhas sob o céu ao anoitecer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  <p:pic>
        <p:nvPicPr>
          <p:cNvPr id="5" name="Imagem 4" descr="Interface gráfica do usuário, Diagrama&#10;&#10;O conteúdo gerado por IA pode estar incorreto.">
            <a:extLst>
              <a:ext uri="{FF2B5EF4-FFF2-40B4-BE49-F238E27FC236}">
                <a16:creationId xmlns:a16="http://schemas.microsoft.com/office/drawing/2014/main" id="{8FAD310B-8AF8-A1F1-02F6-EC97A4C6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ts val="5800"/>
              </a:lnSpc>
            </a:pPr>
            <a:r>
              <a:rPr lang="pt-BR" dirty="0"/>
              <a:t>O poder da </a:t>
            </a:r>
            <a:br>
              <a:rPr lang="pt-BR" dirty="0"/>
            </a:br>
            <a:r>
              <a:rPr lang="pt-BR" dirty="0"/>
              <a:t>comunicação</a:t>
            </a:r>
          </a:p>
        </p:txBody>
      </p:sp>
      <p:pic>
        <p:nvPicPr>
          <p:cNvPr id="7" name="Espaço Reservado para Imagem 8" descr="Montanhas no pôr do sol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  <p:pic>
        <p:nvPicPr>
          <p:cNvPr id="4" name="Imagem 3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793489FF-9C1B-A535-59A5-300916D6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55_TF89338750_Win32" id="{54BEF785-082C-4E0B-BCFB-A043159B0E7F}" vid="{395EE93A-69AB-4CDE-B07A-EFCE1BE215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{988A48EC-40E5-42E8-9C2E-A40444D77498}tf89338750_win32</Template>
  <TotalTime>322</TotalTime>
  <Words>41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Desenho do modelo do modelo dimensional/conceitual com as entidades e seus relacionamentos </vt:lpstr>
      <vt:lpstr>Agenda</vt:lpstr>
      <vt:lpstr>Superando o nervosismo</vt:lpstr>
      <vt:lpstr>O poder da  comunicação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Paiva</dc:creator>
  <cp:lastModifiedBy>Michelle Paiva</cp:lastModifiedBy>
  <cp:revision>1</cp:revision>
  <dcterms:created xsi:type="dcterms:W3CDTF">2025-02-19T13:20:42Z</dcterms:created>
  <dcterms:modified xsi:type="dcterms:W3CDTF">2025-02-19T18:43:00Z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